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2" r:id="rId2"/>
  </p:sldMasterIdLst>
  <p:notesMasterIdLst>
    <p:notesMasterId r:id="rId39"/>
  </p:notesMasterIdLst>
  <p:sldIdLst>
    <p:sldId id="256" r:id="rId3"/>
    <p:sldId id="307" r:id="rId4"/>
    <p:sldId id="2141412011" r:id="rId5"/>
    <p:sldId id="2141412029" r:id="rId6"/>
    <p:sldId id="2141412028" r:id="rId7"/>
    <p:sldId id="354" r:id="rId8"/>
    <p:sldId id="2141411988" r:id="rId9"/>
    <p:sldId id="2141411998" r:id="rId10"/>
    <p:sldId id="2141412012" r:id="rId11"/>
    <p:sldId id="392" r:id="rId12"/>
    <p:sldId id="447" r:id="rId13"/>
    <p:sldId id="2141412019" r:id="rId14"/>
    <p:sldId id="2141412020" r:id="rId15"/>
    <p:sldId id="2141411987" r:id="rId16"/>
    <p:sldId id="2141412024" r:id="rId17"/>
    <p:sldId id="2141412001" r:id="rId18"/>
    <p:sldId id="380" r:id="rId19"/>
    <p:sldId id="2141412035" r:id="rId20"/>
    <p:sldId id="2141412002" r:id="rId21"/>
    <p:sldId id="2141412036" r:id="rId22"/>
    <p:sldId id="2141412016" r:id="rId23"/>
    <p:sldId id="391" r:id="rId24"/>
    <p:sldId id="318" r:id="rId25"/>
    <p:sldId id="2141411982" r:id="rId26"/>
    <p:sldId id="2141412017" r:id="rId27"/>
    <p:sldId id="608" r:id="rId28"/>
    <p:sldId id="2141412026" r:id="rId29"/>
    <p:sldId id="2141411993" r:id="rId30"/>
    <p:sldId id="2141412010" r:id="rId31"/>
    <p:sldId id="2141412022" r:id="rId32"/>
    <p:sldId id="609" r:id="rId33"/>
    <p:sldId id="2141412034" r:id="rId34"/>
    <p:sldId id="2141412023" r:id="rId35"/>
    <p:sldId id="442" r:id="rId36"/>
    <p:sldId id="426" r:id="rId37"/>
    <p:sldId id="382"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th Miller" initials="KM" lastIdx="2" clrIdx="0">
    <p:extLst>
      <p:ext uri="{19B8F6BF-5375-455C-9EA6-DF929625EA0E}">
        <p15:presenceInfo xmlns:p15="http://schemas.microsoft.com/office/powerpoint/2012/main" userId="Keith Miller" providerId="None"/>
      </p:ext>
    </p:extLst>
  </p:cmAuthor>
  <p:cmAuthor id="2" name="Karen L Nowak" initials="KLN" lastIdx="277" clrIdx="1">
    <p:extLst>
      <p:ext uri="{19B8F6BF-5375-455C-9EA6-DF929625EA0E}">
        <p15:presenceInfo xmlns:p15="http://schemas.microsoft.com/office/powerpoint/2012/main" userId="9ad2d2272eaf5a3f" providerId="Windows Live"/>
      </p:ext>
    </p:extLst>
  </p:cmAuthor>
  <p:cmAuthor id="3" name="Ivan Quetier" initials="IQ" lastIdx="95" clrIdx="2">
    <p:extLst>
      <p:ext uri="{19B8F6BF-5375-455C-9EA6-DF929625EA0E}">
        <p15:presenceInfo xmlns:p15="http://schemas.microsoft.com/office/powerpoint/2012/main" userId="Ivan Quetier" providerId="None"/>
      </p:ext>
    </p:extLst>
  </p:cmAuthor>
  <p:cmAuthor id="4" name="Peter Rydqvist" initials="PR" lastIdx="54" clrIdx="3">
    <p:extLst>
      <p:ext uri="{19B8F6BF-5375-455C-9EA6-DF929625EA0E}">
        <p15:presenceInfo xmlns:p15="http://schemas.microsoft.com/office/powerpoint/2012/main" userId="Peter Rydqvist" providerId="None"/>
      </p:ext>
    </p:extLst>
  </p:cmAuthor>
  <p:cmAuthor id="5" name="Barton Isaac" initials="BI" lastIdx="51" clrIdx="4">
    <p:extLst>
      <p:ext uri="{19B8F6BF-5375-455C-9EA6-DF929625EA0E}">
        <p15:presenceInfo xmlns:p15="http://schemas.microsoft.com/office/powerpoint/2012/main" userId="Barton Isaac" providerId="None"/>
      </p:ext>
    </p:extLst>
  </p:cmAuthor>
  <p:cmAuthor id="6" name="James Dodge" initials="JD" lastIdx="8" clrIdx="5">
    <p:extLst>
      <p:ext uri="{19B8F6BF-5375-455C-9EA6-DF929625EA0E}">
        <p15:presenceInfo xmlns:p15="http://schemas.microsoft.com/office/powerpoint/2012/main" userId="4a69103432de46c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440E"/>
    <a:srgbClr val="B44B26"/>
    <a:srgbClr val="F3F0EF"/>
    <a:srgbClr val="254F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6" autoAdjust="0"/>
    <p:restoredTop sz="90999" autoAdjust="0"/>
  </p:normalViewPr>
  <p:slideViewPr>
    <p:cSldViewPr snapToGrid="0">
      <p:cViewPr varScale="1">
        <p:scale>
          <a:sx n="64" d="100"/>
          <a:sy n="64" d="100"/>
        </p:scale>
        <p:origin x="90" y="312"/>
      </p:cViewPr>
      <p:guideLst/>
    </p:cSldViewPr>
  </p:slideViewPr>
  <p:notesTextViewPr>
    <p:cViewPr>
      <p:scale>
        <a:sx n="3" d="2"/>
        <a:sy n="3" d="2"/>
      </p:scale>
      <p:origin x="0" y="0"/>
    </p:cViewPr>
  </p:notesTextViewPr>
  <p:sorterViewPr>
    <p:cViewPr varScale="1">
      <p:scale>
        <a:sx n="1" d="1"/>
        <a:sy n="1" d="1"/>
      </p:scale>
      <p:origin x="0" y="-112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solidFill>
                  <a:schemeClr val="tx1"/>
                </a:solidFill>
              </a:rPr>
              <a:t>NASH</a:t>
            </a:r>
            <a:r>
              <a:rPr lang="en-US" baseline="0" dirty="0">
                <a:solidFill>
                  <a:schemeClr val="tx1"/>
                </a:solidFill>
              </a:rPr>
              <a:t> Projected to Increase in US Population</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1277359019865306"/>
          <c:y val="0.1215650444576407"/>
          <c:w val="0.84807571334871923"/>
          <c:h val="0.69855966012123716"/>
        </c:manualLayout>
      </c:layout>
      <c:barChart>
        <c:barDir val="col"/>
        <c:grouping val="stacked"/>
        <c:varyColors val="0"/>
        <c:ser>
          <c:idx val="0"/>
          <c:order val="0"/>
          <c:tx>
            <c:strRef>
              <c:f>Sheet1!$B$1</c:f>
              <c:strCache>
                <c:ptCount val="1"/>
                <c:pt idx="0">
                  <c:v>F0</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2159-4B42-9D9B-087B724A2F73}"/>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2159-4B42-9D9B-087B724A2F7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2015</c:v>
                </c:pt>
                <c:pt idx="1">
                  <c:v>2030</c:v>
                </c:pt>
              </c:numCache>
            </c:numRef>
          </c:cat>
          <c:val>
            <c:numRef>
              <c:f>Sheet1!$B$2:$B$3</c:f>
              <c:numCache>
                <c:formatCode>General</c:formatCode>
                <c:ptCount val="2"/>
                <c:pt idx="0">
                  <c:v>3.5</c:v>
                </c:pt>
                <c:pt idx="1">
                  <c:v>3.9</c:v>
                </c:pt>
              </c:numCache>
            </c:numRef>
          </c:val>
          <c:extLst>
            <c:ext xmlns:c16="http://schemas.microsoft.com/office/drawing/2014/chart" uri="{C3380CC4-5D6E-409C-BE32-E72D297353CC}">
              <c16:uniqueId val="{00000002-2159-4B42-9D9B-087B724A2F73}"/>
            </c:ext>
          </c:extLst>
        </c:ser>
        <c:ser>
          <c:idx val="1"/>
          <c:order val="1"/>
          <c:tx>
            <c:strRef>
              <c:f>Sheet1!$C$1</c:f>
              <c:strCache>
                <c:ptCount val="1"/>
                <c:pt idx="0">
                  <c:v>F1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2015</c:v>
                </c:pt>
                <c:pt idx="1">
                  <c:v>2030</c:v>
                </c:pt>
              </c:numCache>
            </c:numRef>
          </c:cat>
          <c:val>
            <c:numRef>
              <c:f>Sheet1!$C$2:$C$3</c:f>
              <c:numCache>
                <c:formatCode>General</c:formatCode>
                <c:ptCount val="2"/>
                <c:pt idx="0">
                  <c:v>6.3</c:v>
                </c:pt>
                <c:pt idx="1">
                  <c:v>9</c:v>
                </c:pt>
              </c:numCache>
            </c:numRef>
          </c:val>
          <c:extLst>
            <c:ext xmlns:c16="http://schemas.microsoft.com/office/drawing/2014/chart" uri="{C3380CC4-5D6E-409C-BE32-E72D297353CC}">
              <c16:uniqueId val="{00000003-2159-4B42-9D9B-087B724A2F73}"/>
            </c:ext>
          </c:extLst>
        </c:ser>
        <c:ser>
          <c:idx val="2"/>
          <c:order val="2"/>
          <c:tx>
            <c:strRef>
              <c:f>Sheet1!$D$1</c:f>
              <c:strCache>
                <c:ptCount val="1"/>
                <c:pt idx="0">
                  <c:v>F2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2015</c:v>
                </c:pt>
                <c:pt idx="1">
                  <c:v>2030</c:v>
                </c:pt>
              </c:numCache>
            </c:numRef>
          </c:cat>
          <c:val>
            <c:numRef>
              <c:f>Sheet1!$D$2:$D$3</c:f>
              <c:numCache>
                <c:formatCode>General</c:formatCode>
                <c:ptCount val="2"/>
                <c:pt idx="0">
                  <c:v>3.4</c:v>
                </c:pt>
                <c:pt idx="1">
                  <c:v>6.1</c:v>
                </c:pt>
              </c:numCache>
            </c:numRef>
          </c:val>
          <c:extLst>
            <c:ext xmlns:c16="http://schemas.microsoft.com/office/drawing/2014/chart" uri="{C3380CC4-5D6E-409C-BE32-E72D297353CC}">
              <c16:uniqueId val="{00000004-2159-4B42-9D9B-087B724A2F73}"/>
            </c:ext>
          </c:extLst>
        </c:ser>
        <c:ser>
          <c:idx val="3"/>
          <c:order val="3"/>
          <c:tx>
            <c:strRef>
              <c:f>Sheet1!$E$1</c:f>
              <c:strCache>
                <c:ptCount val="1"/>
                <c:pt idx="0">
                  <c:v>F3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2015</c:v>
                </c:pt>
                <c:pt idx="1">
                  <c:v>2030</c:v>
                </c:pt>
              </c:numCache>
            </c:numRef>
          </c:cat>
          <c:val>
            <c:numRef>
              <c:f>Sheet1!$E$2:$E$3</c:f>
              <c:numCache>
                <c:formatCode>General</c:formatCode>
                <c:ptCount val="2"/>
                <c:pt idx="0">
                  <c:v>2</c:v>
                </c:pt>
                <c:pt idx="1">
                  <c:v>4.5</c:v>
                </c:pt>
              </c:numCache>
            </c:numRef>
          </c:val>
          <c:extLst>
            <c:ext xmlns:c16="http://schemas.microsoft.com/office/drawing/2014/chart" uri="{C3380CC4-5D6E-409C-BE32-E72D297353CC}">
              <c16:uniqueId val="{00000005-2159-4B42-9D9B-087B724A2F73}"/>
            </c:ext>
          </c:extLst>
        </c:ser>
        <c:ser>
          <c:idx val="4"/>
          <c:order val="4"/>
          <c:tx>
            <c:strRef>
              <c:f>Sheet1!$F$1</c:f>
              <c:strCache>
                <c:ptCount val="1"/>
                <c:pt idx="0">
                  <c:v>F4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2015</c:v>
                </c:pt>
                <c:pt idx="1">
                  <c:v>2030</c:v>
                </c:pt>
              </c:numCache>
            </c:numRef>
          </c:cat>
          <c:val>
            <c:numRef>
              <c:f>Sheet1!$F$2:$F$3</c:f>
              <c:numCache>
                <c:formatCode>General</c:formatCode>
                <c:ptCount val="2"/>
                <c:pt idx="0">
                  <c:v>1.3</c:v>
                </c:pt>
                <c:pt idx="1">
                  <c:v>3.5</c:v>
                </c:pt>
              </c:numCache>
            </c:numRef>
          </c:val>
          <c:extLst>
            <c:ext xmlns:c16="http://schemas.microsoft.com/office/drawing/2014/chart" uri="{C3380CC4-5D6E-409C-BE32-E72D297353CC}">
              <c16:uniqueId val="{00000006-2159-4B42-9D9B-087B724A2F73}"/>
            </c:ext>
          </c:extLst>
        </c:ser>
        <c:dLbls>
          <c:dLblPos val="ctr"/>
          <c:showLegendKey val="0"/>
          <c:showVal val="1"/>
          <c:showCatName val="0"/>
          <c:showSerName val="0"/>
          <c:showPercent val="0"/>
          <c:showBubbleSize val="0"/>
        </c:dLbls>
        <c:gapWidth val="150"/>
        <c:overlap val="100"/>
        <c:axId val="342331279"/>
        <c:axId val="333614543"/>
      </c:barChart>
      <c:catAx>
        <c:axId val="342331279"/>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crossAx val="333614543"/>
        <c:crosses val="autoZero"/>
        <c:auto val="1"/>
        <c:lblAlgn val="ctr"/>
        <c:lblOffset val="100"/>
        <c:noMultiLvlLbl val="0"/>
      </c:catAx>
      <c:valAx>
        <c:axId val="333614543"/>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dirty="0">
                    <a:solidFill>
                      <a:schemeClr val="tx1"/>
                    </a:solidFill>
                  </a:rPr>
                  <a:t>Millions of Persons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42331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3-F35C-4D39-99F9-803EA4BA429B}"/>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2-F35C-4D39-99F9-803EA4BA429B}"/>
              </c:ext>
            </c:extLst>
          </c:dPt>
          <c:cat>
            <c:strRef>
              <c:f>Sheet1!$A$2:$A$3</c:f>
              <c:strCache>
                <c:ptCount val="2"/>
                <c:pt idx="0">
                  <c:v>NAFLD</c:v>
                </c:pt>
                <c:pt idx="1">
                  <c:v>No NAFLD</c:v>
                </c:pt>
              </c:strCache>
            </c:strRef>
          </c:cat>
          <c:val>
            <c:numRef>
              <c:f>Sheet1!$B$2:$B$3</c:f>
              <c:numCache>
                <c:formatCode>0%</c:formatCode>
                <c:ptCount val="2"/>
                <c:pt idx="0">
                  <c:v>0.25</c:v>
                </c:pt>
                <c:pt idx="1">
                  <c:v>0.75</c:v>
                </c:pt>
              </c:numCache>
            </c:numRef>
          </c:val>
          <c:extLst>
            <c:ext xmlns:c16="http://schemas.microsoft.com/office/drawing/2014/chart" uri="{C3380CC4-5D6E-409C-BE32-E72D297353CC}">
              <c16:uniqueId val="{00000000-F35C-4D39-99F9-803EA4BA429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Mortality rate ratio</c:v>
                </c:pt>
              </c:strCache>
            </c:strRef>
          </c:tx>
          <c:spPr>
            <a:solidFill>
              <a:schemeClr val="accent2"/>
            </a:solidFill>
            <a:ln>
              <a:noFill/>
            </a:ln>
            <a:effectLst/>
          </c:spPr>
          <c:invertIfNegative val="0"/>
          <c:cat>
            <c:numRef>
              <c:f>Sheet1!$A$2:$A$6</c:f>
              <c:numCache>
                <c:formatCode>General</c:formatCode>
                <c:ptCount val="4"/>
                <c:pt idx="0">
                  <c:v>1</c:v>
                </c:pt>
                <c:pt idx="1">
                  <c:v>2</c:v>
                </c:pt>
                <c:pt idx="2">
                  <c:v>3</c:v>
                </c:pt>
                <c:pt idx="3">
                  <c:v>4</c:v>
                </c:pt>
              </c:numCache>
            </c:numRef>
          </c:cat>
          <c:val>
            <c:numRef>
              <c:f>Sheet1!$B$2:$B$6</c:f>
              <c:numCache>
                <c:formatCode>General</c:formatCode>
                <c:ptCount val="4"/>
                <c:pt idx="0">
                  <c:v>1.41</c:v>
                </c:pt>
                <c:pt idx="1">
                  <c:v>9.57</c:v>
                </c:pt>
                <c:pt idx="2">
                  <c:v>16.690000000000001</c:v>
                </c:pt>
                <c:pt idx="3">
                  <c:v>42.3</c:v>
                </c:pt>
              </c:numCache>
            </c:numRef>
          </c:val>
          <c:extLst>
            <c:ext xmlns:c16="http://schemas.microsoft.com/office/drawing/2014/chart" uri="{C3380CC4-5D6E-409C-BE32-E72D297353CC}">
              <c16:uniqueId val="{00000000-FCF8-4BED-AA93-2EAFE0A98BCD}"/>
            </c:ext>
          </c:extLst>
        </c:ser>
        <c:dLbls>
          <c:showLegendKey val="0"/>
          <c:showVal val="0"/>
          <c:showCatName val="0"/>
          <c:showSerName val="0"/>
          <c:showPercent val="0"/>
          <c:showBubbleSize val="0"/>
        </c:dLbls>
        <c:gapWidth val="219"/>
        <c:overlap val="-27"/>
        <c:axId val="181392352"/>
        <c:axId val="173541456"/>
      </c:barChart>
      <c:catAx>
        <c:axId val="1813923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3541456"/>
        <c:crosses val="autoZero"/>
        <c:auto val="1"/>
        <c:lblAlgn val="ctr"/>
        <c:lblOffset val="100"/>
        <c:noMultiLvlLbl val="0"/>
      </c:catAx>
      <c:valAx>
        <c:axId val="173541456"/>
        <c:scaling>
          <c:orientation val="minMax"/>
          <c:max val="50"/>
        </c:scaling>
        <c:delete val="0"/>
        <c:axPos val="l"/>
        <c:majorGridlines>
          <c:spPr>
            <a:ln w="9525" cap="flat" cmpd="sng" algn="ctr">
              <a:noFill/>
              <a:round/>
            </a:ln>
            <a:effectLst/>
          </c:spPr>
        </c:majorGridlines>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392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2">
                  <a:shade val="58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1C4B-4DF8-B4DF-937312F5740C}"/>
              </c:ext>
            </c:extLst>
          </c:dPt>
          <c:dPt>
            <c:idx val="1"/>
            <c:bubble3D val="0"/>
            <c:spPr>
              <a:solidFill>
                <a:schemeClr val="accent2">
                  <a:shade val="86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1C4B-4DF8-B4DF-937312F5740C}"/>
              </c:ext>
            </c:extLst>
          </c:dPt>
          <c:dPt>
            <c:idx val="2"/>
            <c:bubble3D val="0"/>
            <c:spPr>
              <a:solidFill>
                <a:schemeClr val="accent2">
                  <a:tint val="86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1C4B-4DF8-B4DF-937312F5740C}"/>
              </c:ext>
            </c:extLst>
          </c:dPt>
          <c:dPt>
            <c:idx val="3"/>
            <c:bubble3D val="0"/>
            <c:spPr>
              <a:solidFill>
                <a:schemeClr val="accent2">
                  <a:tint val="58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1C4B-4DF8-B4DF-937312F5740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Canada</c:v>
                </c:pt>
                <c:pt idx="1">
                  <c:v>Germany</c:v>
                </c:pt>
                <c:pt idx="2">
                  <c:v>USA</c:v>
                </c:pt>
                <c:pt idx="3">
                  <c:v>UK</c:v>
                </c:pt>
              </c:strCache>
            </c:strRef>
          </c:cat>
          <c:val>
            <c:numRef>
              <c:f>Sheet1!$B$2:$B$5</c:f>
              <c:numCache>
                <c:formatCode>General</c:formatCode>
                <c:ptCount val="4"/>
                <c:pt idx="0">
                  <c:v>36</c:v>
                </c:pt>
                <c:pt idx="1">
                  <c:v>50</c:v>
                </c:pt>
                <c:pt idx="2">
                  <c:v>50</c:v>
                </c:pt>
                <c:pt idx="3">
                  <c:v>30</c:v>
                </c:pt>
              </c:numCache>
            </c:numRef>
          </c:val>
          <c:extLst>
            <c:ext xmlns:c16="http://schemas.microsoft.com/office/drawing/2014/chart" uri="{C3380CC4-5D6E-409C-BE32-E72D297353CC}">
              <c16:uniqueId val="{00000000-4CED-4BAD-942C-83795E7463BB}"/>
            </c:ext>
          </c:extLst>
        </c:ser>
        <c:dLbls>
          <c:dLblPos val="inEnd"/>
          <c:showLegendKey val="0"/>
          <c:showVal val="0"/>
          <c:showCatName val="1"/>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Sheet1!$A$3:$A$20</c:f>
              <c:strCache>
                <c:ptCount val="17"/>
                <c:pt idx="0">
                  <c:v>Others</c:v>
                </c:pt>
                <c:pt idx="1">
                  <c:v>Flu-like symptoms</c:v>
                </c:pt>
                <c:pt idx="2">
                  <c:v>Dermatological problems</c:v>
                </c:pt>
                <c:pt idx="3">
                  <c:v>Spider-like blood vessels</c:v>
                </c:pt>
                <c:pt idx="4">
                  <c:v>Loss of appetite</c:v>
                </c:pt>
                <c:pt idx="5">
                  <c:v>Itch</c:v>
                </c:pt>
                <c:pt idx="6">
                  <c:v>Pain</c:v>
                </c:pt>
                <c:pt idx="7">
                  <c:v>Anxiety</c:v>
                </c:pt>
                <c:pt idx="8">
                  <c:v>Depression</c:v>
                </c:pt>
                <c:pt idx="9">
                  <c:v>Muscle cramps</c:v>
                </c:pt>
                <c:pt idx="10">
                  <c:v>Nausea</c:v>
                </c:pt>
                <c:pt idx="11">
                  <c:v>Stress, difficulties concentrating</c:v>
                </c:pt>
                <c:pt idx="12">
                  <c:v>Weakness/feeling lethargic</c:v>
                </c:pt>
                <c:pt idx="13">
                  <c:v>Sleeping problems</c:v>
                </c:pt>
                <c:pt idx="14">
                  <c:v>Abdominal (GI) discomfort/stomach pain</c:v>
                </c:pt>
                <c:pt idx="15">
                  <c:v>Overweight</c:v>
                </c:pt>
                <c:pt idx="16">
                  <c:v>Fatigue/tiredness</c:v>
                </c:pt>
              </c:strCache>
            </c:strRef>
          </c:cat>
          <c:val>
            <c:numRef>
              <c:f>Sheet1!$B$3:$B$20</c:f>
              <c:numCache>
                <c:formatCode>General</c:formatCode>
                <c:ptCount val="18"/>
                <c:pt idx="0">
                  <c:v>0.06</c:v>
                </c:pt>
                <c:pt idx="1">
                  <c:v>7.0000000000000007E-2</c:v>
                </c:pt>
                <c:pt idx="2">
                  <c:v>0.12</c:v>
                </c:pt>
                <c:pt idx="3">
                  <c:v>0.13</c:v>
                </c:pt>
                <c:pt idx="4">
                  <c:v>0.13</c:v>
                </c:pt>
                <c:pt idx="5">
                  <c:v>0.15</c:v>
                </c:pt>
                <c:pt idx="6">
                  <c:v>0.2</c:v>
                </c:pt>
                <c:pt idx="7">
                  <c:v>0.21</c:v>
                </c:pt>
                <c:pt idx="8">
                  <c:v>0.25</c:v>
                </c:pt>
                <c:pt idx="9">
                  <c:v>0.25</c:v>
                </c:pt>
                <c:pt idx="10">
                  <c:v>0.28000000000000003</c:v>
                </c:pt>
                <c:pt idx="11">
                  <c:v>0.3</c:v>
                </c:pt>
                <c:pt idx="12">
                  <c:v>0.31</c:v>
                </c:pt>
                <c:pt idx="13">
                  <c:v>0.39</c:v>
                </c:pt>
                <c:pt idx="14">
                  <c:v>0.44</c:v>
                </c:pt>
                <c:pt idx="15">
                  <c:v>0.62</c:v>
                </c:pt>
                <c:pt idx="16">
                  <c:v>0.71</c:v>
                </c:pt>
              </c:numCache>
            </c:numRef>
          </c:val>
          <c:extLst>
            <c:ext xmlns:c16="http://schemas.microsoft.com/office/drawing/2014/chart" uri="{C3380CC4-5D6E-409C-BE32-E72D297353CC}">
              <c16:uniqueId val="{00000000-ED80-4E14-A0BC-6029DCB76F02}"/>
            </c:ext>
          </c:extLst>
        </c:ser>
        <c:dLbls>
          <c:dLblPos val="outEnd"/>
          <c:showLegendKey val="0"/>
          <c:showVal val="1"/>
          <c:showCatName val="0"/>
          <c:showSerName val="0"/>
          <c:showPercent val="0"/>
          <c:showBubbleSize val="0"/>
        </c:dLbls>
        <c:gapWidth val="182"/>
        <c:axId val="1640392944"/>
        <c:axId val="1640414992"/>
      </c:barChart>
      <c:catAx>
        <c:axId val="1640392944"/>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0414992"/>
        <c:crossesAt val="0"/>
        <c:auto val="1"/>
        <c:lblAlgn val="ctr"/>
        <c:lblOffset val="100"/>
        <c:noMultiLvlLbl val="0"/>
      </c:catAx>
      <c:valAx>
        <c:axId val="164041499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40392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E970BD-A7A7-47B9-B951-878252B5DF14}" type="datetimeFigureOut">
              <a:rPr lang="en-US" smtClean="0"/>
              <a:t>9/27/2022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551A1-B1AE-409D-B9B5-25C08D59D0E7}" type="slidenum">
              <a:rPr lang="en-US" smtClean="0"/>
              <a:t>‹#›</a:t>
            </a:fld>
            <a:endParaRPr lang="en-US"/>
          </a:p>
        </p:txBody>
      </p:sp>
    </p:spTree>
    <p:extLst>
      <p:ext uri="{BB962C8B-B14F-4D97-AF65-F5344CB8AC3E}">
        <p14:creationId xmlns:p14="http://schemas.microsoft.com/office/powerpoint/2010/main" val="2318913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B84C4-C08A-684C-B789-4DBEA9FD4E02}" type="slidenum">
              <a:rPr lang="en-US" smtClean="0"/>
              <a:pPr/>
              <a:t>4</a:t>
            </a:fld>
            <a:endParaRPr lang="en-US" dirty="0"/>
          </a:p>
        </p:txBody>
      </p:sp>
    </p:spTree>
    <p:extLst>
      <p:ext uri="{BB962C8B-B14F-4D97-AF65-F5344CB8AC3E}">
        <p14:creationId xmlns:p14="http://schemas.microsoft.com/office/powerpoint/2010/main" val="1782046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solidFill>
                <a:schemeClr val="tx1"/>
              </a:solidFill>
              <a:latin typeface="Calibri" panose="020F0502020204030204"/>
            </a:endParaRPr>
          </a:p>
        </p:txBody>
      </p:sp>
      <p:sp>
        <p:nvSpPr>
          <p:cNvPr id="4" name="Slide Number Placeholder 3"/>
          <p:cNvSpPr>
            <a:spLocks noGrp="1"/>
          </p:cNvSpPr>
          <p:nvPr>
            <p:ph type="sldNum" sz="quarter" idx="10"/>
          </p:nvPr>
        </p:nvSpPr>
        <p:spPr/>
        <p:txBody>
          <a:bodyPr/>
          <a:lstStyle/>
          <a:p>
            <a:fld id="{407B84C4-C08A-684C-B789-4DBEA9FD4E02}" type="slidenum">
              <a:rPr lang="en-US" smtClean="0"/>
              <a:pPr/>
              <a:t>23</a:t>
            </a:fld>
            <a:endParaRPr lang="en-US" dirty="0"/>
          </a:p>
        </p:txBody>
      </p:sp>
    </p:spTree>
    <p:extLst>
      <p:ext uri="{BB962C8B-B14F-4D97-AF65-F5344CB8AC3E}">
        <p14:creationId xmlns:p14="http://schemas.microsoft.com/office/powerpoint/2010/main" val="3732518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6551A1-B1AE-409D-B9B5-25C08D59D0E7}" type="slidenum">
              <a:rPr lang="en-US" smtClean="0"/>
              <a:t>28</a:t>
            </a:fld>
            <a:endParaRPr lang="en-US"/>
          </a:p>
        </p:txBody>
      </p:sp>
    </p:spTree>
    <p:extLst>
      <p:ext uri="{BB962C8B-B14F-4D97-AF65-F5344CB8AC3E}">
        <p14:creationId xmlns:p14="http://schemas.microsoft.com/office/powerpoint/2010/main" val="858728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B84C4-C08A-684C-B789-4DBEA9FD4E02}" type="slidenum">
              <a:rPr lang="en-US" smtClean="0"/>
              <a:pPr/>
              <a:t>34</a:t>
            </a:fld>
            <a:endParaRPr lang="en-US" dirty="0"/>
          </a:p>
        </p:txBody>
      </p:sp>
    </p:spTree>
    <p:extLst>
      <p:ext uri="{BB962C8B-B14F-4D97-AF65-F5344CB8AC3E}">
        <p14:creationId xmlns:p14="http://schemas.microsoft.com/office/powerpoint/2010/main" val="1431661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indent="0">
              <a:buNone/>
            </a:pPr>
            <a:endParaRPr lang="en-US" sz="1200" b="0" i="0" kern="120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a:p>
        </p:txBody>
      </p:sp>
    </p:spTree>
    <p:extLst>
      <p:ext uri="{BB962C8B-B14F-4D97-AF65-F5344CB8AC3E}">
        <p14:creationId xmlns:p14="http://schemas.microsoft.com/office/powerpoint/2010/main" val="300963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B84C4-C08A-684C-B789-4DBEA9FD4E02}" type="slidenum">
              <a:rPr lang="en-US" smtClean="0"/>
              <a:pPr/>
              <a:t>5</a:t>
            </a:fld>
            <a:endParaRPr lang="en-US" dirty="0"/>
          </a:p>
        </p:txBody>
      </p:sp>
    </p:spTree>
    <p:extLst>
      <p:ext uri="{BB962C8B-B14F-4D97-AF65-F5344CB8AC3E}">
        <p14:creationId xmlns:p14="http://schemas.microsoft.com/office/powerpoint/2010/main" val="3913577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B84C4-C08A-684C-B789-4DBEA9FD4E02}" type="slidenum">
              <a:rPr lang="en-US" smtClean="0"/>
              <a:pPr/>
              <a:t>7</a:t>
            </a:fld>
            <a:endParaRPr lang="en-US" dirty="0"/>
          </a:p>
        </p:txBody>
      </p:sp>
    </p:spTree>
    <p:extLst>
      <p:ext uri="{BB962C8B-B14F-4D97-AF65-F5344CB8AC3E}">
        <p14:creationId xmlns:p14="http://schemas.microsoft.com/office/powerpoint/2010/main" val="1891328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D6551A1-B1AE-409D-B9B5-25C08D59D0E7}" type="slidenum">
              <a:rPr lang="en-US" smtClean="0"/>
              <a:t>10</a:t>
            </a:fld>
            <a:endParaRPr lang="en-US"/>
          </a:p>
        </p:txBody>
      </p:sp>
    </p:spTree>
    <p:extLst>
      <p:ext uri="{BB962C8B-B14F-4D97-AF65-F5344CB8AC3E}">
        <p14:creationId xmlns:p14="http://schemas.microsoft.com/office/powerpoint/2010/main" val="3285356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B84C4-C08A-684C-B789-4DBEA9FD4E02}" type="slidenum">
              <a:rPr lang="en-US" smtClean="0"/>
              <a:pPr/>
              <a:t>11</a:t>
            </a:fld>
            <a:endParaRPr lang="en-US" dirty="0"/>
          </a:p>
        </p:txBody>
      </p:sp>
    </p:spTree>
    <p:extLst>
      <p:ext uri="{BB962C8B-B14F-4D97-AF65-F5344CB8AC3E}">
        <p14:creationId xmlns:p14="http://schemas.microsoft.com/office/powerpoint/2010/main" val="1797597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B84C4-C08A-684C-B789-4DBEA9FD4E02}" type="slidenum">
              <a:rPr lang="en-US" smtClean="0"/>
              <a:pPr/>
              <a:t>14</a:t>
            </a:fld>
            <a:endParaRPr lang="en-US" dirty="0"/>
          </a:p>
        </p:txBody>
      </p:sp>
    </p:spTree>
    <p:extLst>
      <p:ext uri="{BB962C8B-B14F-4D97-AF65-F5344CB8AC3E}">
        <p14:creationId xmlns:p14="http://schemas.microsoft.com/office/powerpoint/2010/main" val="225244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7B84C4-C08A-684C-B789-4DBEA9FD4E02}" type="slidenum">
              <a:rPr kumimoji="0" lang="en-US" sz="1200" b="0" i="0" u="none" strike="noStrike" kern="1200" cap="none" spc="0" normalizeH="0" baseline="0" noProof="0" smtClean="0">
                <a:ln>
                  <a:noFill/>
                </a:ln>
                <a:solidFill>
                  <a:prstClr val="black"/>
                </a:solidFill>
                <a:effectLst/>
                <a:uLnTx/>
                <a:uFillTx/>
                <a:latin typeface="Calibri Regular"/>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Regular"/>
              <a:ea typeface="+mn-ea"/>
              <a:cs typeface="+mn-cs"/>
            </a:endParaRPr>
          </a:p>
        </p:txBody>
      </p:sp>
    </p:spTree>
    <p:extLst>
      <p:ext uri="{BB962C8B-B14F-4D97-AF65-F5344CB8AC3E}">
        <p14:creationId xmlns:p14="http://schemas.microsoft.com/office/powerpoint/2010/main" val="3084366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6551A1-B1AE-409D-B9B5-25C08D59D0E7}" type="slidenum">
              <a:rPr lang="en-US" smtClean="0"/>
              <a:t>18</a:t>
            </a:fld>
            <a:endParaRPr lang="en-US"/>
          </a:p>
        </p:txBody>
      </p:sp>
    </p:spTree>
    <p:extLst>
      <p:ext uri="{BB962C8B-B14F-4D97-AF65-F5344CB8AC3E}">
        <p14:creationId xmlns:p14="http://schemas.microsoft.com/office/powerpoint/2010/main" val="886656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7B84C4-C08A-684C-B789-4DBEA9FD4E02}" type="slidenum">
              <a:rPr lang="en-US" smtClean="0"/>
              <a:pPr/>
              <a:t>19</a:t>
            </a:fld>
            <a:endParaRPr lang="en-US" dirty="0"/>
          </a:p>
        </p:txBody>
      </p:sp>
    </p:spTree>
    <p:extLst>
      <p:ext uri="{BB962C8B-B14F-4D97-AF65-F5344CB8AC3E}">
        <p14:creationId xmlns:p14="http://schemas.microsoft.com/office/powerpoint/2010/main" val="1931640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Master" Target="../slideMasters/slideMaster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g"/><Relationship Id="rId1" Type="http://schemas.openxmlformats.org/officeDocument/2006/relationships/slideMaster" Target="../slideMasters/slideMaster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jpeg"/><Relationship Id="rId1" Type="http://schemas.openxmlformats.org/officeDocument/2006/relationships/slideMaster" Target="../slideMasters/slideMaster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Patient">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FB040B-3748-7548-8F1C-BB3546FA98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905000" y="0"/>
            <a:ext cx="10287000" cy="6858000"/>
          </a:xfrm>
          <a:prstGeom prst="rect">
            <a:avLst/>
          </a:prstGeom>
        </p:spPr>
      </p:pic>
      <p:sp>
        <p:nvSpPr>
          <p:cNvPr id="17" name="Freeform 16">
            <a:extLst>
              <a:ext uri="{FF2B5EF4-FFF2-40B4-BE49-F238E27FC236}">
                <a16:creationId xmlns:a16="http://schemas.microsoft.com/office/drawing/2014/main" id="{8437E836-1625-2A4B-A6AA-08F32D0E19D3}"/>
              </a:ext>
            </a:extLst>
          </p:cNvPr>
          <p:cNvSpPr/>
          <p:nvPr userDrawn="1"/>
        </p:nvSpPr>
        <p:spPr>
          <a:xfrm>
            <a:off x="1" y="0"/>
            <a:ext cx="7440403" cy="6858000"/>
          </a:xfrm>
          <a:custGeom>
            <a:avLst/>
            <a:gdLst>
              <a:gd name="connsiteX0" fmla="*/ 0 w 7440403"/>
              <a:gd name="connsiteY0" fmla="*/ 0 h 6858000"/>
              <a:gd name="connsiteX1" fmla="*/ 7025571 w 7440403"/>
              <a:gd name="connsiteY1" fmla="*/ 0 h 6858000"/>
              <a:gd name="connsiteX2" fmla="*/ 6892112 w 7440403"/>
              <a:gd name="connsiteY2" fmla="*/ 338482 h 6858000"/>
              <a:gd name="connsiteX3" fmla="*/ 6420485 w 7440403"/>
              <a:gd name="connsiteY3" fmla="*/ 3010894 h 6858000"/>
              <a:gd name="connsiteX4" fmla="*/ 7358571 w 7440403"/>
              <a:gd name="connsiteY4" fmla="*/ 6715682 h 6858000"/>
              <a:gd name="connsiteX5" fmla="*/ 7440403 w 7440403"/>
              <a:gd name="connsiteY5" fmla="*/ 6858000 h 6858000"/>
              <a:gd name="connsiteX6" fmla="*/ 0 w 74404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0403" h="6858000">
                <a:moveTo>
                  <a:pt x="0" y="0"/>
                </a:moveTo>
                <a:lnTo>
                  <a:pt x="7025571" y="0"/>
                </a:lnTo>
                <a:lnTo>
                  <a:pt x="6892112" y="338482"/>
                </a:lnTo>
                <a:cubicBezTo>
                  <a:pt x="6586999" y="1171783"/>
                  <a:pt x="6420485" y="2071893"/>
                  <a:pt x="6420485" y="3010894"/>
                </a:cubicBezTo>
                <a:cubicBezTo>
                  <a:pt x="6420485" y="4352325"/>
                  <a:pt x="6760311" y="5614385"/>
                  <a:pt x="7358571" y="6715682"/>
                </a:cubicBezTo>
                <a:lnTo>
                  <a:pt x="7440403"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CD51C186-7E5C-0D4B-999D-8369B85F1AF9}"/>
              </a:ext>
            </a:extLst>
          </p:cNvPr>
          <p:cNvSpPr/>
          <p:nvPr userDrawn="1"/>
        </p:nvSpPr>
        <p:spPr>
          <a:xfrm>
            <a:off x="1" y="0"/>
            <a:ext cx="7002393" cy="6858000"/>
          </a:xfrm>
          <a:custGeom>
            <a:avLst/>
            <a:gdLst>
              <a:gd name="connsiteX0" fmla="*/ 0 w 7002393"/>
              <a:gd name="connsiteY0" fmla="*/ 0 h 6858000"/>
              <a:gd name="connsiteX1" fmla="*/ 7002393 w 7002393"/>
              <a:gd name="connsiteY1" fmla="*/ 0 h 6858000"/>
              <a:gd name="connsiteX2" fmla="*/ 6948583 w 7002393"/>
              <a:gd name="connsiteY2" fmla="*/ 105063 h 6858000"/>
              <a:gd name="connsiteX3" fmla="*/ 6182140 w 7002393"/>
              <a:gd name="connsiteY3" fmla="*/ 3474720 h 6858000"/>
              <a:gd name="connsiteX4" fmla="*/ 6948583 w 7002393"/>
              <a:gd name="connsiteY4" fmla="*/ 6844377 h 6858000"/>
              <a:gd name="connsiteX5" fmla="*/ 6955560 w 7002393"/>
              <a:gd name="connsiteY5" fmla="*/ 6858000 h 6858000"/>
              <a:gd name="connsiteX6" fmla="*/ 0 w 700239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2393" h="6858000">
                <a:moveTo>
                  <a:pt x="0" y="0"/>
                </a:moveTo>
                <a:lnTo>
                  <a:pt x="7002393" y="0"/>
                </a:lnTo>
                <a:lnTo>
                  <a:pt x="6948583" y="105063"/>
                </a:lnTo>
                <a:cubicBezTo>
                  <a:pt x="6457399" y="1124435"/>
                  <a:pt x="6182140" y="2267433"/>
                  <a:pt x="6182140" y="3474720"/>
                </a:cubicBezTo>
                <a:cubicBezTo>
                  <a:pt x="6182140" y="4682008"/>
                  <a:pt x="6457399" y="5825005"/>
                  <a:pt x="6948583" y="6844377"/>
                </a:cubicBezTo>
                <a:lnTo>
                  <a:pt x="69555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14">
            <a:extLst>
              <a:ext uri="{FF2B5EF4-FFF2-40B4-BE49-F238E27FC236}">
                <a16:creationId xmlns:a16="http://schemas.microsoft.com/office/drawing/2014/main" id="{0B1CB936-8F54-6448-89ED-B267CE0D745C}"/>
              </a:ext>
            </a:extLst>
          </p:cNvPr>
          <p:cNvSpPr>
            <a:spLocks noGrp="1"/>
          </p:cNvSpPr>
          <p:nvPr>
            <p:ph type="body" sz="quarter" idx="10" hasCustomPrompt="1"/>
          </p:nvPr>
        </p:nvSpPr>
        <p:spPr>
          <a:xfrm>
            <a:off x="365760" y="2533173"/>
            <a:ext cx="5486400" cy="1443282"/>
          </a:xfrm>
          <a:prstGeom prst="rect">
            <a:avLst/>
          </a:prstGeom>
        </p:spPr>
        <p:txBody>
          <a:bodyPr lIns="0" tIns="0" rIns="0" bIns="0" anchor="b">
            <a:noAutofit/>
          </a:bodyPr>
          <a:lstStyle>
            <a:lvl1pPr marL="0" indent="0">
              <a:buNone/>
              <a:defRPr sz="4400">
                <a:solidFill>
                  <a:schemeClr val="accent1"/>
                </a:solidFill>
                <a:latin typeface="+mj-lt"/>
              </a:defRPr>
            </a:lvl1pPr>
          </a:lstStyle>
          <a:p>
            <a:pPr lvl="0"/>
            <a:r>
              <a:rPr lang="en-US" dirty="0"/>
              <a:t>Title Here</a:t>
            </a:r>
          </a:p>
        </p:txBody>
      </p:sp>
      <p:sp>
        <p:nvSpPr>
          <p:cNvPr id="29" name="Text Placeholder 19">
            <a:extLst>
              <a:ext uri="{FF2B5EF4-FFF2-40B4-BE49-F238E27FC236}">
                <a16:creationId xmlns:a16="http://schemas.microsoft.com/office/drawing/2014/main" id="{D6DCF690-1338-9745-9B68-A65C1C0DB51B}"/>
              </a:ext>
            </a:extLst>
          </p:cNvPr>
          <p:cNvSpPr>
            <a:spLocks noGrp="1"/>
          </p:cNvSpPr>
          <p:nvPr>
            <p:ph type="body" sz="quarter" idx="11" hasCustomPrompt="1"/>
          </p:nvPr>
        </p:nvSpPr>
        <p:spPr>
          <a:xfrm>
            <a:off x="365760" y="4129300"/>
            <a:ext cx="5303520" cy="338060"/>
          </a:xfrm>
          <a:prstGeom prst="rect">
            <a:avLst/>
          </a:prstGeom>
        </p:spPr>
        <p:txBody>
          <a:bodyPr lIns="0" tIns="0" rIns="0" bIns="0" anchor="b">
            <a:noAutofit/>
          </a:bodyPr>
          <a:lstStyle>
            <a:lvl1pPr marL="0" indent="0">
              <a:buNone/>
              <a:defRPr sz="2200" b="0">
                <a:solidFill>
                  <a:schemeClr val="accent1"/>
                </a:solidFill>
              </a:defRPr>
            </a:lvl1pPr>
          </a:lstStyle>
          <a:p>
            <a:pPr lvl="0"/>
            <a:r>
              <a:rPr lang="en-US" dirty="0"/>
              <a:t>Full Name</a:t>
            </a:r>
          </a:p>
        </p:txBody>
      </p:sp>
      <p:sp>
        <p:nvSpPr>
          <p:cNvPr id="30" name="Text Placeholder 19">
            <a:extLst>
              <a:ext uri="{FF2B5EF4-FFF2-40B4-BE49-F238E27FC236}">
                <a16:creationId xmlns:a16="http://schemas.microsoft.com/office/drawing/2014/main" id="{E7203600-2391-8241-BEFE-36F6A5CCFCCE}"/>
              </a:ext>
            </a:extLst>
          </p:cNvPr>
          <p:cNvSpPr>
            <a:spLocks noGrp="1"/>
          </p:cNvSpPr>
          <p:nvPr>
            <p:ph type="body" sz="quarter" idx="12" hasCustomPrompt="1"/>
          </p:nvPr>
        </p:nvSpPr>
        <p:spPr>
          <a:xfrm>
            <a:off x="365760" y="4485946"/>
            <a:ext cx="5303520" cy="553998"/>
          </a:xfrm>
          <a:prstGeom prst="rect">
            <a:avLst/>
          </a:prstGeom>
        </p:spPr>
        <p:txBody>
          <a:bodyPr lIns="0" tIns="0" rIns="0" bIns="0" anchor="t">
            <a:spAutoFit/>
          </a:bodyPr>
          <a:lstStyle>
            <a:lvl1pPr marL="0" indent="0">
              <a:lnSpc>
                <a:spcPct val="100000"/>
              </a:lnSpc>
              <a:spcBef>
                <a:spcPts val="0"/>
              </a:spcBef>
              <a:buNone/>
              <a:defRPr sz="1800">
                <a:solidFill>
                  <a:schemeClr val="accent2"/>
                </a:solidFill>
              </a:defRPr>
            </a:lvl1pPr>
          </a:lstStyle>
          <a:p>
            <a:pPr lvl="0"/>
            <a:r>
              <a:rPr lang="en-US" dirty="0"/>
              <a:t>Title</a:t>
            </a:r>
          </a:p>
          <a:p>
            <a:pPr lvl="0"/>
            <a:r>
              <a:rPr lang="en-US" dirty="0"/>
              <a:t>Event / Location / Date</a:t>
            </a:r>
          </a:p>
        </p:txBody>
      </p:sp>
      <p:sp>
        <p:nvSpPr>
          <p:cNvPr id="31" name="TextBox 30">
            <a:extLst>
              <a:ext uri="{FF2B5EF4-FFF2-40B4-BE49-F238E27FC236}">
                <a16:creationId xmlns:a16="http://schemas.microsoft.com/office/drawing/2014/main" id="{A37A0619-83F4-8640-BF76-0D75D383C68D}"/>
              </a:ext>
            </a:extLst>
          </p:cNvPr>
          <p:cNvSpPr txBox="1"/>
          <p:nvPr userDrawn="1"/>
        </p:nvSpPr>
        <p:spPr>
          <a:xfrm>
            <a:off x="365760" y="6386517"/>
            <a:ext cx="1362745" cy="246221"/>
          </a:xfrm>
          <a:prstGeom prst="rect">
            <a:avLst/>
          </a:prstGeom>
          <a:noFill/>
        </p:spPr>
        <p:txBody>
          <a:bodyPr wrap="none" lIns="0" tIns="0" rIns="0" bIns="0" rtlCol="0">
            <a:spAutoFit/>
          </a:bodyPr>
          <a:lstStyle/>
          <a:p>
            <a:r>
              <a:rPr lang="en-GB" sz="1600" b="0" i="0" dirty="0">
                <a:solidFill>
                  <a:schemeClr val="accent1"/>
                </a:solidFill>
                <a:latin typeface="+mn-lt"/>
              </a:rPr>
              <a:t>NASDAQ: </a:t>
            </a:r>
            <a:r>
              <a:rPr lang="en-GB" sz="1600" b="0" i="0" dirty="0" err="1">
                <a:solidFill>
                  <a:schemeClr val="accent1"/>
                </a:solidFill>
                <a:latin typeface="+mn-lt"/>
              </a:rPr>
              <a:t>MDGL</a:t>
            </a:r>
            <a:endParaRPr lang="en-GB" sz="1600" b="0" i="0" dirty="0">
              <a:solidFill>
                <a:schemeClr val="accent1"/>
              </a:solidFill>
              <a:latin typeface="+mn-lt"/>
            </a:endParaRPr>
          </a:p>
        </p:txBody>
      </p:sp>
      <p:sp>
        <p:nvSpPr>
          <p:cNvPr id="32" name="TextBox 31">
            <a:extLst>
              <a:ext uri="{FF2B5EF4-FFF2-40B4-BE49-F238E27FC236}">
                <a16:creationId xmlns:a16="http://schemas.microsoft.com/office/drawing/2014/main" id="{8876042D-5BE7-CB43-B6E1-F5B32E578EF2}"/>
              </a:ext>
            </a:extLst>
          </p:cNvPr>
          <p:cNvSpPr txBox="1"/>
          <p:nvPr userDrawn="1"/>
        </p:nvSpPr>
        <p:spPr>
          <a:xfrm>
            <a:off x="3702515" y="6509627"/>
            <a:ext cx="272034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tab pos="3195638" algn="r"/>
              </a:tabLst>
              <a:defRPr/>
            </a:pPr>
            <a:r>
              <a:rPr lang="en-US" sz="800" b="0" i="0" u="none" strike="noStrike" kern="1200" dirty="0">
                <a:solidFill>
                  <a:schemeClr val="accent1"/>
                </a:solidFill>
                <a:effectLst/>
                <a:latin typeface="+mn-lt"/>
                <a:ea typeface="+mn-ea"/>
                <a:cs typeface="+mn-cs"/>
              </a:rPr>
              <a:t>© 2022 Madrigal Pharmaceuticals. All rights reserved.</a:t>
            </a:r>
          </a:p>
        </p:txBody>
      </p:sp>
      <p:cxnSp>
        <p:nvCxnSpPr>
          <p:cNvPr id="33" name="Straight Connector 32">
            <a:extLst>
              <a:ext uri="{FF2B5EF4-FFF2-40B4-BE49-F238E27FC236}">
                <a16:creationId xmlns:a16="http://schemas.microsoft.com/office/drawing/2014/main" id="{F73C4B9E-B6AA-DB44-87B1-49F0036DB405}"/>
              </a:ext>
            </a:extLst>
          </p:cNvPr>
          <p:cNvCxnSpPr>
            <a:cxnSpLocks/>
          </p:cNvCxnSpPr>
          <p:nvPr userDrawn="1"/>
        </p:nvCxnSpPr>
        <p:spPr>
          <a:xfrm>
            <a:off x="365760" y="3976455"/>
            <a:ext cx="54864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D5BF7408-F535-1840-8C7C-61F74807289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5760" y="685800"/>
            <a:ext cx="4572000" cy="956235"/>
          </a:xfrm>
          <a:prstGeom prst="rect">
            <a:avLst/>
          </a:prstGeom>
        </p:spPr>
      </p:pic>
    </p:spTree>
    <p:extLst>
      <p:ext uri="{BB962C8B-B14F-4D97-AF65-F5344CB8AC3E}">
        <p14:creationId xmlns:p14="http://schemas.microsoft.com/office/powerpoint/2010/main" val="34404456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Body - Healthy Liver">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AAFC091-10AD-D247-96C3-C9CDB49B85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7105140" cy="6858000"/>
          </a:xfrm>
          <a:prstGeom prst="rect">
            <a:avLst/>
          </a:prstGeom>
        </p:spPr>
      </p:pic>
      <p:sp>
        <p:nvSpPr>
          <p:cNvPr id="9" name="Freeform 8">
            <a:extLst>
              <a:ext uri="{FF2B5EF4-FFF2-40B4-BE49-F238E27FC236}">
                <a16:creationId xmlns:a16="http://schemas.microsoft.com/office/drawing/2014/main" id="{F89FC8A2-246A-EA48-8361-2B2C7457BCFD}"/>
              </a:ext>
            </a:extLst>
          </p:cNvPr>
          <p:cNvSpPr/>
          <p:nvPr userDrawn="1"/>
        </p:nvSpPr>
        <p:spPr>
          <a:xfrm>
            <a:off x="6182141" y="-1"/>
            <a:ext cx="6009860" cy="6858000"/>
          </a:xfrm>
          <a:custGeom>
            <a:avLst/>
            <a:gdLst>
              <a:gd name="connsiteX0" fmla="*/ 843432 w 6009860"/>
              <a:gd name="connsiteY0" fmla="*/ 0 h 6858000"/>
              <a:gd name="connsiteX1" fmla="*/ 6009860 w 6009860"/>
              <a:gd name="connsiteY1" fmla="*/ 0 h 6858000"/>
              <a:gd name="connsiteX2" fmla="*/ 6009860 w 6009860"/>
              <a:gd name="connsiteY2" fmla="*/ 6857999 h 6858000"/>
              <a:gd name="connsiteX3" fmla="*/ 1258264 w 6009860"/>
              <a:gd name="connsiteY3" fmla="*/ 6857999 h 6858000"/>
              <a:gd name="connsiteX4" fmla="*/ 1176432 w 6009860"/>
              <a:gd name="connsiteY4" fmla="*/ 6715682 h 6858000"/>
              <a:gd name="connsiteX5" fmla="*/ 238346 w 6009860"/>
              <a:gd name="connsiteY5" fmla="*/ 3010894 h 6858000"/>
              <a:gd name="connsiteX6" fmla="*/ 709973 w 6009860"/>
              <a:gd name="connsiteY6" fmla="*/ 338482 h 6858000"/>
              <a:gd name="connsiteX7" fmla="*/ 820253 w 6009860"/>
              <a:gd name="connsiteY7" fmla="*/ 0 h 6858000"/>
              <a:gd name="connsiteX8" fmla="*/ 820254 w 6009860"/>
              <a:gd name="connsiteY8" fmla="*/ 0 h 6858000"/>
              <a:gd name="connsiteX9" fmla="*/ 843431 w 6009860"/>
              <a:gd name="connsiteY9" fmla="*/ 0 h 6858000"/>
              <a:gd name="connsiteX10" fmla="*/ 709972 w 6009860"/>
              <a:gd name="connsiteY10" fmla="*/ 338482 h 6858000"/>
              <a:gd name="connsiteX11" fmla="*/ 238345 w 6009860"/>
              <a:gd name="connsiteY11" fmla="*/ 3010894 h 6858000"/>
              <a:gd name="connsiteX12" fmla="*/ 1176431 w 6009860"/>
              <a:gd name="connsiteY12" fmla="*/ 6715682 h 6858000"/>
              <a:gd name="connsiteX13" fmla="*/ 1258263 w 6009860"/>
              <a:gd name="connsiteY13" fmla="*/ 6858000 h 6858000"/>
              <a:gd name="connsiteX14" fmla="*/ 773420 w 6009860"/>
              <a:gd name="connsiteY14" fmla="*/ 6858000 h 6858000"/>
              <a:gd name="connsiteX15" fmla="*/ 766443 w 6009860"/>
              <a:gd name="connsiteY15" fmla="*/ 6844377 h 6858000"/>
              <a:gd name="connsiteX16" fmla="*/ 0 w 6009860"/>
              <a:gd name="connsiteY16" fmla="*/ 3474720 h 6858000"/>
              <a:gd name="connsiteX17" fmla="*/ 766443 w 6009860"/>
              <a:gd name="connsiteY17" fmla="*/ 1050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9860" h="6858000">
                <a:moveTo>
                  <a:pt x="843432" y="0"/>
                </a:moveTo>
                <a:lnTo>
                  <a:pt x="6009860" y="0"/>
                </a:lnTo>
                <a:lnTo>
                  <a:pt x="6009860" y="6857999"/>
                </a:lnTo>
                <a:lnTo>
                  <a:pt x="1258264" y="6857999"/>
                </a:lnTo>
                <a:lnTo>
                  <a:pt x="1176432" y="6715682"/>
                </a:lnTo>
                <a:cubicBezTo>
                  <a:pt x="578172" y="5614385"/>
                  <a:pt x="238346" y="4352325"/>
                  <a:pt x="238346" y="3010894"/>
                </a:cubicBezTo>
                <a:cubicBezTo>
                  <a:pt x="238346" y="2071893"/>
                  <a:pt x="404860" y="1171783"/>
                  <a:pt x="709973" y="338482"/>
                </a:cubicBezTo>
                <a:close/>
                <a:moveTo>
                  <a:pt x="820253" y="0"/>
                </a:moveTo>
                <a:lnTo>
                  <a:pt x="820254" y="0"/>
                </a:lnTo>
                <a:lnTo>
                  <a:pt x="843431" y="0"/>
                </a:lnTo>
                <a:lnTo>
                  <a:pt x="709972" y="338482"/>
                </a:lnTo>
                <a:cubicBezTo>
                  <a:pt x="404859" y="1171783"/>
                  <a:pt x="238345" y="2071893"/>
                  <a:pt x="238345" y="3010894"/>
                </a:cubicBezTo>
                <a:cubicBezTo>
                  <a:pt x="238345" y="4352325"/>
                  <a:pt x="578171" y="5614385"/>
                  <a:pt x="1176431" y="6715682"/>
                </a:cubicBezTo>
                <a:lnTo>
                  <a:pt x="1258263" y="6858000"/>
                </a:lnTo>
                <a:lnTo>
                  <a:pt x="773420" y="6858000"/>
                </a:lnTo>
                <a:lnTo>
                  <a:pt x="766443" y="6844377"/>
                </a:lnTo>
                <a:cubicBezTo>
                  <a:pt x="275259" y="5825005"/>
                  <a:pt x="0" y="4682008"/>
                  <a:pt x="0" y="3474720"/>
                </a:cubicBezTo>
                <a:cubicBezTo>
                  <a:pt x="0" y="2267433"/>
                  <a:pt x="275259" y="1124435"/>
                  <a:pt x="766443" y="1050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B3EBDB23-589A-744A-BF8E-A4BE08E1A299}"/>
              </a:ext>
            </a:extLst>
          </p:cNvPr>
          <p:cNvSpPr/>
          <p:nvPr userDrawn="1"/>
        </p:nvSpPr>
        <p:spPr>
          <a:xfrm>
            <a:off x="6420487" y="0"/>
            <a:ext cx="5771514" cy="6857999"/>
          </a:xfrm>
          <a:custGeom>
            <a:avLst/>
            <a:gdLst>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0 w 8030817"/>
              <a:gd name="connsiteY7" fmla="*/ 0 h 6857999"/>
              <a:gd name="connsiteX8" fmla="*/ 2841211 w 8030817"/>
              <a:gd name="connsiteY8" fmla="*/ 0 h 6857999"/>
              <a:gd name="connsiteX9" fmla="*/ 2787401 w 8030817"/>
              <a:gd name="connsiteY9" fmla="*/ 105063 h 6857999"/>
              <a:gd name="connsiteX10" fmla="*/ 2020958 w 8030817"/>
              <a:gd name="connsiteY10" fmla="*/ 3474720 h 6857999"/>
              <a:gd name="connsiteX11" fmla="*/ 2787401 w 8030817"/>
              <a:gd name="connsiteY11" fmla="*/ 6844377 h 6857999"/>
              <a:gd name="connsiteX12" fmla="*/ 2794378 w 8030817"/>
              <a:gd name="connsiteY12" fmla="*/ 6857999 h 6857999"/>
              <a:gd name="connsiteX13" fmla="*/ 0 w 8030817"/>
              <a:gd name="connsiteY13" fmla="*/ 6857999 h 6857999"/>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2864389 w 8030817"/>
              <a:gd name="connsiteY7" fmla="*/ 0 h 6857999"/>
              <a:gd name="connsiteX8" fmla="*/ 0 w 8030817"/>
              <a:gd name="connsiteY8" fmla="*/ 6857999 h 6857999"/>
              <a:gd name="connsiteX9" fmla="*/ 2841211 w 8030817"/>
              <a:gd name="connsiteY9" fmla="*/ 0 h 6857999"/>
              <a:gd name="connsiteX10" fmla="*/ 2787401 w 8030817"/>
              <a:gd name="connsiteY10" fmla="*/ 105063 h 6857999"/>
              <a:gd name="connsiteX11" fmla="*/ 2020958 w 8030817"/>
              <a:gd name="connsiteY11" fmla="*/ 3474720 h 6857999"/>
              <a:gd name="connsiteX12" fmla="*/ 2787401 w 8030817"/>
              <a:gd name="connsiteY12" fmla="*/ 6844377 h 6857999"/>
              <a:gd name="connsiteX13" fmla="*/ 2794378 w 8030817"/>
              <a:gd name="connsiteY13" fmla="*/ 6857999 h 6857999"/>
              <a:gd name="connsiteX14" fmla="*/ 0 w 8030817"/>
              <a:gd name="connsiteY14"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73420 w 6009859"/>
              <a:gd name="connsiteY8" fmla="*/ 6857999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13" fmla="*/ 773420 w 6009859"/>
              <a:gd name="connsiteY13"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66443 w 6009859"/>
              <a:gd name="connsiteY8" fmla="*/ 6844377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0" fmla="*/ 843637 w 6010065"/>
              <a:gd name="connsiteY0" fmla="*/ 0 h 6857999"/>
              <a:gd name="connsiteX1" fmla="*/ 6010065 w 6010065"/>
              <a:gd name="connsiteY1" fmla="*/ 0 h 6857999"/>
              <a:gd name="connsiteX2" fmla="*/ 6010065 w 6010065"/>
              <a:gd name="connsiteY2" fmla="*/ 6857999 h 6857999"/>
              <a:gd name="connsiteX3" fmla="*/ 1258469 w 6010065"/>
              <a:gd name="connsiteY3" fmla="*/ 6857999 h 6857999"/>
              <a:gd name="connsiteX4" fmla="*/ 1176637 w 6010065"/>
              <a:gd name="connsiteY4" fmla="*/ 6715682 h 6857999"/>
              <a:gd name="connsiteX5" fmla="*/ 238551 w 6010065"/>
              <a:gd name="connsiteY5" fmla="*/ 3010894 h 6857999"/>
              <a:gd name="connsiteX6" fmla="*/ 710178 w 6010065"/>
              <a:gd name="connsiteY6" fmla="*/ 338482 h 6857999"/>
              <a:gd name="connsiteX7" fmla="*/ 843637 w 6010065"/>
              <a:gd name="connsiteY7" fmla="*/ 0 h 6857999"/>
              <a:gd name="connsiteX8" fmla="*/ 206 w 6010065"/>
              <a:gd name="connsiteY8" fmla="*/ 3474720 h 6857999"/>
              <a:gd name="connsiteX9" fmla="*/ 820459 w 6010065"/>
              <a:gd name="connsiteY9" fmla="*/ 0 h 6857999"/>
              <a:gd name="connsiteX10" fmla="*/ 766649 w 6010065"/>
              <a:gd name="connsiteY10" fmla="*/ 105063 h 6857999"/>
              <a:gd name="connsiteX11" fmla="*/ 206 w 6010065"/>
              <a:gd name="connsiteY11" fmla="*/ 3474720 h 6857999"/>
              <a:gd name="connsiteX0" fmla="*/ 605086 w 5771514"/>
              <a:gd name="connsiteY0" fmla="*/ 0 h 6857999"/>
              <a:gd name="connsiteX1" fmla="*/ 5771514 w 5771514"/>
              <a:gd name="connsiteY1" fmla="*/ 0 h 6857999"/>
              <a:gd name="connsiteX2" fmla="*/ 5771514 w 5771514"/>
              <a:gd name="connsiteY2" fmla="*/ 6857999 h 6857999"/>
              <a:gd name="connsiteX3" fmla="*/ 1019918 w 5771514"/>
              <a:gd name="connsiteY3" fmla="*/ 6857999 h 6857999"/>
              <a:gd name="connsiteX4" fmla="*/ 938086 w 5771514"/>
              <a:gd name="connsiteY4" fmla="*/ 6715682 h 6857999"/>
              <a:gd name="connsiteX5" fmla="*/ 0 w 5771514"/>
              <a:gd name="connsiteY5" fmla="*/ 3010894 h 6857999"/>
              <a:gd name="connsiteX6" fmla="*/ 471627 w 5771514"/>
              <a:gd name="connsiteY6" fmla="*/ 338482 h 6857999"/>
              <a:gd name="connsiteX7" fmla="*/ 605086 w 5771514"/>
              <a:gd name="connsiteY7" fmla="*/ 0 h 6857999"/>
              <a:gd name="connsiteX8" fmla="*/ 528098 w 5771514"/>
              <a:gd name="connsiteY8" fmla="*/ 105063 h 6857999"/>
              <a:gd name="connsiteX9" fmla="*/ 581908 w 5771514"/>
              <a:gd name="connsiteY9" fmla="*/ 0 h 6857999"/>
              <a:gd name="connsiteX10" fmla="*/ 528098 w 5771514"/>
              <a:gd name="connsiteY10" fmla="*/ 10506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1514" h="6857999">
                <a:moveTo>
                  <a:pt x="605086" y="0"/>
                </a:moveTo>
                <a:lnTo>
                  <a:pt x="5771514" y="0"/>
                </a:lnTo>
                <a:lnTo>
                  <a:pt x="5771514" y="6857999"/>
                </a:lnTo>
                <a:lnTo>
                  <a:pt x="1019918" y="6857999"/>
                </a:lnTo>
                <a:lnTo>
                  <a:pt x="938086" y="6715682"/>
                </a:lnTo>
                <a:cubicBezTo>
                  <a:pt x="339826" y="5614385"/>
                  <a:pt x="0" y="4352325"/>
                  <a:pt x="0" y="3010894"/>
                </a:cubicBezTo>
                <a:cubicBezTo>
                  <a:pt x="0" y="2071893"/>
                  <a:pt x="166514" y="1171783"/>
                  <a:pt x="471627" y="338482"/>
                </a:cubicBezTo>
                <a:lnTo>
                  <a:pt x="605086" y="0"/>
                </a:lnTo>
                <a:close/>
                <a:moveTo>
                  <a:pt x="528098" y="105063"/>
                </a:moveTo>
                <a:lnTo>
                  <a:pt x="581908" y="0"/>
                </a:lnTo>
                <a:lnTo>
                  <a:pt x="528098" y="105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 Placeholder 14">
            <a:extLst>
              <a:ext uri="{FF2B5EF4-FFF2-40B4-BE49-F238E27FC236}">
                <a16:creationId xmlns:a16="http://schemas.microsoft.com/office/drawing/2014/main" id="{403E1884-5D52-794E-B806-415E1FF8144D}"/>
              </a:ext>
            </a:extLst>
          </p:cNvPr>
          <p:cNvSpPr>
            <a:spLocks noGrp="1"/>
          </p:cNvSpPr>
          <p:nvPr>
            <p:ph type="body" sz="quarter" idx="10" hasCustomPrompt="1"/>
          </p:nvPr>
        </p:nvSpPr>
        <p:spPr>
          <a:xfrm>
            <a:off x="6599582" y="3010359"/>
            <a:ext cx="5194257" cy="837282"/>
          </a:xfrm>
          <a:prstGeom prst="rect">
            <a:avLst/>
          </a:prstGeom>
        </p:spPr>
        <p:txBody>
          <a:bodyPr lIns="0" anchor="ctr">
            <a:noAutofit/>
          </a:bodyPr>
          <a:lstStyle>
            <a:lvl1pPr marL="0" indent="0" algn="r">
              <a:buNone/>
              <a:defRPr sz="3600" b="0" i="0">
                <a:solidFill>
                  <a:schemeClr val="accent1"/>
                </a:solidFill>
                <a:latin typeface="+mj-lt"/>
              </a:defRPr>
            </a:lvl1pPr>
          </a:lstStyle>
          <a:p>
            <a:pPr lvl="0"/>
            <a:r>
              <a:rPr lang="en-US" dirty="0"/>
              <a:t>Click to insert title</a:t>
            </a:r>
          </a:p>
        </p:txBody>
      </p:sp>
      <p:pic>
        <p:nvPicPr>
          <p:cNvPr id="10" name="Graphic 9">
            <a:extLst>
              <a:ext uri="{FF2B5EF4-FFF2-40B4-BE49-F238E27FC236}">
                <a16:creationId xmlns:a16="http://schemas.microsoft.com/office/drawing/2014/main" id="{59991282-5D41-A947-B93E-A9784BF40D8F}"/>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19488" y="6071616"/>
            <a:ext cx="2185988" cy="457200"/>
          </a:xfrm>
          <a:prstGeom prst="rect">
            <a:avLst/>
          </a:prstGeom>
        </p:spPr>
      </p:pic>
      <p:sp>
        <p:nvSpPr>
          <p:cNvPr id="7" name="Rectangle 6">
            <a:extLst>
              <a:ext uri="{FF2B5EF4-FFF2-40B4-BE49-F238E27FC236}">
                <a16:creationId xmlns:a16="http://schemas.microsoft.com/office/drawing/2014/main" id="{9B2AA3A3-AF9B-49BD-BCE7-41C356545483}"/>
              </a:ext>
            </a:extLst>
          </p:cNvPr>
          <p:cNvSpPr/>
          <p:nvPr userDrawn="1"/>
        </p:nvSpPr>
        <p:spPr>
          <a:xfrm>
            <a:off x="10270392" y="6577991"/>
            <a:ext cx="1627369" cy="230832"/>
          </a:xfrm>
          <a:prstGeom prst="rect">
            <a:avLst/>
          </a:prstGeom>
        </p:spPr>
        <p:txBody>
          <a:bodyPr wrap="none">
            <a:spAutoFit/>
          </a:bodyPr>
          <a:lstStyle/>
          <a:p>
            <a:r>
              <a:rPr lang="en-US" sz="900" b="0" i="0" dirty="0">
                <a:solidFill>
                  <a:schemeClr val="accent1"/>
                </a:solidFill>
                <a:effectLst/>
                <a:latin typeface="+mn-lt"/>
              </a:rPr>
              <a:t>P-MED-US-MGL-3196-2200040</a:t>
            </a:r>
            <a:endParaRPr lang="en-US" sz="900" dirty="0">
              <a:solidFill>
                <a:schemeClr val="accent1"/>
              </a:solidFill>
              <a:latin typeface="+mn-lt"/>
            </a:endParaRPr>
          </a:p>
        </p:txBody>
      </p:sp>
    </p:spTree>
    <p:extLst>
      <p:ext uri="{BB962C8B-B14F-4D97-AF65-F5344CB8AC3E}">
        <p14:creationId xmlns:p14="http://schemas.microsoft.com/office/powerpoint/2010/main" val="38129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26137615-60D1-FE40-9712-67EAFB4181F2}"/>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0769" r="19231" b="12438"/>
          <a:stretch/>
        </p:blipFill>
        <p:spPr>
          <a:xfrm>
            <a:off x="11231880" y="1547"/>
            <a:ext cx="960120" cy="912853"/>
          </a:xfrm>
          <a:custGeom>
            <a:avLst/>
            <a:gdLst>
              <a:gd name="connsiteX0" fmla="*/ 0 w 960120"/>
              <a:gd name="connsiteY0" fmla="*/ 0 h 912853"/>
              <a:gd name="connsiteX1" fmla="*/ 960120 w 960120"/>
              <a:gd name="connsiteY1" fmla="*/ 0 h 912853"/>
              <a:gd name="connsiteX2" fmla="*/ 960120 w 960120"/>
              <a:gd name="connsiteY2" fmla="*/ 912853 h 912853"/>
              <a:gd name="connsiteX3" fmla="*/ 0 w 960120"/>
              <a:gd name="connsiteY3" fmla="*/ 912853 h 912853"/>
            </a:gdLst>
            <a:ahLst/>
            <a:cxnLst>
              <a:cxn ang="0">
                <a:pos x="connsiteX0" y="connsiteY0"/>
              </a:cxn>
              <a:cxn ang="0">
                <a:pos x="connsiteX1" y="connsiteY1"/>
              </a:cxn>
              <a:cxn ang="0">
                <a:pos x="connsiteX2" y="connsiteY2"/>
              </a:cxn>
              <a:cxn ang="0">
                <a:pos x="connsiteX3" y="connsiteY3"/>
              </a:cxn>
            </a:cxnLst>
            <a:rect l="l" t="t" r="r" b="b"/>
            <a:pathLst>
              <a:path w="960120" h="912853">
                <a:moveTo>
                  <a:pt x="0" y="0"/>
                </a:moveTo>
                <a:lnTo>
                  <a:pt x="960120" y="0"/>
                </a:lnTo>
                <a:lnTo>
                  <a:pt x="960120" y="912853"/>
                </a:lnTo>
                <a:lnTo>
                  <a:pt x="0" y="912853"/>
                </a:lnTo>
                <a:close/>
              </a:path>
            </a:pathLst>
          </a:custGeom>
        </p:spPr>
      </p:pic>
      <p:sp>
        <p:nvSpPr>
          <p:cNvPr id="10" name="Content Placeholder 3">
            <a:extLst>
              <a:ext uri="{FF2B5EF4-FFF2-40B4-BE49-F238E27FC236}">
                <a16:creationId xmlns:a16="http://schemas.microsoft.com/office/drawing/2014/main" id="{02AF91A9-361E-BC4E-99D3-4365E83E34C9}"/>
              </a:ext>
            </a:extLst>
          </p:cNvPr>
          <p:cNvSpPr>
            <a:spLocks noGrp="1"/>
          </p:cNvSpPr>
          <p:nvPr>
            <p:ph sz="quarter" idx="15"/>
          </p:nvPr>
        </p:nvSpPr>
        <p:spPr>
          <a:xfrm>
            <a:off x="320040" y="1261872"/>
            <a:ext cx="11548872" cy="4856596"/>
          </a:xfrm>
          <a:prstGeom prst="rect">
            <a:avLst/>
          </a:prstGeom>
        </p:spPr>
        <p:txBody>
          <a:bodyPr lIns="0" tIns="0" rIns="0" bIns="0">
            <a:noAutofit/>
          </a:bodyPr>
          <a:lstStyle>
            <a:lvl1pPr marL="342900" indent="-342900" algn="l" defTabSz="457200" rtl="0" eaLnBrk="1" latinLnBrk="0" hangingPunct="1">
              <a:lnSpc>
                <a:spcPct val="100000"/>
              </a:lnSpc>
              <a:spcBef>
                <a:spcPct val="20000"/>
              </a:spcBef>
              <a:buClr>
                <a:schemeClr val="accent2"/>
              </a:buClr>
              <a:buFont typeface="Wingdings" pitchFamily="2" charset="2"/>
              <a:buChar char="§"/>
              <a:defRPr lang="en-US" sz="2000" b="0" i="0" kern="1200" dirty="0">
                <a:solidFill>
                  <a:schemeClr val="tx1">
                    <a:lumMod val="75000"/>
                    <a:lumOff val="25000"/>
                  </a:schemeClr>
                </a:solidFill>
                <a:latin typeface="Calibri Regular"/>
                <a:ea typeface="+mn-ea"/>
                <a:cs typeface="Arial" panose="020B0604020202020204" pitchFamily="34" charset="0"/>
              </a:defRPr>
            </a:lvl1pPr>
            <a:lvl2pPr marL="685800" indent="-228600">
              <a:lnSpc>
                <a:spcPct val="100000"/>
              </a:lnSpc>
              <a:spcBef>
                <a:spcPts val="400"/>
              </a:spcBef>
              <a:buClr>
                <a:schemeClr val="accent2"/>
              </a:buClr>
              <a:buFont typeface="System Font Regular"/>
              <a:buChar char="–"/>
              <a:defRPr sz="1800">
                <a:solidFill>
                  <a:schemeClr val="tx1">
                    <a:lumMod val="75000"/>
                    <a:lumOff val="25000"/>
                  </a:schemeClr>
                </a:solidFill>
              </a:defRPr>
            </a:lvl2pPr>
            <a:lvl3pPr marL="1143000" indent="-228600">
              <a:lnSpc>
                <a:spcPct val="100000"/>
              </a:lnSpc>
              <a:spcBef>
                <a:spcPts val="400"/>
              </a:spcBef>
              <a:buClr>
                <a:schemeClr val="accent2"/>
              </a:buClr>
              <a:buFont typeface="Courier New" panose="02070309020205020404" pitchFamily="49" charset="0"/>
              <a:buChar char="o"/>
              <a:defRPr sz="1600">
                <a:solidFill>
                  <a:schemeClr val="tx1">
                    <a:lumMod val="75000"/>
                    <a:lumOff val="25000"/>
                  </a:schemeClr>
                </a:solidFill>
              </a:defRPr>
            </a:lvl3pPr>
            <a:lvl4pPr>
              <a:lnSpc>
                <a:spcPct val="100000"/>
              </a:lnSpc>
              <a:spcBef>
                <a:spcPts val="400"/>
              </a:spcBef>
              <a:buClr>
                <a:schemeClr val="accent2"/>
              </a:buClr>
              <a:defRPr sz="1400">
                <a:solidFill>
                  <a:schemeClr val="tx1">
                    <a:lumMod val="75000"/>
                    <a:lumOff val="25000"/>
                  </a:schemeClr>
                </a:solidFill>
              </a:defRPr>
            </a:lvl4pPr>
            <a:lvl5pPr marL="2057400" indent="-228600">
              <a:lnSpc>
                <a:spcPct val="100000"/>
              </a:lnSpc>
              <a:spcBef>
                <a:spcPts val="400"/>
              </a:spcBef>
              <a:buClr>
                <a:schemeClr val="accent2"/>
              </a:buClr>
              <a:buFont typeface="System Font Regular"/>
              <a:buChar char="–"/>
              <a:defRPr sz="14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5">
            <a:extLst>
              <a:ext uri="{FF2B5EF4-FFF2-40B4-BE49-F238E27FC236}">
                <a16:creationId xmlns:a16="http://schemas.microsoft.com/office/drawing/2014/main" id="{EC94B385-2D55-1042-AD29-AE912232BF76}"/>
              </a:ext>
            </a:extLst>
          </p:cNvPr>
          <p:cNvSpPr>
            <a:spLocks noGrp="1"/>
          </p:cNvSpPr>
          <p:nvPr>
            <p:ph type="title"/>
          </p:nvPr>
        </p:nvSpPr>
        <p:spPr/>
        <p:txBody>
          <a:bodyPr/>
          <a:lstStyle/>
          <a:p>
            <a:r>
              <a:rPr lang="en-US" dirty="0"/>
              <a:t>Click to edit Master title style</a:t>
            </a:r>
          </a:p>
        </p:txBody>
      </p:sp>
      <p:pic>
        <p:nvPicPr>
          <p:cNvPr id="12" name="Graphic 11">
            <a:extLst>
              <a:ext uri="{FF2B5EF4-FFF2-40B4-BE49-F238E27FC236}">
                <a16:creationId xmlns:a16="http://schemas.microsoft.com/office/drawing/2014/main" id="{28745C34-1581-B54A-9068-FDFDAF89C1E2}"/>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61320" y="6245352"/>
            <a:ext cx="1311593" cy="274320"/>
          </a:xfrm>
          <a:prstGeom prst="rect">
            <a:avLst/>
          </a:prstGeom>
        </p:spPr>
      </p:pic>
      <p:sp>
        <p:nvSpPr>
          <p:cNvPr id="3" name="Date Placeholder 2">
            <a:extLst>
              <a:ext uri="{FF2B5EF4-FFF2-40B4-BE49-F238E27FC236}">
                <a16:creationId xmlns:a16="http://schemas.microsoft.com/office/drawing/2014/main" id="{C24E08FA-7018-964C-835E-433B8FE709C3}"/>
              </a:ext>
            </a:extLst>
          </p:cNvPr>
          <p:cNvSpPr>
            <a:spLocks noGrp="1"/>
          </p:cNvSpPr>
          <p:nvPr>
            <p:ph type="dt" sz="half" idx="16"/>
          </p:nvPr>
        </p:nvSpPr>
        <p:spPr>
          <a:xfrm>
            <a:off x="320040" y="6629400"/>
            <a:ext cx="1920240" cy="228600"/>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AB95A138-EDAF-E54A-8B40-A3D441366C04}"/>
              </a:ext>
            </a:extLst>
          </p:cNvPr>
          <p:cNvSpPr>
            <a:spLocks noGrp="1"/>
          </p:cNvSpPr>
          <p:nvPr>
            <p:ph type="ftr" sz="quarter" idx="17"/>
          </p:nvPr>
        </p:nvSpPr>
        <p:spPr/>
        <p:txBody>
          <a:bodyPr/>
          <a:lstStyle/>
          <a:p>
            <a:endParaRPr lang="en-US" dirty="0"/>
          </a:p>
        </p:txBody>
      </p:sp>
      <p:sp>
        <p:nvSpPr>
          <p:cNvPr id="6" name="Slide Number Placeholder 5">
            <a:extLst>
              <a:ext uri="{FF2B5EF4-FFF2-40B4-BE49-F238E27FC236}">
                <a16:creationId xmlns:a16="http://schemas.microsoft.com/office/drawing/2014/main" id="{FA1386C3-67AB-424A-B14A-2278C74BE24F}"/>
              </a:ext>
            </a:extLst>
          </p:cNvPr>
          <p:cNvSpPr>
            <a:spLocks noGrp="1"/>
          </p:cNvSpPr>
          <p:nvPr>
            <p:ph type="sldNum" sz="quarter" idx="18"/>
          </p:nvPr>
        </p:nvSpPr>
        <p:spPr/>
        <p:txBody>
          <a:bodyPr/>
          <a:lstStyle/>
          <a:p>
            <a:fld id="{CADEBDAC-4AB6-BB4D-B369-93AFCDEF87B0}" type="slidenum">
              <a:rPr lang="en-US" smtClean="0"/>
              <a:pPr/>
              <a:t>‹#›</a:t>
            </a:fld>
            <a:endParaRPr lang="en-US" dirty="0"/>
          </a:p>
        </p:txBody>
      </p:sp>
      <p:sp>
        <p:nvSpPr>
          <p:cNvPr id="4" name="Text Placeholder 3">
            <a:extLst>
              <a:ext uri="{FF2B5EF4-FFF2-40B4-BE49-F238E27FC236}">
                <a16:creationId xmlns:a16="http://schemas.microsoft.com/office/drawing/2014/main" id="{CE677665-26ED-4993-9932-9360B423EB98}"/>
              </a:ext>
            </a:extLst>
          </p:cNvPr>
          <p:cNvSpPr>
            <a:spLocks noGrp="1"/>
          </p:cNvSpPr>
          <p:nvPr>
            <p:ph type="body" sz="quarter" idx="19"/>
          </p:nvPr>
        </p:nvSpPr>
        <p:spPr>
          <a:xfrm>
            <a:off x="304800" y="6490901"/>
            <a:ext cx="10179050" cy="138499"/>
          </a:xfrm>
          <a:prstGeom prst="rect">
            <a:avLst/>
          </a:prstGeom>
        </p:spPr>
        <p:txBody>
          <a:bodyPr lIns="0" tIns="0" rIns="0" bIns="0" anchor="b">
            <a:spAutoFit/>
          </a:bodyPr>
          <a:lstStyle>
            <a:lvl1pPr marL="0" indent="0">
              <a:buNone/>
              <a:defRPr sz="1000"/>
            </a:lvl1pPr>
            <a:lvl2pPr>
              <a:defRPr sz="1000"/>
            </a:lvl2pPr>
            <a:lvl3pPr>
              <a:defRPr sz="1000"/>
            </a:lvl3pPr>
            <a:lvl4pPr>
              <a:defRPr sz="1000"/>
            </a:lvl4pPr>
            <a:lvl5pPr>
              <a:defRPr sz="1000"/>
            </a:lvl5pPr>
          </a:lstStyle>
          <a:p>
            <a:pPr lvl="0"/>
            <a:r>
              <a:rPr lang="en-US" dirty="0"/>
              <a:t>Edit Master text styles</a:t>
            </a:r>
          </a:p>
        </p:txBody>
      </p:sp>
    </p:spTree>
    <p:extLst>
      <p:ext uri="{BB962C8B-B14F-4D97-AF65-F5344CB8AC3E}">
        <p14:creationId xmlns:p14="http://schemas.microsoft.com/office/powerpoint/2010/main" val="270022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wo Columns">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02AF91A9-361E-BC4E-99D3-4365E83E34C9}"/>
              </a:ext>
            </a:extLst>
          </p:cNvPr>
          <p:cNvSpPr>
            <a:spLocks noGrp="1"/>
          </p:cNvSpPr>
          <p:nvPr>
            <p:ph sz="quarter" idx="15"/>
          </p:nvPr>
        </p:nvSpPr>
        <p:spPr>
          <a:xfrm>
            <a:off x="320040" y="1261872"/>
            <a:ext cx="5550408" cy="4856596"/>
          </a:xfrm>
          <a:prstGeom prst="rect">
            <a:avLst/>
          </a:prstGeom>
        </p:spPr>
        <p:txBody>
          <a:bodyPr lIns="0" tIns="0" rIns="0" bIns="0">
            <a:noAutofit/>
          </a:bodyPr>
          <a:lstStyle>
            <a:lvl1pPr marL="342900" indent="-342900" algn="l" defTabSz="457200" rtl="0" eaLnBrk="1" latinLnBrk="0" hangingPunct="1">
              <a:lnSpc>
                <a:spcPct val="100000"/>
              </a:lnSpc>
              <a:spcBef>
                <a:spcPct val="20000"/>
              </a:spcBef>
              <a:buClr>
                <a:schemeClr val="accent2"/>
              </a:buClr>
              <a:buFont typeface="Wingdings" pitchFamily="2" charset="2"/>
              <a:buChar char="§"/>
              <a:defRPr lang="en-US" sz="2000" b="0" i="0" kern="1200" dirty="0">
                <a:solidFill>
                  <a:schemeClr val="tx1">
                    <a:lumMod val="75000"/>
                    <a:lumOff val="25000"/>
                  </a:schemeClr>
                </a:solidFill>
                <a:latin typeface="Calibri Regular"/>
                <a:ea typeface="+mn-ea"/>
                <a:cs typeface="Arial" panose="020B0604020202020204" pitchFamily="34" charset="0"/>
              </a:defRPr>
            </a:lvl1pPr>
            <a:lvl2pPr marL="685800" indent="-228600">
              <a:lnSpc>
                <a:spcPct val="100000"/>
              </a:lnSpc>
              <a:spcBef>
                <a:spcPts val="400"/>
              </a:spcBef>
              <a:buClr>
                <a:schemeClr val="accent2"/>
              </a:buClr>
              <a:buFont typeface="System Font Regular"/>
              <a:buChar char="–"/>
              <a:defRPr sz="1800">
                <a:solidFill>
                  <a:schemeClr val="tx1">
                    <a:lumMod val="75000"/>
                    <a:lumOff val="25000"/>
                  </a:schemeClr>
                </a:solidFill>
              </a:defRPr>
            </a:lvl2pPr>
            <a:lvl3pPr marL="1143000" indent="-228600">
              <a:lnSpc>
                <a:spcPct val="100000"/>
              </a:lnSpc>
              <a:spcBef>
                <a:spcPts val="400"/>
              </a:spcBef>
              <a:buClr>
                <a:schemeClr val="accent2"/>
              </a:buClr>
              <a:buFont typeface="Courier New" panose="02070309020205020404" pitchFamily="49" charset="0"/>
              <a:buChar char="o"/>
              <a:defRPr sz="1600">
                <a:solidFill>
                  <a:schemeClr val="tx1">
                    <a:lumMod val="75000"/>
                    <a:lumOff val="25000"/>
                  </a:schemeClr>
                </a:solidFill>
              </a:defRPr>
            </a:lvl3pPr>
            <a:lvl4pPr>
              <a:lnSpc>
                <a:spcPct val="100000"/>
              </a:lnSpc>
              <a:spcBef>
                <a:spcPts val="400"/>
              </a:spcBef>
              <a:buClr>
                <a:schemeClr val="accent2"/>
              </a:buClr>
              <a:defRPr sz="1400">
                <a:solidFill>
                  <a:schemeClr val="tx1">
                    <a:lumMod val="75000"/>
                    <a:lumOff val="25000"/>
                  </a:schemeClr>
                </a:solidFill>
              </a:defRPr>
            </a:lvl4pPr>
            <a:lvl5pPr marL="2057400" indent="-228600">
              <a:lnSpc>
                <a:spcPct val="100000"/>
              </a:lnSpc>
              <a:spcBef>
                <a:spcPts val="400"/>
              </a:spcBef>
              <a:buClr>
                <a:schemeClr val="accent2"/>
              </a:buClr>
              <a:buFont typeface="System Font Regular"/>
              <a:buChar char="–"/>
              <a:defRPr sz="14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3">
            <a:extLst>
              <a:ext uri="{FF2B5EF4-FFF2-40B4-BE49-F238E27FC236}">
                <a16:creationId xmlns:a16="http://schemas.microsoft.com/office/drawing/2014/main" id="{102C3E96-B4F7-2A4C-ACB1-DC78A5CE4CCC}"/>
              </a:ext>
            </a:extLst>
          </p:cNvPr>
          <p:cNvSpPr>
            <a:spLocks noGrp="1"/>
          </p:cNvSpPr>
          <p:nvPr>
            <p:ph sz="quarter" idx="16"/>
          </p:nvPr>
        </p:nvSpPr>
        <p:spPr>
          <a:xfrm>
            <a:off x="6318504" y="1261872"/>
            <a:ext cx="5550408" cy="4856596"/>
          </a:xfrm>
          <a:prstGeom prst="rect">
            <a:avLst/>
          </a:prstGeom>
        </p:spPr>
        <p:txBody>
          <a:bodyPr lIns="0" tIns="0" rIns="0" bIns="0">
            <a:noAutofit/>
          </a:bodyPr>
          <a:lstStyle>
            <a:lvl1pPr marL="342900" indent="-342900" algn="l" defTabSz="457200" rtl="0" eaLnBrk="1" latinLnBrk="0" hangingPunct="1">
              <a:lnSpc>
                <a:spcPct val="100000"/>
              </a:lnSpc>
              <a:spcBef>
                <a:spcPct val="20000"/>
              </a:spcBef>
              <a:buClr>
                <a:schemeClr val="accent2"/>
              </a:buClr>
              <a:buFont typeface="Wingdings" pitchFamily="2" charset="2"/>
              <a:buChar char="§"/>
              <a:defRPr lang="en-US" sz="2000" b="0" i="0" kern="1200" dirty="0">
                <a:solidFill>
                  <a:schemeClr val="tx1">
                    <a:lumMod val="75000"/>
                    <a:lumOff val="25000"/>
                  </a:schemeClr>
                </a:solidFill>
                <a:latin typeface="Calibri Regular"/>
                <a:ea typeface="+mn-ea"/>
                <a:cs typeface="Arial" panose="020B0604020202020204" pitchFamily="34" charset="0"/>
              </a:defRPr>
            </a:lvl1pPr>
            <a:lvl2pPr marL="685800" indent="-228600">
              <a:lnSpc>
                <a:spcPct val="100000"/>
              </a:lnSpc>
              <a:spcBef>
                <a:spcPts val="400"/>
              </a:spcBef>
              <a:buClr>
                <a:schemeClr val="accent2"/>
              </a:buClr>
              <a:buFont typeface="System Font Regular"/>
              <a:buChar char="–"/>
              <a:defRPr sz="1800">
                <a:solidFill>
                  <a:schemeClr val="tx1">
                    <a:lumMod val="75000"/>
                    <a:lumOff val="25000"/>
                  </a:schemeClr>
                </a:solidFill>
              </a:defRPr>
            </a:lvl2pPr>
            <a:lvl3pPr marL="1143000" indent="-228600">
              <a:lnSpc>
                <a:spcPct val="100000"/>
              </a:lnSpc>
              <a:spcBef>
                <a:spcPts val="400"/>
              </a:spcBef>
              <a:buClr>
                <a:schemeClr val="accent2"/>
              </a:buClr>
              <a:buFont typeface="Courier New" panose="02070309020205020404" pitchFamily="49" charset="0"/>
              <a:buChar char="o"/>
              <a:defRPr sz="1600">
                <a:solidFill>
                  <a:schemeClr val="tx1">
                    <a:lumMod val="75000"/>
                    <a:lumOff val="25000"/>
                  </a:schemeClr>
                </a:solidFill>
              </a:defRPr>
            </a:lvl3pPr>
            <a:lvl4pPr>
              <a:lnSpc>
                <a:spcPct val="100000"/>
              </a:lnSpc>
              <a:spcBef>
                <a:spcPts val="400"/>
              </a:spcBef>
              <a:buClr>
                <a:schemeClr val="accent2"/>
              </a:buClr>
              <a:defRPr sz="1400">
                <a:solidFill>
                  <a:schemeClr val="tx1">
                    <a:lumMod val="75000"/>
                    <a:lumOff val="25000"/>
                  </a:schemeClr>
                </a:solidFill>
              </a:defRPr>
            </a:lvl4pPr>
            <a:lvl5pPr marL="2057400" indent="-228600">
              <a:lnSpc>
                <a:spcPct val="100000"/>
              </a:lnSpc>
              <a:spcBef>
                <a:spcPts val="400"/>
              </a:spcBef>
              <a:buClr>
                <a:schemeClr val="accent2"/>
              </a:buClr>
              <a:buFont typeface="System Font Regular"/>
              <a:buChar char="–"/>
              <a:defRPr sz="14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B2B00E39-434A-7946-80D8-7C5C805B8ABB}"/>
              </a:ext>
            </a:extLst>
          </p:cNvPr>
          <p:cNvSpPr>
            <a:spLocks noGrp="1"/>
          </p:cNvSpPr>
          <p:nvPr>
            <p:ph type="title"/>
          </p:nvPr>
        </p:nvSpPr>
        <p:spPr/>
        <p:txBody>
          <a:bodyPr/>
          <a:lstStyle/>
          <a:p>
            <a:r>
              <a:rPr lang="en-US"/>
              <a:t>Click to edit Master title style</a:t>
            </a:r>
          </a:p>
        </p:txBody>
      </p:sp>
      <p:pic>
        <p:nvPicPr>
          <p:cNvPr id="12" name="Graphic 11">
            <a:extLst>
              <a:ext uri="{FF2B5EF4-FFF2-40B4-BE49-F238E27FC236}">
                <a16:creationId xmlns:a16="http://schemas.microsoft.com/office/drawing/2014/main" id="{67259981-6935-9E41-AD40-508A88C3E48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61320" y="6245352"/>
            <a:ext cx="1311593" cy="274320"/>
          </a:xfrm>
          <a:prstGeom prst="rect">
            <a:avLst/>
          </a:prstGeom>
        </p:spPr>
      </p:pic>
      <p:pic>
        <p:nvPicPr>
          <p:cNvPr id="13" name="Graphic 12">
            <a:extLst>
              <a:ext uri="{FF2B5EF4-FFF2-40B4-BE49-F238E27FC236}">
                <a16:creationId xmlns:a16="http://schemas.microsoft.com/office/drawing/2014/main" id="{749B8D83-3EA8-3240-A822-B9E8B34E8281}"/>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0769" r="19231" b="12438"/>
          <a:stretch/>
        </p:blipFill>
        <p:spPr>
          <a:xfrm>
            <a:off x="11231880" y="1547"/>
            <a:ext cx="960120" cy="912853"/>
          </a:xfrm>
          <a:custGeom>
            <a:avLst/>
            <a:gdLst>
              <a:gd name="connsiteX0" fmla="*/ 0 w 960120"/>
              <a:gd name="connsiteY0" fmla="*/ 0 h 912853"/>
              <a:gd name="connsiteX1" fmla="*/ 960120 w 960120"/>
              <a:gd name="connsiteY1" fmla="*/ 0 h 912853"/>
              <a:gd name="connsiteX2" fmla="*/ 960120 w 960120"/>
              <a:gd name="connsiteY2" fmla="*/ 912853 h 912853"/>
              <a:gd name="connsiteX3" fmla="*/ 0 w 960120"/>
              <a:gd name="connsiteY3" fmla="*/ 912853 h 912853"/>
            </a:gdLst>
            <a:ahLst/>
            <a:cxnLst>
              <a:cxn ang="0">
                <a:pos x="connsiteX0" y="connsiteY0"/>
              </a:cxn>
              <a:cxn ang="0">
                <a:pos x="connsiteX1" y="connsiteY1"/>
              </a:cxn>
              <a:cxn ang="0">
                <a:pos x="connsiteX2" y="connsiteY2"/>
              </a:cxn>
              <a:cxn ang="0">
                <a:pos x="connsiteX3" y="connsiteY3"/>
              </a:cxn>
            </a:cxnLst>
            <a:rect l="l" t="t" r="r" b="b"/>
            <a:pathLst>
              <a:path w="960120" h="912853">
                <a:moveTo>
                  <a:pt x="0" y="0"/>
                </a:moveTo>
                <a:lnTo>
                  <a:pt x="960120" y="0"/>
                </a:lnTo>
                <a:lnTo>
                  <a:pt x="960120" y="912853"/>
                </a:lnTo>
                <a:lnTo>
                  <a:pt x="0" y="912853"/>
                </a:lnTo>
                <a:close/>
              </a:path>
            </a:pathLst>
          </a:custGeom>
        </p:spPr>
      </p:pic>
      <p:sp>
        <p:nvSpPr>
          <p:cNvPr id="5" name="Date Placeholder 4">
            <a:extLst>
              <a:ext uri="{FF2B5EF4-FFF2-40B4-BE49-F238E27FC236}">
                <a16:creationId xmlns:a16="http://schemas.microsoft.com/office/drawing/2014/main" id="{D88F3EEB-EC84-7A40-8844-659C0739E2AD}"/>
              </a:ext>
            </a:extLst>
          </p:cNvPr>
          <p:cNvSpPr>
            <a:spLocks noGrp="1"/>
          </p:cNvSpPr>
          <p:nvPr>
            <p:ph type="dt" sz="half" idx="17"/>
          </p:nvPr>
        </p:nvSpPr>
        <p:spPr>
          <a:xfrm>
            <a:off x="320040" y="6629400"/>
            <a:ext cx="1920240" cy="228600"/>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0F044912-DE3B-404C-A882-76D447449316}"/>
              </a:ext>
            </a:extLst>
          </p:cNvPr>
          <p:cNvSpPr>
            <a:spLocks noGrp="1"/>
          </p:cNvSpPr>
          <p:nvPr>
            <p:ph type="ftr" sz="quarter" idx="18"/>
          </p:nvPr>
        </p:nvSpPr>
        <p:spPr/>
        <p:txBody>
          <a:bodyPr/>
          <a:lstStyle/>
          <a:p>
            <a:endParaRPr lang="en-US" dirty="0"/>
          </a:p>
        </p:txBody>
      </p:sp>
      <p:sp>
        <p:nvSpPr>
          <p:cNvPr id="7" name="Slide Number Placeholder 6">
            <a:extLst>
              <a:ext uri="{FF2B5EF4-FFF2-40B4-BE49-F238E27FC236}">
                <a16:creationId xmlns:a16="http://schemas.microsoft.com/office/drawing/2014/main" id="{54B53469-5FEA-394E-BEA8-B3F517DD6D73}"/>
              </a:ext>
            </a:extLst>
          </p:cNvPr>
          <p:cNvSpPr>
            <a:spLocks noGrp="1"/>
          </p:cNvSpPr>
          <p:nvPr>
            <p:ph type="sldNum" sz="quarter" idx="19"/>
          </p:nvPr>
        </p:nvSpPr>
        <p:spPr/>
        <p:txBody>
          <a:bodyPr/>
          <a:lstStyle/>
          <a:p>
            <a:fld id="{CADEBDAC-4AB6-BB4D-B369-93AFCDEF87B0}" type="slidenum">
              <a:rPr lang="en-US" smtClean="0"/>
              <a:pPr/>
              <a:t>‹#›</a:t>
            </a:fld>
            <a:endParaRPr lang="en-US" dirty="0"/>
          </a:p>
        </p:txBody>
      </p:sp>
      <p:sp>
        <p:nvSpPr>
          <p:cNvPr id="11" name="Text Placeholder 3">
            <a:extLst>
              <a:ext uri="{FF2B5EF4-FFF2-40B4-BE49-F238E27FC236}">
                <a16:creationId xmlns:a16="http://schemas.microsoft.com/office/drawing/2014/main" id="{089003EC-4BC9-4C94-9967-EBEC92785E20}"/>
              </a:ext>
            </a:extLst>
          </p:cNvPr>
          <p:cNvSpPr>
            <a:spLocks noGrp="1"/>
          </p:cNvSpPr>
          <p:nvPr>
            <p:ph type="body" sz="quarter" idx="20"/>
          </p:nvPr>
        </p:nvSpPr>
        <p:spPr>
          <a:xfrm>
            <a:off x="304800" y="6490901"/>
            <a:ext cx="10179050" cy="138499"/>
          </a:xfrm>
          <a:prstGeom prst="rect">
            <a:avLst/>
          </a:prstGeom>
        </p:spPr>
        <p:txBody>
          <a:bodyPr lIns="0" tIns="0" rIns="0" bIns="0" anchor="b">
            <a:spAutoFit/>
          </a:bodyPr>
          <a:lstStyle>
            <a:lvl1pPr marL="0" indent="0">
              <a:buNone/>
              <a:defRPr sz="1000"/>
            </a:lvl1pPr>
            <a:lvl2pPr>
              <a:defRPr sz="1000"/>
            </a:lvl2pPr>
            <a:lvl3pPr>
              <a:defRPr sz="1000"/>
            </a:lvl3pPr>
            <a:lvl4pPr>
              <a:defRPr sz="1000"/>
            </a:lvl4pPr>
            <a:lvl5pPr>
              <a:defRPr sz="1000"/>
            </a:lvl5pPr>
          </a:lstStyle>
          <a:p>
            <a:pPr lvl="0"/>
            <a:r>
              <a:rPr lang="en-US" dirty="0"/>
              <a:t>Edit Master text styles</a:t>
            </a:r>
          </a:p>
        </p:txBody>
      </p:sp>
    </p:spTree>
    <p:extLst>
      <p:ext uri="{BB962C8B-B14F-4D97-AF65-F5344CB8AC3E}">
        <p14:creationId xmlns:p14="http://schemas.microsoft.com/office/powerpoint/2010/main" val="180245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2F588E-C7CB-9C47-B7B2-192E7C26D654}"/>
              </a:ext>
            </a:extLst>
          </p:cNvPr>
          <p:cNvSpPr>
            <a:spLocks noGrp="1"/>
          </p:cNvSpPr>
          <p:nvPr>
            <p:ph type="title"/>
          </p:nvPr>
        </p:nvSpPr>
        <p:spPr/>
        <p:txBody>
          <a:bodyPr/>
          <a:lstStyle/>
          <a:p>
            <a:r>
              <a:rPr lang="en-US"/>
              <a:t>Click to edit Master title style</a:t>
            </a:r>
          </a:p>
        </p:txBody>
      </p:sp>
      <p:pic>
        <p:nvPicPr>
          <p:cNvPr id="8" name="Graphic 7">
            <a:extLst>
              <a:ext uri="{FF2B5EF4-FFF2-40B4-BE49-F238E27FC236}">
                <a16:creationId xmlns:a16="http://schemas.microsoft.com/office/drawing/2014/main" id="{7173894A-1FE7-594A-BE19-0D98D584514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561320" y="6245352"/>
            <a:ext cx="1311593" cy="274320"/>
          </a:xfrm>
          <a:prstGeom prst="rect">
            <a:avLst/>
          </a:prstGeom>
        </p:spPr>
      </p:pic>
      <p:pic>
        <p:nvPicPr>
          <p:cNvPr id="12" name="Graphic 11">
            <a:extLst>
              <a:ext uri="{FF2B5EF4-FFF2-40B4-BE49-F238E27FC236}">
                <a16:creationId xmlns:a16="http://schemas.microsoft.com/office/drawing/2014/main" id="{78B954F0-7A64-6549-9AC8-9A825E5FFBD9}"/>
              </a:ext>
            </a:extLst>
          </p:cNvPr>
          <p:cNvPicPr>
            <a:picLocks noChangeAspect="1"/>
          </p:cNvPicPr>
          <p:nvPr userDrawn="1"/>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0769" r="19231" b="12438"/>
          <a:stretch/>
        </p:blipFill>
        <p:spPr>
          <a:xfrm>
            <a:off x="11231880" y="1547"/>
            <a:ext cx="960120" cy="912853"/>
          </a:xfrm>
          <a:custGeom>
            <a:avLst/>
            <a:gdLst>
              <a:gd name="connsiteX0" fmla="*/ 0 w 960120"/>
              <a:gd name="connsiteY0" fmla="*/ 0 h 912853"/>
              <a:gd name="connsiteX1" fmla="*/ 960120 w 960120"/>
              <a:gd name="connsiteY1" fmla="*/ 0 h 912853"/>
              <a:gd name="connsiteX2" fmla="*/ 960120 w 960120"/>
              <a:gd name="connsiteY2" fmla="*/ 912853 h 912853"/>
              <a:gd name="connsiteX3" fmla="*/ 0 w 960120"/>
              <a:gd name="connsiteY3" fmla="*/ 912853 h 912853"/>
            </a:gdLst>
            <a:ahLst/>
            <a:cxnLst>
              <a:cxn ang="0">
                <a:pos x="connsiteX0" y="connsiteY0"/>
              </a:cxn>
              <a:cxn ang="0">
                <a:pos x="connsiteX1" y="connsiteY1"/>
              </a:cxn>
              <a:cxn ang="0">
                <a:pos x="connsiteX2" y="connsiteY2"/>
              </a:cxn>
              <a:cxn ang="0">
                <a:pos x="connsiteX3" y="connsiteY3"/>
              </a:cxn>
            </a:cxnLst>
            <a:rect l="l" t="t" r="r" b="b"/>
            <a:pathLst>
              <a:path w="960120" h="912853">
                <a:moveTo>
                  <a:pt x="0" y="0"/>
                </a:moveTo>
                <a:lnTo>
                  <a:pt x="960120" y="0"/>
                </a:lnTo>
                <a:lnTo>
                  <a:pt x="960120" y="912853"/>
                </a:lnTo>
                <a:lnTo>
                  <a:pt x="0" y="912853"/>
                </a:lnTo>
                <a:close/>
              </a:path>
            </a:pathLst>
          </a:custGeom>
        </p:spPr>
      </p:pic>
      <p:sp>
        <p:nvSpPr>
          <p:cNvPr id="2" name="Date Placeholder 1">
            <a:extLst>
              <a:ext uri="{FF2B5EF4-FFF2-40B4-BE49-F238E27FC236}">
                <a16:creationId xmlns:a16="http://schemas.microsoft.com/office/drawing/2014/main" id="{8FFA5FA3-6BDB-D445-84E5-DBBFD4C637D7}"/>
              </a:ext>
            </a:extLst>
          </p:cNvPr>
          <p:cNvSpPr>
            <a:spLocks noGrp="1"/>
          </p:cNvSpPr>
          <p:nvPr>
            <p:ph type="dt" sz="half" idx="10"/>
          </p:nvPr>
        </p:nvSpPr>
        <p:spPr>
          <a:xfrm>
            <a:off x="320040" y="6629400"/>
            <a:ext cx="1920240" cy="228600"/>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EE15ABFE-78D2-A84A-B46C-6C63CAF55A2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3D8D1CC-3AAD-4B42-826C-845F683B892D}"/>
              </a:ext>
            </a:extLst>
          </p:cNvPr>
          <p:cNvSpPr>
            <a:spLocks noGrp="1"/>
          </p:cNvSpPr>
          <p:nvPr>
            <p:ph type="sldNum" sz="quarter" idx="12"/>
          </p:nvPr>
        </p:nvSpPr>
        <p:spPr/>
        <p:txBody>
          <a:bodyPr/>
          <a:lstStyle/>
          <a:p>
            <a:fld id="{CADEBDAC-4AB6-BB4D-B369-93AFCDEF87B0}" type="slidenum">
              <a:rPr lang="en-US" smtClean="0"/>
              <a:pPr/>
              <a:t>‹#›</a:t>
            </a:fld>
            <a:endParaRPr lang="en-US" dirty="0"/>
          </a:p>
        </p:txBody>
      </p:sp>
      <p:sp>
        <p:nvSpPr>
          <p:cNvPr id="9" name="Text Placeholder 3">
            <a:extLst>
              <a:ext uri="{FF2B5EF4-FFF2-40B4-BE49-F238E27FC236}">
                <a16:creationId xmlns:a16="http://schemas.microsoft.com/office/drawing/2014/main" id="{3A0305D5-44F6-453C-9E21-B9A5B33DEFA8}"/>
              </a:ext>
            </a:extLst>
          </p:cNvPr>
          <p:cNvSpPr>
            <a:spLocks noGrp="1"/>
          </p:cNvSpPr>
          <p:nvPr>
            <p:ph type="body" sz="quarter" idx="19"/>
          </p:nvPr>
        </p:nvSpPr>
        <p:spPr>
          <a:xfrm>
            <a:off x="304800" y="6490901"/>
            <a:ext cx="10179050" cy="138499"/>
          </a:xfrm>
          <a:prstGeom prst="rect">
            <a:avLst/>
          </a:prstGeom>
        </p:spPr>
        <p:txBody>
          <a:bodyPr lIns="0" tIns="0" rIns="0" bIns="0" anchor="b">
            <a:spAutoFit/>
          </a:bodyPr>
          <a:lstStyle>
            <a:lvl1pPr marL="0" indent="0">
              <a:buNone/>
              <a:defRPr sz="1000"/>
            </a:lvl1pPr>
            <a:lvl2pPr>
              <a:defRPr sz="1000"/>
            </a:lvl2pPr>
            <a:lvl3pPr>
              <a:defRPr sz="1000"/>
            </a:lvl3pPr>
            <a:lvl4pPr>
              <a:defRPr sz="1000"/>
            </a:lvl4pPr>
            <a:lvl5pPr>
              <a:defRPr sz="1000"/>
            </a:lvl5pPr>
          </a:lstStyle>
          <a:p>
            <a:pPr lvl="0"/>
            <a:r>
              <a:rPr lang="en-US" dirty="0"/>
              <a:t>Edit Master text styles</a:t>
            </a:r>
          </a:p>
        </p:txBody>
      </p:sp>
    </p:spTree>
    <p:extLst>
      <p:ext uri="{BB962C8B-B14F-4D97-AF65-F5344CB8AC3E}">
        <p14:creationId xmlns:p14="http://schemas.microsoft.com/office/powerpoint/2010/main" val="497580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601A1A9B-1523-4E14-8948-BC643AC80211}"/>
              </a:ext>
            </a:extLst>
          </p:cNvPr>
          <p:cNvSpPr>
            <a:spLocks noGrp="1"/>
          </p:cNvSpPr>
          <p:nvPr>
            <p:ph type="body" sz="quarter" idx="19"/>
          </p:nvPr>
        </p:nvSpPr>
        <p:spPr>
          <a:xfrm>
            <a:off x="304800" y="6490901"/>
            <a:ext cx="10179050" cy="138499"/>
          </a:xfrm>
          <a:prstGeom prst="rect">
            <a:avLst/>
          </a:prstGeom>
        </p:spPr>
        <p:txBody>
          <a:bodyPr lIns="0" tIns="0" rIns="0" bIns="0" anchor="b">
            <a:spAutoFit/>
          </a:bodyPr>
          <a:lstStyle>
            <a:lvl1pPr marL="0" indent="0">
              <a:buNone/>
              <a:defRPr sz="1000"/>
            </a:lvl1pPr>
            <a:lvl2pPr>
              <a:defRPr sz="1000"/>
            </a:lvl2pPr>
            <a:lvl3pPr>
              <a:defRPr sz="1000"/>
            </a:lvl3pPr>
            <a:lvl4pPr>
              <a:defRPr sz="1000"/>
            </a:lvl4pPr>
            <a:lvl5pPr>
              <a:defRPr sz="1000"/>
            </a:lvl5pPr>
          </a:lstStyle>
          <a:p>
            <a:pPr lvl="0"/>
            <a:r>
              <a:rPr lang="en-US" dirty="0"/>
              <a:t>Edit Master text styles</a:t>
            </a:r>
          </a:p>
        </p:txBody>
      </p:sp>
    </p:spTree>
    <p:extLst>
      <p:ext uri="{BB962C8B-B14F-4D97-AF65-F5344CB8AC3E}">
        <p14:creationId xmlns:p14="http://schemas.microsoft.com/office/powerpoint/2010/main" val="175545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5733" y="89030"/>
            <a:ext cx="10972800" cy="709714"/>
          </a:xfrm>
        </p:spPr>
        <p:txBody>
          <a:bodyPr>
            <a:noAutofit/>
          </a:bodyPr>
          <a:lstStyle>
            <a:lvl1pPr algn="l">
              <a:defRPr b="1" i="0"/>
            </a:lvl1pPr>
          </a:lstStyle>
          <a:p>
            <a:r>
              <a:rPr lang="en-US"/>
              <a:t>Click to edit Master title style</a:t>
            </a:r>
            <a:endParaRPr lang="en-US" dirty="0"/>
          </a:p>
        </p:txBody>
      </p:sp>
      <p:sp>
        <p:nvSpPr>
          <p:cNvPr id="3" name="Content Placeholder 2"/>
          <p:cNvSpPr>
            <a:spLocks noGrp="1"/>
          </p:cNvSpPr>
          <p:nvPr>
            <p:ph idx="1"/>
          </p:nvPr>
        </p:nvSpPr>
        <p:spPr>
          <a:xfrm>
            <a:off x="575733" y="1371599"/>
            <a:ext cx="10972800" cy="4663440"/>
          </a:xfrm>
        </p:spPr>
        <p:txBody>
          <a:bodyPr>
            <a:normAutofit/>
          </a:bodyPr>
          <a:lstStyle>
            <a:lvl1pPr marL="285750" indent="-285750">
              <a:buClr>
                <a:schemeClr val="accent3"/>
              </a:buClr>
              <a:buSzPct val="100000"/>
              <a:buFont typeface="AppleMyungjo Regular" pitchFamily="2" charset="-127"/>
              <a:buChar char="◼"/>
              <a:defRPr sz="1600" b="0" i="0">
                <a:solidFill>
                  <a:schemeClr val="tx1"/>
                </a:solidFill>
              </a:defRPr>
            </a:lvl1pPr>
            <a:lvl2pPr marL="742950" indent="-285750">
              <a:buFont typeface="System Font Regular"/>
              <a:buChar char="—"/>
              <a:defRPr sz="1600" b="0" i="0">
                <a:solidFill>
                  <a:schemeClr val="tx1"/>
                </a:solidFill>
              </a:defRPr>
            </a:lvl2pPr>
            <a:lvl3pPr marL="1200150" indent="-285750">
              <a:buFont typeface="System Font Regular"/>
              <a:buChar char="—"/>
              <a:defRPr sz="1600" b="0" i="0">
                <a:solidFill>
                  <a:schemeClr val="tx1"/>
                </a:solidFill>
              </a:defRPr>
            </a:lvl3pPr>
            <a:lvl4pPr marL="1657350" indent="-285750">
              <a:buFont typeface="Arial" panose="020B0604020202020204" pitchFamily="34" charset="0"/>
              <a:buChar char="•"/>
              <a:defRPr sz="1600" b="0" i="0">
                <a:solidFill>
                  <a:schemeClr val="tx1"/>
                </a:solidFill>
              </a:defRPr>
            </a:lvl4pPr>
            <a:lvl5pPr marL="2114550" indent="-285750">
              <a:buFont typeface="Arial" panose="020B0604020202020204" pitchFamily="34" charset="0"/>
              <a:buChar char="•"/>
              <a:defRPr sz="1600" b="0" i="0">
                <a:solidFill>
                  <a:schemeClr val="tx1"/>
                </a:solidFill>
                <a:latin typeface="Calibri Regul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5710215" y="6495499"/>
            <a:ext cx="940741" cy="365125"/>
          </a:xfrm>
        </p:spPr>
        <p:txBody>
          <a:bodyPr/>
          <a:lstStyle>
            <a:lvl1pPr>
              <a:defRPr b="0" i="0"/>
            </a:lvl1pPr>
          </a:lstStyle>
          <a:p>
            <a:fld id="{332BCA22-4FB4-2145-AD2D-F8C6C2D7E600}" type="slidenum">
              <a:rPr lang="en-US" smtClean="0"/>
              <a:pPr/>
              <a:t>‹#›</a:t>
            </a:fld>
            <a:endParaRPr lang="en-US" dirty="0"/>
          </a:p>
        </p:txBody>
      </p:sp>
      <p:sp>
        <p:nvSpPr>
          <p:cNvPr id="7" name="Footer Placeholder 6"/>
          <p:cNvSpPr>
            <a:spLocks noGrp="1"/>
          </p:cNvSpPr>
          <p:nvPr>
            <p:ph type="ftr" sz="quarter" idx="13"/>
          </p:nvPr>
        </p:nvSpPr>
        <p:spPr/>
        <p:txBody>
          <a:bodyPr/>
          <a:lstStyle>
            <a:lvl1pPr>
              <a:defRPr b="0" i="0"/>
            </a:lvl1pPr>
          </a:lstStyle>
          <a:p>
            <a:endParaRPr lang="en-US" dirty="0"/>
          </a:p>
        </p:txBody>
      </p:sp>
      <p:sp>
        <p:nvSpPr>
          <p:cNvPr id="8" name="Text Placeholder 3">
            <a:extLst>
              <a:ext uri="{FF2B5EF4-FFF2-40B4-BE49-F238E27FC236}">
                <a16:creationId xmlns:a16="http://schemas.microsoft.com/office/drawing/2014/main" id="{C82458FA-0801-4674-87FE-277E09BFAD09}"/>
              </a:ext>
            </a:extLst>
          </p:cNvPr>
          <p:cNvSpPr>
            <a:spLocks noGrp="1"/>
          </p:cNvSpPr>
          <p:nvPr>
            <p:ph type="body" sz="quarter" idx="19"/>
          </p:nvPr>
        </p:nvSpPr>
        <p:spPr>
          <a:xfrm>
            <a:off x="304800" y="6490901"/>
            <a:ext cx="10179050" cy="138499"/>
          </a:xfrm>
          <a:prstGeom prst="rect">
            <a:avLst/>
          </a:prstGeom>
        </p:spPr>
        <p:txBody>
          <a:bodyPr lIns="0" tIns="0" rIns="0" bIns="0" anchor="b">
            <a:spAutoFit/>
          </a:bodyPr>
          <a:lstStyle>
            <a:lvl1pPr marL="0" indent="0">
              <a:buNone/>
              <a:defRPr sz="1000"/>
            </a:lvl1pPr>
            <a:lvl2pPr>
              <a:defRPr sz="1000"/>
            </a:lvl2pPr>
            <a:lvl3pPr>
              <a:defRPr sz="1000"/>
            </a:lvl3pPr>
            <a:lvl4pPr>
              <a:defRPr sz="1000"/>
            </a:lvl4pPr>
            <a:lvl5pPr>
              <a:defRPr sz="1000"/>
            </a:lvl5pPr>
          </a:lstStyle>
          <a:p>
            <a:pPr lvl="0"/>
            <a:r>
              <a:rPr lang="en-US" dirty="0"/>
              <a:t>Edit Master text styles</a:t>
            </a:r>
          </a:p>
        </p:txBody>
      </p:sp>
    </p:spTree>
    <p:extLst>
      <p:ext uri="{BB962C8B-B14F-4D97-AF65-F5344CB8AC3E}">
        <p14:creationId xmlns:p14="http://schemas.microsoft.com/office/powerpoint/2010/main" val="2511157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F0D20B1-BED4-4E83-9659-B75730B657B7}"/>
              </a:ext>
            </a:extLst>
          </p:cNvPr>
          <p:cNvSpPr>
            <a:spLocks noGrp="1"/>
          </p:cNvSpPr>
          <p:nvPr>
            <p:ph sz="half" idx="1" hasCustomPrompt="1"/>
          </p:nvPr>
        </p:nvSpPr>
        <p:spPr>
          <a:xfrm>
            <a:off x="419101" y="1229139"/>
            <a:ext cx="11364912" cy="4586288"/>
          </a:xfrm>
          <a:prstGeom prst="rect">
            <a:avLst/>
          </a:prstGeom>
        </p:spPr>
        <p:txBody>
          <a:bodyPr/>
          <a:lstStyle>
            <a:lvl1pPr>
              <a:defRPr sz="1800" b="0" i="0"/>
            </a:lvl1pPr>
            <a:lvl2pPr>
              <a:defRPr sz="1600" b="0" i="0"/>
            </a:lvl2pPr>
            <a:lvl3pPr>
              <a:defRPr sz="1400" b="0" i="0"/>
            </a:lvl3pPr>
            <a:lvl4pPr>
              <a:defRPr sz="1200" b="0" i="0"/>
            </a:lvl4pPr>
            <a:lvl5pPr>
              <a:defRPr sz="1800" b="0" i="0">
                <a:latin typeface="Calibri Regular"/>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Footer Placeholder 2">
            <a:extLst>
              <a:ext uri="{FF2B5EF4-FFF2-40B4-BE49-F238E27FC236}">
                <a16:creationId xmlns:a16="http://schemas.microsoft.com/office/drawing/2014/main" id="{818FB9A3-2463-4EFB-8409-E44B9E9464AB}"/>
              </a:ext>
            </a:extLst>
          </p:cNvPr>
          <p:cNvSpPr>
            <a:spLocks noGrp="1"/>
          </p:cNvSpPr>
          <p:nvPr>
            <p:ph type="ftr" sz="quarter" idx="11"/>
          </p:nvPr>
        </p:nvSpPr>
        <p:spPr/>
        <p:txBody>
          <a:bodyPr/>
          <a:lstStyle/>
          <a:p>
            <a:endParaRPr lang="en-GB" dirty="0"/>
          </a:p>
        </p:txBody>
      </p:sp>
      <p:sp>
        <p:nvSpPr>
          <p:cNvPr id="7" name="Title 6">
            <a:extLst>
              <a:ext uri="{FF2B5EF4-FFF2-40B4-BE49-F238E27FC236}">
                <a16:creationId xmlns:a16="http://schemas.microsoft.com/office/drawing/2014/main" id="{C222B54A-244B-4810-9873-08A12521FCCA}"/>
              </a:ext>
            </a:extLst>
          </p:cNvPr>
          <p:cNvSpPr>
            <a:spLocks noGrp="1"/>
          </p:cNvSpPr>
          <p:nvPr>
            <p:ph type="title"/>
          </p:nvPr>
        </p:nvSpPr>
        <p:spPr/>
        <p:txBody>
          <a:bodyPr/>
          <a:lstStyle/>
          <a:p>
            <a:r>
              <a:rPr lang="en-US"/>
              <a:t>Click to edit Master title style</a:t>
            </a:r>
            <a:endParaRPr lang="en-GB"/>
          </a:p>
        </p:txBody>
      </p:sp>
      <p:sp>
        <p:nvSpPr>
          <p:cNvPr id="9" name="Slide Number Placeholder 5">
            <a:extLst>
              <a:ext uri="{FF2B5EF4-FFF2-40B4-BE49-F238E27FC236}">
                <a16:creationId xmlns:a16="http://schemas.microsoft.com/office/drawing/2014/main" id="{26BF6131-EB47-4055-9D00-40CD1B8146B6}"/>
              </a:ext>
            </a:extLst>
          </p:cNvPr>
          <p:cNvSpPr>
            <a:spLocks noGrp="1"/>
          </p:cNvSpPr>
          <p:nvPr>
            <p:ph type="sldNum" sz="quarter" idx="4"/>
          </p:nvPr>
        </p:nvSpPr>
        <p:spPr>
          <a:xfrm>
            <a:off x="5886450" y="6629727"/>
            <a:ext cx="419100" cy="215444"/>
          </a:xfrm>
          <a:prstGeom prst="rect">
            <a:avLst/>
          </a:prstGeom>
        </p:spPr>
        <p:txBody>
          <a:bodyPr vert="horz" lIns="91440" tIns="45720" rIns="91440" bIns="45720" rtlCol="0" anchor="ctr"/>
          <a:lstStyle>
            <a:lvl1pPr>
              <a:defRPr lang="en-US" smtClean="0"/>
            </a:lvl1pPr>
          </a:lstStyle>
          <a:p>
            <a:fld id="{332BCA22-4FB4-2145-AD2D-F8C6C2D7E600}" type="slidenum">
              <a:rPr lang="en-GB" smtClean="0"/>
              <a:pPr/>
              <a:t>‹#›</a:t>
            </a:fld>
            <a:endParaRPr lang="en-GB" dirty="0"/>
          </a:p>
        </p:txBody>
      </p:sp>
    </p:spTree>
    <p:extLst>
      <p:ext uri="{BB962C8B-B14F-4D97-AF65-F5344CB8AC3E}">
        <p14:creationId xmlns:p14="http://schemas.microsoft.com/office/powerpoint/2010/main" val="28506891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with pictur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lvl1pPr>
              <a:defRPr b="0" i="0"/>
            </a:lvl1pPr>
          </a:lstStyle>
          <a:p>
            <a:fld id="{332BCA22-4FB4-2145-AD2D-F8C6C2D7E600}" type="slidenum">
              <a:rPr lang="en-US" smtClean="0"/>
              <a:pPr/>
              <a:t>‹#›</a:t>
            </a:fld>
            <a:endParaRPr lang="en-US" dirty="0"/>
          </a:p>
        </p:txBody>
      </p:sp>
      <p:sp>
        <p:nvSpPr>
          <p:cNvPr id="5" name="Footer Placeholder 4">
            <a:extLst>
              <a:ext uri="{FF2B5EF4-FFF2-40B4-BE49-F238E27FC236}">
                <a16:creationId xmlns:a16="http://schemas.microsoft.com/office/drawing/2014/main" id="{26E7C689-B4EF-4D38-8157-12582C54DD71}"/>
              </a:ext>
            </a:extLst>
          </p:cNvPr>
          <p:cNvSpPr>
            <a:spLocks noGrp="1"/>
          </p:cNvSpPr>
          <p:nvPr>
            <p:ph type="ftr" sz="quarter" idx="13"/>
          </p:nvPr>
        </p:nvSpPr>
        <p:spPr/>
        <p:txBody>
          <a:bodyPr/>
          <a:lstStyle/>
          <a:p>
            <a:endParaRPr lang="en-GB" dirty="0"/>
          </a:p>
        </p:txBody>
      </p:sp>
      <p:sp>
        <p:nvSpPr>
          <p:cNvPr id="10" name="Text Placeholder 9">
            <a:extLst>
              <a:ext uri="{FF2B5EF4-FFF2-40B4-BE49-F238E27FC236}">
                <a16:creationId xmlns:a16="http://schemas.microsoft.com/office/drawing/2014/main" id="{93FCE764-E781-4DC1-BA01-17C3EF584C46}"/>
              </a:ext>
            </a:extLst>
          </p:cNvPr>
          <p:cNvSpPr>
            <a:spLocks noGrp="1"/>
          </p:cNvSpPr>
          <p:nvPr>
            <p:ph type="body" sz="quarter" idx="14"/>
          </p:nvPr>
        </p:nvSpPr>
        <p:spPr>
          <a:xfrm>
            <a:off x="417307" y="1229139"/>
            <a:ext cx="5407023" cy="4586288"/>
          </a:xfrm>
        </p:spPr>
        <p:txBody>
          <a:bodyPr/>
          <a:lstStyle/>
          <a:p>
            <a:pPr lvl="0"/>
            <a:r>
              <a:rPr lang="en-US" dirty="0"/>
              <a:t>Click to edit Master text styles</a:t>
            </a:r>
          </a:p>
          <a:p>
            <a:pPr lvl="1"/>
            <a:r>
              <a:rPr lang="en-US" dirty="0"/>
              <a:t>Second level</a:t>
            </a:r>
          </a:p>
        </p:txBody>
      </p:sp>
      <p:sp>
        <p:nvSpPr>
          <p:cNvPr id="12" name="Picture Placeholder 11">
            <a:extLst>
              <a:ext uri="{FF2B5EF4-FFF2-40B4-BE49-F238E27FC236}">
                <a16:creationId xmlns:a16="http://schemas.microsoft.com/office/drawing/2014/main" id="{CEFEBD7D-8B37-4391-A2B9-1FCB624A04C6}"/>
              </a:ext>
            </a:extLst>
          </p:cNvPr>
          <p:cNvSpPr>
            <a:spLocks noGrp="1"/>
          </p:cNvSpPr>
          <p:nvPr>
            <p:ph type="pic" sz="quarter" idx="15"/>
          </p:nvPr>
        </p:nvSpPr>
        <p:spPr>
          <a:xfrm>
            <a:off x="6399836" y="1229139"/>
            <a:ext cx="5384796" cy="4586288"/>
          </a:xfrm>
        </p:spPr>
        <p:txBody>
          <a:bodyPr/>
          <a:lstStyle/>
          <a:p>
            <a:endParaRPr lang="en-GB"/>
          </a:p>
        </p:txBody>
      </p:sp>
      <p:sp>
        <p:nvSpPr>
          <p:cNvPr id="13" name="Title 12">
            <a:extLst>
              <a:ext uri="{FF2B5EF4-FFF2-40B4-BE49-F238E27FC236}">
                <a16:creationId xmlns:a16="http://schemas.microsoft.com/office/drawing/2014/main" id="{011130F6-4878-4F74-ABE4-62F69A508E2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0388354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Content">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26137615-60D1-FE40-9712-67EAFB4181F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0769" r="19231" b="12438"/>
          <a:stretch/>
        </p:blipFill>
        <p:spPr>
          <a:xfrm>
            <a:off x="11231880" y="1547"/>
            <a:ext cx="960120" cy="912853"/>
          </a:xfrm>
          <a:custGeom>
            <a:avLst/>
            <a:gdLst>
              <a:gd name="connsiteX0" fmla="*/ 0 w 960120"/>
              <a:gd name="connsiteY0" fmla="*/ 0 h 912853"/>
              <a:gd name="connsiteX1" fmla="*/ 960120 w 960120"/>
              <a:gd name="connsiteY1" fmla="*/ 0 h 912853"/>
              <a:gd name="connsiteX2" fmla="*/ 960120 w 960120"/>
              <a:gd name="connsiteY2" fmla="*/ 912853 h 912853"/>
              <a:gd name="connsiteX3" fmla="*/ 0 w 960120"/>
              <a:gd name="connsiteY3" fmla="*/ 912853 h 912853"/>
            </a:gdLst>
            <a:ahLst/>
            <a:cxnLst>
              <a:cxn ang="0">
                <a:pos x="connsiteX0" y="connsiteY0"/>
              </a:cxn>
              <a:cxn ang="0">
                <a:pos x="connsiteX1" y="connsiteY1"/>
              </a:cxn>
              <a:cxn ang="0">
                <a:pos x="connsiteX2" y="connsiteY2"/>
              </a:cxn>
              <a:cxn ang="0">
                <a:pos x="connsiteX3" y="connsiteY3"/>
              </a:cxn>
            </a:cxnLst>
            <a:rect l="l" t="t" r="r" b="b"/>
            <a:pathLst>
              <a:path w="960120" h="912853">
                <a:moveTo>
                  <a:pt x="0" y="0"/>
                </a:moveTo>
                <a:lnTo>
                  <a:pt x="960120" y="0"/>
                </a:lnTo>
                <a:lnTo>
                  <a:pt x="960120" y="912853"/>
                </a:lnTo>
                <a:lnTo>
                  <a:pt x="0" y="912853"/>
                </a:lnTo>
                <a:close/>
              </a:path>
            </a:pathLst>
          </a:custGeom>
        </p:spPr>
      </p:pic>
      <p:sp>
        <p:nvSpPr>
          <p:cNvPr id="10" name="Content Placeholder 3">
            <a:extLst>
              <a:ext uri="{FF2B5EF4-FFF2-40B4-BE49-F238E27FC236}">
                <a16:creationId xmlns:a16="http://schemas.microsoft.com/office/drawing/2014/main" id="{02AF91A9-361E-BC4E-99D3-4365E83E34C9}"/>
              </a:ext>
            </a:extLst>
          </p:cNvPr>
          <p:cNvSpPr>
            <a:spLocks noGrp="1"/>
          </p:cNvSpPr>
          <p:nvPr>
            <p:ph sz="quarter" idx="15"/>
          </p:nvPr>
        </p:nvSpPr>
        <p:spPr>
          <a:xfrm>
            <a:off x="320040" y="1261872"/>
            <a:ext cx="11548872" cy="4856596"/>
          </a:xfrm>
          <a:prstGeom prst="rect">
            <a:avLst/>
          </a:prstGeom>
        </p:spPr>
        <p:txBody>
          <a:bodyPr lIns="0" tIns="0" rIns="0" bIns="0">
            <a:noAutofit/>
          </a:bodyPr>
          <a:lstStyle>
            <a:lvl1pPr marL="342900" indent="-342900" algn="l" defTabSz="457200" rtl="0" eaLnBrk="1" latinLnBrk="0" hangingPunct="1">
              <a:lnSpc>
                <a:spcPct val="100000"/>
              </a:lnSpc>
              <a:spcBef>
                <a:spcPct val="20000"/>
              </a:spcBef>
              <a:buClr>
                <a:schemeClr val="accent2"/>
              </a:buClr>
              <a:buFont typeface="Wingdings" pitchFamily="2" charset="2"/>
              <a:buChar char="§"/>
              <a:defRPr lang="en-US" sz="2000" b="0" i="0" kern="1200" dirty="0">
                <a:solidFill>
                  <a:schemeClr val="tx1">
                    <a:lumMod val="75000"/>
                    <a:lumOff val="25000"/>
                  </a:schemeClr>
                </a:solidFill>
                <a:latin typeface="Calibri Regular"/>
                <a:ea typeface="+mn-ea"/>
                <a:cs typeface="Arial" panose="020B0604020202020204" pitchFamily="34" charset="0"/>
              </a:defRPr>
            </a:lvl1pPr>
            <a:lvl2pPr marL="685800" indent="-228600">
              <a:lnSpc>
                <a:spcPct val="100000"/>
              </a:lnSpc>
              <a:spcBef>
                <a:spcPts val="400"/>
              </a:spcBef>
              <a:buClr>
                <a:schemeClr val="accent2"/>
              </a:buClr>
              <a:buFont typeface="System Font Regular"/>
              <a:buChar char="–"/>
              <a:defRPr sz="1800">
                <a:solidFill>
                  <a:schemeClr val="tx1">
                    <a:lumMod val="75000"/>
                    <a:lumOff val="25000"/>
                  </a:schemeClr>
                </a:solidFill>
              </a:defRPr>
            </a:lvl2pPr>
            <a:lvl3pPr marL="1143000" indent="-228600">
              <a:lnSpc>
                <a:spcPct val="100000"/>
              </a:lnSpc>
              <a:spcBef>
                <a:spcPts val="400"/>
              </a:spcBef>
              <a:buClr>
                <a:schemeClr val="accent2"/>
              </a:buClr>
              <a:buFont typeface="Courier New" panose="02070309020205020404" pitchFamily="49" charset="0"/>
              <a:buChar char="o"/>
              <a:defRPr sz="1600">
                <a:solidFill>
                  <a:schemeClr val="tx1">
                    <a:lumMod val="75000"/>
                    <a:lumOff val="25000"/>
                  </a:schemeClr>
                </a:solidFill>
              </a:defRPr>
            </a:lvl3pPr>
            <a:lvl4pPr>
              <a:lnSpc>
                <a:spcPct val="100000"/>
              </a:lnSpc>
              <a:spcBef>
                <a:spcPts val="400"/>
              </a:spcBef>
              <a:buClr>
                <a:schemeClr val="accent2"/>
              </a:buClr>
              <a:defRPr sz="1400">
                <a:solidFill>
                  <a:schemeClr val="tx1">
                    <a:lumMod val="75000"/>
                    <a:lumOff val="25000"/>
                  </a:schemeClr>
                </a:solidFill>
              </a:defRPr>
            </a:lvl4pPr>
            <a:lvl5pPr marL="2057400" indent="-228600">
              <a:lnSpc>
                <a:spcPct val="100000"/>
              </a:lnSpc>
              <a:spcBef>
                <a:spcPts val="400"/>
              </a:spcBef>
              <a:buClr>
                <a:schemeClr val="accent2"/>
              </a:buClr>
              <a:buFont typeface="System Font Regular"/>
              <a:buChar char="–"/>
              <a:defRPr sz="1400">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a:extLst>
              <a:ext uri="{FF2B5EF4-FFF2-40B4-BE49-F238E27FC236}">
                <a16:creationId xmlns:a16="http://schemas.microsoft.com/office/drawing/2014/main" id="{EC94B385-2D55-1042-AD29-AE912232BF76}"/>
              </a:ext>
            </a:extLst>
          </p:cNvPr>
          <p:cNvSpPr>
            <a:spLocks noGrp="1"/>
          </p:cNvSpPr>
          <p:nvPr>
            <p:ph type="title"/>
          </p:nvPr>
        </p:nvSpPr>
        <p:spPr/>
        <p:txBody>
          <a:bodyPr/>
          <a:lstStyle/>
          <a:p>
            <a:r>
              <a:rPr lang="en-US"/>
              <a:t>Click to edit Master title style</a:t>
            </a:r>
            <a:endParaRPr lang="en-US" dirty="0"/>
          </a:p>
        </p:txBody>
      </p:sp>
      <p:pic>
        <p:nvPicPr>
          <p:cNvPr id="12" name="Graphic 11">
            <a:extLst>
              <a:ext uri="{FF2B5EF4-FFF2-40B4-BE49-F238E27FC236}">
                <a16:creationId xmlns:a16="http://schemas.microsoft.com/office/drawing/2014/main" id="{28745C34-1581-B54A-9068-FDFDAF89C1E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61320" y="6245352"/>
            <a:ext cx="1311593" cy="274320"/>
          </a:xfrm>
          <a:prstGeom prst="rect">
            <a:avLst/>
          </a:prstGeom>
        </p:spPr>
      </p:pic>
      <p:sp>
        <p:nvSpPr>
          <p:cNvPr id="3" name="Date Placeholder 2">
            <a:extLst>
              <a:ext uri="{FF2B5EF4-FFF2-40B4-BE49-F238E27FC236}">
                <a16:creationId xmlns:a16="http://schemas.microsoft.com/office/drawing/2014/main" id="{C24E08FA-7018-964C-835E-433B8FE709C3}"/>
              </a:ext>
            </a:extLst>
          </p:cNvPr>
          <p:cNvSpPr>
            <a:spLocks noGrp="1"/>
          </p:cNvSpPr>
          <p:nvPr>
            <p:ph type="dt" sz="half" idx="16"/>
          </p:nvPr>
        </p:nvSpPr>
        <p:spPr>
          <a:xfrm>
            <a:off x="320040" y="6629400"/>
            <a:ext cx="1920240" cy="228600"/>
          </a:xfrm>
          <a:prstGeom prst="rect">
            <a:avLst/>
          </a:prstGeom>
        </p:spPr>
        <p:txBody>
          <a:bodyPr/>
          <a:lstStyle/>
          <a:p>
            <a:r>
              <a:rPr lang="en-US" dirty="0"/>
              <a:t>March 2022</a:t>
            </a:r>
          </a:p>
        </p:txBody>
      </p:sp>
      <p:sp>
        <p:nvSpPr>
          <p:cNvPr id="5" name="Footer Placeholder 4">
            <a:extLst>
              <a:ext uri="{FF2B5EF4-FFF2-40B4-BE49-F238E27FC236}">
                <a16:creationId xmlns:a16="http://schemas.microsoft.com/office/drawing/2014/main" id="{AB95A138-EDAF-E54A-8B40-A3D441366C04}"/>
              </a:ext>
            </a:extLst>
          </p:cNvPr>
          <p:cNvSpPr>
            <a:spLocks noGrp="1"/>
          </p:cNvSpPr>
          <p:nvPr>
            <p:ph type="ftr" sz="quarter" idx="17"/>
          </p:nvPr>
        </p:nvSpPr>
        <p:spPr/>
        <p:txBody>
          <a:bodyPr/>
          <a:lstStyle/>
          <a:p>
            <a:r>
              <a:rPr lang="en-US"/>
              <a:t>Madrigal Pharmaceuticals</a:t>
            </a:r>
            <a:endParaRPr lang="en-US" dirty="0"/>
          </a:p>
        </p:txBody>
      </p:sp>
      <p:sp>
        <p:nvSpPr>
          <p:cNvPr id="6" name="Slide Number Placeholder 5">
            <a:extLst>
              <a:ext uri="{FF2B5EF4-FFF2-40B4-BE49-F238E27FC236}">
                <a16:creationId xmlns:a16="http://schemas.microsoft.com/office/drawing/2014/main" id="{FA1386C3-67AB-424A-B14A-2278C74BE24F}"/>
              </a:ext>
            </a:extLst>
          </p:cNvPr>
          <p:cNvSpPr>
            <a:spLocks noGrp="1"/>
          </p:cNvSpPr>
          <p:nvPr>
            <p:ph type="sldNum" sz="quarter" idx="18"/>
          </p:nvPr>
        </p:nvSpPr>
        <p:spPr/>
        <p:txBody>
          <a:bodyPr/>
          <a:lstStyle/>
          <a:p>
            <a:fld id="{CADEBDAC-4AB6-BB4D-B369-93AFCDEF87B0}" type="slidenum">
              <a:rPr lang="en-US" smtClean="0"/>
              <a:pPr/>
              <a:t>‹#›</a:t>
            </a:fld>
            <a:endParaRPr lang="en-US" dirty="0"/>
          </a:p>
        </p:txBody>
      </p:sp>
    </p:spTree>
    <p:extLst>
      <p:ext uri="{BB962C8B-B14F-4D97-AF65-F5344CB8AC3E}">
        <p14:creationId xmlns:p14="http://schemas.microsoft.com/office/powerpoint/2010/main" val="181015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2F588E-C7CB-9C47-B7B2-192E7C26D654}"/>
              </a:ext>
            </a:extLst>
          </p:cNvPr>
          <p:cNvSpPr>
            <a:spLocks noGrp="1"/>
          </p:cNvSpPr>
          <p:nvPr>
            <p:ph type="title"/>
          </p:nvPr>
        </p:nvSpPr>
        <p:spPr/>
        <p:txBody>
          <a:bodyPr/>
          <a:lstStyle/>
          <a:p>
            <a:r>
              <a:rPr lang="en-US"/>
              <a:t>Click to edit Master title style</a:t>
            </a:r>
          </a:p>
        </p:txBody>
      </p:sp>
      <p:pic>
        <p:nvPicPr>
          <p:cNvPr id="8" name="Graphic 7">
            <a:extLst>
              <a:ext uri="{FF2B5EF4-FFF2-40B4-BE49-F238E27FC236}">
                <a16:creationId xmlns:a16="http://schemas.microsoft.com/office/drawing/2014/main" id="{7173894A-1FE7-594A-BE19-0D98D58451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61320" y="6245352"/>
            <a:ext cx="1311593" cy="274320"/>
          </a:xfrm>
          <a:prstGeom prst="rect">
            <a:avLst/>
          </a:prstGeom>
        </p:spPr>
      </p:pic>
      <p:pic>
        <p:nvPicPr>
          <p:cNvPr id="12" name="Graphic 11">
            <a:extLst>
              <a:ext uri="{FF2B5EF4-FFF2-40B4-BE49-F238E27FC236}">
                <a16:creationId xmlns:a16="http://schemas.microsoft.com/office/drawing/2014/main" id="{78B954F0-7A64-6549-9AC8-9A825E5FFBD9}"/>
              </a:ext>
            </a:extLst>
          </p:cNvPr>
          <p:cNvPicPr>
            <a:picLocks noChangeAspect="1"/>
          </p:cNvPicPr>
          <p:nvPr userDrawn="1"/>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10769" r="19231" b="12438"/>
          <a:stretch/>
        </p:blipFill>
        <p:spPr>
          <a:xfrm>
            <a:off x="11231880" y="1547"/>
            <a:ext cx="960120" cy="912853"/>
          </a:xfrm>
          <a:custGeom>
            <a:avLst/>
            <a:gdLst>
              <a:gd name="connsiteX0" fmla="*/ 0 w 960120"/>
              <a:gd name="connsiteY0" fmla="*/ 0 h 912853"/>
              <a:gd name="connsiteX1" fmla="*/ 960120 w 960120"/>
              <a:gd name="connsiteY1" fmla="*/ 0 h 912853"/>
              <a:gd name="connsiteX2" fmla="*/ 960120 w 960120"/>
              <a:gd name="connsiteY2" fmla="*/ 912853 h 912853"/>
              <a:gd name="connsiteX3" fmla="*/ 0 w 960120"/>
              <a:gd name="connsiteY3" fmla="*/ 912853 h 912853"/>
            </a:gdLst>
            <a:ahLst/>
            <a:cxnLst>
              <a:cxn ang="0">
                <a:pos x="connsiteX0" y="connsiteY0"/>
              </a:cxn>
              <a:cxn ang="0">
                <a:pos x="connsiteX1" y="connsiteY1"/>
              </a:cxn>
              <a:cxn ang="0">
                <a:pos x="connsiteX2" y="connsiteY2"/>
              </a:cxn>
              <a:cxn ang="0">
                <a:pos x="connsiteX3" y="connsiteY3"/>
              </a:cxn>
            </a:cxnLst>
            <a:rect l="l" t="t" r="r" b="b"/>
            <a:pathLst>
              <a:path w="960120" h="912853">
                <a:moveTo>
                  <a:pt x="0" y="0"/>
                </a:moveTo>
                <a:lnTo>
                  <a:pt x="960120" y="0"/>
                </a:lnTo>
                <a:lnTo>
                  <a:pt x="960120" y="912853"/>
                </a:lnTo>
                <a:lnTo>
                  <a:pt x="0" y="912853"/>
                </a:lnTo>
                <a:close/>
              </a:path>
            </a:pathLst>
          </a:custGeom>
        </p:spPr>
      </p:pic>
      <p:sp>
        <p:nvSpPr>
          <p:cNvPr id="2" name="Date Placeholder 1">
            <a:extLst>
              <a:ext uri="{FF2B5EF4-FFF2-40B4-BE49-F238E27FC236}">
                <a16:creationId xmlns:a16="http://schemas.microsoft.com/office/drawing/2014/main" id="{8FFA5FA3-6BDB-D445-84E5-DBBFD4C637D7}"/>
              </a:ext>
            </a:extLst>
          </p:cNvPr>
          <p:cNvSpPr>
            <a:spLocks noGrp="1"/>
          </p:cNvSpPr>
          <p:nvPr>
            <p:ph type="dt" sz="half" idx="10"/>
          </p:nvPr>
        </p:nvSpPr>
        <p:spPr>
          <a:xfrm>
            <a:off x="320040" y="6629400"/>
            <a:ext cx="1920240" cy="228600"/>
          </a:xfrm>
          <a:prstGeom prst="rect">
            <a:avLst/>
          </a:prstGeom>
        </p:spPr>
        <p:txBody>
          <a:bodyPr/>
          <a:lstStyle/>
          <a:p>
            <a:r>
              <a:rPr lang="en-US"/>
              <a:t>March 2022</a:t>
            </a:r>
          </a:p>
        </p:txBody>
      </p:sp>
      <p:sp>
        <p:nvSpPr>
          <p:cNvPr id="4" name="Footer Placeholder 3">
            <a:extLst>
              <a:ext uri="{FF2B5EF4-FFF2-40B4-BE49-F238E27FC236}">
                <a16:creationId xmlns:a16="http://schemas.microsoft.com/office/drawing/2014/main" id="{EE15ABFE-78D2-A84A-B46C-6C63CAF55A29}"/>
              </a:ext>
            </a:extLst>
          </p:cNvPr>
          <p:cNvSpPr>
            <a:spLocks noGrp="1"/>
          </p:cNvSpPr>
          <p:nvPr>
            <p:ph type="ftr" sz="quarter" idx="11"/>
          </p:nvPr>
        </p:nvSpPr>
        <p:spPr/>
        <p:txBody>
          <a:bodyPr/>
          <a:lstStyle/>
          <a:p>
            <a:r>
              <a:rPr lang="en-US"/>
              <a:t>Madrigal Pharmaceuticals</a:t>
            </a:r>
          </a:p>
        </p:txBody>
      </p:sp>
      <p:sp>
        <p:nvSpPr>
          <p:cNvPr id="5" name="Slide Number Placeholder 4">
            <a:extLst>
              <a:ext uri="{FF2B5EF4-FFF2-40B4-BE49-F238E27FC236}">
                <a16:creationId xmlns:a16="http://schemas.microsoft.com/office/drawing/2014/main" id="{43D8D1CC-3AAD-4B42-826C-845F683B892D}"/>
              </a:ext>
            </a:extLst>
          </p:cNvPr>
          <p:cNvSpPr>
            <a:spLocks noGrp="1"/>
          </p:cNvSpPr>
          <p:nvPr>
            <p:ph type="sldNum" sz="quarter" idx="12"/>
          </p:nvPr>
        </p:nvSpPr>
        <p:spPr/>
        <p:txBody>
          <a:bodyPr/>
          <a:lstStyle/>
          <a:p>
            <a:fld id="{CADEBDAC-4AB6-BB4D-B369-93AFCDEF87B0}" type="slidenum">
              <a:rPr lang="en-US" smtClean="0"/>
              <a:pPr/>
              <a:t>‹#›</a:t>
            </a:fld>
            <a:endParaRPr lang="en-US"/>
          </a:p>
        </p:txBody>
      </p:sp>
    </p:spTree>
    <p:extLst>
      <p:ext uri="{BB962C8B-B14F-4D97-AF65-F5344CB8AC3E}">
        <p14:creationId xmlns:p14="http://schemas.microsoft.com/office/powerpoint/2010/main" val="334449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NASH Liver">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3C5DFE8-60BC-E547-9F60-C294693B5EF0}"/>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6250939" y="0"/>
            <a:ext cx="6086835" cy="6858001"/>
          </a:xfrm>
          <a:prstGeom prst="rect">
            <a:avLst/>
          </a:prstGeom>
        </p:spPr>
      </p:pic>
      <p:sp>
        <p:nvSpPr>
          <p:cNvPr id="17" name="Freeform 16">
            <a:extLst>
              <a:ext uri="{FF2B5EF4-FFF2-40B4-BE49-F238E27FC236}">
                <a16:creationId xmlns:a16="http://schemas.microsoft.com/office/drawing/2014/main" id="{7A21201C-5D60-174B-9544-E4FF09014358}"/>
              </a:ext>
            </a:extLst>
          </p:cNvPr>
          <p:cNvSpPr/>
          <p:nvPr userDrawn="1"/>
        </p:nvSpPr>
        <p:spPr>
          <a:xfrm>
            <a:off x="1" y="0"/>
            <a:ext cx="7440403" cy="6858000"/>
          </a:xfrm>
          <a:custGeom>
            <a:avLst/>
            <a:gdLst>
              <a:gd name="connsiteX0" fmla="*/ 0 w 7440403"/>
              <a:gd name="connsiteY0" fmla="*/ 0 h 6858000"/>
              <a:gd name="connsiteX1" fmla="*/ 7025571 w 7440403"/>
              <a:gd name="connsiteY1" fmla="*/ 0 h 6858000"/>
              <a:gd name="connsiteX2" fmla="*/ 6892112 w 7440403"/>
              <a:gd name="connsiteY2" fmla="*/ 338482 h 6858000"/>
              <a:gd name="connsiteX3" fmla="*/ 6420485 w 7440403"/>
              <a:gd name="connsiteY3" fmla="*/ 3010894 h 6858000"/>
              <a:gd name="connsiteX4" fmla="*/ 7358571 w 7440403"/>
              <a:gd name="connsiteY4" fmla="*/ 6715682 h 6858000"/>
              <a:gd name="connsiteX5" fmla="*/ 7440403 w 7440403"/>
              <a:gd name="connsiteY5" fmla="*/ 6858000 h 6858000"/>
              <a:gd name="connsiteX6" fmla="*/ 0 w 74404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0403" h="6858000">
                <a:moveTo>
                  <a:pt x="0" y="0"/>
                </a:moveTo>
                <a:lnTo>
                  <a:pt x="7025571" y="0"/>
                </a:lnTo>
                <a:lnTo>
                  <a:pt x="6892112" y="338482"/>
                </a:lnTo>
                <a:cubicBezTo>
                  <a:pt x="6586999" y="1171783"/>
                  <a:pt x="6420485" y="2071893"/>
                  <a:pt x="6420485" y="3010894"/>
                </a:cubicBezTo>
                <a:cubicBezTo>
                  <a:pt x="6420485" y="4352325"/>
                  <a:pt x="6760311" y="5614385"/>
                  <a:pt x="7358571" y="6715682"/>
                </a:cubicBezTo>
                <a:lnTo>
                  <a:pt x="7440403"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17">
            <a:extLst>
              <a:ext uri="{FF2B5EF4-FFF2-40B4-BE49-F238E27FC236}">
                <a16:creationId xmlns:a16="http://schemas.microsoft.com/office/drawing/2014/main" id="{415BB908-D666-D043-80DC-A88428018A40}"/>
              </a:ext>
            </a:extLst>
          </p:cNvPr>
          <p:cNvSpPr/>
          <p:nvPr userDrawn="1"/>
        </p:nvSpPr>
        <p:spPr>
          <a:xfrm>
            <a:off x="1" y="0"/>
            <a:ext cx="7002393" cy="6858000"/>
          </a:xfrm>
          <a:custGeom>
            <a:avLst/>
            <a:gdLst>
              <a:gd name="connsiteX0" fmla="*/ 0 w 7002393"/>
              <a:gd name="connsiteY0" fmla="*/ 0 h 6858000"/>
              <a:gd name="connsiteX1" fmla="*/ 7002393 w 7002393"/>
              <a:gd name="connsiteY1" fmla="*/ 0 h 6858000"/>
              <a:gd name="connsiteX2" fmla="*/ 6948583 w 7002393"/>
              <a:gd name="connsiteY2" fmla="*/ 105063 h 6858000"/>
              <a:gd name="connsiteX3" fmla="*/ 6182140 w 7002393"/>
              <a:gd name="connsiteY3" fmla="*/ 3474720 h 6858000"/>
              <a:gd name="connsiteX4" fmla="*/ 6948583 w 7002393"/>
              <a:gd name="connsiteY4" fmla="*/ 6844377 h 6858000"/>
              <a:gd name="connsiteX5" fmla="*/ 6955560 w 7002393"/>
              <a:gd name="connsiteY5" fmla="*/ 6858000 h 6858000"/>
              <a:gd name="connsiteX6" fmla="*/ 0 w 700239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2393" h="6858000">
                <a:moveTo>
                  <a:pt x="0" y="0"/>
                </a:moveTo>
                <a:lnTo>
                  <a:pt x="7002393" y="0"/>
                </a:lnTo>
                <a:lnTo>
                  <a:pt x="6948583" y="105063"/>
                </a:lnTo>
                <a:cubicBezTo>
                  <a:pt x="6457399" y="1124435"/>
                  <a:pt x="6182140" y="2267433"/>
                  <a:pt x="6182140" y="3474720"/>
                </a:cubicBezTo>
                <a:cubicBezTo>
                  <a:pt x="6182140" y="4682008"/>
                  <a:pt x="6457399" y="5825005"/>
                  <a:pt x="6948583" y="6844377"/>
                </a:cubicBezTo>
                <a:lnTo>
                  <a:pt x="69555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14">
            <a:extLst>
              <a:ext uri="{FF2B5EF4-FFF2-40B4-BE49-F238E27FC236}">
                <a16:creationId xmlns:a16="http://schemas.microsoft.com/office/drawing/2014/main" id="{0B1CB936-8F54-6448-89ED-B267CE0D745C}"/>
              </a:ext>
            </a:extLst>
          </p:cNvPr>
          <p:cNvSpPr>
            <a:spLocks noGrp="1"/>
          </p:cNvSpPr>
          <p:nvPr>
            <p:ph type="body" sz="quarter" idx="10" hasCustomPrompt="1"/>
          </p:nvPr>
        </p:nvSpPr>
        <p:spPr>
          <a:xfrm>
            <a:off x="365760" y="2533173"/>
            <a:ext cx="5486400" cy="1443282"/>
          </a:xfrm>
          <a:prstGeom prst="rect">
            <a:avLst/>
          </a:prstGeom>
        </p:spPr>
        <p:txBody>
          <a:bodyPr lIns="0" tIns="0" rIns="0" bIns="0" anchor="b">
            <a:noAutofit/>
          </a:bodyPr>
          <a:lstStyle>
            <a:lvl1pPr marL="0" indent="0">
              <a:buNone/>
              <a:defRPr sz="4400">
                <a:solidFill>
                  <a:schemeClr val="accent1"/>
                </a:solidFill>
                <a:latin typeface="+mj-lt"/>
              </a:defRPr>
            </a:lvl1pPr>
          </a:lstStyle>
          <a:p>
            <a:pPr lvl="0"/>
            <a:r>
              <a:rPr lang="en-US" dirty="0"/>
              <a:t>Title Here</a:t>
            </a:r>
          </a:p>
        </p:txBody>
      </p:sp>
      <p:sp>
        <p:nvSpPr>
          <p:cNvPr id="29" name="Text Placeholder 19">
            <a:extLst>
              <a:ext uri="{FF2B5EF4-FFF2-40B4-BE49-F238E27FC236}">
                <a16:creationId xmlns:a16="http://schemas.microsoft.com/office/drawing/2014/main" id="{D6DCF690-1338-9745-9B68-A65C1C0DB51B}"/>
              </a:ext>
            </a:extLst>
          </p:cNvPr>
          <p:cNvSpPr>
            <a:spLocks noGrp="1"/>
          </p:cNvSpPr>
          <p:nvPr>
            <p:ph type="body" sz="quarter" idx="11" hasCustomPrompt="1"/>
          </p:nvPr>
        </p:nvSpPr>
        <p:spPr>
          <a:xfrm>
            <a:off x="365760" y="4129300"/>
            <a:ext cx="5303520" cy="338060"/>
          </a:xfrm>
          <a:prstGeom prst="rect">
            <a:avLst/>
          </a:prstGeom>
        </p:spPr>
        <p:txBody>
          <a:bodyPr lIns="0" tIns="0" rIns="0" bIns="0" anchor="b">
            <a:noAutofit/>
          </a:bodyPr>
          <a:lstStyle>
            <a:lvl1pPr marL="0" indent="0">
              <a:buNone/>
              <a:defRPr sz="2200" b="0">
                <a:solidFill>
                  <a:schemeClr val="accent1"/>
                </a:solidFill>
              </a:defRPr>
            </a:lvl1pPr>
          </a:lstStyle>
          <a:p>
            <a:pPr lvl="0"/>
            <a:r>
              <a:rPr lang="en-US" dirty="0"/>
              <a:t>Full Name</a:t>
            </a:r>
          </a:p>
        </p:txBody>
      </p:sp>
      <p:sp>
        <p:nvSpPr>
          <p:cNvPr id="30" name="Text Placeholder 19">
            <a:extLst>
              <a:ext uri="{FF2B5EF4-FFF2-40B4-BE49-F238E27FC236}">
                <a16:creationId xmlns:a16="http://schemas.microsoft.com/office/drawing/2014/main" id="{E7203600-2391-8241-BEFE-36F6A5CCFCCE}"/>
              </a:ext>
            </a:extLst>
          </p:cNvPr>
          <p:cNvSpPr>
            <a:spLocks noGrp="1"/>
          </p:cNvSpPr>
          <p:nvPr>
            <p:ph type="body" sz="quarter" idx="12" hasCustomPrompt="1"/>
          </p:nvPr>
        </p:nvSpPr>
        <p:spPr>
          <a:xfrm>
            <a:off x="365760" y="4485946"/>
            <a:ext cx="5303520" cy="553998"/>
          </a:xfrm>
          <a:prstGeom prst="rect">
            <a:avLst/>
          </a:prstGeom>
        </p:spPr>
        <p:txBody>
          <a:bodyPr lIns="0" tIns="0" rIns="0" bIns="0" anchor="t">
            <a:spAutoFit/>
          </a:bodyPr>
          <a:lstStyle>
            <a:lvl1pPr marL="0" indent="0">
              <a:lnSpc>
                <a:spcPct val="100000"/>
              </a:lnSpc>
              <a:spcBef>
                <a:spcPts val="0"/>
              </a:spcBef>
              <a:buNone/>
              <a:defRPr sz="1800">
                <a:solidFill>
                  <a:schemeClr val="accent2"/>
                </a:solidFill>
              </a:defRPr>
            </a:lvl1pPr>
          </a:lstStyle>
          <a:p>
            <a:pPr lvl="0"/>
            <a:r>
              <a:rPr lang="en-US" dirty="0"/>
              <a:t>Title</a:t>
            </a:r>
          </a:p>
          <a:p>
            <a:pPr lvl="0"/>
            <a:r>
              <a:rPr lang="en-US" dirty="0"/>
              <a:t>Event / Location / Date</a:t>
            </a:r>
          </a:p>
        </p:txBody>
      </p:sp>
      <p:sp>
        <p:nvSpPr>
          <p:cNvPr id="31" name="TextBox 30">
            <a:extLst>
              <a:ext uri="{FF2B5EF4-FFF2-40B4-BE49-F238E27FC236}">
                <a16:creationId xmlns:a16="http://schemas.microsoft.com/office/drawing/2014/main" id="{A37A0619-83F4-8640-BF76-0D75D383C68D}"/>
              </a:ext>
            </a:extLst>
          </p:cNvPr>
          <p:cNvSpPr txBox="1"/>
          <p:nvPr userDrawn="1"/>
        </p:nvSpPr>
        <p:spPr>
          <a:xfrm>
            <a:off x="365760" y="6386517"/>
            <a:ext cx="1362745" cy="246221"/>
          </a:xfrm>
          <a:prstGeom prst="rect">
            <a:avLst/>
          </a:prstGeom>
          <a:noFill/>
        </p:spPr>
        <p:txBody>
          <a:bodyPr wrap="none" lIns="0" tIns="0" rIns="0" bIns="0" rtlCol="0">
            <a:spAutoFit/>
          </a:bodyPr>
          <a:lstStyle/>
          <a:p>
            <a:r>
              <a:rPr lang="en-GB" sz="1600" b="0" i="0" dirty="0">
                <a:solidFill>
                  <a:schemeClr val="accent1"/>
                </a:solidFill>
                <a:latin typeface="+mn-lt"/>
              </a:rPr>
              <a:t>NASDAQ: </a:t>
            </a:r>
            <a:r>
              <a:rPr lang="en-GB" sz="1600" b="0" i="0" dirty="0" err="1">
                <a:solidFill>
                  <a:schemeClr val="accent1"/>
                </a:solidFill>
                <a:latin typeface="+mn-lt"/>
              </a:rPr>
              <a:t>MDGL</a:t>
            </a:r>
            <a:endParaRPr lang="en-GB" sz="1600" b="0" i="0" dirty="0">
              <a:solidFill>
                <a:schemeClr val="accent1"/>
              </a:solidFill>
              <a:latin typeface="+mn-lt"/>
            </a:endParaRPr>
          </a:p>
        </p:txBody>
      </p:sp>
      <p:sp>
        <p:nvSpPr>
          <p:cNvPr id="32" name="TextBox 31">
            <a:extLst>
              <a:ext uri="{FF2B5EF4-FFF2-40B4-BE49-F238E27FC236}">
                <a16:creationId xmlns:a16="http://schemas.microsoft.com/office/drawing/2014/main" id="{8876042D-5BE7-CB43-B6E1-F5B32E578EF2}"/>
              </a:ext>
            </a:extLst>
          </p:cNvPr>
          <p:cNvSpPr txBox="1"/>
          <p:nvPr userDrawn="1"/>
        </p:nvSpPr>
        <p:spPr>
          <a:xfrm>
            <a:off x="3702515" y="6509627"/>
            <a:ext cx="2720340" cy="12311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tab pos="3195638" algn="r"/>
              </a:tabLst>
              <a:defRPr/>
            </a:pPr>
            <a:r>
              <a:rPr lang="en-US" sz="800" b="0" i="0" u="none" strike="noStrike" kern="1200" dirty="0">
                <a:solidFill>
                  <a:schemeClr val="accent1"/>
                </a:solidFill>
                <a:effectLst/>
                <a:latin typeface="+mn-lt"/>
                <a:ea typeface="+mn-ea"/>
                <a:cs typeface="+mn-cs"/>
              </a:rPr>
              <a:t>© 2022 Madrigal Pharmaceuticals. All rights reserved.</a:t>
            </a:r>
          </a:p>
        </p:txBody>
      </p:sp>
      <p:cxnSp>
        <p:nvCxnSpPr>
          <p:cNvPr id="33" name="Straight Connector 32">
            <a:extLst>
              <a:ext uri="{FF2B5EF4-FFF2-40B4-BE49-F238E27FC236}">
                <a16:creationId xmlns:a16="http://schemas.microsoft.com/office/drawing/2014/main" id="{F73C4B9E-B6AA-DB44-87B1-49F0036DB405}"/>
              </a:ext>
            </a:extLst>
          </p:cNvPr>
          <p:cNvCxnSpPr>
            <a:cxnSpLocks/>
          </p:cNvCxnSpPr>
          <p:nvPr userDrawn="1"/>
        </p:nvCxnSpPr>
        <p:spPr>
          <a:xfrm>
            <a:off x="365760" y="3976455"/>
            <a:ext cx="54864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1FB28EA0-1C43-CC47-A741-7F05ACFF3602}"/>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65760" y="685800"/>
            <a:ext cx="4572000" cy="956235"/>
          </a:xfrm>
          <a:prstGeom prst="rect">
            <a:avLst/>
          </a:prstGeom>
        </p:spPr>
      </p:pic>
      <p:sp>
        <p:nvSpPr>
          <p:cNvPr id="2" name="Rectangle 1">
            <a:extLst>
              <a:ext uri="{FF2B5EF4-FFF2-40B4-BE49-F238E27FC236}">
                <a16:creationId xmlns:a16="http://schemas.microsoft.com/office/drawing/2014/main" id="{CDCECCB9-D9B6-420C-885F-AB5FB4FAC272}"/>
              </a:ext>
            </a:extLst>
          </p:cNvPr>
          <p:cNvSpPr/>
          <p:nvPr userDrawn="1"/>
        </p:nvSpPr>
        <p:spPr>
          <a:xfrm>
            <a:off x="274457" y="6636461"/>
            <a:ext cx="1627369" cy="230832"/>
          </a:xfrm>
          <a:prstGeom prst="rect">
            <a:avLst/>
          </a:prstGeom>
        </p:spPr>
        <p:txBody>
          <a:bodyPr wrap="none">
            <a:spAutoFit/>
          </a:bodyPr>
          <a:lstStyle/>
          <a:p>
            <a:r>
              <a:rPr lang="en-US" sz="900" b="0" i="0" dirty="0">
                <a:solidFill>
                  <a:schemeClr val="accent1"/>
                </a:solidFill>
                <a:effectLst/>
                <a:latin typeface="+mn-lt"/>
              </a:rPr>
              <a:t>P-MED-US-MGL-3196-2200040</a:t>
            </a:r>
            <a:endParaRPr lang="en-US" sz="900" dirty="0">
              <a:solidFill>
                <a:schemeClr val="accent1"/>
              </a:solidFill>
              <a:latin typeface="+mn-lt"/>
            </a:endParaRPr>
          </a:p>
        </p:txBody>
      </p:sp>
    </p:spTree>
    <p:extLst>
      <p:ext uri="{BB962C8B-B14F-4D97-AF65-F5344CB8AC3E}">
        <p14:creationId xmlns:p14="http://schemas.microsoft.com/office/powerpoint/2010/main" val="3671337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DE5FED-3EFE-4187-AC16-AD2E414978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905000" y="0"/>
            <a:ext cx="10287000" cy="6858000"/>
          </a:xfrm>
          <a:prstGeom prst="rect">
            <a:avLst/>
          </a:prstGeom>
        </p:spPr>
      </p:pic>
      <p:sp>
        <p:nvSpPr>
          <p:cNvPr id="5" name="Freeform 8">
            <a:extLst>
              <a:ext uri="{FF2B5EF4-FFF2-40B4-BE49-F238E27FC236}">
                <a16:creationId xmlns:a16="http://schemas.microsoft.com/office/drawing/2014/main" id="{B394D98E-E07F-46EC-8525-110084DECFE0}"/>
              </a:ext>
            </a:extLst>
          </p:cNvPr>
          <p:cNvSpPr/>
          <p:nvPr userDrawn="1"/>
        </p:nvSpPr>
        <p:spPr>
          <a:xfrm>
            <a:off x="1" y="0"/>
            <a:ext cx="7440403" cy="6858000"/>
          </a:xfrm>
          <a:custGeom>
            <a:avLst/>
            <a:gdLst>
              <a:gd name="connsiteX0" fmla="*/ 0 w 7440403"/>
              <a:gd name="connsiteY0" fmla="*/ 0 h 6858000"/>
              <a:gd name="connsiteX1" fmla="*/ 7025571 w 7440403"/>
              <a:gd name="connsiteY1" fmla="*/ 0 h 6858000"/>
              <a:gd name="connsiteX2" fmla="*/ 6892112 w 7440403"/>
              <a:gd name="connsiteY2" fmla="*/ 338482 h 6858000"/>
              <a:gd name="connsiteX3" fmla="*/ 6420485 w 7440403"/>
              <a:gd name="connsiteY3" fmla="*/ 3010894 h 6858000"/>
              <a:gd name="connsiteX4" fmla="*/ 7358571 w 7440403"/>
              <a:gd name="connsiteY4" fmla="*/ 6715682 h 6858000"/>
              <a:gd name="connsiteX5" fmla="*/ 7440403 w 7440403"/>
              <a:gd name="connsiteY5" fmla="*/ 6858000 h 6858000"/>
              <a:gd name="connsiteX6" fmla="*/ 0 w 74404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0403" h="6858000">
                <a:moveTo>
                  <a:pt x="0" y="0"/>
                </a:moveTo>
                <a:lnTo>
                  <a:pt x="7025571" y="0"/>
                </a:lnTo>
                <a:lnTo>
                  <a:pt x="6892112" y="338482"/>
                </a:lnTo>
                <a:cubicBezTo>
                  <a:pt x="6586999" y="1171783"/>
                  <a:pt x="6420485" y="2071893"/>
                  <a:pt x="6420485" y="3010894"/>
                </a:cubicBezTo>
                <a:cubicBezTo>
                  <a:pt x="6420485" y="4352325"/>
                  <a:pt x="6760311" y="5614385"/>
                  <a:pt x="7358571" y="6715682"/>
                </a:cubicBezTo>
                <a:lnTo>
                  <a:pt x="7440403"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9">
            <a:extLst>
              <a:ext uri="{FF2B5EF4-FFF2-40B4-BE49-F238E27FC236}">
                <a16:creationId xmlns:a16="http://schemas.microsoft.com/office/drawing/2014/main" id="{9798EB86-5F25-4632-9F25-B48648510510}"/>
              </a:ext>
            </a:extLst>
          </p:cNvPr>
          <p:cNvSpPr/>
          <p:nvPr userDrawn="1"/>
        </p:nvSpPr>
        <p:spPr>
          <a:xfrm>
            <a:off x="1" y="0"/>
            <a:ext cx="7002393" cy="6858000"/>
          </a:xfrm>
          <a:custGeom>
            <a:avLst/>
            <a:gdLst>
              <a:gd name="connsiteX0" fmla="*/ 0 w 7002393"/>
              <a:gd name="connsiteY0" fmla="*/ 0 h 6858000"/>
              <a:gd name="connsiteX1" fmla="*/ 7002393 w 7002393"/>
              <a:gd name="connsiteY1" fmla="*/ 0 h 6858000"/>
              <a:gd name="connsiteX2" fmla="*/ 6948583 w 7002393"/>
              <a:gd name="connsiteY2" fmla="*/ 105063 h 6858000"/>
              <a:gd name="connsiteX3" fmla="*/ 6182140 w 7002393"/>
              <a:gd name="connsiteY3" fmla="*/ 3474720 h 6858000"/>
              <a:gd name="connsiteX4" fmla="*/ 6948583 w 7002393"/>
              <a:gd name="connsiteY4" fmla="*/ 6844377 h 6858000"/>
              <a:gd name="connsiteX5" fmla="*/ 6955560 w 7002393"/>
              <a:gd name="connsiteY5" fmla="*/ 6858000 h 6858000"/>
              <a:gd name="connsiteX6" fmla="*/ 0 w 700239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2393" h="6858000">
                <a:moveTo>
                  <a:pt x="0" y="0"/>
                </a:moveTo>
                <a:lnTo>
                  <a:pt x="7002393" y="0"/>
                </a:lnTo>
                <a:lnTo>
                  <a:pt x="6948583" y="105063"/>
                </a:lnTo>
                <a:cubicBezTo>
                  <a:pt x="6457399" y="1124435"/>
                  <a:pt x="6182140" y="2267433"/>
                  <a:pt x="6182140" y="3474720"/>
                </a:cubicBezTo>
                <a:cubicBezTo>
                  <a:pt x="6182140" y="4682008"/>
                  <a:pt x="6457399" y="5825005"/>
                  <a:pt x="6948583" y="6844377"/>
                </a:cubicBezTo>
                <a:lnTo>
                  <a:pt x="69555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Title 1">
            <a:extLst>
              <a:ext uri="{FF2B5EF4-FFF2-40B4-BE49-F238E27FC236}">
                <a16:creationId xmlns:a16="http://schemas.microsoft.com/office/drawing/2014/main" id="{C9F21585-04D8-48DF-8A89-DDB9EE1959FB}"/>
              </a:ext>
            </a:extLst>
          </p:cNvPr>
          <p:cNvSpPr>
            <a:spLocks noGrp="1"/>
          </p:cNvSpPr>
          <p:nvPr>
            <p:ph type="ctrTitle" hasCustomPrompt="1"/>
          </p:nvPr>
        </p:nvSpPr>
        <p:spPr>
          <a:xfrm>
            <a:off x="365760" y="2532888"/>
            <a:ext cx="5486400" cy="1444752"/>
          </a:xfrm>
        </p:spPr>
        <p:txBody>
          <a:bodyPr vert="horz" lIns="0" tIns="45720" rIns="0" bIns="45720" rtlCol="0" anchor="b">
            <a:noAutofit/>
          </a:bodyPr>
          <a:lstStyle>
            <a:lvl1pPr algn="l" defTabSz="914400" rtl="0" eaLnBrk="1" latinLnBrk="0" hangingPunct="1">
              <a:lnSpc>
                <a:spcPct val="90000"/>
              </a:lnSpc>
              <a:spcBef>
                <a:spcPct val="0"/>
              </a:spcBef>
              <a:buNone/>
              <a:defRPr lang="en-US" sz="4400" kern="1200" dirty="0">
                <a:solidFill>
                  <a:srgbClr val="1B69B4"/>
                </a:solidFill>
                <a:latin typeface="Calibri" panose="020F0502020204030204" pitchFamily="34" charset="0"/>
                <a:ea typeface="+mj-ea"/>
                <a:cs typeface="Calibri" panose="020F0502020204030204" pitchFamily="34" charset="0"/>
              </a:defRPr>
            </a:lvl1pPr>
          </a:lstStyle>
          <a:p>
            <a:pPr lvl="0" defTabSz="914400">
              <a:lnSpc>
                <a:spcPct val="90000"/>
              </a:lnSpc>
            </a:pPr>
            <a:r>
              <a:rPr lang="en-US" dirty="0"/>
              <a:t>Title Here</a:t>
            </a:r>
          </a:p>
        </p:txBody>
      </p:sp>
      <p:sp>
        <p:nvSpPr>
          <p:cNvPr id="8" name="Subtitle 2">
            <a:extLst>
              <a:ext uri="{FF2B5EF4-FFF2-40B4-BE49-F238E27FC236}">
                <a16:creationId xmlns:a16="http://schemas.microsoft.com/office/drawing/2014/main" id="{357AF8B4-EF92-4BE6-A7BA-DD119EDEA77B}"/>
              </a:ext>
            </a:extLst>
          </p:cNvPr>
          <p:cNvSpPr>
            <a:spLocks noGrp="1"/>
          </p:cNvSpPr>
          <p:nvPr>
            <p:ph type="subTitle" idx="1" hasCustomPrompt="1"/>
          </p:nvPr>
        </p:nvSpPr>
        <p:spPr>
          <a:xfrm>
            <a:off x="365760" y="4174022"/>
            <a:ext cx="5486400" cy="448288"/>
          </a:xfrm>
          <a:prstGeom prst="rect">
            <a:avLst/>
          </a:prstGeom>
        </p:spPr>
        <p:txBody>
          <a:bodyPr lIns="0" rIns="0" anchor="b">
            <a:noAutofit/>
          </a:bodyPr>
          <a:lstStyle>
            <a:lvl1pPr marL="0" indent="0" algn="l">
              <a:buNone/>
              <a:defRPr sz="2200">
                <a:solidFill>
                  <a:srgbClr val="1B69B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Full Name</a:t>
            </a:r>
          </a:p>
        </p:txBody>
      </p:sp>
      <p:pic>
        <p:nvPicPr>
          <p:cNvPr id="9" name="Graphic 8">
            <a:extLst>
              <a:ext uri="{FF2B5EF4-FFF2-40B4-BE49-F238E27FC236}">
                <a16:creationId xmlns:a16="http://schemas.microsoft.com/office/drawing/2014/main" id="{4BBCAE5F-3C23-4596-97CF-13DC96057D6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760" y="685800"/>
            <a:ext cx="4572000" cy="956235"/>
          </a:xfrm>
          <a:prstGeom prst="rect">
            <a:avLst/>
          </a:prstGeom>
        </p:spPr>
      </p:pic>
      <p:sp>
        <p:nvSpPr>
          <p:cNvPr id="10" name="TextBox 9">
            <a:extLst>
              <a:ext uri="{FF2B5EF4-FFF2-40B4-BE49-F238E27FC236}">
                <a16:creationId xmlns:a16="http://schemas.microsoft.com/office/drawing/2014/main" id="{24355CF1-B7B9-4897-AE46-0F6991892FE9}"/>
              </a:ext>
            </a:extLst>
          </p:cNvPr>
          <p:cNvSpPr txBox="1"/>
          <p:nvPr userDrawn="1"/>
        </p:nvSpPr>
        <p:spPr>
          <a:xfrm>
            <a:off x="365760" y="6386517"/>
            <a:ext cx="1362745" cy="246221"/>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B69B4"/>
                </a:solidFill>
                <a:effectLst/>
                <a:uLnTx/>
                <a:uFillTx/>
              </a:rPr>
              <a:t>NASDAQ: MDGL</a:t>
            </a:r>
          </a:p>
        </p:txBody>
      </p:sp>
      <p:sp>
        <p:nvSpPr>
          <p:cNvPr id="11" name="TextBox 10">
            <a:extLst>
              <a:ext uri="{FF2B5EF4-FFF2-40B4-BE49-F238E27FC236}">
                <a16:creationId xmlns:a16="http://schemas.microsoft.com/office/drawing/2014/main" id="{9EE10515-9569-407F-AA8F-9EE8729FB5AA}"/>
              </a:ext>
            </a:extLst>
          </p:cNvPr>
          <p:cNvSpPr txBox="1"/>
          <p:nvPr userDrawn="1"/>
        </p:nvSpPr>
        <p:spPr>
          <a:xfrm>
            <a:off x="3702515" y="6509627"/>
            <a:ext cx="2720340" cy="123111"/>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tab pos="3195638" algn="r"/>
              </a:tabLst>
              <a:defRPr/>
            </a:pPr>
            <a:r>
              <a:rPr kumimoji="0" lang="en-US" sz="800" b="0" i="0" u="none" strike="noStrike" kern="0" cap="none" spc="0" normalizeH="0" baseline="0" noProof="0" dirty="0">
                <a:ln>
                  <a:noFill/>
                </a:ln>
                <a:solidFill>
                  <a:srgbClr val="1B69B4"/>
                </a:solidFill>
                <a:effectLst/>
                <a:uLnTx/>
                <a:uFillTx/>
              </a:rPr>
              <a:t>© 2022 Madrigal Pharmaceuticals. All rights reserved.</a:t>
            </a:r>
          </a:p>
        </p:txBody>
      </p:sp>
      <p:sp>
        <p:nvSpPr>
          <p:cNvPr id="12" name="Text Placeholder 19">
            <a:extLst>
              <a:ext uri="{FF2B5EF4-FFF2-40B4-BE49-F238E27FC236}">
                <a16:creationId xmlns:a16="http://schemas.microsoft.com/office/drawing/2014/main" id="{D9CB704B-048E-4F20-BE75-DB0F64824142}"/>
              </a:ext>
            </a:extLst>
          </p:cNvPr>
          <p:cNvSpPr>
            <a:spLocks noGrp="1"/>
          </p:cNvSpPr>
          <p:nvPr>
            <p:ph type="body" sz="quarter" idx="12" hasCustomPrompt="1"/>
          </p:nvPr>
        </p:nvSpPr>
        <p:spPr>
          <a:xfrm>
            <a:off x="365760" y="4673416"/>
            <a:ext cx="5486400" cy="553998"/>
          </a:xfrm>
          <a:prstGeom prst="rect">
            <a:avLst/>
          </a:prstGeom>
        </p:spPr>
        <p:txBody>
          <a:bodyPr wrap="square" lIns="0" tIns="0" rIns="0" bIns="0" anchor="t">
            <a:noAutofit/>
          </a:bodyPr>
          <a:lstStyle>
            <a:lvl1pPr marL="0" indent="0">
              <a:lnSpc>
                <a:spcPct val="100000"/>
              </a:lnSpc>
              <a:spcBef>
                <a:spcPts val="0"/>
              </a:spcBef>
              <a:buNone/>
              <a:defRPr sz="1800">
                <a:solidFill>
                  <a:schemeClr val="accent2"/>
                </a:solidFill>
              </a:defRPr>
            </a:lvl1pPr>
          </a:lstStyle>
          <a:p>
            <a:pPr lvl="0"/>
            <a:r>
              <a:rPr lang="en-US" dirty="0"/>
              <a:t>Title</a:t>
            </a:r>
          </a:p>
          <a:p>
            <a:pPr lvl="0"/>
            <a:r>
              <a:rPr lang="en-US" dirty="0"/>
              <a:t>Event / Location / Date</a:t>
            </a:r>
          </a:p>
        </p:txBody>
      </p:sp>
    </p:spTree>
    <p:extLst>
      <p:ext uri="{BB962C8B-B14F-4D97-AF65-F5344CB8AC3E}">
        <p14:creationId xmlns:p14="http://schemas.microsoft.com/office/powerpoint/2010/main" val="2603962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 Patient Confidentia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1CB8FFD-352B-6341-8F41-295D66ACE5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905000" y="0"/>
            <a:ext cx="10287000" cy="6858000"/>
          </a:xfrm>
          <a:prstGeom prst="rect">
            <a:avLst/>
          </a:prstGeom>
        </p:spPr>
      </p:pic>
      <p:sp>
        <p:nvSpPr>
          <p:cNvPr id="9" name="Freeform 8">
            <a:extLst>
              <a:ext uri="{FF2B5EF4-FFF2-40B4-BE49-F238E27FC236}">
                <a16:creationId xmlns:a16="http://schemas.microsoft.com/office/drawing/2014/main" id="{57BEA08E-5158-AD49-AC67-60A218612A78}"/>
              </a:ext>
            </a:extLst>
          </p:cNvPr>
          <p:cNvSpPr/>
          <p:nvPr userDrawn="1"/>
        </p:nvSpPr>
        <p:spPr>
          <a:xfrm>
            <a:off x="1" y="0"/>
            <a:ext cx="7440403" cy="6858000"/>
          </a:xfrm>
          <a:custGeom>
            <a:avLst/>
            <a:gdLst>
              <a:gd name="connsiteX0" fmla="*/ 0 w 7440403"/>
              <a:gd name="connsiteY0" fmla="*/ 0 h 6858000"/>
              <a:gd name="connsiteX1" fmla="*/ 7025571 w 7440403"/>
              <a:gd name="connsiteY1" fmla="*/ 0 h 6858000"/>
              <a:gd name="connsiteX2" fmla="*/ 6892112 w 7440403"/>
              <a:gd name="connsiteY2" fmla="*/ 338482 h 6858000"/>
              <a:gd name="connsiteX3" fmla="*/ 6420485 w 7440403"/>
              <a:gd name="connsiteY3" fmla="*/ 3010894 h 6858000"/>
              <a:gd name="connsiteX4" fmla="*/ 7358571 w 7440403"/>
              <a:gd name="connsiteY4" fmla="*/ 6715682 h 6858000"/>
              <a:gd name="connsiteX5" fmla="*/ 7440403 w 7440403"/>
              <a:gd name="connsiteY5" fmla="*/ 6858000 h 6858000"/>
              <a:gd name="connsiteX6" fmla="*/ 0 w 74404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0403" h="6858000">
                <a:moveTo>
                  <a:pt x="0" y="0"/>
                </a:moveTo>
                <a:lnTo>
                  <a:pt x="7025571" y="0"/>
                </a:lnTo>
                <a:lnTo>
                  <a:pt x="6892112" y="338482"/>
                </a:lnTo>
                <a:cubicBezTo>
                  <a:pt x="6586999" y="1171783"/>
                  <a:pt x="6420485" y="2071893"/>
                  <a:pt x="6420485" y="3010894"/>
                </a:cubicBezTo>
                <a:cubicBezTo>
                  <a:pt x="6420485" y="4352325"/>
                  <a:pt x="6760311" y="5614385"/>
                  <a:pt x="7358571" y="6715682"/>
                </a:cubicBezTo>
                <a:lnTo>
                  <a:pt x="7440403"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9">
            <a:extLst>
              <a:ext uri="{FF2B5EF4-FFF2-40B4-BE49-F238E27FC236}">
                <a16:creationId xmlns:a16="http://schemas.microsoft.com/office/drawing/2014/main" id="{6CB16DF9-6FE0-3B45-A98C-A0EEE17D152B}"/>
              </a:ext>
            </a:extLst>
          </p:cNvPr>
          <p:cNvSpPr/>
          <p:nvPr userDrawn="1"/>
        </p:nvSpPr>
        <p:spPr>
          <a:xfrm>
            <a:off x="1" y="0"/>
            <a:ext cx="7002393" cy="6858000"/>
          </a:xfrm>
          <a:custGeom>
            <a:avLst/>
            <a:gdLst>
              <a:gd name="connsiteX0" fmla="*/ 0 w 7002393"/>
              <a:gd name="connsiteY0" fmla="*/ 0 h 6858000"/>
              <a:gd name="connsiteX1" fmla="*/ 7002393 w 7002393"/>
              <a:gd name="connsiteY1" fmla="*/ 0 h 6858000"/>
              <a:gd name="connsiteX2" fmla="*/ 6948583 w 7002393"/>
              <a:gd name="connsiteY2" fmla="*/ 105063 h 6858000"/>
              <a:gd name="connsiteX3" fmla="*/ 6182140 w 7002393"/>
              <a:gd name="connsiteY3" fmla="*/ 3474720 h 6858000"/>
              <a:gd name="connsiteX4" fmla="*/ 6948583 w 7002393"/>
              <a:gd name="connsiteY4" fmla="*/ 6844377 h 6858000"/>
              <a:gd name="connsiteX5" fmla="*/ 6955560 w 7002393"/>
              <a:gd name="connsiteY5" fmla="*/ 6858000 h 6858000"/>
              <a:gd name="connsiteX6" fmla="*/ 0 w 700239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2393" h="6858000">
                <a:moveTo>
                  <a:pt x="0" y="0"/>
                </a:moveTo>
                <a:lnTo>
                  <a:pt x="7002393" y="0"/>
                </a:lnTo>
                <a:lnTo>
                  <a:pt x="6948583" y="105063"/>
                </a:lnTo>
                <a:cubicBezTo>
                  <a:pt x="6457399" y="1124435"/>
                  <a:pt x="6182140" y="2267433"/>
                  <a:pt x="6182140" y="3474720"/>
                </a:cubicBezTo>
                <a:cubicBezTo>
                  <a:pt x="6182140" y="4682008"/>
                  <a:pt x="6457399" y="5825005"/>
                  <a:pt x="6948583" y="6844377"/>
                </a:cubicBezTo>
                <a:lnTo>
                  <a:pt x="69555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FEAAA49-9334-FE48-801E-48773082A01E}"/>
              </a:ext>
            </a:extLst>
          </p:cNvPr>
          <p:cNvSpPr>
            <a:spLocks noGrp="1"/>
          </p:cNvSpPr>
          <p:nvPr>
            <p:ph type="ctrTitle" hasCustomPrompt="1"/>
          </p:nvPr>
        </p:nvSpPr>
        <p:spPr>
          <a:xfrm>
            <a:off x="365760" y="2532888"/>
            <a:ext cx="5486400" cy="1444752"/>
          </a:xfrm>
        </p:spPr>
        <p:txBody>
          <a:bodyPr anchor="b">
            <a:noAutofit/>
          </a:bodyPr>
          <a:lstStyle>
            <a:lvl1pPr algn="l">
              <a:defRPr sz="4400">
                <a:solidFill>
                  <a:schemeClr val="accent1"/>
                </a:solidFill>
              </a:defRPr>
            </a:lvl1pPr>
          </a:lstStyle>
          <a:p>
            <a:r>
              <a:rPr lang="en-US" dirty="0"/>
              <a:t>Title Here</a:t>
            </a:r>
          </a:p>
        </p:txBody>
      </p:sp>
      <p:sp>
        <p:nvSpPr>
          <p:cNvPr id="3" name="Subtitle 2">
            <a:extLst>
              <a:ext uri="{FF2B5EF4-FFF2-40B4-BE49-F238E27FC236}">
                <a16:creationId xmlns:a16="http://schemas.microsoft.com/office/drawing/2014/main" id="{B54A90D7-4075-E049-A707-6C32513C8B1B}"/>
              </a:ext>
            </a:extLst>
          </p:cNvPr>
          <p:cNvSpPr>
            <a:spLocks noGrp="1"/>
          </p:cNvSpPr>
          <p:nvPr>
            <p:ph type="subTitle" idx="1" hasCustomPrompt="1"/>
          </p:nvPr>
        </p:nvSpPr>
        <p:spPr>
          <a:xfrm>
            <a:off x="365760" y="4174022"/>
            <a:ext cx="5486400" cy="448288"/>
          </a:xfrm>
          <a:prstGeom prst="rect">
            <a:avLst/>
          </a:prstGeom>
        </p:spPr>
        <p:txBody>
          <a:bodyPr lIns="0" rIns="0" anchor="b">
            <a:noAutofit/>
          </a:bodyPr>
          <a:lstStyle>
            <a:lvl1pPr marL="0" indent="0" algn="l">
              <a:buNone/>
              <a:defRPr sz="22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Full Name</a:t>
            </a:r>
          </a:p>
        </p:txBody>
      </p:sp>
      <p:pic>
        <p:nvPicPr>
          <p:cNvPr id="8" name="Graphic 7">
            <a:extLst>
              <a:ext uri="{FF2B5EF4-FFF2-40B4-BE49-F238E27FC236}">
                <a16:creationId xmlns:a16="http://schemas.microsoft.com/office/drawing/2014/main" id="{C6EDC709-99A9-184C-AB67-1F09C6C8598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760" y="685800"/>
            <a:ext cx="4572000" cy="956235"/>
          </a:xfrm>
          <a:prstGeom prst="rect">
            <a:avLst/>
          </a:prstGeom>
        </p:spPr>
      </p:pic>
      <p:sp>
        <p:nvSpPr>
          <p:cNvPr id="13" name="TextBox 12">
            <a:extLst>
              <a:ext uri="{FF2B5EF4-FFF2-40B4-BE49-F238E27FC236}">
                <a16:creationId xmlns:a16="http://schemas.microsoft.com/office/drawing/2014/main" id="{E1DA1932-25DD-0C47-8300-2C70AF1B743E}"/>
              </a:ext>
            </a:extLst>
          </p:cNvPr>
          <p:cNvSpPr txBox="1"/>
          <p:nvPr userDrawn="1"/>
        </p:nvSpPr>
        <p:spPr>
          <a:xfrm>
            <a:off x="365760" y="6386517"/>
            <a:ext cx="1362745" cy="246221"/>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C69B5"/>
                </a:solidFill>
                <a:effectLst/>
                <a:uLnTx/>
                <a:uFillTx/>
              </a:rPr>
              <a:t>NASDAQ: MDGL</a:t>
            </a:r>
          </a:p>
        </p:txBody>
      </p:sp>
      <p:sp>
        <p:nvSpPr>
          <p:cNvPr id="14" name="TextBox 13">
            <a:extLst>
              <a:ext uri="{FF2B5EF4-FFF2-40B4-BE49-F238E27FC236}">
                <a16:creationId xmlns:a16="http://schemas.microsoft.com/office/drawing/2014/main" id="{494FCC46-D31B-FC40-B821-D9EA407B5847}"/>
              </a:ext>
            </a:extLst>
          </p:cNvPr>
          <p:cNvSpPr txBox="1"/>
          <p:nvPr userDrawn="1"/>
        </p:nvSpPr>
        <p:spPr>
          <a:xfrm>
            <a:off x="3702515" y="6509627"/>
            <a:ext cx="2720340" cy="123111"/>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tab pos="3195638" algn="r"/>
              </a:tabLst>
              <a:defRPr/>
            </a:pPr>
            <a:r>
              <a:rPr kumimoji="0" lang="en-US" sz="800" b="0" i="0" u="none" strike="noStrike" kern="0" cap="none" spc="0" normalizeH="0" baseline="0" noProof="0" dirty="0">
                <a:ln>
                  <a:noFill/>
                </a:ln>
                <a:solidFill>
                  <a:srgbClr val="1C69B5"/>
                </a:solidFill>
                <a:effectLst/>
                <a:uLnTx/>
                <a:uFillTx/>
              </a:rPr>
              <a:t>© 2022 Madrigal Pharmaceuticals. All rights reserved.</a:t>
            </a:r>
          </a:p>
        </p:txBody>
      </p:sp>
      <p:sp>
        <p:nvSpPr>
          <p:cNvPr id="15" name="Text Placeholder 19">
            <a:extLst>
              <a:ext uri="{FF2B5EF4-FFF2-40B4-BE49-F238E27FC236}">
                <a16:creationId xmlns:a16="http://schemas.microsoft.com/office/drawing/2014/main" id="{CD03A800-605B-9D41-833A-AD0E2E268F9A}"/>
              </a:ext>
            </a:extLst>
          </p:cNvPr>
          <p:cNvSpPr>
            <a:spLocks noGrp="1"/>
          </p:cNvSpPr>
          <p:nvPr>
            <p:ph type="body" sz="quarter" idx="12" hasCustomPrompt="1"/>
          </p:nvPr>
        </p:nvSpPr>
        <p:spPr>
          <a:xfrm>
            <a:off x="365760" y="4673416"/>
            <a:ext cx="5486400" cy="553998"/>
          </a:xfrm>
          <a:prstGeom prst="rect">
            <a:avLst/>
          </a:prstGeom>
        </p:spPr>
        <p:txBody>
          <a:bodyPr wrap="square" lIns="0" tIns="0" rIns="0" bIns="0" anchor="t">
            <a:noAutofit/>
          </a:bodyPr>
          <a:lstStyle>
            <a:lvl1pPr marL="0" indent="0">
              <a:lnSpc>
                <a:spcPct val="100000"/>
              </a:lnSpc>
              <a:spcBef>
                <a:spcPts val="0"/>
              </a:spcBef>
              <a:buNone/>
              <a:defRPr sz="1800">
                <a:solidFill>
                  <a:schemeClr val="accent2"/>
                </a:solidFill>
              </a:defRPr>
            </a:lvl1pPr>
          </a:lstStyle>
          <a:p>
            <a:pPr lvl="0"/>
            <a:r>
              <a:rPr lang="en-US" dirty="0"/>
              <a:t>Title</a:t>
            </a:r>
          </a:p>
          <a:p>
            <a:pPr lvl="0"/>
            <a:r>
              <a:rPr lang="en-US" dirty="0"/>
              <a:t>Event / Location / Date</a:t>
            </a:r>
          </a:p>
        </p:txBody>
      </p:sp>
      <p:sp>
        <p:nvSpPr>
          <p:cNvPr id="11" name="Rectangle 10">
            <a:extLst>
              <a:ext uri="{FF2B5EF4-FFF2-40B4-BE49-F238E27FC236}">
                <a16:creationId xmlns:a16="http://schemas.microsoft.com/office/drawing/2014/main" id="{9A62B9E6-B385-FA4B-BBA0-379FF11834A7}"/>
              </a:ext>
            </a:extLst>
          </p:cNvPr>
          <p:cNvSpPr/>
          <p:nvPr userDrawn="1"/>
        </p:nvSpPr>
        <p:spPr>
          <a:xfrm>
            <a:off x="285944" y="5561275"/>
            <a:ext cx="2464072" cy="369332"/>
          </a:xfrm>
          <a:prstGeom prst="rect">
            <a:avLst/>
          </a:prstGeom>
        </p:spPr>
        <p:txBody>
          <a:bodyPr wrap="none">
            <a:spAutoFit/>
          </a:bodyPr>
          <a:lstStyle/>
          <a:p>
            <a:pPr algn="ctr"/>
            <a:r>
              <a:rPr lang="en-US" b="1" spc="300" dirty="0">
                <a:solidFill>
                  <a:schemeClr val="accent1"/>
                </a:solidFill>
                <a:effectLst/>
              </a:rPr>
              <a:t>- CONFIDENTIAL- </a:t>
            </a:r>
          </a:p>
        </p:txBody>
      </p:sp>
    </p:spTree>
    <p:extLst>
      <p:ext uri="{BB962C8B-B14F-4D97-AF65-F5344CB8AC3E}">
        <p14:creationId xmlns:p14="http://schemas.microsoft.com/office/powerpoint/2010/main" val="2052349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 NASH Liv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9930D39-A7DB-CF4B-9308-3A361C27430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1748" r="12102"/>
          <a:stretch/>
        </p:blipFill>
        <p:spPr>
          <a:xfrm>
            <a:off x="6250939" y="0"/>
            <a:ext cx="6086835" cy="6858001"/>
          </a:xfrm>
          <a:prstGeom prst="rect">
            <a:avLst/>
          </a:prstGeom>
        </p:spPr>
      </p:pic>
      <p:sp>
        <p:nvSpPr>
          <p:cNvPr id="9" name="Freeform 8">
            <a:extLst>
              <a:ext uri="{FF2B5EF4-FFF2-40B4-BE49-F238E27FC236}">
                <a16:creationId xmlns:a16="http://schemas.microsoft.com/office/drawing/2014/main" id="{57BEA08E-5158-AD49-AC67-60A218612A78}"/>
              </a:ext>
            </a:extLst>
          </p:cNvPr>
          <p:cNvSpPr/>
          <p:nvPr userDrawn="1"/>
        </p:nvSpPr>
        <p:spPr>
          <a:xfrm>
            <a:off x="1" y="0"/>
            <a:ext cx="7440403" cy="6858000"/>
          </a:xfrm>
          <a:custGeom>
            <a:avLst/>
            <a:gdLst>
              <a:gd name="connsiteX0" fmla="*/ 0 w 7440403"/>
              <a:gd name="connsiteY0" fmla="*/ 0 h 6858000"/>
              <a:gd name="connsiteX1" fmla="*/ 7025571 w 7440403"/>
              <a:gd name="connsiteY1" fmla="*/ 0 h 6858000"/>
              <a:gd name="connsiteX2" fmla="*/ 6892112 w 7440403"/>
              <a:gd name="connsiteY2" fmla="*/ 338482 h 6858000"/>
              <a:gd name="connsiteX3" fmla="*/ 6420485 w 7440403"/>
              <a:gd name="connsiteY3" fmla="*/ 3010894 h 6858000"/>
              <a:gd name="connsiteX4" fmla="*/ 7358571 w 7440403"/>
              <a:gd name="connsiteY4" fmla="*/ 6715682 h 6858000"/>
              <a:gd name="connsiteX5" fmla="*/ 7440403 w 7440403"/>
              <a:gd name="connsiteY5" fmla="*/ 6858000 h 6858000"/>
              <a:gd name="connsiteX6" fmla="*/ 0 w 74404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0403" h="6858000">
                <a:moveTo>
                  <a:pt x="0" y="0"/>
                </a:moveTo>
                <a:lnTo>
                  <a:pt x="7025571" y="0"/>
                </a:lnTo>
                <a:lnTo>
                  <a:pt x="6892112" y="338482"/>
                </a:lnTo>
                <a:cubicBezTo>
                  <a:pt x="6586999" y="1171783"/>
                  <a:pt x="6420485" y="2071893"/>
                  <a:pt x="6420485" y="3010894"/>
                </a:cubicBezTo>
                <a:cubicBezTo>
                  <a:pt x="6420485" y="4352325"/>
                  <a:pt x="6760311" y="5614385"/>
                  <a:pt x="7358571" y="6715682"/>
                </a:cubicBezTo>
                <a:lnTo>
                  <a:pt x="7440403"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9">
            <a:extLst>
              <a:ext uri="{FF2B5EF4-FFF2-40B4-BE49-F238E27FC236}">
                <a16:creationId xmlns:a16="http://schemas.microsoft.com/office/drawing/2014/main" id="{6CB16DF9-6FE0-3B45-A98C-A0EEE17D152B}"/>
              </a:ext>
            </a:extLst>
          </p:cNvPr>
          <p:cNvSpPr/>
          <p:nvPr userDrawn="1"/>
        </p:nvSpPr>
        <p:spPr>
          <a:xfrm>
            <a:off x="1" y="0"/>
            <a:ext cx="7002393" cy="6858000"/>
          </a:xfrm>
          <a:custGeom>
            <a:avLst/>
            <a:gdLst>
              <a:gd name="connsiteX0" fmla="*/ 0 w 7002393"/>
              <a:gd name="connsiteY0" fmla="*/ 0 h 6858000"/>
              <a:gd name="connsiteX1" fmla="*/ 7002393 w 7002393"/>
              <a:gd name="connsiteY1" fmla="*/ 0 h 6858000"/>
              <a:gd name="connsiteX2" fmla="*/ 6948583 w 7002393"/>
              <a:gd name="connsiteY2" fmla="*/ 105063 h 6858000"/>
              <a:gd name="connsiteX3" fmla="*/ 6182140 w 7002393"/>
              <a:gd name="connsiteY3" fmla="*/ 3474720 h 6858000"/>
              <a:gd name="connsiteX4" fmla="*/ 6948583 w 7002393"/>
              <a:gd name="connsiteY4" fmla="*/ 6844377 h 6858000"/>
              <a:gd name="connsiteX5" fmla="*/ 6955560 w 7002393"/>
              <a:gd name="connsiteY5" fmla="*/ 6858000 h 6858000"/>
              <a:gd name="connsiteX6" fmla="*/ 0 w 700239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2393" h="6858000">
                <a:moveTo>
                  <a:pt x="0" y="0"/>
                </a:moveTo>
                <a:lnTo>
                  <a:pt x="7002393" y="0"/>
                </a:lnTo>
                <a:lnTo>
                  <a:pt x="6948583" y="105063"/>
                </a:lnTo>
                <a:cubicBezTo>
                  <a:pt x="6457399" y="1124435"/>
                  <a:pt x="6182140" y="2267433"/>
                  <a:pt x="6182140" y="3474720"/>
                </a:cubicBezTo>
                <a:cubicBezTo>
                  <a:pt x="6182140" y="4682008"/>
                  <a:pt x="6457399" y="5825005"/>
                  <a:pt x="6948583" y="6844377"/>
                </a:cubicBezTo>
                <a:lnTo>
                  <a:pt x="69555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FEAAA49-9334-FE48-801E-48773082A01E}"/>
              </a:ext>
            </a:extLst>
          </p:cNvPr>
          <p:cNvSpPr>
            <a:spLocks noGrp="1"/>
          </p:cNvSpPr>
          <p:nvPr>
            <p:ph type="ctrTitle" hasCustomPrompt="1"/>
          </p:nvPr>
        </p:nvSpPr>
        <p:spPr>
          <a:xfrm>
            <a:off x="365760" y="2532888"/>
            <a:ext cx="5486400" cy="1444752"/>
          </a:xfrm>
        </p:spPr>
        <p:txBody>
          <a:bodyPr anchor="b">
            <a:noAutofit/>
          </a:bodyPr>
          <a:lstStyle>
            <a:lvl1pPr algn="l">
              <a:defRPr sz="4400">
                <a:solidFill>
                  <a:srgbClr val="1B69B4"/>
                </a:solidFill>
              </a:defRPr>
            </a:lvl1pPr>
          </a:lstStyle>
          <a:p>
            <a:r>
              <a:rPr lang="en-US" dirty="0"/>
              <a:t>Title Here</a:t>
            </a:r>
          </a:p>
        </p:txBody>
      </p:sp>
      <p:sp>
        <p:nvSpPr>
          <p:cNvPr id="3" name="Subtitle 2">
            <a:extLst>
              <a:ext uri="{FF2B5EF4-FFF2-40B4-BE49-F238E27FC236}">
                <a16:creationId xmlns:a16="http://schemas.microsoft.com/office/drawing/2014/main" id="{B54A90D7-4075-E049-A707-6C32513C8B1B}"/>
              </a:ext>
            </a:extLst>
          </p:cNvPr>
          <p:cNvSpPr>
            <a:spLocks noGrp="1"/>
          </p:cNvSpPr>
          <p:nvPr>
            <p:ph type="subTitle" idx="1" hasCustomPrompt="1"/>
          </p:nvPr>
        </p:nvSpPr>
        <p:spPr>
          <a:xfrm>
            <a:off x="365760" y="4174022"/>
            <a:ext cx="5486400" cy="448288"/>
          </a:xfrm>
          <a:prstGeom prst="rect">
            <a:avLst/>
          </a:prstGeom>
        </p:spPr>
        <p:txBody>
          <a:bodyPr lIns="0" rIns="0" anchor="b">
            <a:noAutofit/>
          </a:bodyPr>
          <a:lstStyle>
            <a:lvl1pPr marL="0" indent="0" algn="l">
              <a:buNone/>
              <a:defRPr sz="2200">
                <a:solidFill>
                  <a:srgbClr val="1B69B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Full Name</a:t>
            </a:r>
          </a:p>
        </p:txBody>
      </p:sp>
      <p:pic>
        <p:nvPicPr>
          <p:cNvPr id="8" name="Graphic 7">
            <a:extLst>
              <a:ext uri="{FF2B5EF4-FFF2-40B4-BE49-F238E27FC236}">
                <a16:creationId xmlns:a16="http://schemas.microsoft.com/office/drawing/2014/main" id="{C6EDC709-99A9-184C-AB67-1F09C6C8598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760" y="685800"/>
            <a:ext cx="4572000" cy="956235"/>
          </a:xfrm>
          <a:prstGeom prst="rect">
            <a:avLst/>
          </a:prstGeom>
        </p:spPr>
      </p:pic>
      <p:sp>
        <p:nvSpPr>
          <p:cNvPr id="13" name="TextBox 12">
            <a:extLst>
              <a:ext uri="{FF2B5EF4-FFF2-40B4-BE49-F238E27FC236}">
                <a16:creationId xmlns:a16="http://schemas.microsoft.com/office/drawing/2014/main" id="{E1DA1932-25DD-0C47-8300-2C70AF1B743E}"/>
              </a:ext>
            </a:extLst>
          </p:cNvPr>
          <p:cNvSpPr txBox="1"/>
          <p:nvPr userDrawn="1"/>
        </p:nvSpPr>
        <p:spPr>
          <a:xfrm>
            <a:off x="365760" y="6386517"/>
            <a:ext cx="1362745" cy="246221"/>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rgbClr val="1B69B4"/>
                </a:solidFill>
                <a:effectLst/>
                <a:uLnTx/>
                <a:uFillTx/>
              </a:rPr>
              <a:t>NASDAQ: MDGL</a:t>
            </a:r>
          </a:p>
        </p:txBody>
      </p:sp>
      <p:sp>
        <p:nvSpPr>
          <p:cNvPr id="14" name="TextBox 13">
            <a:extLst>
              <a:ext uri="{FF2B5EF4-FFF2-40B4-BE49-F238E27FC236}">
                <a16:creationId xmlns:a16="http://schemas.microsoft.com/office/drawing/2014/main" id="{494FCC46-D31B-FC40-B821-D9EA407B5847}"/>
              </a:ext>
            </a:extLst>
          </p:cNvPr>
          <p:cNvSpPr txBox="1"/>
          <p:nvPr userDrawn="1"/>
        </p:nvSpPr>
        <p:spPr>
          <a:xfrm>
            <a:off x="3702515" y="6509627"/>
            <a:ext cx="2720340" cy="123111"/>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tab pos="3195638" algn="r"/>
              </a:tabLst>
              <a:defRPr/>
            </a:pPr>
            <a:r>
              <a:rPr kumimoji="0" lang="en-US" sz="800" b="0" i="0" u="none" strike="noStrike" kern="0" cap="none" spc="0" normalizeH="0" baseline="0" noProof="0" dirty="0">
                <a:ln>
                  <a:noFill/>
                </a:ln>
                <a:solidFill>
                  <a:srgbClr val="1B69B4"/>
                </a:solidFill>
                <a:effectLst/>
                <a:uLnTx/>
                <a:uFillTx/>
              </a:rPr>
              <a:t>© 2022 Madrigal Pharmaceuticals. All rights reserved.</a:t>
            </a:r>
          </a:p>
        </p:txBody>
      </p:sp>
      <p:sp>
        <p:nvSpPr>
          <p:cNvPr id="15" name="Text Placeholder 19">
            <a:extLst>
              <a:ext uri="{FF2B5EF4-FFF2-40B4-BE49-F238E27FC236}">
                <a16:creationId xmlns:a16="http://schemas.microsoft.com/office/drawing/2014/main" id="{CD03A800-605B-9D41-833A-AD0E2E268F9A}"/>
              </a:ext>
            </a:extLst>
          </p:cNvPr>
          <p:cNvSpPr>
            <a:spLocks noGrp="1"/>
          </p:cNvSpPr>
          <p:nvPr>
            <p:ph type="body" sz="quarter" idx="12" hasCustomPrompt="1"/>
          </p:nvPr>
        </p:nvSpPr>
        <p:spPr>
          <a:xfrm>
            <a:off x="365760" y="4673416"/>
            <a:ext cx="5486400" cy="553998"/>
          </a:xfrm>
          <a:prstGeom prst="rect">
            <a:avLst/>
          </a:prstGeom>
        </p:spPr>
        <p:txBody>
          <a:bodyPr wrap="square" lIns="0" tIns="0" rIns="0" bIns="0" anchor="t">
            <a:noAutofit/>
          </a:bodyPr>
          <a:lstStyle>
            <a:lvl1pPr marL="0" indent="0">
              <a:lnSpc>
                <a:spcPct val="100000"/>
              </a:lnSpc>
              <a:spcBef>
                <a:spcPts val="0"/>
              </a:spcBef>
              <a:buNone/>
              <a:defRPr sz="1800">
                <a:solidFill>
                  <a:schemeClr val="accent2"/>
                </a:solidFill>
              </a:defRPr>
            </a:lvl1pPr>
          </a:lstStyle>
          <a:p>
            <a:pPr lvl="0"/>
            <a:r>
              <a:rPr lang="en-US" dirty="0"/>
              <a:t>Title</a:t>
            </a:r>
          </a:p>
          <a:p>
            <a:pPr lvl="0"/>
            <a:r>
              <a:rPr lang="en-US" dirty="0"/>
              <a:t>Event / Location / Date</a:t>
            </a:r>
          </a:p>
        </p:txBody>
      </p:sp>
    </p:spTree>
    <p:extLst>
      <p:ext uri="{BB962C8B-B14F-4D97-AF65-F5344CB8AC3E}">
        <p14:creationId xmlns:p14="http://schemas.microsoft.com/office/powerpoint/2010/main" val="819931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 NASH Liver Confidentia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9930D39-A7DB-CF4B-9308-3A361C274303}"/>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l="1748" r="12102"/>
          <a:stretch/>
        </p:blipFill>
        <p:spPr>
          <a:xfrm>
            <a:off x="6250939" y="0"/>
            <a:ext cx="6086835" cy="6858001"/>
          </a:xfrm>
          <a:prstGeom prst="rect">
            <a:avLst/>
          </a:prstGeom>
        </p:spPr>
      </p:pic>
      <p:sp>
        <p:nvSpPr>
          <p:cNvPr id="9" name="Freeform 8">
            <a:extLst>
              <a:ext uri="{FF2B5EF4-FFF2-40B4-BE49-F238E27FC236}">
                <a16:creationId xmlns:a16="http://schemas.microsoft.com/office/drawing/2014/main" id="{57BEA08E-5158-AD49-AC67-60A218612A78}"/>
              </a:ext>
            </a:extLst>
          </p:cNvPr>
          <p:cNvSpPr/>
          <p:nvPr userDrawn="1"/>
        </p:nvSpPr>
        <p:spPr>
          <a:xfrm>
            <a:off x="1" y="0"/>
            <a:ext cx="7440403" cy="6858000"/>
          </a:xfrm>
          <a:custGeom>
            <a:avLst/>
            <a:gdLst>
              <a:gd name="connsiteX0" fmla="*/ 0 w 7440403"/>
              <a:gd name="connsiteY0" fmla="*/ 0 h 6858000"/>
              <a:gd name="connsiteX1" fmla="*/ 7025571 w 7440403"/>
              <a:gd name="connsiteY1" fmla="*/ 0 h 6858000"/>
              <a:gd name="connsiteX2" fmla="*/ 6892112 w 7440403"/>
              <a:gd name="connsiteY2" fmla="*/ 338482 h 6858000"/>
              <a:gd name="connsiteX3" fmla="*/ 6420485 w 7440403"/>
              <a:gd name="connsiteY3" fmla="*/ 3010894 h 6858000"/>
              <a:gd name="connsiteX4" fmla="*/ 7358571 w 7440403"/>
              <a:gd name="connsiteY4" fmla="*/ 6715682 h 6858000"/>
              <a:gd name="connsiteX5" fmla="*/ 7440403 w 7440403"/>
              <a:gd name="connsiteY5" fmla="*/ 6858000 h 6858000"/>
              <a:gd name="connsiteX6" fmla="*/ 0 w 744040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0403" h="6858000">
                <a:moveTo>
                  <a:pt x="0" y="0"/>
                </a:moveTo>
                <a:lnTo>
                  <a:pt x="7025571" y="0"/>
                </a:lnTo>
                <a:lnTo>
                  <a:pt x="6892112" y="338482"/>
                </a:lnTo>
                <a:cubicBezTo>
                  <a:pt x="6586999" y="1171783"/>
                  <a:pt x="6420485" y="2071893"/>
                  <a:pt x="6420485" y="3010894"/>
                </a:cubicBezTo>
                <a:cubicBezTo>
                  <a:pt x="6420485" y="4352325"/>
                  <a:pt x="6760311" y="5614385"/>
                  <a:pt x="7358571" y="6715682"/>
                </a:cubicBezTo>
                <a:lnTo>
                  <a:pt x="7440403"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9">
            <a:extLst>
              <a:ext uri="{FF2B5EF4-FFF2-40B4-BE49-F238E27FC236}">
                <a16:creationId xmlns:a16="http://schemas.microsoft.com/office/drawing/2014/main" id="{6CB16DF9-6FE0-3B45-A98C-A0EEE17D152B}"/>
              </a:ext>
            </a:extLst>
          </p:cNvPr>
          <p:cNvSpPr/>
          <p:nvPr userDrawn="1"/>
        </p:nvSpPr>
        <p:spPr>
          <a:xfrm>
            <a:off x="1" y="0"/>
            <a:ext cx="7002393" cy="6858000"/>
          </a:xfrm>
          <a:custGeom>
            <a:avLst/>
            <a:gdLst>
              <a:gd name="connsiteX0" fmla="*/ 0 w 7002393"/>
              <a:gd name="connsiteY0" fmla="*/ 0 h 6858000"/>
              <a:gd name="connsiteX1" fmla="*/ 7002393 w 7002393"/>
              <a:gd name="connsiteY1" fmla="*/ 0 h 6858000"/>
              <a:gd name="connsiteX2" fmla="*/ 6948583 w 7002393"/>
              <a:gd name="connsiteY2" fmla="*/ 105063 h 6858000"/>
              <a:gd name="connsiteX3" fmla="*/ 6182140 w 7002393"/>
              <a:gd name="connsiteY3" fmla="*/ 3474720 h 6858000"/>
              <a:gd name="connsiteX4" fmla="*/ 6948583 w 7002393"/>
              <a:gd name="connsiteY4" fmla="*/ 6844377 h 6858000"/>
              <a:gd name="connsiteX5" fmla="*/ 6955560 w 7002393"/>
              <a:gd name="connsiteY5" fmla="*/ 6858000 h 6858000"/>
              <a:gd name="connsiteX6" fmla="*/ 0 w 700239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2393" h="6858000">
                <a:moveTo>
                  <a:pt x="0" y="0"/>
                </a:moveTo>
                <a:lnTo>
                  <a:pt x="7002393" y="0"/>
                </a:lnTo>
                <a:lnTo>
                  <a:pt x="6948583" y="105063"/>
                </a:lnTo>
                <a:cubicBezTo>
                  <a:pt x="6457399" y="1124435"/>
                  <a:pt x="6182140" y="2267433"/>
                  <a:pt x="6182140" y="3474720"/>
                </a:cubicBezTo>
                <a:cubicBezTo>
                  <a:pt x="6182140" y="4682008"/>
                  <a:pt x="6457399" y="5825005"/>
                  <a:pt x="6948583" y="6844377"/>
                </a:cubicBezTo>
                <a:lnTo>
                  <a:pt x="695556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FEAAA49-9334-FE48-801E-48773082A01E}"/>
              </a:ext>
            </a:extLst>
          </p:cNvPr>
          <p:cNvSpPr>
            <a:spLocks noGrp="1"/>
          </p:cNvSpPr>
          <p:nvPr>
            <p:ph type="ctrTitle" hasCustomPrompt="1"/>
          </p:nvPr>
        </p:nvSpPr>
        <p:spPr>
          <a:xfrm>
            <a:off x="365760" y="2532888"/>
            <a:ext cx="5486400" cy="1444752"/>
          </a:xfrm>
        </p:spPr>
        <p:txBody>
          <a:bodyPr anchor="b">
            <a:noAutofit/>
          </a:bodyPr>
          <a:lstStyle>
            <a:lvl1pPr algn="l">
              <a:defRPr sz="4400">
                <a:solidFill>
                  <a:srgbClr val="1B69B4"/>
                </a:solidFill>
              </a:defRPr>
            </a:lvl1pPr>
          </a:lstStyle>
          <a:p>
            <a:r>
              <a:rPr lang="en-US" dirty="0"/>
              <a:t>Title Here</a:t>
            </a:r>
          </a:p>
        </p:txBody>
      </p:sp>
      <p:sp>
        <p:nvSpPr>
          <p:cNvPr id="3" name="Subtitle 2">
            <a:extLst>
              <a:ext uri="{FF2B5EF4-FFF2-40B4-BE49-F238E27FC236}">
                <a16:creationId xmlns:a16="http://schemas.microsoft.com/office/drawing/2014/main" id="{B54A90D7-4075-E049-A707-6C32513C8B1B}"/>
              </a:ext>
            </a:extLst>
          </p:cNvPr>
          <p:cNvSpPr>
            <a:spLocks noGrp="1"/>
          </p:cNvSpPr>
          <p:nvPr>
            <p:ph type="subTitle" idx="1" hasCustomPrompt="1"/>
          </p:nvPr>
        </p:nvSpPr>
        <p:spPr>
          <a:xfrm>
            <a:off x="365760" y="4174022"/>
            <a:ext cx="5486400" cy="448288"/>
          </a:xfrm>
          <a:prstGeom prst="rect">
            <a:avLst/>
          </a:prstGeom>
        </p:spPr>
        <p:txBody>
          <a:bodyPr lIns="0" rIns="0" anchor="b">
            <a:noAutofit/>
          </a:bodyPr>
          <a:lstStyle>
            <a:lvl1pPr marL="0" indent="0" algn="l">
              <a:buNone/>
              <a:defRPr sz="2200">
                <a:solidFill>
                  <a:srgbClr val="1B69B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Full Name</a:t>
            </a:r>
          </a:p>
        </p:txBody>
      </p:sp>
      <p:pic>
        <p:nvPicPr>
          <p:cNvPr id="8" name="Graphic 7">
            <a:extLst>
              <a:ext uri="{FF2B5EF4-FFF2-40B4-BE49-F238E27FC236}">
                <a16:creationId xmlns:a16="http://schemas.microsoft.com/office/drawing/2014/main" id="{C6EDC709-99A9-184C-AB67-1F09C6C8598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760" y="685800"/>
            <a:ext cx="4572000" cy="956235"/>
          </a:xfrm>
          <a:prstGeom prst="rect">
            <a:avLst/>
          </a:prstGeom>
        </p:spPr>
      </p:pic>
      <p:sp>
        <p:nvSpPr>
          <p:cNvPr id="13" name="TextBox 12">
            <a:extLst>
              <a:ext uri="{FF2B5EF4-FFF2-40B4-BE49-F238E27FC236}">
                <a16:creationId xmlns:a16="http://schemas.microsoft.com/office/drawing/2014/main" id="{E1DA1932-25DD-0C47-8300-2C70AF1B743E}"/>
              </a:ext>
            </a:extLst>
          </p:cNvPr>
          <p:cNvSpPr txBox="1"/>
          <p:nvPr userDrawn="1"/>
        </p:nvSpPr>
        <p:spPr>
          <a:xfrm>
            <a:off x="365760" y="6386517"/>
            <a:ext cx="1362745" cy="246221"/>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schemeClr val="accent1"/>
                </a:solidFill>
                <a:effectLst/>
                <a:uLnTx/>
                <a:uFillTx/>
              </a:rPr>
              <a:t>NASDAQ: MDGL</a:t>
            </a:r>
          </a:p>
        </p:txBody>
      </p:sp>
      <p:sp>
        <p:nvSpPr>
          <p:cNvPr id="14" name="TextBox 13">
            <a:extLst>
              <a:ext uri="{FF2B5EF4-FFF2-40B4-BE49-F238E27FC236}">
                <a16:creationId xmlns:a16="http://schemas.microsoft.com/office/drawing/2014/main" id="{494FCC46-D31B-FC40-B821-D9EA407B5847}"/>
              </a:ext>
            </a:extLst>
          </p:cNvPr>
          <p:cNvSpPr txBox="1"/>
          <p:nvPr userDrawn="1"/>
        </p:nvSpPr>
        <p:spPr>
          <a:xfrm>
            <a:off x="3702515" y="6509627"/>
            <a:ext cx="2720340" cy="123111"/>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tabLst>
                <a:tab pos="3195638" algn="r"/>
              </a:tabLst>
              <a:defRPr/>
            </a:pPr>
            <a:r>
              <a:rPr kumimoji="0" lang="en-US" sz="800" b="0" i="0" u="none" strike="noStrike" kern="0" cap="none" spc="0" normalizeH="0" baseline="0" noProof="0" dirty="0">
                <a:ln>
                  <a:noFill/>
                </a:ln>
                <a:solidFill>
                  <a:schemeClr val="accent1"/>
                </a:solidFill>
                <a:effectLst/>
                <a:uLnTx/>
                <a:uFillTx/>
              </a:rPr>
              <a:t>© 2022 Madrigal Pharmaceuticals. All rights reserved.</a:t>
            </a:r>
          </a:p>
        </p:txBody>
      </p:sp>
      <p:sp>
        <p:nvSpPr>
          <p:cNvPr id="15" name="Text Placeholder 19">
            <a:extLst>
              <a:ext uri="{FF2B5EF4-FFF2-40B4-BE49-F238E27FC236}">
                <a16:creationId xmlns:a16="http://schemas.microsoft.com/office/drawing/2014/main" id="{CD03A800-605B-9D41-833A-AD0E2E268F9A}"/>
              </a:ext>
            </a:extLst>
          </p:cNvPr>
          <p:cNvSpPr>
            <a:spLocks noGrp="1"/>
          </p:cNvSpPr>
          <p:nvPr>
            <p:ph type="body" sz="quarter" idx="12" hasCustomPrompt="1"/>
          </p:nvPr>
        </p:nvSpPr>
        <p:spPr>
          <a:xfrm>
            <a:off x="365760" y="4673416"/>
            <a:ext cx="5486400" cy="553998"/>
          </a:xfrm>
          <a:prstGeom prst="rect">
            <a:avLst/>
          </a:prstGeom>
        </p:spPr>
        <p:txBody>
          <a:bodyPr wrap="square" lIns="0" tIns="0" rIns="0" bIns="0" anchor="t">
            <a:noAutofit/>
          </a:bodyPr>
          <a:lstStyle>
            <a:lvl1pPr marL="0" indent="0">
              <a:lnSpc>
                <a:spcPct val="100000"/>
              </a:lnSpc>
              <a:spcBef>
                <a:spcPts val="0"/>
              </a:spcBef>
              <a:buNone/>
              <a:defRPr sz="1800">
                <a:solidFill>
                  <a:schemeClr val="accent2"/>
                </a:solidFill>
              </a:defRPr>
            </a:lvl1pPr>
          </a:lstStyle>
          <a:p>
            <a:pPr lvl="0"/>
            <a:r>
              <a:rPr lang="en-US" dirty="0"/>
              <a:t>Title</a:t>
            </a:r>
          </a:p>
          <a:p>
            <a:pPr lvl="0"/>
            <a:r>
              <a:rPr lang="en-US" dirty="0"/>
              <a:t>Event / Location / Date</a:t>
            </a:r>
          </a:p>
        </p:txBody>
      </p:sp>
      <p:sp>
        <p:nvSpPr>
          <p:cNvPr id="12" name="Rectangle 11">
            <a:extLst>
              <a:ext uri="{FF2B5EF4-FFF2-40B4-BE49-F238E27FC236}">
                <a16:creationId xmlns:a16="http://schemas.microsoft.com/office/drawing/2014/main" id="{F94EDA9E-2EB0-EF40-B552-0B7523307D39}"/>
              </a:ext>
            </a:extLst>
          </p:cNvPr>
          <p:cNvSpPr/>
          <p:nvPr userDrawn="1"/>
        </p:nvSpPr>
        <p:spPr>
          <a:xfrm>
            <a:off x="285944" y="5561275"/>
            <a:ext cx="2464072" cy="369332"/>
          </a:xfrm>
          <a:prstGeom prst="rect">
            <a:avLst/>
          </a:prstGeom>
        </p:spPr>
        <p:txBody>
          <a:bodyPr wrap="none">
            <a:spAutoFit/>
          </a:bodyPr>
          <a:lstStyle/>
          <a:p>
            <a:pPr algn="ctr"/>
            <a:r>
              <a:rPr lang="en-US" b="1" spc="300" dirty="0">
                <a:solidFill>
                  <a:schemeClr val="accent1"/>
                </a:solidFill>
                <a:effectLst/>
              </a:rPr>
              <a:t>- CONFIDENTIAL- </a:t>
            </a:r>
          </a:p>
        </p:txBody>
      </p:sp>
    </p:spTree>
    <p:extLst>
      <p:ext uri="{BB962C8B-B14F-4D97-AF65-F5344CB8AC3E}">
        <p14:creationId xmlns:p14="http://schemas.microsoft.com/office/powerpoint/2010/main" val="29788419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 Patient - Couple Bikin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85D70D-BA53-474B-9005-D2BA64494D8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976152" cy="6858000"/>
          </a:xfrm>
          <a:prstGeom prst="rect">
            <a:avLst/>
          </a:prstGeom>
        </p:spPr>
      </p:pic>
      <p:sp>
        <p:nvSpPr>
          <p:cNvPr id="9" name="Freeform 8">
            <a:extLst>
              <a:ext uri="{FF2B5EF4-FFF2-40B4-BE49-F238E27FC236}">
                <a16:creationId xmlns:a16="http://schemas.microsoft.com/office/drawing/2014/main" id="{4EB86F4F-B55B-554F-AC2C-BF2B3DA4FF8A}"/>
              </a:ext>
            </a:extLst>
          </p:cNvPr>
          <p:cNvSpPr/>
          <p:nvPr userDrawn="1"/>
        </p:nvSpPr>
        <p:spPr>
          <a:xfrm>
            <a:off x="6182141" y="-1"/>
            <a:ext cx="6009860" cy="6858000"/>
          </a:xfrm>
          <a:custGeom>
            <a:avLst/>
            <a:gdLst>
              <a:gd name="connsiteX0" fmla="*/ 843432 w 6009860"/>
              <a:gd name="connsiteY0" fmla="*/ 0 h 6858000"/>
              <a:gd name="connsiteX1" fmla="*/ 6009860 w 6009860"/>
              <a:gd name="connsiteY1" fmla="*/ 0 h 6858000"/>
              <a:gd name="connsiteX2" fmla="*/ 6009860 w 6009860"/>
              <a:gd name="connsiteY2" fmla="*/ 6857999 h 6858000"/>
              <a:gd name="connsiteX3" fmla="*/ 1258264 w 6009860"/>
              <a:gd name="connsiteY3" fmla="*/ 6857999 h 6858000"/>
              <a:gd name="connsiteX4" fmla="*/ 1176432 w 6009860"/>
              <a:gd name="connsiteY4" fmla="*/ 6715682 h 6858000"/>
              <a:gd name="connsiteX5" fmla="*/ 238346 w 6009860"/>
              <a:gd name="connsiteY5" fmla="*/ 3010894 h 6858000"/>
              <a:gd name="connsiteX6" fmla="*/ 709973 w 6009860"/>
              <a:gd name="connsiteY6" fmla="*/ 338482 h 6858000"/>
              <a:gd name="connsiteX7" fmla="*/ 820253 w 6009860"/>
              <a:gd name="connsiteY7" fmla="*/ 0 h 6858000"/>
              <a:gd name="connsiteX8" fmla="*/ 820254 w 6009860"/>
              <a:gd name="connsiteY8" fmla="*/ 0 h 6858000"/>
              <a:gd name="connsiteX9" fmla="*/ 843431 w 6009860"/>
              <a:gd name="connsiteY9" fmla="*/ 0 h 6858000"/>
              <a:gd name="connsiteX10" fmla="*/ 709972 w 6009860"/>
              <a:gd name="connsiteY10" fmla="*/ 338482 h 6858000"/>
              <a:gd name="connsiteX11" fmla="*/ 238345 w 6009860"/>
              <a:gd name="connsiteY11" fmla="*/ 3010894 h 6858000"/>
              <a:gd name="connsiteX12" fmla="*/ 1176431 w 6009860"/>
              <a:gd name="connsiteY12" fmla="*/ 6715682 h 6858000"/>
              <a:gd name="connsiteX13" fmla="*/ 1258263 w 6009860"/>
              <a:gd name="connsiteY13" fmla="*/ 6858000 h 6858000"/>
              <a:gd name="connsiteX14" fmla="*/ 773420 w 6009860"/>
              <a:gd name="connsiteY14" fmla="*/ 6858000 h 6858000"/>
              <a:gd name="connsiteX15" fmla="*/ 766443 w 6009860"/>
              <a:gd name="connsiteY15" fmla="*/ 6844377 h 6858000"/>
              <a:gd name="connsiteX16" fmla="*/ 0 w 6009860"/>
              <a:gd name="connsiteY16" fmla="*/ 3474720 h 6858000"/>
              <a:gd name="connsiteX17" fmla="*/ 766443 w 6009860"/>
              <a:gd name="connsiteY17" fmla="*/ 1050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9860" h="6858000">
                <a:moveTo>
                  <a:pt x="843432" y="0"/>
                </a:moveTo>
                <a:lnTo>
                  <a:pt x="6009860" y="0"/>
                </a:lnTo>
                <a:lnTo>
                  <a:pt x="6009860" y="6857999"/>
                </a:lnTo>
                <a:lnTo>
                  <a:pt x="1258264" y="6857999"/>
                </a:lnTo>
                <a:lnTo>
                  <a:pt x="1176432" y="6715682"/>
                </a:lnTo>
                <a:cubicBezTo>
                  <a:pt x="578172" y="5614385"/>
                  <a:pt x="238346" y="4352325"/>
                  <a:pt x="238346" y="3010894"/>
                </a:cubicBezTo>
                <a:cubicBezTo>
                  <a:pt x="238346" y="2071893"/>
                  <a:pt x="404860" y="1171783"/>
                  <a:pt x="709973" y="338482"/>
                </a:cubicBezTo>
                <a:close/>
                <a:moveTo>
                  <a:pt x="820253" y="0"/>
                </a:moveTo>
                <a:lnTo>
                  <a:pt x="820254" y="0"/>
                </a:lnTo>
                <a:lnTo>
                  <a:pt x="843431" y="0"/>
                </a:lnTo>
                <a:lnTo>
                  <a:pt x="709972" y="338482"/>
                </a:lnTo>
                <a:cubicBezTo>
                  <a:pt x="404859" y="1171783"/>
                  <a:pt x="238345" y="2071893"/>
                  <a:pt x="238345" y="3010894"/>
                </a:cubicBezTo>
                <a:cubicBezTo>
                  <a:pt x="238345" y="4352325"/>
                  <a:pt x="578171" y="5614385"/>
                  <a:pt x="1176431" y="6715682"/>
                </a:cubicBezTo>
                <a:lnTo>
                  <a:pt x="1258263" y="6858000"/>
                </a:lnTo>
                <a:lnTo>
                  <a:pt x="773420" y="6858000"/>
                </a:lnTo>
                <a:lnTo>
                  <a:pt x="766443" y="6844377"/>
                </a:lnTo>
                <a:cubicBezTo>
                  <a:pt x="275259" y="5825005"/>
                  <a:pt x="0" y="4682008"/>
                  <a:pt x="0" y="3474720"/>
                </a:cubicBezTo>
                <a:cubicBezTo>
                  <a:pt x="0" y="2267433"/>
                  <a:pt x="275259" y="1124435"/>
                  <a:pt x="766443" y="1050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9">
            <a:extLst>
              <a:ext uri="{FF2B5EF4-FFF2-40B4-BE49-F238E27FC236}">
                <a16:creationId xmlns:a16="http://schemas.microsoft.com/office/drawing/2014/main" id="{9EC20EA2-3EE7-DC4D-A0FE-D484DEBE602B}"/>
              </a:ext>
            </a:extLst>
          </p:cNvPr>
          <p:cNvSpPr/>
          <p:nvPr userDrawn="1"/>
        </p:nvSpPr>
        <p:spPr>
          <a:xfrm>
            <a:off x="6420487" y="0"/>
            <a:ext cx="5771514" cy="6857999"/>
          </a:xfrm>
          <a:custGeom>
            <a:avLst/>
            <a:gdLst>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0 w 8030817"/>
              <a:gd name="connsiteY7" fmla="*/ 0 h 6857999"/>
              <a:gd name="connsiteX8" fmla="*/ 2841211 w 8030817"/>
              <a:gd name="connsiteY8" fmla="*/ 0 h 6857999"/>
              <a:gd name="connsiteX9" fmla="*/ 2787401 w 8030817"/>
              <a:gd name="connsiteY9" fmla="*/ 105063 h 6857999"/>
              <a:gd name="connsiteX10" fmla="*/ 2020958 w 8030817"/>
              <a:gd name="connsiteY10" fmla="*/ 3474720 h 6857999"/>
              <a:gd name="connsiteX11" fmla="*/ 2787401 w 8030817"/>
              <a:gd name="connsiteY11" fmla="*/ 6844377 h 6857999"/>
              <a:gd name="connsiteX12" fmla="*/ 2794378 w 8030817"/>
              <a:gd name="connsiteY12" fmla="*/ 6857999 h 6857999"/>
              <a:gd name="connsiteX13" fmla="*/ 0 w 8030817"/>
              <a:gd name="connsiteY13" fmla="*/ 6857999 h 6857999"/>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2864389 w 8030817"/>
              <a:gd name="connsiteY7" fmla="*/ 0 h 6857999"/>
              <a:gd name="connsiteX8" fmla="*/ 0 w 8030817"/>
              <a:gd name="connsiteY8" fmla="*/ 6857999 h 6857999"/>
              <a:gd name="connsiteX9" fmla="*/ 2841211 w 8030817"/>
              <a:gd name="connsiteY9" fmla="*/ 0 h 6857999"/>
              <a:gd name="connsiteX10" fmla="*/ 2787401 w 8030817"/>
              <a:gd name="connsiteY10" fmla="*/ 105063 h 6857999"/>
              <a:gd name="connsiteX11" fmla="*/ 2020958 w 8030817"/>
              <a:gd name="connsiteY11" fmla="*/ 3474720 h 6857999"/>
              <a:gd name="connsiteX12" fmla="*/ 2787401 w 8030817"/>
              <a:gd name="connsiteY12" fmla="*/ 6844377 h 6857999"/>
              <a:gd name="connsiteX13" fmla="*/ 2794378 w 8030817"/>
              <a:gd name="connsiteY13" fmla="*/ 6857999 h 6857999"/>
              <a:gd name="connsiteX14" fmla="*/ 0 w 8030817"/>
              <a:gd name="connsiteY14"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73420 w 6009859"/>
              <a:gd name="connsiteY8" fmla="*/ 6857999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13" fmla="*/ 773420 w 6009859"/>
              <a:gd name="connsiteY13"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66443 w 6009859"/>
              <a:gd name="connsiteY8" fmla="*/ 6844377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0" fmla="*/ 843637 w 6010065"/>
              <a:gd name="connsiteY0" fmla="*/ 0 h 6857999"/>
              <a:gd name="connsiteX1" fmla="*/ 6010065 w 6010065"/>
              <a:gd name="connsiteY1" fmla="*/ 0 h 6857999"/>
              <a:gd name="connsiteX2" fmla="*/ 6010065 w 6010065"/>
              <a:gd name="connsiteY2" fmla="*/ 6857999 h 6857999"/>
              <a:gd name="connsiteX3" fmla="*/ 1258469 w 6010065"/>
              <a:gd name="connsiteY3" fmla="*/ 6857999 h 6857999"/>
              <a:gd name="connsiteX4" fmla="*/ 1176637 w 6010065"/>
              <a:gd name="connsiteY4" fmla="*/ 6715682 h 6857999"/>
              <a:gd name="connsiteX5" fmla="*/ 238551 w 6010065"/>
              <a:gd name="connsiteY5" fmla="*/ 3010894 h 6857999"/>
              <a:gd name="connsiteX6" fmla="*/ 710178 w 6010065"/>
              <a:gd name="connsiteY6" fmla="*/ 338482 h 6857999"/>
              <a:gd name="connsiteX7" fmla="*/ 843637 w 6010065"/>
              <a:gd name="connsiteY7" fmla="*/ 0 h 6857999"/>
              <a:gd name="connsiteX8" fmla="*/ 206 w 6010065"/>
              <a:gd name="connsiteY8" fmla="*/ 3474720 h 6857999"/>
              <a:gd name="connsiteX9" fmla="*/ 820459 w 6010065"/>
              <a:gd name="connsiteY9" fmla="*/ 0 h 6857999"/>
              <a:gd name="connsiteX10" fmla="*/ 766649 w 6010065"/>
              <a:gd name="connsiteY10" fmla="*/ 105063 h 6857999"/>
              <a:gd name="connsiteX11" fmla="*/ 206 w 6010065"/>
              <a:gd name="connsiteY11" fmla="*/ 3474720 h 6857999"/>
              <a:gd name="connsiteX0" fmla="*/ 605086 w 5771514"/>
              <a:gd name="connsiteY0" fmla="*/ 0 h 6857999"/>
              <a:gd name="connsiteX1" fmla="*/ 5771514 w 5771514"/>
              <a:gd name="connsiteY1" fmla="*/ 0 h 6857999"/>
              <a:gd name="connsiteX2" fmla="*/ 5771514 w 5771514"/>
              <a:gd name="connsiteY2" fmla="*/ 6857999 h 6857999"/>
              <a:gd name="connsiteX3" fmla="*/ 1019918 w 5771514"/>
              <a:gd name="connsiteY3" fmla="*/ 6857999 h 6857999"/>
              <a:gd name="connsiteX4" fmla="*/ 938086 w 5771514"/>
              <a:gd name="connsiteY4" fmla="*/ 6715682 h 6857999"/>
              <a:gd name="connsiteX5" fmla="*/ 0 w 5771514"/>
              <a:gd name="connsiteY5" fmla="*/ 3010894 h 6857999"/>
              <a:gd name="connsiteX6" fmla="*/ 471627 w 5771514"/>
              <a:gd name="connsiteY6" fmla="*/ 338482 h 6857999"/>
              <a:gd name="connsiteX7" fmla="*/ 605086 w 5771514"/>
              <a:gd name="connsiteY7" fmla="*/ 0 h 6857999"/>
              <a:gd name="connsiteX8" fmla="*/ 528098 w 5771514"/>
              <a:gd name="connsiteY8" fmla="*/ 105063 h 6857999"/>
              <a:gd name="connsiteX9" fmla="*/ 581908 w 5771514"/>
              <a:gd name="connsiteY9" fmla="*/ 0 h 6857999"/>
              <a:gd name="connsiteX10" fmla="*/ 528098 w 5771514"/>
              <a:gd name="connsiteY10" fmla="*/ 10506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1514" h="6857999">
                <a:moveTo>
                  <a:pt x="605086" y="0"/>
                </a:moveTo>
                <a:lnTo>
                  <a:pt x="5771514" y="0"/>
                </a:lnTo>
                <a:lnTo>
                  <a:pt x="5771514" y="6857999"/>
                </a:lnTo>
                <a:lnTo>
                  <a:pt x="1019918" y="6857999"/>
                </a:lnTo>
                <a:lnTo>
                  <a:pt x="938086" y="6715682"/>
                </a:lnTo>
                <a:cubicBezTo>
                  <a:pt x="339826" y="5614385"/>
                  <a:pt x="0" y="4352325"/>
                  <a:pt x="0" y="3010894"/>
                </a:cubicBezTo>
                <a:cubicBezTo>
                  <a:pt x="0" y="2071893"/>
                  <a:pt x="166514" y="1171783"/>
                  <a:pt x="471627" y="338482"/>
                </a:cubicBezTo>
                <a:lnTo>
                  <a:pt x="605086" y="0"/>
                </a:lnTo>
                <a:close/>
                <a:moveTo>
                  <a:pt x="528098" y="105063"/>
                </a:moveTo>
                <a:lnTo>
                  <a:pt x="581908" y="0"/>
                </a:lnTo>
                <a:lnTo>
                  <a:pt x="528098" y="105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a:extLst>
              <a:ext uri="{FF2B5EF4-FFF2-40B4-BE49-F238E27FC236}">
                <a16:creationId xmlns:a16="http://schemas.microsoft.com/office/drawing/2014/main" id="{4C17FD99-A578-A74E-A523-AEAF18C40F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19488" y="6071616"/>
            <a:ext cx="2185988" cy="457200"/>
          </a:xfrm>
          <a:prstGeom prst="rect">
            <a:avLst/>
          </a:prstGeom>
        </p:spPr>
      </p:pic>
      <p:sp>
        <p:nvSpPr>
          <p:cNvPr id="2" name="Title 1">
            <a:extLst>
              <a:ext uri="{FF2B5EF4-FFF2-40B4-BE49-F238E27FC236}">
                <a16:creationId xmlns:a16="http://schemas.microsoft.com/office/drawing/2014/main" id="{CE2EBC0A-1CE5-0044-BDFC-053A0D9BCF62}"/>
              </a:ext>
            </a:extLst>
          </p:cNvPr>
          <p:cNvSpPr>
            <a:spLocks noGrp="1"/>
          </p:cNvSpPr>
          <p:nvPr>
            <p:ph type="title"/>
          </p:nvPr>
        </p:nvSpPr>
        <p:spPr>
          <a:xfrm>
            <a:off x="6601968" y="2356096"/>
            <a:ext cx="5193792" cy="2145808"/>
          </a:xfrm>
        </p:spPr>
        <p:txBody>
          <a:bodyPr anchor="ctr"/>
          <a:lstStyle>
            <a:lvl1pPr algn="r">
              <a:defRPr sz="36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914875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 Patient - Basketbal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0F18CD3-3586-0A42-98F7-CD7BF0A229F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7555977" cy="6858000"/>
          </a:xfrm>
          <a:prstGeom prst="rect">
            <a:avLst/>
          </a:prstGeom>
        </p:spPr>
      </p:pic>
      <p:sp>
        <p:nvSpPr>
          <p:cNvPr id="9" name="Freeform 8">
            <a:extLst>
              <a:ext uri="{FF2B5EF4-FFF2-40B4-BE49-F238E27FC236}">
                <a16:creationId xmlns:a16="http://schemas.microsoft.com/office/drawing/2014/main" id="{4EB86F4F-B55B-554F-AC2C-BF2B3DA4FF8A}"/>
              </a:ext>
            </a:extLst>
          </p:cNvPr>
          <p:cNvSpPr/>
          <p:nvPr userDrawn="1"/>
        </p:nvSpPr>
        <p:spPr>
          <a:xfrm>
            <a:off x="6182141" y="-1"/>
            <a:ext cx="6009860" cy="6858000"/>
          </a:xfrm>
          <a:custGeom>
            <a:avLst/>
            <a:gdLst>
              <a:gd name="connsiteX0" fmla="*/ 843432 w 6009860"/>
              <a:gd name="connsiteY0" fmla="*/ 0 h 6858000"/>
              <a:gd name="connsiteX1" fmla="*/ 6009860 w 6009860"/>
              <a:gd name="connsiteY1" fmla="*/ 0 h 6858000"/>
              <a:gd name="connsiteX2" fmla="*/ 6009860 w 6009860"/>
              <a:gd name="connsiteY2" fmla="*/ 6857999 h 6858000"/>
              <a:gd name="connsiteX3" fmla="*/ 1258264 w 6009860"/>
              <a:gd name="connsiteY3" fmla="*/ 6857999 h 6858000"/>
              <a:gd name="connsiteX4" fmla="*/ 1176432 w 6009860"/>
              <a:gd name="connsiteY4" fmla="*/ 6715682 h 6858000"/>
              <a:gd name="connsiteX5" fmla="*/ 238346 w 6009860"/>
              <a:gd name="connsiteY5" fmla="*/ 3010894 h 6858000"/>
              <a:gd name="connsiteX6" fmla="*/ 709973 w 6009860"/>
              <a:gd name="connsiteY6" fmla="*/ 338482 h 6858000"/>
              <a:gd name="connsiteX7" fmla="*/ 820253 w 6009860"/>
              <a:gd name="connsiteY7" fmla="*/ 0 h 6858000"/>
              <a:gd name="connsiteX8" fmla="*/ 820254 w 6009860"/>
              <a:gd name="connsiteY8" fmla="*/ 0 h 6858000"/>
              <a:gd name="connsiteX9" fmla="*/ 843431 w 6009860"/>
              <a:gd name="connsiteY9" fmla="*/ 0 h 6858000"/>
              <a:gd name="connsiteX10" fmla="*/ 709972 w 6009860"/>
              <a:gd name="connsiteY10" fmla="*/ 338482 h 6858000"/>
              <a:gd name="connsiteX11" fmla="*/ 238345 w 6009860"/>
              <a:gd name="connsiteY11" fmla="*/ 3010894 h 6858000"/>
              <a:gd name="connsiteX12" fmla="*/ 1176431 w 6009860"/>
              <a:gd name="connsiteY12" fmla="*/ 6715682 h 6858000"/>
              <a:gd name="connsiteX13" fmla="*/ 1258263 w 6009860"/>
              <a:gd name="connsiteY13" fmla="*/ 6858000 h 6858000"/>
              <a:gd name="connsiteX14" fmla="*/ 773420 w 6009860"/>
              <a:gd name="connsiteY14" fmla="*/ 6858000 h 6858000"/>
              <a:gd name="connsiteX15" fmla="*/ 766443 w 6009860"/>
              <a:gd name="connsiteY15" fmla="*/ 6844377 h 6858000"/>
              <a:gd name="connsiteX16" fmla="*/ 0 w 6009860"/>
              <a:gd name="connsiteY16" fmla="*/ 3474720 h 6858000"/>
              <a:gd name="connsiteX17" fmla="*/ 766443 w 6009860"/>
              <a:gd name="connsiteY17" fmla="*/ 1050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9860" h="6858000">
                <a:moveTo>
                  <a:pt x="843432" y="0"/>
                </a:moveTo>
                <a:lnTo>
                  <a:pt x="6009860" y="0"/>
                </a:lnTo>
                <a:lnTo>
                  <a:pt x="6009860" y="6857999"/>
                </a:lnTo>
                <a:lnTo>
                  <a:pt x="1258264" y="6857999"/>
                </a:lnTo>
                <a:lnTo>
                  <a:pt x="1176432" y="6715682"/>
                </a:lnTo>
                <a:cubicBezTo>
                  <a:pt x="578172" y="5614385"/>
                  <a:pt x="238346" y="4352325"/>
                  <a:pt x="238346" y="3010894"/>
                </a:cubicBezTo>
                <a:cubicBezTo>
                  <a:pt x="238346" y="2071893"/>
                  <a:pt x="404860" y="1171783"/>
                  <a:pt x="709973" y="338482"/>
                </a:cubicBezTo>
                <a:close/>
                <a:moveTo>
                  <a:pt x="820253" y="0"/>
                </a:moveTo>
                <a:lnTo>
                  <a:pt x="820254" y="0"/>
                </a:lnTo>
                <a:lnTo>
                  <a:pt x="843431" y="0"/>
                </a:lnTo>
                <a:lnTo>
                  <a:pt x="709972" y="338482"/>
                </a:lnTo>
                <a:cubicBezTo>
                  <a:pt x="404859" y="1171783"/>
                  <a:pt x="238345" y="2071893"/>
                  <a:pt x="238345" y="3010894"/>
                </a:cubicBezTo>
                <a:cubicBezTo>
                  <a:pt x="238345" y="4352325"/>
                  <a:pt x="578171" y="5614385"/>
                  <a:pt x="1176431" y="6715682"/>
                </a:cubicBezTo>
                <a:lnTo>
                  <a:pt x="1258263" y="6858000"/>
                </a:lnTo>
                <a:lnTo>
                  <a:pt x="773420" y="6858000"/>
                </a:lnTo>
                <a:lnTo>
                  <a:pt x="766443" y="6844377"/>
                </a:lnTo>
                <a:cubicBezTo>
                  <a:pt x="275259" y="5825005"/>
                  <a:pt x="0" y="4682008"/>
                  <a:pt x="0" y="3474720"/>
                </a:cubicBezTo>
                <a:cubicBezTo>
                  <a:pt x="0" y="2267433"/>
                  <a:pt x="275259" y="1124435"/>
                  <a:pt x="766443" y="1050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9">
            <a:extLst>
              <a:ext uri="{FF2B5EF4-FFF2-40B4-BE49-F238E27FC236}">
                <a16:creationId xmlns:a16="http://schemas.microsoft.com/office/drawing/2014/main" id="{9EC20EA2-3EE7-DC4D-A0FE-D484DEBE602B}"/>
              </a:ext>
            </a:extLst>
          </p:cNvPr>
          <p:cNvSpPr/>
          <p:nvPr userDrawn="1"/>
        </p:nvSpPr>
        <p:spPr>
          <a:xfrm>
            <a:off x="6420487" y="0"/>
            <a:ext cx="5771514" cy="6857999"/>
          </a:xfrm>
          <a:custGeom>
            <a:avLst/>
            <a:gdLst>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0 w 8030817"/>
              <a:gd name="connsiteY7" fmla="*/ 0 h 6857999"/>
              <a:gd name="connsiteX8" fmla="*/ 2841211 w 8030817"/>
              <a:gd name="connsiteY8" fmla="*/ 0 h 6857999"/>
              <a:gd name="connsiteX9" fmla="*/ 2787401 w 8030817"/>
              <a:gd name="connsiteY9" fmla="*/ 105063 h 6857999"/>
              <a:gd name="connsiteX10" fmla="*/ 2020958 w 8030817"/>
              <a:gd name="connsiteY10" fmla="*/ 3474720 h 6857999"/>
              <a:gd name="connsiteX11" fmla="*/ 2787401 w 8030817"/>
              <a:gd name="connsiteY11" fmla="*/ 6844377 h 6857999"/>
              <a:gd name="connsiteX12" fmla="*/ 2794378 w 8030817"/>
              <a:gd name="connsiteY12" fmla="*/ 6857999 h 6857999"/>
              <a:gd name="connsiteX13" fmla="*/ 0 w 8030817"/>
              <a:gd name="connsiteY13" fmla="*/ 6857999 h 6857999"/>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2864389 w 8030817"/>
              <a:gd name="connsiteY7" fmla="*/ 0 h 6857999"/>
              <a:gd name="connsiteX8" fmla="*/ 0 w 8030817"/>
              <a:gd name="connsiteY8" fmla="*/ 6857999 h 6857999"/>
              <a:gd name="connsiteX9" fmla="*/ 2841211 w 8030817"/>
              <a:gd name="connsiteY9" fmla="*/ 0 h 6857999"/>
              <a:gd name="connsiteX10" fmla="*/ 2787401 w 8030817"/>
              <a:gd name="connsiteY10" fmla="*/ 105063 h 6857999"/>
              <a:gd name="connsiteX11" fmla="*/ 2020958 w 8030817"/>
              <a:gd name="connsiteY11" fmla="*/ 3474720 h 6857999"/>
              <a:gd name="connsiteX12" fmla="*/ 2787401 w 8030817"/>
              <a:gd name="connsiteY12" fmla="*/ 6844377 h 6857999"/>
              <a:gd name="connsiteX13" fmla="*/ 2794378 w 8030817"/>
              <a:gd name="connsiteY13" fmla="*/ 6857999 h 6857999"/>
              <a:gd name="connsiteX14" fmla="*/ 0 w 8030817"/>
              <a:gd name="connsiteY14"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73420 w 6009859"/>
              <a:gd name="connsiteY8" fmla="*/ 6857999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13" fmla="*/ 773420 w 6009859"/>
              <a:gd name="connsiteY13"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66443 w 6009859"/>
              <a:gd name="connsiteY8" fmla="*/ 6844377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0" fmla="*/ 843637 w 6010065"/>
              <a:gd name="connsiteY0" fmla="*/ 0 h 6857999"/>
              <a:gd name="connsiteX1" fmla="*/ 6010065 w 6010065"/>
              <a:gd name="connsiteY1" fmla="*/ 0 h 6857999"/>
              <a:gd name="connsiteX2" fmla="*/ 6010065 w 6010065"/>
              <a:gd name="connsiteY2" fmla="*/ 6857999 h 6857999"/>
              <a:gd name="connsiteX3" fmla="*/ 1258469 w 6010065"/>
              <a:gd name="connsiteY3" fmla="*/ 6857999 h 6857999"/>
              <a:gd name="connsiteX4" fmla="*/ 1176637 w 6010065"/>
              <a:gd name="connsiteY4" fmla="*/ 6715682 h 6857999"/>
              <a:gd name="connsiteX5" fmla="*/ 238551 w 6010065"/>
              <a:gd name="connsiteY5" fmla="*/ 3010894 h 6857999"/>
              <a:gd name="connsiteX6" fmla="*/ 710178 w 6010065"/>
              <a:gd name="connsiteY6" fmla="*/ 338482 h 6857999"/>
              <a:gd name="connsiteX7" fmla="*/ 843637 w 6010065"/>
              <a:gd name="connsiteY7" fmla="*/ 0 h 6857999"/>
              <a:gd name="connsiteX8" fmla="*/ 206 w 6010065"/>
              <a:gd name="connsiteY8" fmla="*/ 3474720 h 6857999"/>
              <a:gd name="connsiteX9" fmla="*/ 820459 w 6010065"/>
              <a:gd name="connsiteY9" fmla="*/ 0 h 6857999"/>
              <a:gd name="connsiteX10" fmla="*/ 766649 w 6010065"/>
              <a:gd name="connsiteY10" fmla="*/ 105063 h 6857999"/>
              <a:gd name="connsiteX11" fmla="*/ 206 w 6010065"/>
              <a:gd name="connsiteY11" fmla="*/ 3474720 h 6857999"/>
              <a:gd name="connsiteX0" fmla="*/ 605086 w 5771514"/>
              <a:gd name="connsiteY0" fmla="*/ 0 h 6857999"/>
              <a:gd name="connsiteX1" fmla="*/ 5771514 w 5771514"/>
              <a:gd name="connsiteY1" fmla="*/ 0 h 6857999"/>
              <a:gd name="connsiteX2" fmla="*/ 5771514 w 5771514"/>
              <a:gd name="connsiteY2" fmla="*/ 6857999 h 6857999"/>
              <a:gd name="connsiteX3" fmla="*/ 1019918 w 5771514"/>
              <a:gd name="connsiteY3" fmla="*/ 6857999 h 6857999"/>
              <a:gd name="connsiteX4" fmla="*/ 938086 w 5771514"/>
              <a:gd name="connsiteY4" fmla="*/ 6715682 h 6857999"/>
              <a:gd name="connsiteX5" fmla="*/ 0 w 5771514"/>
              <a:gd name="connsiteY5" fmla="*/ 3010894 h 6857999"/>
              <a:gd name="connsiteX6" fmla="*/ 471627 w 5771514"/>
              <a:gd name="connsiteY6" fmla="*/ 338482 h 6857999"/>
              <a:gd name="connsiteX7" fmla="*/ 605086 w 5771514"/>
              <a:gd name="connsiteY7" fmla="*/ 0 h 6857999"/>
              <a:gd name="connsiteX8" fmla="*/ 528098 w 5771514"/>
              <a:gd name="connsiteY8" fmla="*/ 105063 h 6857999"/>
              <a:gd name="connsiteX9" fmla="*/ 581908 w 5771514"/>
              <a:gd name="connsiteY9" fmla="*/ 0 h 6857999"/>
              <a:gd name="connsiteX10" fmla="*/ 528098 w 5771514"/>
              <a:gd name="connsiteY10" fmla="*/ 10506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1514" h="6857999">
                <a:moveTo>
                  <a:pt x="605086" y="0"/>
                </a:moveTo>
                <a:lnTo>
                  <a:pt x="5771514" y="0"/>
                </a:lnTo>
                <a:lnTo>
                  <a:pt x="5771514" y="6857999"/>
                </a:lnTo>
                <a:lnTo>
                  <a:pt x="1019918" y="6857999"/>
                </a:lnTo>
                <a:lnTo>
                  <a:pt x="938086" y="6715682"/>
                </a:lnTo>
                <a:cubicBezTo>
                  <a:pt x="339826" y="5614385"/>
                  <a:pt x="0" y="4352325"/>
                  <a:pt x="0" y="3010894"/>
                </a:cubicBezTo>
                <a:cubicBezTo>
                  <a:pt x="0" y="2071893"/>
                  <a:pt x="166514" y="1171783"/>
                  <a:pt x="471627" y="338482"/>
                </a:cubicBezTo>
                <a:lnTo>
                  <a:pt x="605086" y="0"/>
                </a:lnTo>
                <a:close/>
                <a:moveTo>
                  <a:pt x="528098" y="105063"/>
                </a:moveTo>
                <a:lnTo>
                  <a:pt x="581908" y="0"/>
                </a:lnTo>
                <a:lnTo>
                  <a:pt x="528098" y="105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a:extLst>
              <a:ext uri="{FF2B5EF4-FFF2-40B4-BE49-F238E27FC236}">
                <a16:creationId xmlns:a16="http://schemas.microsoft.com/office/drawing/2014/main" id="{4C17FD99-A578-A74E-A523-AEAF18C40F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19488" y="6071616"/>
            <a:ext cx="2185988" cy="457200"/>
          </a:xfrm>
          <a:prstGeom prst="rect">
            <a:avLst/>
          </a:prstGeom>
        </p:spPr>
      </p:pic>
      <p:sp>
        <p:nvSpPr>
          <p:cNvPr id="2" name="Title 1">
            <a:extLst>
              <a:ext uri="{FF2B5EF4-FFF2-40B4-BE49-F238E27FC236}">
                <a16:creationId xmlns:a16="http://schemas.microsoft.com/office/drawing/2014/main" id="{CE2EBC0A-1CE5-0044-BDFC-053A0D9BCF62}"/>
              </a:ext>
            </a:extLst>
          </p:cNvPr>
          <p:cNvSpPr>
            <a:spLocks noGrp="1"/>
          </p:cNvSpPr>
          <p:nvPr>
            <p:ph type="title"/>
          </p:nvPr>
        </p:nvSpPr>
        <p:spPr>
          <a:xfrm>
            <a:off x="6601968" y="2356096"/>
            <a:ext cx="5193792" cy="2145808"/>
          </a:xfrm>
        </p:spPr>
        <p:txBody>
          <a:bodyPr anchor="ctr"/>
          <a:lstStyle>
            <a:lvl1pPr algn="r">
              <a:defRPr sz="36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600578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 Patient - Kaya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7C0B12-FBF3-CC42-B542-6867423073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486065" cy="6858000"/>
          </a:xfrm>
          <a:prstGeom prst="rect">
            <a:avLst/>
          </a:prstGeom>
        </p:spPr>
      </p:pic>
      <p:sp>
        <p:nvSpPr>
          <p:cNvPr id="9" name="Freeform 8">
            <a:extLst>
              <a:ext uri="{FF2B5EF4-FFF2-40B4-BE49-F238E27FC236}">
                <a16:creationId xmlns:a16="http://schemas.microsoft.com/office/drawing/2014/main" id="{4EB86F4F-B55B-554F-AC2C-BF2B3DA4FF8A}"/>
              </a:ext>
            </a:extLst>
          </p:cNvPr>
          <p:cNvSpPr/>
          <p:nvPr userDrawn="1"/>
        </p:nvSpPr>
        <p:spPr>
          <a:xfrm>
            <a:off x="6182141" y="-1"/>
            <a:ext cx="6009860" cy="6858000"/>
          </a:xfrm>
          <a:custGeom>
            <a:avLst/>
            <a:gdLst>
              <a:gd name="connsiteX0" fmla="*/ 843432 w 6009860"/>
              <a:gd name="connsiteY0" fmla="*/ 0 h 6858000"/>
              <a:gd name="connsiteX1" fmla="*/ 6009860 w 6009860"/>
              <a:gd name="connsiteY1" fmla="*/ 0 h 6858000"/>
              <a:gd name="connsiteX2" fmla="*/ 6009860 w 6009860"/>
              <a:gd name="connsiteY2" fmla="*/ 6857999 h 6858000"/>
              <a:gd name="connsiteX3" fmla="*/ 1258264 w 6009860"/>
              <a:gd name="connsiteY3" fmla="*/ 6857999 h 6858000"/>
              <a:gd name="connsiteX4" fmla="*/ 1176432 w 6009860"/>
              <a:gd name="connsiteY4" fmla="*/ 6715682 h 6858000"/>
              <a:gd name="connsiteX5" fmla="*/ 238346 w 6009860"/>
              <a:gd name="connsiteY5" fmla="*/ 3010894 h 6858000"/>
              <a:gd name="connsiteX6" fmla="*/ 709973 w 6009860"/>
              <a:gd name="connsiteY6" fmla="*/ 338482 h 6858000"/>
              <a:gd name="connsiteX7" fmla="*/ 820253 w 6009860"/>
              <a:gd name="connsiteY7" fmla="*/ 0 h 6858000"/>
              <a:gd name="connsiteX8" fmla="*/ 820254 w 6009860"/>
              <a:gd name="connsiteY8" fmla="*/ 0 h 6858000"/>
              <a:gd name="connsiteX9" fmla="*/ 843431 w 6009860"/>
              <a:gd name="connsiteY9" fmla="*/ 0 h 6858000"/>
              <a:gd name="connsiteX10" fmla="*/ 709972 w 6009860"/>
              <a:gd name="connsiteY10" fmla="*/ 338482 h 6858000"/>
              <a:gd name="connsiteX11" fmla="*/ 238345 w 6009860"/>
              <a:gd name="connsiteY11" fmla="*/ 3010894 h 6858000"/>
              <a:gd name="connsiteX12" fmla="*/ 1176431 w 6009860"/>
              <a:gd name="connsiteY12" fmla="*/ 6715682 h 6858000"/>
              <a:gd name="connsiteX13" fmla="*/ 1258263 w 6009860"/>
              <a:gd name="connsiteY13" fmla="*/ 6858000 h 6858000"/>
              <a:gd name="connsiteX14" fmla="*/ 773420 w 6009860"/>
              <a:gd name="connsiteY14" fmla="*/ 6858000 h 6858000"/>
              <a:gd name="connsiteX15" fmla="*/ 766443 w 6009860"/>
              <a:gd name="connsiteY15" fmla="*/ 6844377 h 6858000"/>
              <a:gd name="connsiteX16" fmla="*/ 0 w 6009860"/>
              <a:gd name="connsiteY16" fmla="*/ 3474720 h 6858000"/>
              <a:gd name="connsiteX17" fmla="*/ 766443 w 6009860"/>
              <a:gd name="connsiteY17" fmla="*/ 1050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9860" h="6858000">
                <a:moveTo>
                  <a:pt x="843432" y="0"/>
                </a:moveTo>
                <a:lnTo>
                  <a:pt x="6009860" y="0"/>
                </a:lnTo>
                <a:lnTo>
                  <a:pt x="6009860" y="6857999"/>
                </a:lnTo>
                <a:lnTo>
                  <a:pt x="1258264" y="6857999"/>
                </a:lnTo>
                <a:lnTo>
                  <a:pt x="1176432" y="6715682"/>
                </a:lnTo>
                <a:cubicBezTo>
                  <a:pt x="578172" y="5614385"/>
                  <a:pt x="238346" y="4352325"/>
                  <a:pt x="238346" y="3010894"/>
                </a:cubicBezTo>
                <a:cubicBezTo>
                  <a:pt x="238346" y="2071893"/>
                  <a:pt x="404860" y="1171783"/>
                  <a:pt x="709973" y="338482"/>
                </a:cubicBezTo>
                <a:close/>
                <a:moveTo>
                  <a:pt x="820253" y="0"/>
                </a:moveTo>
                <a:lnTo>
                  <a:pt x="820254" y="0"/>
                </a:lnTo>
                <a:lnTo>
                  <a:pt x="843431" y="0"/>
                </a:lnTo>
                <a:lnTo>
                  <a:pt x="709972" y="338482"/>
                </a:lnTo>
                <a:cubicBezTo>
                  <a:pt x="404859" y="1171783"/>
                  <a:pt x="238345" y="2071893"/>
                  <a:pt x="238345" y="3010894"/>
                </a:cubicBezTo>
                <a:cubicBezTo>
                  <a:pt x="238345" y="4352325"/>
                  <a:pt x="578171" y="5614385"/>
                  <a:pt x="1176431" y="6715682"/>
                </a:cubicBezTo>
                <a:lnTo>
                  <a:pt x="1258263" y="6858000"/>
                </a:lnTo>
                <a:lnTo>
                  <a:pt x="773420" y="6858000"/>
                </a:lnTo>
                <a:lnTo>
                  <a:pt x="766443" y="6844377"/>
                </a:lnTo>
                <a:cubicBezTo>
                  <a:pt x="275259" y="5825005"/>
                  <a:pt x="0" y="4682008"/>
                  <a:pt x="0" y="3474720"/>
                </a:cubicBezTo>
                <a:cubicBezTo>
                  <a:pt x="0" y="2267433"/>
                  <a:pt x="275259" y="1124435"/>
                  <a:pt x="766443" y="1050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9">
            <a:extLst>
              <a:ext uri="{FF2B5EF4-FFF2-40B4-BE49-F238E27FC236}">
                <a16:creationId xmlns:a16="http://schemas.microsoft.com/office/drawing/2014/main" id="{9EC20EA2-3EE7-DC4D-A0FE-D484DEBE602B}"/>
              </a:ext>
            </a:extLst>
          </p:cNvPr>
          <p:cNvSpPr/>
          <p:nvPr userDrawn="1"/>
        </p:nvSpPr>
        <p:spPr>
          <a:xfrm>
            <a:off x="6420487" y="0"/>
            <a:ext cx="5771514" cy="6857999"/>
          </a:xfrm>
          <a:custGeom>
            <a:avLst/>
            <a:gdLst>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0 w 8030817"/>
              <a:gd name="connsiteY7" fmla="*/ 0 h 6857999"/>
              <a:gd name="connsiteX8" fmla="*/ 2841211 w 8030817"/>
              <a:gd name="connsiteY8" fmla="*/ 0 h 6857999"/>
              <a:gd name="connsiteX9" fmla="*/ 2787401 w 8030817"/>
              <a:gd name="connsiteY9" fmla="*/ 105063 h 6857999"/>
              <a:gd name="connsiteX10" fmla="*/ 2020958 w 8030817"/>
              <a:gd name="connsiteY10" fmla="*/ 3474720 h 6857999"/>
              <a:gd name="connsiteX11" fmla="*/ 2787401 w 8030817"/>
              <a:gd name="connsiteY11" fmla="*/ 6844377 h 6857999"/>
              <a:gd name="connsiteX12" fmla="*/ 2794378 w 8030817"/>
              <a:gd name="connsiteY12" fmla="*/ 6857999 h 6857999"/>
              <a:gd name="connsiteX13" fmla="*/ 0 w 8030817"/>
              <a:gd name="connsiteY13" fmla="*/ 6857999 h 6857999"/>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2864389 w 8030817"/>
              <a:gd name="connsiteY7" fmla="*/ 0 h 6857999"/>
              <a:gd name="connsiteX8" fmla="*/ 0 w 8030817"/>
              <a:gd name="connsiteY8" fmla="*/ 6857999 h 6857999"/>
              <a:gd name="connsiteX9" fmla="*/ 2841211 w 8030817"/>
              <a:gd name="connsiteY9" fmla="*/ 0 h 6857999"/>
              <a:gd name="connsiteX10" fmla="*/ 2787401 w 8030817"/>
              <a:gd name="connsiteY10" fmla="*/ 105063 h 6857999"/>
              <a:gd name="connsiteX11" fmla="*/ 2020958 w 8030817"/>
              <a:gd name="connsiteY11" fmla="*/ 3474720 h 6857999"/>
              <a:gd name="connsiteX12" fmla="*/ 2787401 w 8030817"/>
              <a:gd name="connsiteY12" fmla="*/ 6844377 h 6857999"/>
              <a:gd name="connsiteX13" fmla="*/ 2794378 w 8030817"/>
              <a:gd name="connsiteY13" fmla="*/ 6857999 h 6857999"/>
              <a:gd name="connsiteX14" fmla="*/ 0 w 8030817"/>
              <a:gd name="connsiteY14"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73420 w 6009859"/>
              <a:gd name="connsiteY8" fmla="*/ 6857999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13" fmla="*/ 773420 w 6009859"/>
              <a:gd name="connsiteY13"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66443 w 6009859"/>
              <a:gd name="connsiteY8" fmla="*/ 6844377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0" fmla="*/ 843637 w 6010065"/>
              <a:gd name="connsiteY0" fmla="*/ 0 h 6857999"/>
              <a:gd name="connsiteX1" fmla="*/ 6010065 w 6010065"/>
              <a:gd name="connsiteY1" fmla="*/ 0 h 6857999"/>
              <a:gd name="connsiteX2" fmla="*/ 6010065 w 6010065"/>
              <a:gd name="connsiteY2" fmla="*/ 6857999 h 6857999"/>
              <a:gd name="connsiteX3" fmla="*/ 1258469 w 6010065"/>
              <a:gd name="connsiteY3" fmla="*/ 6857999 h 6857999"/>
              <a:gd name="connsiteX4" fmla="*/ 1176637 w 6010065"/>
              <a:gd name="connsiteY4" fmla="*/ 6715682 h 6857999"/>
              <a:gd name="connsiteX5" fmla="*/ 238551 w 6010065"/>
              <a:gd name="connsiteY5" fmla="*/ 3010894 h 6857999"/>
              <a:gd name="connsiteX6" fmla="*/ 710178 w 6010065"/>
              <a:gd name="connsiteY6" fmla="*/ 338482 h 6857999"/>
              <a:gd name="connsiteX7" fmla="*/ 843637 w 6010065"/>
              <a:gd name="connsiteY7" fmla="*/ 0 h 6857999"/>
              <a:gd name="connsiteX8" fmla="*/ 206 w 6010065"/>
              <a:gd name="connsiteY8" fmla="*/ 3474720 h 6857999"/>
              <a:gd name="connsiteX9" fmla="*/ 820459 w 6010065"/>
              <a:gd name="connsiteY9" fmla="*/ 0 h 6857999"/>
              <a:gd name="connsiteX10" fmla="*/ 766649 w 6010065"/>
              <a:gd name="connsiteY10" fmla="*/ 105063 h 6857999"/>
              <a:gd name="connsiteX11" fmla="*/ 206 w 6010065"/>
              <a:gd name="connsiteY11" fmla="*/ 3474720 h 6857999"/>
              <a:gd name="connsiteX0" fmla="*/ 605086 w 5771514"/>
              <a:gd name="connsiteY0" fmla="*/ 0 h 6857999"/>
              <a:gd name="connsiteX1" fmla="*/ 5771514 w 5771514"/>
              <a:gd name="connsiteY1" fmla="*/ 0 h 6857999"/>
              <a:gd name="connsiteX2" fmla="*/ 5771514 w 5771514"/>
              <a:gd name="connsiteY2" fmla="*/ 6857999 h 6857999"/>
              <a:gd name="connsiteX3" fmla="*/ 1019918 w 5771514"/>
              <a:gd name="connsiteY3" fmla="*/ 6857999 h 6857999"/>
              <a:gd name="connsiteX4" fmla="*/ 938086 w 5771514"/>
              <a:gd name="connsiteY4" fmla="*/ 6715682 h 6857999"/>
              <a:gd name="connsiteX5" fmla="*/ 0 w 5771514"/>
              <a:gd name="connsiteY5" fmla="*/ 3010894 h 6857999"/>
              <a:gd name="connsiteX6" fmla="*/ 471627 w 5771514"/>
              <a:gd name="connsiteY6" fmla="*/ 338482 h 6857999"/>
              <a:gd name="connsiteX7" fmla="*/ 605086 w 5771514"/>
              <a:gd name="connsiteY7" fmla="*/ 0 h 6857999"/>
              <a:gd name="connsiteX8" fmla="*/ 528098 w 5771514"/>
              <a:gd name="connsiteY8" fmla="*/ 105063 h 6857999"/>
              <a:gd name="connsiteX9" fmla="*/ 581908 w 5771514"/>
              <a:gd name="connsiteY9" fmla="*/ 0 h 6857999"/>
              <a:gd name="connsiteX10" fmla="*/ 528098 w 5771514"/>
              <a:gd name="connsiteY10" fmla="*/ 10506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1514" h="6857999">
                <a:moveTo>
                  <a:pt x="605086" y="0"/>
                </a:moveTo>
                <a:lnTo>
                  <a:pt x="5771514" y="0"/>
                </a:lnTo>
                <a:lnTo>
                  <a:pt x="5771514" y="6857999"/>
                </a:lnTo>
                <a:lnTo>
                  <a:pt x="1019918" y="6857999"/>
                </a:lnTo>
                <a:lnTo>
                  <a:pt x="938086" y="6715682"/>
                </a:lnTo>
                <a:cubicBezTo>
                  <a:pt x="339826" y="5614385"/>
                  <a:pt x="0" y="4352325"/>
                  <a:pt x="0" y="3010894"/>
                </a:cubicBezTo>
                <a:cubicBezTo>
                  <a:pt x="0" y="2071893"/>
                  <a:pt x="166514" y="1171783"/>
                  <a:pt x="471627" y="338482"/>
                </a:cubicBezTo>
                <a:lnTo>
                  <a:pt x="605086" y="0"/>
                </a:lnTo>
                <a:close/>
                <a:moveTo>
                  <a:pt x="528098" y="105063"/>
                </a:moveTo>
                <a:lnTo>
                  <a:pt x="581908" y="0"/>
                </a:lnTo>
                <a:lnTo>
                  <a:pt x="528098" y="105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a:extLst>
              <a:ext uri="{FF2B5EF4-FFF2-40B4-BE49-F238E27FC236}">
                <a16:creationId xmlns:a16="http://schemas.microsoft.com/office/drawing/2014/main" id="{4C17FD99-A578-A74E-A523-AEAF18C40F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19488" y="6071616"/>
            <a:ext cx="2185988" cy="457200"/>
          </a:xfrm>
          <a:prstGeom prst="rect">
            <a:avLst/>
          </a:prstGeom>
        </p:spPr>
      </p:pic>
      <p:sp>
        <p:nvSpPr>
          <p:cNvPr id="2" name="Title 1">
            <a:extLst>
              <a:ext uri="{FF2B5EF4-FFF2-40B4-BE49-F238E27FC236}">
                <a16:creationId xmlns:a16="http://schemas.microsoft.com/office/drawing/2014/main" id="{CE2EBC0A-1CE5-0044-BDFC-053A0D9BCF62}"/>
              </a:ext>
            </a:extLst>
          </p:cNvPr>
          <p:cNvSpPr>
            <a:spLocks noGrp="1"/>
          </p:cNvSpPr>
          <p:nvPr>
            <p:ph type="title"/>
          </p:nvPr>
        </p:nvSpPr>
        <p:spPr>
          <a:xfrm>
            <a:off x="6601968" y="2356096"/>
            <a:ext cx="5193792" cy="2145808"/>
          </a:xfrm>
        </p:spPr>
        <p:txBody>
          <a:bodyPr anchor="ctr"/>
          <a:lstStyle>
            <a:lvl1pPr algn="r">
              <a:defRPr sz="36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4264147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 Patient - Woman Sittin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6092AAD-FCBA-0149-A3BC-01D26B625A5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287000" cy="6858000"/>
          </a:xfrm>
          <a:prstGeom prst="rect">
            <a:avLst/>
          </a:prstGeom>
        </p:spPr>
      </p:pic>
      <p:sp>
        <p:nvSpPr>
          <p:cNvPr id="9" name="Freeform 8">
            <a:extLst>
              <a:ext uri="{FF2B5EF4-FFF2-40B4-BE49-F238E27FC236}">
                <a16:creationId xmlns:a16="http://schemas.microsoft.com/office/drawing/2014/main" id="{4EB86F4F-B55B-554F-AC2C-BF2B3DA4FF8A}"/>
              </a:ext>
            </a:extLst>
          </p:cNvPr>
          <p:cNvSpPr/>
          <p:nvPr userDrawn="1"/>
        </p:nvSpPr>
        <p:spPr>
          <a:xfrm>
            <a:off x="6182141" y="-1"/>
            <a:ext cx="6009860" cy="6858000"/>
          </a:xfrm>
          <a:custGeom>
            <a:avLst/>
            <a:gdLst>
              <a:gd name="connsiteX0" fmla="*/ 843432 w 6009860"/>
              <a:gd name="connsiteY0" fmla="*/ 0 h 6858000"/>
              <a:gd name="connsiteX1" fmla="*/ 6009860 w 6009860"/>
              <a:gd name="connsiteY1" fmla="*/ 0 h 6858000"/>
              <a:gd name="connsiteX2" fmla="*/ 6009860 w 6009860"/>
              <a:gd name="connsiteY2" fmla="*/ 6857999 h 6858000"/>
              <a:gd name="connsiteX3" fmla="*/ 1258264 w 6009860"/>
              <a:gd name="connsiteY3" fmla="*/ 6857999 h 6858000"/>
              <a:gd name="connsiteX4" fmla="*/ 1176432 w 6009860"/>
              <a:gd name="connsiteY4" fmla="*/ 6715682 h 6858000"/>
              <a:gd name="connsiteX5" fmla="*/ 238346 w 6009860"/>
              <a:gd name="connsiteY5" fmla="*/ 3010894 h 6858000"/>
              <a:gd name="connsiteX6" fmla="*/ 709973 w 6009860"/>
              <a:gd name="connsiteY6" fmla="*/ 338482 h 6858000"/>
              <a:gd name="connsiteX7" fmla="*/ 820253 w 6009860"/>
              <a:gd name="connsiteY7" fmla="*/ 0 h 6858000"/>
              <a:gd name="connsiteX8" fmla="*/ 820254 w 6009860"/>
              <a:gd name="connsiteY8" fmla="*/ 0 h 6858000"/>
              <a:gd name="connsiteX9" fmla="*/ 843431 w 6009860"/>
              <a:gd name="connsiteY9" fmla="*/ 0 h 6858000"/>
              <a:gd name="connsiteX10" fmla="*/ 709972 w 6009860"/>
              <a:gd name="connsiteY10" fmla="*/ 338482 h 6858000"/>
              <a:gd name="connsiteX11" fmla="*/ 238345 w 6009860"/>
              <a:gd name="connsiteY11" fmla="*/ 3010894 h 6858000"/>
              <a:gd name="connsiteX12" fmla="*/ 1176431 w 6009860"/>
              <a:gd name="connsiteY12" fmla="*/ 6715682 h 6858000"/>
              <a:gd name="connsiteX13" fmla="*/ 1258263 w 6009860"/>
              <a:gd name="connsiteY13" fmla="*/ 6858000 h 6858000"/>
              <a:gd name="connsiteX14" fmla="*/ 773420 w 6009860"/>
              <a:gd name="connsiteY14" fmla="*/ 6858000 h 6858000"/>
              <a:gd name="connsiteX15" fmla="*/ 766443 w 6009860"/>
              <a:gd name="connsiteY15" fmla="*/ 6844377 h 6858000"/>
              <a:gd name="connsiteX16" fmla="*/ 0 w 6009860"/>
              <a:gd name="connsiteY16" fmla="*/ 3474720 h 6858000"/>
              <a:gd name="connsiteX17" fmla="*/ 766443 w 6009860"/>
              <a:gd name="connsiteY17" fmla="*/ 1050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9860" h="6858000">
                <a:moveTo>
                  <a:pt x="843432" y="0"/>
                </a:moveTo>
                <a:lnTo>
                  <a:pt x="6009860" y="0"/>
                </a:lnTo>
                <a:lnTo>
                  <a:pt x="6009860" y="6857999"/>
                </a:lnTo>
                <a:lnTo>
                  <a:pt x="1258264" y="6857999"/>
                </a:lnTo>
                <a:lnTo>
                  <a:pt x="1176432" y="6715682"/>
                </a:lnTo>
                <a:cubicBezTo>
                  <a:pt x="578172" y="5614385"/>
                  <a:pt x="238346" y="4352325"/>
                  <a:pt x="238346" y="3010894"/>
                </a:cubicBezTo>
                <a:cubicBezTo>
                  <a:pt x="238346" y="2071893"/>
                  <a:pt x="404860" y="1171783"/>
                  <a:pt x="709973" y="338482"/>
                </a:cubicBezTo>
                <a:close/>
                <a:moveTo>
                  <a:pt x="820253" y="0"/>
                </a:moveTo>
                <a:lnTo>
                  <a:pt x="820254" y="0"/>
                </a:lnTo>
                <a:lnTo>
                  <a:pt x="843431" y="0"/>
                </a:lnTo>
                <a:lnTo>
                  <a:pt x="709972" y="338482"/>
                </a:lnTo>
                <a:cubicBezTo>
                  <a:pt x="404859" y="1171783"/>
                  <a:pt x="238345" y="2071893"/>
                  <a:pt x="238345" y="3010894"/>
                </a:cubicBezTo>
                <a:cubicBezTo>
                  <a:pt x="238345" y="4352325"/>
                  <a:pt x="578171" y="5614385"/>
                  <a:pt x="1176431" y="6715682"/>
                </a:cubicBezTo>
                <a:lnTo>
                  <a:pt x="1258263" y="6858000"/>
                </a:lnTo>
                <a:lnTo>
                  <a:pt x="773420" y="6858000"/>
                </a:lnTo>
                <a:lnTo>
                  <a:pt x="766443" y="6844377"/>
                </a:lnTo>
                <a:cubicBezTo>
                  <a:pt x="275259" y="5825005"/>
                  <a:pt x="0" y="4682008"/>
                  <a:pt x="0" y="3474720"/>
                </a:cubicBezTo>
                <a:cubicBezTo>
                  <a:pt x="0" y="2267433"/>
                  <a:pt x="275259" y="1124435"/>
                  <a:pt x="766443" y="1050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9">
            <a:extLst>
              <a:ext uri="{FF2B5EF4-FFF2-40B4-BE49-F238E27FC236}">
                <a16:creationId xmlns:a16="http://schemas.microsoft.com/office/drawing/2014/main" id="{9EC20EA2-3EE7-DC4D-A0FE-D484DEBE602B}"/>
              </a:ext>
            </a:extLst>
          </p:cNvPr>
          <p:cNvSpPr/>
          <p:nvPr userDrawn="1"/>
        </p:nvSpPr>
        <p:spPr>
          <a:xfrm>
            <a:off x="6420487" y="0"/>
            <a:ext cx="5771514" cy="6857999"/>
          </a:xfrm>
          <a:custGeom>
            <a:avLst/>
            <a:gdLst>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0 w 8030817"/>
              <a:gd name="connsiteY7" fmla="*/ 0 h 6857999"/>
              <a:gd name="connsiteX8" fmla="*/ 2841211 w 8030817"/>
              <a:gd name="connsiteY8" fmla="*/ 0 h 6857999"/>
              <a:gd name="connsiteX9" fmla="*/ 2787401 w 8030817"/>
              <a:gd name="connsiteY9" fmla="*/ 105063 h 6857999"/>
              <a:gd name="connsiteX10" fmla="*/ 2020958 w 8030817"/>
              <a:gd name="connsiteY10" fmla="*/ 3474720 h 6857999"/>
              <a:gd name="connsiteX11" fmla="*/ 2787401 w 8030817"/>
              <a:gd name="connsiteY11" fmla="*/ 6844377 h 6857999"/>
              <a:gd name="connsiteX12" fmla="*/ 2794378 w 8030817"/>
              <a:gd name="connsiteY12" fmla="*/ 6857999 h 6857999"/>
              <a:gd name="connsiteX13" fmla="*/ 0 w 8030817"/>
              <a:gd name="connsiteY13" fmla="*/ 6857999 h 6857999"/>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2864389 w 8030817"/>
              <a:gd name="connsiteY7" fmla="*/ 0 h 6857999"/>
              <a:gd name="connsiteX8" fmla="*/ 0 w 8030817"/>
              <a:gd name="connsiteY8" fmla="*/ 6857999 h 6857999"/>
              <a:gd name="connsiteX9" fmla="*/ 2841211 w 8030817"/>
              <a:gd name="connsiteY9" fmla="*/ 0 h 6857999"/>
              <a:gd name="connsiteX10" fmla="*/ 2787401 w 8030817"/>
              <a:gd name="connsiteY10" fmla="*/ 105063 h 6857999"/>
              <a:gd name="connsiteX11" fmla="*/ 2020958 w 8030817"/>
              <a:gd name="connsiteY11" fmla="*/ 3474720 h 6857999"/>
              <a:gd name="connsiteX12" fmla="*/ 2787401 w 8030817"/>
              <a:gd name="connsiteY12" fmla="*/ 6844377 h 6857999"/>
              <a:gd name="connsiteX13" fmla="*/ 2794378 w 8030817"/>
              <a:gd name="connsiteY13" fmla="*/ 6857999 h 6857999"/>
              <a:gd name="connsiteX14" fmla="*/ 0 w 8030817"/>
              <a:gd name="connsiteY14"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73420 w 6009859"/>
              <a:gd name="connsiteY8" fmla="*/ 6857999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13" fmla="*/ 773420 w 6009859"/>
              <a:gd name="connsiteY13"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66443 w 6009859"/>
              <a:gd name="connsiteY8" fmla="*/ 6844377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0" fmla="*/ 843637 w 6010065"/>
              <a:gd name="connsiteY0" fmla="*/ 0 h 6857999"/>
              <a:gd name="connsiteX1" fmla="*/ 6010065 w 6010065"/>
              <a:gd name="connsiteY1" fmla="*/ 0 h 6857999"/>
              <a:gd name="connsiteX2" fmla="*/ 6010065 w 6010065"/>
              <a:gd name="connsiteY2" fmla="*/ 6857999 h 6857999"/>
              <a:gd name="connsiteX3" fmla="*/ 1258469 w 6010065"/>
              <a:gd name="connsiteY3" fmla="*/ 6857999 h 6857999"/>
              <a:gd name="connsiteX4" fmla="*/ 1176637 w 6010065"/>
              <a:gd name="connsiteY4" fmla="*/ 6715682 h 6857999"/>
              <a:gd name="connsiteX5" fmla="*/ 238551 w 6010065"/>
              <a:gd name="connsiteY5" fmla="*/ 3010894 h 6857999"/>
              <a:gd name="connsiteX6" fmla="*/ 710178 w 6010065"/>
              <a:gd name="connsiteY6" fmla="*/ 338482 h 6857999"/>
              <a:gd name="connsiteX7" fmla="*/ 843637 w 6010065"/>
              <a:gd name="connsiteY7" fmla="*/ 0 h 6857999"/>
              <a:gd name="connsiteX8" fmla="*/ 206 w 6010065"/>
              <a:gd name="connsiteY8" fmla="*/ 3474720 h 6857999"/>
              <a:gd name="connsiteX9" fmla="*/ 820459 w 6010065"/>
              <a:gd name="connsiteY9" fmla="*/ 0 h 6857999"/>
              <a:gd name="connsiteX10" fmla="*/ 766649 w 6010065"/>
              <a:gd name="connsiteY10" fmla="*/ 105063 h 6857999"/>
              <a:gd name="connsiteX11" fmla="*/ 206 w 6010065"/>
              <a:gd name="connsiteY11" fmla="*/ 3474720 h 6857999"/>
              <a:gd name="connsiteX0" fmla="*/ 605086 w 5771514"/>
              <a:gd name="connsiteY0" fmla="*/ 0 h 6857999"/>
              <a:gd name="connsiteX1" fmla="*/ 5771514 w 5771514"/>
              <a:gd name="connsiteY1" fmla="*/ 0 h 6857999"/>
              <a:gd name="connsiteX2" fmla="*/ 5771514 w 5771514"/>
              <a:gd name="connsiteY2" fmla="*/ 6857999 h 6857999"/>
              <a:gd name="connsiteX3" fmla="*/ 1019918 w 5771514"/>
              <a:gd name="connsiteY3" fmla="*/ 6857999 h 6857999"/>
              <a:gd name="connsiteX4" fmla="*/ 938086 w 5771514"/>
              <a:gd name="connsiteY4" fmla="*/ 6715682 h 6857999"/>
              <a:gd name="connsiteX5" fmla="*/ 0 w 5771514"/>
              <a:gd name="connsiteY5" fmla="*/ 3010894 h 6857999"/>
              <a:gd name="connsiteX6" fmla="*/ 471627 w 5771514"/>
              <a:gd name="connsiteY6" fmla="*/ 338482 h 6857999"/>
              <a:gd name="connsiteX7" fmla="*/ 605086 w 5771514"/>
              <a:gd name="connsiteY7" fmla="*/ 0 h 6857999"/>
              <a:gd name="connsiteX8" fmla="*/ 528098 w 5771514"/>
              <a:gd name="connsiteY8" fmla="*/ 105063 h 6857999"/>
              <a:gd name="connsiteX9" fmla="*/ 581908 w 5771514"/>
              <a:gd name="connsiteY9" fmla="*/ 0 h 6857999"/>
              <a:gd name="connsiteX10" fmla="*/ 528098 w 5771514"/>
              <a:gd name="connsiteY10" fmla="*/ 10506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1514" h="6857999">
                <a:moveTo>
                  <a:pt x="605086" y="0"/>
                </a:moveTo>
                <a:lnTo>
                  <a:pt x="5771514" y="0"/>
                </a:lnTo>
                <a:lnTo>
                  <a:pt x="5771514" y="6857999"/>
                </a:lnTo>
                <a:lnTo>
                  <a:pt x="1019918" y="6857999"/>
                </a:lnTo>
                <a:lnTo>
                  <a:pt x="938086" y="6715682"/>
                </a:lnTo>
                <a:cubicBezTo>
                  <a:pt x="339826" y="5614385"/>
                  <a:pt x="0" y="4352325"/>
                  <a:pt x="0" y="3010894"/>
                </a:cubicBezTo>
                <a:cubicBezTo>
                  <a:pt x="0" y="2071893"/>
                  <a:pt x="166514" y="1171783"/>
                  <a:pt x="471627" y="338482"/>
                </a:cubicBezTo>
                <a:lnTo>
                  <a:pt x="605086" y="0"/>
                </a:lnTo>
                <a:close/>
                <a:moveTo>
                  <a:pt x="528098" y="105063"/>
                </a:moveTo>
                <a:lnTo>
                  <a:pt x="581908" y="0"/>
                </a:lnTo>
                <a:lnTo>
                  <a:pt x="528098" y="105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a:extLst>
              <a:ext uri="{FF2B5EF4-FFF2-40B4-BE49-F238E27FC236}">
                <a16:creationId xmlns:a16="http://schemas.microsoft.com/office/drawing/2014/main" id="{4C17FD99-A578-A74E-A523-AEAF18C40F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19488" y="6071616"/>
            <a:ext cx="2185988" cy="457200"/>
          </a:xfrm>
          <a:prstGeom prst="rect">
            <a:avLst/>
          </a:prstGeom>
        </p:spPr>
      </p:pic>
      <p:sp>
        <p:nvSpPr>
          <p:cNvPr id="2" name="Title 1">
            <a:extLst>
              <a:ext uri="{FF2B5EF4-FFF2-40B4-BE49-F238E27FC236}">
                <a16:creationId xmlns:a16="http://schemas.microsoft.com/office/drawing/2014/main" id="{CE2EBC0A-1CE5-0044-BDFC-053A0D9BCF62}"/>
              </a:ext>
            </a:extLst>
          </p:cNvPr>
          <p:cNvSpPr>
            <a:spLocks noGrp="1"/>
          </p:cNvSpPr>
          <p:nvPr>
            <p:ph type="title"/>
          </p:nvPr>
        </p:nvSpPr>
        <p:spPr>
          <a:xfrm>
            <a:off x="6601968" y="2356096"/>
            <a:ext cx="5193792" cy="2145808"/>
          </a:xfrm>
        </p:spPr>
        <p:txBody>
          <a:bodyPr anchor="ctr"/>
          <a:lstStyle>
            <a:lvl1pPr algn="r">
              <a:defRPr sz="36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101368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 Patient - Woman Coffe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F627AFD-CF40-C845-8E4F-0B1C67C3CF0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4117"/>
          <a:stretch/>
        </p:blipFill>
        <p:spPr>
          <a:xfrm flipH="1">
            <a:off x="0" y="-2"/>
            <a:ext cx="10287000" cy="6858000"/>
          </a:xfrm>
          <a:prstGeom prst="rect">
            <a:avLst/>
          </a:prstGeom>
        </p:spPr>
      </p:pic>
      <p:sp>
        <p:nvSpPr>
          <p:cNvPr id="9" name="Freeform 8">
            <a:extLst>
              <a:ext uri="{FF2B5EF4-FFF2-40B4-BE49-F238E27FC236}">
                <a16:creationId xmlns:a16="http://schemas.microsoft.com/office/drawing/2014/main" id="{4EB86F4F-B55B-554F-AC2C-BF2B3DA4FF8A}"/>
              </a:ext>
            </a:extLst>
          </p:cNvPr>
          <p:cNvSpPr/>
          <p:nvPr userDrawn="1"/>
        </p:nvSpPr>
        <p:spPr>
          <a:xfrm>
            <a:off x="6182141" y="-1"/>
            <a:ext cx="6009860" cy="6858000"/>
          </a:xfrm>
          <a:custGeom>
            <a:avLst/>
            <a:gdLst>
              <a:gd name="connsiteX0" fmla="*/ 843432 w 6009860"/>
              <a:gd name="connsiteY0" fmla="*/ 0 h 6858000"/>
              <a:gd name="connsiteX1" fmla="*/ 6009860 w 6009860"/>
              <a:gd name="connsiteY1" fmla="*/ 0 h 6858000"/>
              <a:gd name="connsiteX2" fmla="*/ 6009860 w 6009860"/>
              <a:gd name="connsiteY2" fmla="*/ 6857999 h 6858000"/>
              <a:gd name="connsiteX3" fmla="*/ 1258264 w 6009860"/>
              <a:gd name="connsiteY3" fmla="*/ 6857999 h 6858000"/>
              <a:gd name="connsiteX4" fmla="*/ 1176432 w 6009860"/>
              <a:gd name="connsiteY4" fmla="*/ 6715682 h 6858000"/>
              <a:gd name="connsiteX5" fmla="*/ 238346 w 6009860"/>
              <a:gd name="connsiteY5" fmla="*/ 3010894 h 6858000"/>
              <a:gd name="connsiteX6" fmla="*/ 709973 w 6009860"/>
              <a:gd name="connsiteY6" fmla="*/ 338482 h 6858000"/>
              <a:gd name="connsiteX7" fmla="*/ 820253 w 6009860"/>
              <a:gd name="connsiteY7" fmla="*/ 0 h 6858000"/>
              <a:gd name="connsiteX8" fmla="*/ 820254 w 6009860"/>
              <a:gd name="connsiteY8" fmla="*/ 0 h 6858000"/>
              <a:gd name="connsiteX9" fmla="*/ 843431 w 6009860"/>
              <a:gd name="connsiteY9" fmla="*/ 0 h 6858000"/>
              <a:gd name="connsiteX10" fmla="*/ 709972 w 6009860"/>
              <a:gd name="connsiteY10" fmla="*/ 338482 h 6858000"/>
              <a:gd name="connsiteX11" fmla="*/ 238345 w 6009860"/>
              <a:gd name="connsiteY11" fmla="*/ 3010894 h 6858000"/>
              <a:gd name="connsiteX12" fmla="*/ 1176431 w 6009860"/>
              <a:gd name="connsiteY12" fmla="*/ 6715682 h 6858000"/>
              <a:gd name="connsiteX13" fmla="*/ 1258263 w 6009860"/>
              <a:gd name="connsiteY13" fmla="*/ 6858000 h 6858000"/>
              <a:gd name="connsiteX14" fmla="*/ 773420 w 6009860"/>
              <a:gd name="connsiteY14" fmla="*/ 6858000 h 6858000"/>
              <a:gd name="connsiteX15" fmla="*/ 766443 w 6009860"/>
              <a:gd name="connsiteY15" fmla="*/ 6844377 h 6858000"/>
              <a:gd name="connsiteX16" fmla="*/ 0 w 6009860"/>
              <a:gd name="connsiteY16" fmla="*/ 3474720 h 6858000"/>
              <a:gd name="connsiteX17" fmla="*/ 766443 w 6009860"/>
              <a:gd name="connsiteY17" fmla="*/ 1050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9860" h="6858000">
                <a:moveTo>
                  <a:pt x="843432" y="0"/>
                </a:moveTo>
                <a:lnTo>
                  <a:pt x="6009860" y="0"/>
                </a:lnTo>
                <a:lnTo>
                  <a:pt x="6009860" y="6857999"/>
                </a:lnTo>
                <a:lnTo>
                  <a:pt x="1258264" y="6857999"/>
                </a:lnTo>
                <a:lnTo>
                  <a:pt x="1176432" y="6715682"/>
                </a:lnTo>
                <a:cubicBezTo>
                  <a:pt x="578172" y="5614385"/>
                  <a:pt x="238346" y="4352325"/>
                  <a:pt x="238346" y="3010894"/>
                </a:cubicBezTo>
                <a:cubicBezTo>
                  <a:pt x="238346" y="2071893"/>
                  <a:pt x="404860" y="1171783"/>
                  <a:pt x="709973" y="338482"/>
                </a:cubicBezTo>
                <a:close/>
                <a:moveTo>
                  <a:pt x="820253" y="0"/>
                </a:moveTo>
                <a:lnTo>
                  <a:pt x="820254" y="0"/>
                </a:lnTo>
                <a:lnTo>
                  <a:pt x="843431" y="0"/>
                </a:lnTo>
                <a:lnTo>
                  <a:pt x="709972" y="338482"/>
                </a:lnTo>
                <a:cubicBezTo>
                  <a:pt x="404859" y="1171783"/>
                  <a:pt x="238345" y="2071893"/>
                  <a:pt x="238345" y="3010894"/>
                </a:cubicBezTo>
                <a:cubicBezTo>
                  <a:pt x="238345" y="4352325"/>
                  <a:pt x="578171" y="5614385"/>
                  <a:pt x="1176431" y="6715682"/>
                </a:cubicBezTo>
                <a:lnTo>
                  <a:pt x="1258263" y="6858000"/>
                </a:lnTo>
                <a:lnTo>
                  <a:pt x="773420" y="6858000"/>
                </a:lnTo>
                <a:lnTo>
                  <a:pt x="766443" y="6844377"/>
                </a:lnTo>
                <a:cubicBezTo>
                  <a:pt x="275259" y="5825005"/>
                  <a:pt x="0" y="4682008"/>
                  <a:pt x="0" y="3474720"/>
                </a:cubicBezTo>
                <a:cubicBezTo>
                  <a:pt x="0" y="2267433"/>
                  <a:pt x="275259" y="1124435"/>
                  <a:pt x="766443" y="1050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9">
            <a:extLst>
              <a:ext uri="{FF2B5EF4-FFF2-40B4-BE49-F238E27FC236}">
                <a16:creationId xmlns:a16="http://schemas.microsoft.com/office/drawing/2014/main" id="{9EC20EA2-3EE7-DC4D-A0FE-D484DEBE602B}"/>
              </a:ext>
            </a:extLst>
          </p:cNvPr>
          <p:cNvSpPr/>
          <p:nvPr userDrawn="1"/>
        </p:nvSpPr>
        <p:spPr>
          <a:xfrm>
            <a:off x="6420487" y="0"/>
            <a:ext cx="5771514" cy="6857999"/>
          </a:xfrm>
          <a:custGeom>
            <a:avLst/>
            <a:gdLst>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0 w 8030817"/>
              <a:gd name="connsiteY7" fmla="*/ 0 h 6857999"/>
              <a:gd name="connsiteX8" fmla="*/ 2841211 w 8030817"/>
              <a:gd name="connsiteY8" fmla="*/ 0 h 6857999"/>
              <a:gd name="connsiteX9" fmla="*/ 2787401 w 8030817"/>
              <a:gd name="connsiteY9" fmla="*/ 105063 h 6857999"/>
              <a:gd name="connsiteX10" fmla="*/ 2020958 w 8030817"/>
              <a:gd name="connsiteY10" fmla="*/ 3474720 h 6857999"/>
              <a:gd name="connsiteX11" fmla="*/ 2787401 w 8030817"/>
              <a:gd name="connsiteY11" fmla="*/ 6844377 h 6857999"/>
              <a:gd name="connsiteX12" fmla="*/ 2794378 w 8030817"/>
              <a:gd name="connsiteY12" fmla="*/ 6857999 h 6857999"/>
              <a:gd name="connsiteX13" fmla="*/ 0 w 8030817"/>
              <a:gd name="connsiteY13" fmla="*/ 6857999 h 6857999"/>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2864389 w 8030817"/>
              <a:gd name="connsiteY7" fmla="*/ 0 h 6857999"/>
              <a:gd name="connsiteX8" fmla="*/ 0 w 8030817"/>
              <a:gd name="connsiteY8" fmla="*/ 6857999 h 6857999"/>
              <a:gd name="connsiteX9" fmla="*/ 2841211 w 8030817"/>
              <a:gd name="connsiteY9" fmla="*/ 0 h 6857999"/>
              <a:gd name="connsiteX10" fmla="*/ 2787401 w 8030817"/>
              <a:gd name="connsiteY10" fmla="*/ 105063 h 6857999"/>
              <a:gd name="connsiteX11" fmla="*/ 2020958 w 8030817"/>
              <a:gd name="connsiteY11" fmla="*/ 3474720 h 6857999"/>
              <a:gd name="connsiteX12" fmla="*/ 2787401 w 8030817"/>
              <a:gd name="connsiteY12" fmla="*/ 6844377 h 6857999"/>
              <a:gd name="connsiteX13" fmla="*/ 2794378 w 8030817"/>
              <a:gd name="connsiteY13" fmla="*/ 6857999 h 6857999"/>
              <a:gd name="connsiteX14" fmla="*/ 0 w 8030817"/>
              <a:gd name="connsiteY14"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73420 w 6009859"/>
              <a:gd name="connsiteY8" fmla="*/ 6857999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13" fmla="*/ 773420 w 6009859"/>
              <a:gd name="connsiteY13"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66443 w 6009859"/>
              <a:gd name="connsiteY8" fmla="*/ 6844377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0" fmla="*/ 843637 w 6010065"/>
              <a:gd name="connsiteY0" fmla="*/ 0 h 6857999"/>
              <a:gd name="connsiteX1" fmla="*/ 6010065 w 6010065"/>
              <a:gd name="connsiteY1" fmla="*/ 0 h 6857999"/>
              <a:gd name="connsiteX2" fmla="*/ 6010065 w 6010065"/>
              <a:gd name="connsiteY2" fmla="*/ 6857999 h 6857999"/>
              <a:gd name="connsiteX3" fmla="*/ 1258469 w 6010065"/>
              <a:gd name="connsiteY3" fmla="*/ 6857999 h 6857999"/>
              <a:gd name="connsiteX4" fmla="*/ 1176637 w 6010065"/>
              <a:gd name="connsiteY4" fmla="*/ 6715682 h 6857999"/>
              <a:gd name="connsiteX5" fmla="*/ 238551 w 6010065"/>
              <a:gd name="connsiteY5" fmla="*/ 3010894 h 6857999"/>
              <a:gd name="connsiteX6" fmla="*/ 710178 w 6010065"/>
              <a:gd name="connsiteY6" fmla="*/ 338482 h 6857999"/>
              <a:gd name="connsiteX7" fmla="*/ 843637 w 6010065"/>
              <a:gd name="connsiteY7" fmla="*/ 0 h 6857999"/>
              <a:gd name="connsiteX8" fmla="*/ 206 w 6010065"/>
              <a:gd name="connsiteY8" fmla="*/ 3474720 h 6857999"/>
              <a:gd name="connsiteX9" fmla="*/ 820459 w 6010065"/>
              <a:gd name="connsiteY9" fmla="*/ 0 h 6857999"/>
              <a:gd name="connsiteX10" fmla="*/ 766649 w 6010065"/>
              <a:gd name="connsiteY10" fmla="*/ 105063 h 6857999"/>
              <a:gd name="connsiteX11" fmla="*/ 206 w 6010065"/>
              <a:gd name="connsiteY11" fmla="*/ 3474720 h 6857999"/>
              <a:gd name="connsiteX0" fmla="*/ 605086 w 5771514"/>
              <a:gd name="connsiteY0" fmla="*/ 0 h 6857999"/>
              <a:gd name="connsiteX1" fmla="*/ 5771514 w 5771514"/>
              <a:gd name="connsiteY1" fmla="*/ 0 h 6857999"/>
              <a:gd name="connsiteX2" fmla="*/ 5771514 w 5771514"/>
              <a:gd name="connsiteY2" fmla="*/ 6857999 h 6857999"/>
              <a:gd name="connsiteX3" fmla="*/ 1019918 w 5771514"/>
              <a:gd name="connsiteY3" fmla="*/ 6857999 h 6857999"/>
              <a:gd name="connsiteX4" fmla="*/ 938086 w 5771514"/>
              <a:gd name="connsiteY4" fmla="*/ 6715682 h 6857999"/>
              <a:gd name="connsiteX5" fmla="*/ 0 w 5771514"/>
              <a:gd name="connsiteY5" fmla="*/ 3010894 h 6857999"/>
              <a:gd name="connsiteX6" fmla="*/ 471627 w 5771514"/>
              <a:gd name="connsiteY6" fmla="*/ 338482 h 6857999"/>
              <a:gd name="connsiteX7" fmla="*/ 605086 w 5771514"/>
              <a:gd name="connsiteY7" fmla="*/ 0 h 6857999"/>
              <a:gd name="connsiteX8" fmla="*/ 528098 w 5771514"/>
              <a:gd name="connsiteY8" fmla="*/ 105063 h 6857999"/>
              <a:gd name="connsiteX9" fmla="*/ 581908 w 5771514"/>
              <a:gd name="connsiteY9" fmla="*/ 0 h 6857999"/>
              <a:gd name="connsiteX10" fmla="*/ 528098 w 5771514"/>
              <a:gd name="connsiteY10" fmla="*/ 10506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1514" h="6857999">
                <a:moveTo>
                  <a:pt x="605086" y="0"/>
                </a:moveTo>
                <a:lnTo>
                  <a:pt x="5771514" y="0"/>
                </a:lnTo>
                <a:lnTo>
                  <a:pt x="5771514" y="6857999"/>
                </a:lnTo>
                <a:lnTo>
                  <a:pt x="1019918" y="6857999"/>
                </a:lnTo>
                <a:lnTo>
                  <a:pt x="938086" y="6715682"/>
                </a:lnTo>
                <a:cubicBezTo>
                  <a:pt x="339826" y="5614385"/>
                  <a:pt x="0" y="4352325"/>
                  <a:pt x="0" y="3010894"/>
                </a:cubicBezTo>
                <a:cubicBezTo>
                  <a:pt x="0" y="2071893"/>
                  <a:pt x="166514" y="1171783"/>
                  <a:pt x="471627" y="338482"/>
                </a:cubicBezTo>
                <a:lnTo>
                  <a:pt x="605086" y="0"/>
                </a:lnTo>
                <a:close/>
                <a:moveTo>
                  <a:pt x="528098" y="105063"/>
                </a:moveTo>
                <a:lnTo>
                  <a:pt x="581908" y="0"/>
                </a:lnTo>
                <a:lnTo>
                  <a:pt x="528098" y="105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a:extLst>
              <a:ext uri="{FF2B5EF4-FFF2-40B4-BE49-F238E27FC236}">
                <a16:creationId xmlns:a16="http://schemas.microsoft.com/office/drawing/2014/main" id="{4C17FD99-A578-A74E-A523-AEAF18C40FD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19488" y="6071616"/>
            <a:ext cx="2185988" cy="457200"/>
          </a:xfrm>
          <a:prstGeom prst="rect">
            <a:avLst/>
          </a:prstGeom>
        </p:spPr>
      </p:pic>
      <p:sp>
        <p:nvSpPr>
          <p:cNvPr id="2" name="Title 1">
            <a:extLst>
              <a:ext uri="{FF2B5EF4-FFF2-40B4-BE49-F238E27FC236}">
                <a16:creationId xmlns:a16="http://schemas.microsoft.com/office/drawing/2014/main" id="{CE2EBC0A-1CE5-0044-BDFC-053A0D9BCF62}"/>
              </a:ext>
            </a:extLst>
          </p:cNvPr>
          <p:cNvSpPr>
            <a:spLocks noGrp="1"/>
          </p:cNvSpPr>
          <p:nvPr>
            <p:ph type="title"/>
          </p:nvPr>
        </p:nvSpPr>
        <p:spPr>
          <a:xfrm>
            <a:off x="6601968" y="2356096"/>
            <a:ext cx="5193792" cy="2145808"/>
          </a:xfrm>
        </p:spPr>
        <p:txBody>
          <a:bodyPr anchor="ctr"/>
          <a:lstStyle>
            <a:lvl1pPr algn="r">
              <a:defRPr sz="3600">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1497143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88B50BA-4D47-4746-ADA4-6075E826B64B}"/>
              </a:ext>
            </a:extLst>
          </p:cNvPr>
          <p:cNvCxnSpPr/>
          <p:nvPr userDrawn="1"/>
        </p:nvCxnSpPr>
        <p:spPr>
          <a:xfrm>
            <a:off x="0" y="6629400"/>
            <a:ext cx="12192000" cy="0"/>
          </a:xfrm>
          <a:prstGeom prst="line">
            <a:avLst/>
          </a:prstGeom>
          <a:noFill/>
          <a:ln w="12700" cap="flat" cmpd="sng" algn="ctr">
            <a:solidFill>
              <a:srgbClr val="F26F3F"/>
            </a:solidFill>
            <a:prstDash val="solid"/>
            <a:miter lim="800000"/>
          </a:ln>
          <a:effectLst/>
        </p:spPr>
      </p:cxnSp>
      <p:sp>
        <p:nvSpPr>
          <p:cNvPr id="13" name="Title Placeholder 1">
            <a:extLst>
              <a:ext uri="{FF2B5EF4-FFF2-40B4-BE49-F238E27FC236}">
                <a16:creationId xmlns:a16="http://schemas.microsoft.com/office/drawing/2014/main" id="{D57FEEF1-4D58-4F24-9F6F-B8990DEE42F1}"/>
              </a:ext>
            </a:extLst>
          </p:cNvPr>
          <p:cNvSpPr>
            <a:spLocks noGrp="1"/>
          </p:cNvSpPr>
          <p:nvPr>
            <p:ph type="title"/>
          </p:nvPr>
        </p:nvSpPr>
        <p:spPr>
          <a:xfrm>
            <a:off x="320040" y="-2"/>
            <a:ext cx="10853928" cy="914400"/>
          </a:xfrm>
          <a:prstGeom prst="rect">
            <a:avLst/>
          </a:prstGeom>
        </p:spPr>
        <p:txBody>
          <a:bodyPr vert="horz" lIns="0" tIns="45720" rIns="0" bIns="45720" rtlCol="0" anchor="b">
            <a:noAutofit/>
          </a:bodyPr>
          <a:lstStyle/>
          <a:p>
            <a:pPr lvl="0" defTabSz="914400">
              <a:lnSpc>
                <a:spcPct val="90000"/>
              </a:lnSpc>
            </a:pPr>
            <a:r>
              <a:rPr lang="en-US" dirty="0"/>
              <a:t>Click to edit Master title style</a:t>
            </a:r>
          </a:p>
        </p:txBody>
      </p:sp>
      <p:sp>
        <p:nvSpPr>
          <p:cNvPr id="4" name="Date Placeholder 3">
            <a:extLst>
              <a:ext uri="{FF2B5EF4-FFF2-40B4-BE49-F238E27FC236}">
                <a16:creationId xmlns:a16="http://schemas.microsoft.com/office/drawing/2014/main" id="{B42A6E76-072F-7D4D-B161-454D72543B0D}"/>
              </a:ext>
            </a:extLst>
          </p:cNvPr>
          <p:cNvSpPr>
            <a:spLocks noGrp="1"/>
          </p:cNvSpPr>
          <p:nvPr>
            <p:ph type="dt" sz="half" idx="11"/>
          </p:nvPr>
        </p:nvSpPr>
        <p:spPr/>
        <p:txBody>
          <a:bodyPr>
            <a:noAutofit/>
          </a:bodyPr>
          <a:lstStyle/>
          <a:p>
            <a:fld id="{E78D4708-06D2-4044-A6AD-37AF7A909352}" type="datetime6">
              <a:rPr lang="en-US" smtClean="0"/>
              <a:t>September 22</a:t>
            </a:fld>
            <a:endParaRPr lang="en-US" dirty="0"/>
          </a:p>
        </p:txBody>
      </p:sp>
      <p:sp>
        <p:nvSpPr>
          <p:cNvPr id="5" name="Footer Placeholder 4">
            <a:extLst>
              <a:ext uri="{FF2B5EF4-FFF2-40B4-BE49-F238E27FC236}">
                <a16:creationId xmlns:a16="http://schemas.microsoft.com/office/drawing/2014/main" id="{FBEE8D33-042C-4341-9D5C-C482F453AEFB}"/>
              </a:ext>
            </a:extLst>
          </p:cNvPr>
          <p:cNvSpPr>
            <a:spLocks noGrp="1"/>
          </p:cNvSpPr>
          <p:nvPr>
            <p:ph type="ftr" sz="quarter" idx="12"/>
          </p:nvPr>
        </p:nvSpPr>
        <p:spPr/>
        <p:txBody>
          <a:bodyPr>
            <a:noAutofit/>
          </a:bodyPr>
          <a:lstStyle/>
          <a:p>
            <a:r>
              <a:rPr lang="en-US" dirty="0"/>
              <a:t>Madrigal Pharmaceuticals</a:t>
            </a:r>
          </a:p>
        </p:txBody>
      </p:sp>
      <p:sp>
        <p:nvSpPr>
          <p:cNvPr id="6" name="Slide Number Placeholder 5">
            <a:extLst>
              <a:ext uri="{FF2B5EF4-FFF2-40B4-BE49-F238E27FC236}">
                <a16:creationId xmlns:a16="http://schemas.microsoft.com/office/drawing/2014/main" id="{EC6E1C99-FC29-BE45-8903-FED05E137F02}"/>
              </a:ext>
            </a:extLst>
          </p:cNvPr>
          <p:cNvSpPr>
            <a:spLocks noGrp="1"/>
          </p:cNvSpPr>
          <p:nvPr>
            <p:ph type="sldNum" sz="quarter" idx="13"/>
          </p:nvPr>
        </p:nvSpPr>
        <p:spPr/>
        <p:txBody>
          <a:bodyPr>
            <a:noAutofit/>
          </a:bodyPr>
          <a:lstStyle/>
          <a:p>
            <a:fld id="{332BCA22-4FB4-2145-AD2D-F8C6C2D7E600}" type="slidenum">
              <a:rPr lang="en-US" smtClean="0"/>
              <a:pPr/>
              <a:t>‹#›</a:t>
            </a:fld>
            <a:endParaRPr lang="en-US" dirty="0"/>
          </a:p>
        </p:txBody>
      </p:sp>
      <p:sp>
        <p:nvSpPr>
          <p:cNvPr id="7" name="Content Placeholder 6">
            <a:extLst>
              <a:ext uri="{FF2B5EF4-FFF2-40B4-BE49-F238E27FC236}">
                <a16:creationId xmlns:a16="http://schemas.microsoft.com/office/drawing/2014/main" id="{80063926-1555-7B43-91EA-A93254005197}"/>
              </a:ext>
            </a:extLst>
          </p:cNvPr>
          <p:cNvSpPr>
            <a:spLocks noGrp="1"/>
          </p:cNvSpPr>
          <p:nvPr>
            <p:ph sz="quarter" idx="14"/>
          </p:nvPr>
        </p:nvSpPr>
        <p:spPr>
          <a:xfrm>
            <a:off x="320040" y="1216152"/>
            <a:ext cx="11548872" cy="49103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162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 Patient - Couple Biking">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63B23E-C40D-574F-B901-3EDFAF7E39D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976152" cy="6858000"/>
          </a:xfrm>
          <a:prstGeom prst="rect">
            <a:avLst/>
          </a:prstGeom>
        </p:spPr>
      </p:pic>
      <p:sp>
        <p:nvSpPr>
          <p:cNvPr id="13" name="Freeform 12">
            <a:extLst>
              <a:ext uri="{FF2B5EF4-FFF2-40B4-BE49-F238E27FC236}">
                <a16:creationId xmlns:a16="http://schemas.microsoft.com/office/drawing/2014/main" id="{8AC22BEA-52EC-6C4C-908C-971C9D4B3C4E}"/>
              </a:ext>
            </a:extLst>
          </p:cNvPr>
          <p:cNvSpPr/>
          <p:nvPr userDrawn="1"/>
        </p:nvSpPr>
        <p:spPr>
          <a:xfrm>
            <a:off x="6182141" y="-1"/>
            <a:ext cx="6009860" cy="6858000"/>
          </a:xfrm>
          <a:custGeom>
            <a:avLst/>
            <a:gdLst>
              <a:gd name="connsiteX0" fmla="*/ 843432 w 6009860"/>
              <a:gd name="connsiteY0" fmla="*/ 0 h 6858000"/>
              <a:gd name="connsiteX1" fmla="*/ 6009860 w 6009860"/>
              <a:gd name="connsiteY1" fmla="*/ 0 h 6858000"/>
              <a:gd name="connsiteX2" fmla="*/ 6009860 w 6009860"/>
              <a:gd name="connsiteY2" fmla="*/ 6857999 h 6858000"/>
              <a:gd name="connsiteX3" fmla="*/ 1258264 w 6009860"/>
              <a:gd name="connsiteY3" fmla="*/ 6857999 h 6858000"/>
              <a:gd name="connsiteX4" fmla="*/ 1176432 w 6009860"/>
              <a:gd name="connsiteY4" fmla="*/ 6715682 h 6858000"/>
              <a:gd name="connsiteX5" fmla="*/ 238346 w 6009860"/>
              <a:gd name="connsiteY5" fmla="*/ 3010894 h 6858000"/>
              <a:gd name="connsiteX6" fmla="*/ 709973 w 6009860"/>
              <a:gd name="connsiteY6" fmla="*/ 338482 h 6858000"/>
              <a:gd name="connsiteX7" fmla="*/ 820253 w 6009860"/>
              <a:gd name="connsiteY7" fmla="*/ 0 h 6858000"/>
              <a:gd name="connsiteX8" fmla="*/ 820254 w 6009860"/>
              <a:gd name="connsiteY8" fmla="*/ 0 h 6858000"/>
              <a:gd name="connsiteX9" fmla="*/ 843431 w 6009860"/>
              <a:gd name="connsiteY9" fmla="*/ 0 h 6858000"/>
              <a:gd name="connsiteX10" fmla="*/ 709972 w 6009860"/>
              <a:gd name="connsiteY10" fmla="*/ 338482 h 6858000"/>
              <a:gd name="connsiteX11" fmla="*/ 238345 w 6009860"/>
              <a:gd name="connsiteY11" fmla="*/ 3010894 h 6858000"/>
              <a:gd name="connsiteX12" fmla="*/ 1176431 w 6009860"/>
              <a:gd name="connsiteY12" fmla="*/ 6715682 h 6858000"/>
              <a:gd name="connsiteX13" fmla="*/ 1258263 w 6009860"/>
              <a:gd name="connsiteY13" fmla="*/ 6858000 h 6858000"/>
              <a:gd name="connsiteX14" fmla="*/ 773420 w 6009860"/>
              <a:gd name="connsiteY14" fmla="*/ 6858000 h 6858000"/>
              <a:gd name="connsiteX15" fmla="*/ 766443 w 6009860"/>
              <a:gd name="connsiteY15" fmla="*/ 6844377 h 6858000"/>
              <a:gd name="connsiteX16" fmla="*/ 0 w 6009860"/>
              <a:gd name="connsiteY16" fmla="*/ 3474720 h 6858000"/>
              <a:gd name="connsiteX17" fmla="*/ 766443 w 6009860"/>
              <a:gd name="connsiteY17" fmla="*/ 1050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9860" h="6858000">
                <a:moveTo>
                  <a:pt x="843432" y="0"/>
                </a:moveTo>
                <a:lnTo>
                  <a:pt x="6009860" y="0"/>
                </a:lnTo>
                <a:lnTo>
                  <a:pt x="6009860" y="6857999"/>
                </a:lnTo>
                <a:lnTo>
                  <a:pt x="1258264" y="6857999"/>
                </a:lnTo>
                <a:lnTo>
                  <a:pt x="1176432" y="6715682"/>
                </a:lnTo>
                <a:cubicBezTo>
                  <a:pt x="578172" y="5614385"/>
                  <a:pt x="238346" y="4352325"/>
                  <a:pt x="238346" y="3010894"/>
                </a:cubicBezTo>
                <a:cubicBezTo>
                  <a:pt x="238346" y="2071893"/>
                  <a:pt x="404860" y="1171783"/>
                  <a:pt x="709973" y="338482"/>
                </a:cubicBezTo>
                <a:close/>
                <a:moveTo>
                  <a:pt x="820253" y="0"/>
                </a:moveTo>
                <a:lnTo>
                  <a:pt x="820254" y="0"/>
                </a:lnTo>
                <a:lnTo>
                  <a:pt x="843431" y="0"/>
                </a:lnTo>
                <a:lnTo>
                  <a:pt x="709972" y="338482"/>
                </a:lnTo>
                <a:cubicBezTo>
                  <a:pt x="404859" y="1171783"/>
                  <a:pt x="238345" y="2071893"/>
                  <a:pt x="238345" y="3010894"/>
                </a:cubicBezTo>
                <a:cubicBezTo>
                  <a:pt x="238345" y="4352325"/>
                  <a:pt x="578171" y="5614385"/>
                  <a:pt x="1176431" y="6715682"/>
                </a:cubicBezTo>
                <a:lnTo>
                  <a:pt x="1258263" y="6858000"/>
                </a:lnTo>
                <a:lnTo>
                  <a:pt x="773420" y="6858000"/>
                </a:lnTo>
                <a:lnTo>
                  <a:pt x="766443" y="6844377"/>
                </a:lnTo>
                <a:cubicBezTo>
                  <a:pt x="275259" y="5825005"/>
                  <a:pt x="0" y="4682008"/>
                  <a:pt x="0" y="3474720"/>
                </a:cubicBezTo>
                <a:cubicBezTo>
                  <a:pt x="0" y="2267433"/>
                  <a:pt x="275259" y="1124435"/>
                  <a:pt x="766443" y="1050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64885117-DF5B-0F46-A33C-82324B5D383A}"/>
              </a:ext>
            </a:extLst>
          </p:cNvPr>
          <p:cNvSpPr/>
          <p:nvPr userDrawn="1"/>
        </p:nvSpPr>
        <p:spPr>
          <a:xfrm>
            <a:off x="6420487" y="0"/>
            <a:ext cx="5771514" cy="6857999"/>
          </a:xfrm>
          <a:custGeom>
            <a:avLst/>
            <a:gdLst>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0 w 8030817"/>
              <a:gd name="connsiteY7" fmla="*/ 0 h 6857999"/>
              <a:gd name="connsiteX8" fmla="*/ 2841211 w 8030817"/>
              <a:gd name="connsiteY8" fmla="*/ 0 h 6857999"/>
              <a:gd name="connsiteX9" fmla="*/ 2787401 w 8030817"/>
              <a:gd name="connsiteY9" fmla="*/ 105063 h 6857999"/>
              <a:gd name="connsiteX10" fmla="*/ 2020958 w 8030817"/>
              <a:gd name="connsiteY10" fmla="*/ 3474720 h 6857999"/>
              <a:gd name="connsiteX11" fmla="*/ 2787401 w 8030817"/>
              <a:gd name="connsiteY11" fmla="*/ 6844377 h 6857999"/>
              <a:gd name="connsiteX12" fmla="*/ 2794378 w 8030817"/>
              <a:gd name="connsiteY12" fmla="*/ 6857999 h 6857999"/>
              <a:gd name="connsiteX13" fmla="*/ 0 w 8030817"/>
              <a:gd name="connsiteY13" fmla="*/ 6857999 h 6857999"/>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2864389 w 8030817"/>
              <a:gd name="connsiteY7" fmla="*/ 0 h 6857999"/>
              <a:gd name="connsiteX8" fmla="*/ 0 w 8030817"/>
              <a:gd name="connsiteY8" fmla="*/ 6857999 h 6857999"/>
              <a:gd name="connsiteX9" fmla="*/ 2841211 w 8030817"/>
              <a:gd name="connsiteY9" fmla="*/ 0 h 6857999"/>
              <a:gd name="connsiteX10" fmla="*/ 2787401 w 8030817"/>
              <a:gd name="connsiteY10" fmla="*/ 105063 h 6857999"/>
              <a:gd name="connsiteX11" fmla="*/ 2020958 w 8030817"/>
              <a:gd name="connsiteY11" fmla="*/ 3474720 h 6857999"/>
              <a:gd name="connsiteX12" fmla="*/ 2787401 w 8030817"/>
              <a:gd name="connsiteY12" fmla="*/ 6844377 h 6857999"/>
              <a:gd name="connsiteX13" fmla="*/ 2794378 w 8030817"/>
              <a:gd name="connsiteY13" fmla="*/ 6857999 h 6857999"/>
              <a:gd name="connsiteX14" fmla="*/ 0 w 8030817"/>
              <a:gd name="connsiteY14"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73420 w 6009859"/>
              <a:gd name="connsiteY8" fmla="*/ 6857999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13" fmla="*/ 773420 w 6009859"/>
              <a:gd name="connsiteY13"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66443 w 6009859"/>
              <a:gd name="connsiteY8" fmla="*/ 6844377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0" fmla="*/ 843637 w 6010065"/>
              <a:gd name="connsiteY0" fmla="*/ 0 h 6857999"/>
              <a:gd name="connsiteX1" fmla="*/ 6010065 w 6010065"/>
              <a:gd name="connsiteY1" fmla="*/ 0 h 6857999"/>
              <a:gd name="connsiteX2" fmla="*/ 6010065 w 6010065"/>
              <a:gd name="connsiteY2" fmla="*/ 6857999 h 6857999"/>
              <a:gd name="connsiteX3" fmla="*/ 1258469 w 6010065"/>
              <a:gd name="connsiteY3" fmla="*/ 6857999 h 6857999"/>
              <a:gd name="connsiteX4" fmla="*/ 1176637 w 6010065"/>
              <a:gd name="connsiteY4" fmla="*/ 6715682 h 6857999"/>
              <a:gd name="connsiteX5" fmla="*/ 238551 w 6010065"/>
              <a:gd name="connsiteY5" fmla="*/ 3010894 h 6857999"/>
              <a:gd name="connsiteX6" fmla="*/ 710178 w 6010065"/>
              <a:gd name="connsiteY6" fmla="*/ 338482 h 6857999"/>
              <a:gd name="connsiteX7" fmla="*/ 843637 w 6010065"/>
              <a:gd name="connsiteY7" fmla="*/ 0 h 6857999"/>
              <a:gd name="connsiteX8" fmla="*/ 206 w 6010065"/>
              <a:gd name="connsiteY8" fmla="*/ 3474720 h 6857999"/>
              <a:gd name="connsiteX9" fmla="*/ 820459 w 6010065"/>
              <a:gd name="connsiteY9" fmla="*/ 0 h 6857999"/>
              <a:gd name="connsiteX10" fmla="*/ 766649 w 6010065"/>
              <a:gd name="connsiteY10" fmla="*/ 105063 h 6857999"/>
              <a:gd name="connsiteX11" fmla="*/ 206 w 6010065"/>
              <a:gd name="connsiteY11" fmla="*/ 3474720 h 6857999"/>
              <a:gd name="connsiteX0" fmla="*/ 605086 w 5771514"/>
              <a:gd name="connsiteY0" fmla="*/ 0 h 6857999"/>
              <a:gd name="connsiteX1" fmla="*/ 5771514 w 5771514"/>
              <a:gd name="connsiteY1" fmla="*/ 0 h 6857999"/>
              <a:gd name="connsiteX2" fmla="*/ 5771514 w 5771514"/>
              <a:gd name="connsiteY2" fmla="*/ 6857999 h 6857999"/>
              <a:gd name="connsiteX3" fmla="*/ 1019918 w 5771514"/>
              <a:gd name="connsiteY3" fmla="*/ 6857999 h 6857999"/>
              <a:gd name="connsiteX4" fmla="*/ 938086 w 5771514"/>
              <a:gd name="connsiteY4" fmla="*/ 6715682 h 6857999"/>
              <a:gd name="connsiteX5" fmla="*/ 0 w 5771514"/>
              <a:gd name="connsiteY5" fmla="*/ 3010894 h 6857999"/>
              <a:gd name="connsiteX6" fmla="*/ 471627 w 5771514"/>
              <a:gd name="connsiteY6" fmla="*/ 338482 h 6857999"/>
              <a:gd name="connsiteX7" fmla="*/ 605086 w 5771514"/>
              <a:gd name="connsiteY7" fmla="*/ 0 h 6857999"/>
              <a:gd name="connsiteX8" fmla="*/ 528098 w 5771514"/>
              <a:gd name="connsiteY8" fmla="*/ 105063 h 6857999"/>
              <a:gd name="connsiteX9" fmla="*/ 581908 w 5771514"/>
              <a:gd name="connsiteY9" fmla="*/ 0 h 6857999"/>
              <a:gd name="connsiteX10" fmla="*/ 528098 w 5771514"/>
              <a:gd name="connsiteY10" fmla="*/ 10506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1514" h="6857999">
                <a:moveTo>
                  <a:pt x="605086" y="0"/>
                </a:moveTo>
                <a:lnTo>
                  <a:pt x="5771514" y="0"/>
                </a:lnTo>
                <a:lnTo>
                  <a:pt x="5771514" y="6857999"/>
                </a:lnTo>
                <a:lnTo>
                  <a:pt x="1019918" y="6857999"/>
                </a:lnTo>
                <a:lnTo>
                  <a:pt x="938086" y="6715682"/>
                </a:lnTo>
                <a:cubicBezTo>
                  <a:pt x="339826" y="5614385"/>
                  <a:pt x="0" y="4352325"/>
                  <a:pt x="0" y="3010894"/>
                </a:cubicBezTo>
                <a:cubicBezTo>
                  <a:pt x="0" y="2071893"/>
                  <a:pt x="166514" y="1171783"/>
                  <a:pt x="471627" y="338482"/>
                </a:cubicBezTo>
                <a:lnTo>
                  <a:pt x="605086" y="0"/>
                </a:lnTo>
                <a:close/>
                <a:moveTo>
                  <a:pt x="528098" y="105063"/>
                </a:moveTo>
                <a:lnTo>
                  <a:pt x="581908" y="0"/>
                </a:lnTo>
                <a:lnTo>
                  <a:pt x="528098" y="105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ext Placeholder 14">
            <a:extLst>
              <a:ext uri="{FF2B5EF4-FFF2-40B4-BE49-F238E27FC236}">
                <a16:creationId xmlns:a16="http://schemas.microsoft.com/office/drawing/2014/main" id="{46F6DC23-CDF8-1743-ACBA-3B8E81A99C55}"/>
              </a:ext>
            </a:extLst>
          </p:cNvPr>
          <p:cNvSpPr>
            <a:spLocks noGrp="1"/>
          </p:cNvSpPr>
          <p:nvPr>
            <p:ph type="body" sz="quarter" idx="10" hasCustomPrompt="1"/>
          </p:nvPr>
        </p:nvSpPr>
        <p:spPr>
          <a:xfrm>
            <a:off x="6599582" y="3010359"/>
            <a:ext cx="5194257" cy="837282"/>
          </a:xfrm>
          <a:prstGeom prst="rect">
            <a:avLst/>
          </a:prstGeom>
        </p:spPr>
        <p:txBody>
          <a:bodyPr lIns="0" anchor="ctr">
            <a:noAutofit/>
          </a:bodyPr>
          <a:lstStyle>
            <a:lvl1pPr marL="0" indent="0" algn="r">
              <a:buNone/>
              <a:defRPr sz="3600" b="0" i="0">
                <a:solidFill>
                  <a:schemeClr val="accent1"/>
                </a:solidFill>
                <a:latin typeface="+mj-lt"/>
              </a:defRPr>
            </a:lvl1pPr>
          </a:lstStyle>
          <a:p>
            <a:pPr lvl="0"/>
            <a:r>
              <a:rPr lang="en-US" dirty="0"/>
              <a:t>Click to insert title</a:t>
            </a:r>
          </a:p>
        </p:txBody>
      </p:sp>
      <p:pic>
        <p:nvPicPr>
          <p:cNvPr id="9" name="Graphic 8">
            <a:extLst>
              <a:ext uri="{FF2B5EF4-FFF2-40B4-BE49-F238E27FC236}">
                <a16:creationId xmlns:a16="http://schemas.microsoft.com/office/drawing/2014/main" id="{223CF2A8-D1A0-8741-8843-C46435E66B7C}"/>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19488" y="6071616"/>
            <a:ext cx="2185988" cy="457200"/>
          </a:xfrm>
          <a:prstGeom prst="rect">
            <a:avLst/>
          </a:prstGeom>
        </p:spPr>
      </p:pic>
      <p:sp>
        <p:nvSpPr>
          <p:cNvPr id="7" name="Rectangle 6">
            <a:extLst>
              <a:ext uri="{FF2B5EF4-FFF2-40B4-BE49-F238E27FC236}">
                <a16:creationId xmlns:a16="http://schemas.microsoft.com/office/drawing/2014/main" id="{49A38E0D-9DC1-4326-BCBB-BD1E27247E84}"/>
              </a:ext>
            </a:extLst>
          </p:cNvPr>
          <p:cNvSpPr/>
          <p:nvPr userDrawn="1"/>
        </p:nvSpPr>
        <p:spPr>
          <a:xfrm>
            <a:off x="10270392" y="6577991"/>
            <a:ext cx="1627369" cy="230832"/>
          </a:xfrm>
          <a:prstGeom prst="rect">
            <a:avLst/>
          </a:prstGeom>
        </p:spPr>
        <p:txBody>
          <a:bodyPr wrap="none">
            <a:spAutoFit/>
          </a:bodyPr>
          <a:lstStyle/>
          <a:p>
            <a:r>
              <a:rPr lang="en-US" sz="900" b="0" i="0" dirty="0">
                <a:solidFill>
                  <a:schemeClr val="accent1"/>
                </a:solidFill>
                <a:effectLst/>
                <a:latin typeface="+mn-lt"/>
              </a:rPr>
              <a:t>P-MED-US-MGL-3196-2200040</a:t>
            </a:r>
            <a:endParaRPr lang="en-US" sz="900" dirty="0">
              <a:solidFill>
                <a:schemeClr val="accent1"/>
              </a:solidFill>
              <a:latin typeface="+mn-lt"/>
            </a:endParaRPr>
          </a:p>
        </p:txBody>
      </p:sp>
    </p:spTree>
    <p:extLst>
      <p:ext uri="{BB962C8B-B14F-4D97-AF65-F5344CB8AC3E}">
        <p14:creationId xmlns:p14="http://schemas.microsoft.com/office/powerpoint/2010/main" val="72785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D68233A-C1A1-48E3-9D18-B4EE7F5B5DDE}"/>
              </a:ext>
            </a:extLst>
          </p:cNvPr>
          <p:cNvSpPr>
            <a:spLocks noGrp="1"/>
          </p:cNvSpPr>
          <p:nvPr>
            <p:ph type="title"/>
          </p:nvPr>
        </p:nvSpPr>
        <p:spPr>
          <a:xfrm>
            <a:off x="320040" y="-2"/>
            <a:ext cx="10853928" cy="914400"/>
          </a:xfrm>
        </p:spPr>
        <p:txBody>
          <a:bodyPr>
            <a:noAutofit/>
          </a:bodyPr>
          <a:lstStyle/>
          <a:p>
            <a:r>
              <a:rPr lang="en-US"/>
              <a:t>Click to edit Master title style</a:t>
            </a:r>
          </a:p>
        </p:txBody>
      </p:sp>
      <p:sp>
        <p:nvSpPr>
          <p:cNvPr id="10" name="Content Placeholder 2">
            <a:extLst>
              <a:ext uri="{FF2B5EF4-FFF2-40B4-BE49-F238E27FC236}">
                <a16:creationId xmlns:a16="http://schemas.microsoft.com/office/drawing/2014/main" id="{D3793591-398D-46EC-85F1-7C0B639F6B0E}"/>
              </a:ext>
            </a:extLst>
          </p:cNvPr>
          <p:cNvSpPr>
            <a:spLocks noGrp="1"/>
          </p:cNvSpPr>
          <p:nvPr>
            <p:ph sz="half" idx="1"/>
          </p:nvPr>
        </p:nvSpPr>
        <p:spPr>
          <a:xfrm>
            <a:off x="320040" y="1216152"/>
            <a:ext cx="5550408" cy="4910328"/>
          </a:xfrm>
          <a:prstGeom prst="rect">
            <a:avLst/>
          </a:prstGeom>
        </p:spPr>
        <p:txBody>
          <a:bodyPr>
            <a:noAutofit/>
          </a:bodyPr>
          <a:lstStyle>
            <a:lvl1pPr marL="342900" indent="-342900">
              <a:defRPr lang="en-US" sz="2000" b="0" i="0" kern="1200" dirty="0">
                <a:solidFill>
                  <a:schemeClr val="tx1"/>
                </a:solidFill>
                <a:latin typeface="+mn-lt"/>
                <a:ea typeface="+mn-ea"/>
                <a:cs typeface="+mn-cs"/>
              </a:defRPr>
            </a:lvl1pPr>
            <a:lvl2pPr marL="742950" indent="-285750">
              <a:defRPr lang="en-US" sz="1800" b="0" i="0" kern="1200" dirty="0">
                <a:solidFill>
                  <a:schemeClr val="tx1"/>
                </a:solidFill>
                <a:latin typeface="+mn-lt"/>
                <a:ea typeface="+mn-ea"/>
                <a:cs typeface="+mn-cs"/>
              </a:defRPr>
            </a:lvl2pPr>
            <a:lvl3pPr marL="1143000" indent="-228600">
              <a:defRPr lang="en-US" sz="1600" b="0" i="0" kern="1200" dirty="0">
                <a:solidFill>
                  <a:schemeClr val="tx1"/>
                </a:solidFill>
                <a:latin typeface="+mn-lt"/>
                <a:ea typeface="+mn-ea"/>
                <a:cs typeface="+mn-cs"/>
              </a:defRPr>
            </a:lvl3pPr>
            <a:lvl4pPr marL="1600200" indent="-228600">
              <a:defRPr lang="en-US" sz="1400" b="0" i="0" kern="1200" dirty="0">
                <a:solidFill>
                  <a:schemeClr val="tx1"/>
                </a:solidFill>
                <a:latin typeface="+mn-lt"/>
                <a:ea typeface="+mn-ea"/>
                <a:cs typeface="+mn-cs"/>
              </a:defRPr>
            </a:lvl4pPr>
          </a:lstStyle>
          <a:p>
            <a:pPr marL="228600" lvl="0" indent="-228600" algn="l" defTabSz="914400" rtl="0" eaLnBrk="1" latinLnBrk="0" hangingPunct="1">
              <a:lnSpc>
                <a:spcPct val="90000"/>
              </a:lnSpc>
              <a:spcBef>
                <a:spcPts val="1000"/>
              </a:spcBef>
              <a:buClr>
                <a:schemeClr val="accent2"/>
              </a:buClr>
              <a:buFont typeface="Wingdings" pitchFamily="2" charset="2"/>
              <a:buChar char="§"/>
            </a:pPr>
            <a:r>
              <a:rPr lang="en-US" dirty="0"/>
              <a:t>Click to edit Master text styles</a:t>
            </a:r>
          </a:p>
          <a:p>
            <a:pPr marL="685800" lvl="1" indent="-228600" algn="l" defTabSz="914400" rtl="0" eaLnBrk="1" latinLnBrk="0" hangingPunct="1">
              <a:lnSpc>
                <a:spcPct val="90000"/>
              </a:lnSpc>
              <a:spcBef>
                <a:spcPts val="500"/>
              </a:spcBef>
              <a:buClr>
                <a:schemeClr val="accent2"/>
              </a:buClr>
              <a:buSzPct val="100000"/>
              <a:buFont typeface="System Font Regular"/>
              <a:buChar char="-"/>
            </a:pPr>
            <a:r>
              <a:rPr lang="en-US" dirty="0"/>
              <a:t>Second level</a:t>
            </a:r>
          </a:p>
          <a:p>
            <a:pPr marL="1143000" lvl="2" indent="-228600" algn="l" defTabSz="914400" rtl="0" eaLnBrk="1" latinLnBrk="0" hangingPunct="1">
              <a:lnSpc>
                <a:spcPct val="90000"/>
              </a:lnSpc>
              <a:spcBef>
                <a:spcPts val="500"/>
              </a:spcBef>
              <a:buClr>
                <a:schemeClr val="accent2"/>
              </a:buClr>
              <a:buFont typeface="Courier New" panose="02070309020205020404" pitchFamily="49" charset="0"/>
              <a:buChar char="o"/>
            </a:pPr>
            <a:r>
              <a:rPr lang="en-US" dirty="0"/>
              <a:t>Third level</a:t>
            </a:r>
          </a:p>
          <a:p>
            <a:pPr marL="1600200" lvl="3" indent="-228600" algn="l" defTabSz="914400" rtl="0" eaLnBrk="1" latinLnBrk="0" hangingPunct="1">
              <a:lnSpc>
                <a:spcPct val="90000"/>
              </a:lnSpc>
              <a:spcBef>
                <a:spcPts val="500"/>
              </a:spcBef>
              <a:buClr>
                <a:schemeClr val="accent2"/>
              </a:buClr>
              <a:buFont typeface="Arial" panose="020B0604020202020204" pitchFamily="34" charset="0"/>
              <a:buChar char="•"/>
            </a:pPr>
            <a:r>
              <a:rPr lang="en-US" dirty="0"/>
              <a:t>Fourth level</a:t>
            </a:r>
          </a:p>
        </p:txBody>
      </p:sp>
      <p:sp>
        <p:nvSpPr>
          <p:cNvPr id="11" name="Content Placeholder 3">
            <a:extLst>
              <a:ext uri="{FF2B5EF4-FFF2-40B4-BE49-F238E27FC236}">
                <a16:creationId xmlns:a16="http://schemas.microsoft.com/office/drawing/2014/main" id="{72CFB94B-A866-484D-8BA4-F7857A31B868}"/>
              </a:ext>
            </a:extLst>
          </p:cNvPr>
          <p:cNvSpPr>
            <a:spLocks noGrp="1"/>
          </p:cNvSpPr>
          <p:nvPr>
            <p:ph sz="half" idx="2"/>
          </p:nvPr>
        </p:nvSpPr>
        <p:spPr>
          <a:xfrm>
            <a:off x="6321552" y="1216152"/>
            <a:ext cx="5550408" cy="4910328"/>
          </a:xfrm>
          <a:prstGeom prst="rect">
            <a:avLst/>
          </a:prstGeom>
        </p:spPr>
        <p:txBody>
          <a:bodyPr>
            <a:noAutofit/>
          </a:bodyPr>
          <a:lstStyle>
            <a:lvl1pPr marL="342900" indent="-342900">
              <a:defRPr lang="en-US" sz="2000" b="0" i="0" kern="1200" dirty="0">
                <a:solidFill>
                  <a:schemeClr val="tx1"/>
                </a:solidFill>
                <a:latin typeface="+mn-lt"/>
                <a:ea typeface="+mn-ea"/>
                <a:cs typeface="+mn-cs"/>
              </a:defRPr>
            </a:lvl1pPr>
            <a:lvl2pPr marL="742950" indent="-285750">
              <a:defRPr lang="en-US" sz="1800" b="0" i="0" kern="1200" dirty="0">
                <a:solidFill>
                  <a:schemeClr val="tx1"/>
                </a:solidFill>
                <a:latin typeface="+mn-lt"/>
                <a:ea typeface="+mn-ea"/>
                <a:cs typeface="+mn-cs"/>
              </a:defRPr>
            </a:lvl2pPr>
            <a:lvl3pPr marL="1143000" indent="-228600">
              <a:defRPr lang="en-US" sz="1600" b="0" i="0" kern="1200" dirty="0">
                <a:solidFill>
                  <a:schemeClr val="tx1"/>
                </a:solidFill>
                <a:latin typeface="+mn-lt"/>
                <a:ea typeface="+mn-ea"/>
                <a:cs typeface="+mn-cs"/>
              </a:defRPr>
            </a:lvl3pPr>
            <a:lvl4pPr marL="1600200" indent="-228600">
              <a:defRPr lang="en-US" sz="1400" b="0" i="0" kern="1200" dirty="0">
                <a:solidFill>
                  <a:schemeClr val="tx1"/>
                </a:solidFill>
                <a:latin typeface="+mn-lt"/>
                <a:ea typeface="+mn-ea"/>
                <a:cs typeface="+mn-cs"/>
              </a:defRPr>
            </a:lvl4pPr>
          </a:lstStyle>
          <a:p>
            <a:pPr marL="228600" lvl="0" indent="-228600" algn="l" defTabSz="914400" rtl="0" eaLnBrk="1" latinLnBrk="0" hangingPunct="1">
              <a:lnSpc>
                <a:spcPct val="90000"/>
              </a:lnSpc>
              <a:spcBef>
                <a:spcPts val="1000"/>
              </a:spcBef>
              <a:buClr>
                <a:schemeClr val="accent2"/>
              </a:buClr>
              <a:buFont typeface="Wingdings" pitchFamily="2" charset="2"/>
              <a:buChar char="§"/>
            </a:pPr>
            <a:r>
              <a:rPr lang="en-US" dirty="0"/>
              <a:t>Click to edit Master text styles</a:t>
            </a:r>
          </a:p>
          <a:p>
            <a:pPr marL="685800" lvl="1" indent="-228600" algn="l" defTabSz="914400" rtl="0" eaLnBrk="1" latinLnBrk="0" hangingPunct="1">
              <a:lnSpc>
                <a:spcPct val="90000"/>
              </a:lnSpc>
              <a:spcBef>
                <a:spcPts val="500"/>
              </a:spcBef>
              <a:buClr>
                <a:schemeClr val="accent2"/>
              </a:buClr>
              <a:buSzPct val="100000"/>
              <a:buFont typeface="System Font Regular"/>
              <a:buChar char="-"/>
            </a:pPr>
            <a:r>
              <a:rPr lang="en-US" dirty="0"/>
              <a:t>Second level</a:t>
            </a:r>
          </a:p>
          <a:p>
            <a:pPr marL="1143000" lvl="2" indent="-228600" algn="l" defTabSz="914400" rtl="0" eaLnBrk="1" latinLnBrk="0" hangingPunct="1">
              <a:lnSpc>
                <a:spcPct val="90000"/>
              </a:lnSpc>
              <a:spcBef>
                <a:spcPts val="500"/>
              </a:spcBef>
              <a:buClr>
                <a:schemeClr val="accent2"/>
              </a:buClr>
              <a:buFont typeface="Courier New" panose="02070309020205020404" pitchFamily="49" charset="0"/>
              <a:buChar char="o"/>
            </a:pPr>
            <a:r>
              <a:rPr lang="en-US" dirty="0"/>
              <a:t>Third level</a:t>
            </a:r>
          </a:p>
          <a:p>
            <a:pPr marL="1600200" lvl="3" indent="-228600" algn="l" defTabSz="914400" rtl="0" eaLnBrk="1" latinLnBrk="0" hangingPunct="1">
              <a:lnSpc>
                <a:spcPct val="90000"/>
              </a:lnSpc>
              <a:spcBef>
                <a:spcPts val="500"/>
              </a:spcBef>
              <a:buClr>
                <a:schemeClr val="accent2"/>
              </a:buClr>
              <a:buFont typeface="Arial" panose="020B0604020202020204" pitchFamily="34" charset="0"/>
              <a:buChar char="•"/>
            </a:pPr>
            <a:r>
              <a:rPr lang="en-US" dirty="0"/>
              <a:t>Fourth level</a:t>
            </a:r>
          </a:p>
        </p:txBody>
      </p:sp>
      <p:pic>
        <p:nvPicPr>
          <p:cNvPr id="12" name="Graphic 11">
            <a:extLst>
              <a:ext uri="{FF2B5EF4-FFF2-40B4-BE49-F238E27FC236}">
                <a16:creationId xmlns:a16="http://schemas.microsoft.com/office/drawing/2014/main" id="{D2F9216D-D1F3-44D3-A3DA-BBC49B22E6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61320" y="6245352"/>
            <a:ext cx="1311593" cy="274320"/>
          </a:xfrm>
          <a:prstGeom prst="rect">
            <a:avLst/>
          </a:prstGeom>
        </p:spPr>
      </p:pic>
      <p:sp>
        <p:nvSpPr>
          <p:cNvPr id="2" name="Date Placeholder 1">
            <a:extLst>
              <a:ext uri="{FF2B5EF4-FFF2-40B4-BE49-F238E27FC236}">
                <a16:creationId xmlns:a16="http://schemas.microsoft.com/office/drawing/2014/main" id="{055AB765-C2B5-994F-964F-F06843E1BD12}"/>
              </a:ext>
            </a:extLst>
          </p:cNvPr>
          <p:cNvSpPr>
            <a:spLocks noGrp="1"/>
          </p:cNvSpPr>
          <p:nvPr>
            <p:ph type="dt" sz="half" idx="10"/>
          </p:nvPr>
        </p:nvSpPr>
        <p:spPr/>
        <p:txBody>
          <a:bodyPr>
            <a:noAutofit/>
          </a:bodyPr>
          <a:lstStyle/>
          <a:p>
            <a:fld id="{BEFB010F-1228-40E3-A9B0-FD2F7B90F93C}" type="datetime6">
              <a:rPr lang="en-US" smtClean="0"/>
              <a:t>September 22</a:t>
            </a:fld>
            <a:endParaRPr lang="en-US" dirty="0"/>
          </a:p>
        </p:txBody>
      </p:sp>
      <p:sp>
        <p:nvSpPr>
          <p:cNvPr id="3" name="Footer Placeholder 2">
            <a:extLst>
              <a:ext uri="{FF2B5EF4-FFF2-40B4-BE49-F238E27FC236}">
                <a16:creationId xmlns:a16="http://schemas.microsoft.com/office/drawing/2014/main" id="{A45A4371-997C-0546-8B3A-E59EEC658443}"/>
              </a:ext>
            </a:extLst>
          </p:cNvPr>
          <p:cNvSpPr>
            <a:spLocks noGrp="1"/>
          </p:cNvSpPr>
          <p:nvPr>
            <p:ph type="ftr" sz="quarter" idx="11"/>
          </p:nvPr>
        </p:nvSpPr>
        <p:spPr/>
        <p:txBody>
          <a:bodyPr>
            <a:noAutofit/>
          </a:bodyPr>
          <a:lstStyle/>
          <a:p>
            <a:r>
              <a:rPr lang="en-US" dirty="0"/>
              <a:t>Madrigal Pharmaceuticals</a:t>
            </a:r>
          </a:p>
        </p:txBody>
      </p:sp>
      <p:sp>
        <p:nvSpPr>
          <p:cNvPr id="4" name="Slide Number Placeholder 3">
            <a:extLst>
              <a:ext uri="{FF2B5EF4-FFF2-40B4-BE49-F238E27FC236}">
                <a16:creationId xmlns:a16="http://schemas.microsoft.com/office/drawing/2014/main" id="{0FD5B936-A5A1-1644-B913-DBC0E5925229}"/>
              </a:ext>
            </a:extLst>
          </p:cNvPr>
          <p:cNvSpPr>
            <a:spLocks noGrp="1"/>
          </p:cNvSpPr>
          <p:nvPr>
            <p:ph type="sldNum" sz="quarter" idx="12"/>
          </p:nvPr>
        </p:nvSpPr>
        <p:spPr/>
        <p:txBody>
          <a:bodyPr>
            <a:noAutofit/>
          </a:bodyPr>
          <a:lstStyle/>
          <a:p>
            <a:fld id="{332BCA22-4FB4-2145-AD2D-F8C6C2D7E600}" type="slidenum">
              <a:rPr lang="en-US" smtClean="0"/>
              <a:pPr/>
              <a:t>‹#›</a:t>
            </a:fld>
            <a:endParaRPr lang="en-US" dirty="0"/>
          </a:p>
        </p:txBody>
      </p:sp>
    </p:spTree>
    <p:extLst>
      <p:ext uri="{BB962C8B-B14F-4D97-AF65-F5344CB8AC3E}">
        <p14:creationId xmlns:p14="http://schemas.microsoft.com/office/powerpoint/2010/main" val="776995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FCAD8B7-0175-4200-8C4D-B5DFF9C78A02}"/>
              </a:ext>
            </a:extLst>
          </p:cNvPr>
          <p:cNvSpPr>
            <a:spLocks noGrp="1"/>
          </p:cNvSpPr>
          <p:nvPr>
            <p:ph type="title"/>
          </p:nvPr>
        </p:nvSpPr>
        <p:spPr>
          <a:xfrm>
            <a:off x="320040" y="-2"/>
            <a:ext cx="10853928" cy="914400"/>
          </a:xfrm>
        </p:spPr>
        <p:txBody>
          <a:bodyPr>
            <a:noAutofit/>
          </a:bodyPr>
          <a:lstStyle/>
          <a:p>
            <a:r>
              <a:rPr lang="en-US"/>
              <a:t>Click to edit Master title style</a:t>
            </a:r>
          </a:p>
        </p:txBody>
      </p:sp>
      <p:sp>
        <p:nvSpPr>
          <p:cNvPr id="2" name="Date Placeholder 1">
            <a:extLst>
              <a:ext uri="{FF2B5EF4-FFF2-40B4-BE49-F238E27FC236}">
                <a16:creationId xmlns:a16="http://schemas.microsoft.com/office/drawing/2014/main" id="{18A903AB-90E6-5741-A815-41548169009B}"/>
              </a:ext>
            </a:extLst>
          </p:cNvPr>
          <p:cNvSpPr>
            <a:spLocks noGrp="1"/>
          </p:cNvSpPr>
          <p:nvPr>
            <p:ph type="dt" sz="half" idx="10"/>
          </p:nvPr>
        </p:nvSpPr>
        <p:spPr/>
        <p:txBody>
          <a:bodyPr>
            <a:noAutofit/>
          </a:bodyPr>
          <a:lstStyle/>
          <a:p>
            <a:fld id="{2F5243D5-8A78-4D00-88CF-0853F3710E31}" type="datetime6">
              <a:rPr lang="en-US" smtClean="0"/>
              <a:t>September 22</a:t>
            </a:fld>
            <a:endParaRPr lang="en-US" dirty="0"/>
          </a:p>
        </p:txBody>
      </p:sp>
      <p:sp>
        <p:nvSpPr>
          <p:cNvPr id="3" name="Footer Placeholder 2">
            <a:extLst>
              <a:ext uri="{FF2B5EF4-FFF2-40B4-BE49-F238E27FC236}">
                <a16:creationId xmlns:a16="http://schemas.microsoft.com/office/drawing/2014/main" id="{F7264B58-C033-4440-B15F-3C9F01A621F2}"/>
              </a:ext>
            </a:extLst>
          </p:cNvPr>
          <p:cNvSpPr>
            <a:spLocks noGrp="1"/>
          </p:cNvSpPr>
          <p:nvPr>
            <p:ph type="ftr" sz="quarter" idx="11"/>
          </p:nvPr>
        </p:nvSpPr>
        <p:spPr/>
        <p:txBody>
          <a:bodyPr>
            <a:noAutofit/>
          </a:bodyPr>
          <a:lstStyle/>
          <a:p>
            <a:r>
              <a:rPr lang="en-US" dirty="0"/>
              <a:t>Madrigal Pharmaceuticals</a:t>
            </a:r>
          </a:p>
        </p:txBody>
      </p:sp>
      <p:sp>
        <p:nvSpPr>
          <p:cNvPr id="4" name="Slide Number Placeholder 3">
            <a:extLst>
              <a:ext uri="{FF2B5EF4-FFF2-40B4-BE49-F238E27FC236}">
                <a16:creationId xmlns:a16="http://schemas.microsoft.com/office/drawing/2014/main" id="{3673273A-F921-AE48-9C79-FE920A960C7B}"/>
              </a:ext>
            </a:extLst>
          </p:cNvPr>
          <p:cNvSpPr>
            <a:spLocks noGrp="1"/>
          </p:cNvSpPr>
          <p:nvPr>
            <p:ph type="sldNum" sz="quarter" idx="12"/>
          </p:nvPr>
        </p:nvSpPr>
        <p:spPr/>
        <p:txBody>
          <a:bodyPr>
            <a:noAutofit/>
          </a:bodyPr>
          <a:lstStyle/>
          <a:p>
            <a:fld id="{332BCA22-4FB4-2145-AD2D-F8C6C2D7E600}" type="slidenum">
              <a:rPr lang="en-US" smtClean="0"/>
              <a:pPr/>
              <a:t>‹#›</a:t>
            </a:fld>
            <a:endParaRPr lang="en-US" dirty="0"/>
          </a:p>
        </p:txBody>
      </p:sp>
    </p:spTree>
    <p:extLst>
      <p:ext uri="{BB962C8B-B14F-4D97-AF65-F5344CB8AC3E}">
        <p14:creationId xmlns:p14="http://schemas.microsoft.com/office/powerpoint/2010/main" val="2925873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Divider - Patient - Walking">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E4D0D7-2294-394F-9E1B-8BD2ED78DB2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939237" cy="6857999"/>
          </a:xfrm>
          <a:prstGeom prst="rect">
            <a:avLst/>
          </a:prstGeom>
        </p:spPr>
      </p:pic>
      <p:pic>
        <p:nvPicPr>
          <p:cNvPr id="5" name="Graphic 4">
            <a:extLst>
              <a:ext uri="{FF2B5EF4-FFF2-40B4-BE49-F238E27FC236}">
                <a16:creationId xmlns:a16="http://schemas.microsoft.com/office/drawing/2014/main" id="{D416FAE4-672C-B040-A53A-C96A1B84F5E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37412" y="0"/>
            <a:ext cx="6454588" cy="6861176"/>
          </a:xfrm>
          <a:prstGeom prst="rect">
            <a:avLst/>
          </a:prstGeom>
        </p:spPr>
      </p:pic>
      <p:graphicFrame>
        <p:nvGraphicFramePr>
          <p:cNvPr id="8" name="Table 3">
            <a:extLst>
              <a:ext uri="{FF2B5EF4-FFF2-40B4-BE49-F238E27FC236}">
                <a16:creationId xmlns:a16="http://schemas.microsoft.com/office/drawing/2014/main" id="{CE4338E5-798A-BB47-9854-C87460D35D78}"/>
              </a:ext>
            </a:extLst>
          </p:cNvPr>
          <p:cNvGraphicFramePr>
            <a:graphicFrameLocks noGrp="1"/>
          </p:cNvGraphicFramePr>
          <p:nvPr userDrawn="1"/>
        </p:nvGraphicFramePr>
        <p:xfrm>
          <a:off x="12474713" y="-1"/>
          <a:ext cx="896730" cy="2398644"/>
        </p:xfrm>
        <a:graphic>
          <a:graphicData uri="http://schemas.openxmlformats.org/drawingml/2006/table">
            <a:tbl>
              <a:tblPr firstRow="1" bandRow="1">
                <a:tableStyleId>{5C22544A-7EE6-4342-B048-85BDC9FD1C3A}</a:tableStyleId>
              </a:tblPr>
              <a:tblGrid>
                <a:gridCol w="896730">
                  <a:extLst>
                    <a:ext uri="{9D8B030D-6E8A-4147-A177-3AD203B41FA5}">
                      <a16:colId xmlns:a16="http://schemas.microsoft.com/office/drawing/2014/main" val="160835451"/>
                    </a:ext>
                  </a:extLst>
                </a:gridCol>
              </a:tblGrid>
              <a:tr h="799548">
                <a:tc>
                  <a:txBody>
                    <a:bodyPr/>
                    <a:lstStyle/>
                    <a:p>
                      <a:endParaRPr lang="en-US" dirty="0"/>
                    </a:p>
                  </a:txBody>
                  <a:tcPr>
                    <a:lnL w="3175" cap="flat" cmpd="sng" algn="ctr">
                      <a:solidFill>
                        <a:schemeClr val="accent1">
                          <a:lumMod val="60000"/>
                          <a:lumOff val="40000"/>
                        </a:schemeClr>
                      </a:solidFill>
                      <a:prstDash val="sysDash"/>
                      <a:round/>
                      <a:headEnd type="none" w="med" len="med"/>
                      <a:tailEnd type="none" w="med" len="med"/>
                    </a:lnL>
                    <a:lnR w="3175" cap="flat" cmpd="sng" algn="ctr">
                      <a:solidFill>
                        <a:schemeClr val="accent1">
                          <a:lumMod val="60000"/>
                          <a:lumOff val="40000"/>
                        </a:schemeClr>
                      </a:solidFill>
                      <a:prstDash val="sysDash"/>
                      <a:round/>
                      <a:headEnd type="none" w="med" len="med"/>
                      <a:tailEnd type="none" w="med" len="med"/>
                    </a:lnR>
                    <a:lnT w="3175" cap="flat" cmpd="sng" algn="ctr">
                      <a:solidFill>
                        <a:schemeClr val="accent1">
                          <a:lumMod val="60000"/>
                          <a:lumOff val="40000"/>
                        </a:schemeClr>
                      </a:solidFill>
                      <a:prstDash val="sysDash"/>
                      <a:round/>
                      <a:headEnd type="none" w="med" len="med"/>
                      <a:tailEnd type="none" w="med" len="med"/>
                    </a:lnT>
                    <a:lnB w="3175" cap="flat" cmpd="sng" algn="ctr">
                      <a:solidFill>
                        <a:schemeClr val="accent1">
                          <a:lumMod val="60000"/>
                          <a:lumOff val="40000"/>
                        </a:schemeClr>
                      </a:solidFill>
                      <a:prstDash val="sysDash"/>
                      <a:round/>
                      <a:headEnd type="none" w="med" len="med"/>
                      <a:tailEnd type="none" w="med" len="med"/>
                    </a:lnB>
                    <a:noFill/>
                  </a:tcPr>
                </a:tc>
                <a:extLst>
                  <a:ext uri="{0D108BD9-81ED-4DB2-BD59-A6C34878D82A}">
                    <a16:rowId xmlns:a16="http://schemas.microsoft.com/office/drawing/2014/main" val="1929862309"/>
                  </a:ext>
                </a:extLst>
              </a:tr>
              <a:tr h="799548">
                <a:tc>
                  <a:txBody>
                    <a:bodyPr/>
                    <a:lstStyle/>
                    <a:p>
                      <a:endParaRPr lang="en-US" dirty="0"/>
                    </a:p>
                  </a:txBody>
                  <a:tcPr>
                    <a:lnL w="3175" cap="flat" cmpd="sng" algn="ctr">
                      <a:solidFill>
                        <a:schemeClr val="accent1">
                          <a:lumMod val="60000"/>
                          <a:lumOff val="40000"/>
                        </a:schemeClr>
                      </a:solidFill>
                      <a:prstDash val="sysDash"/>
                      <a:round/>
                      <a:headEnd type="none" w="med" len="med"/>
                      <a:tailEnd type="none" w="med" len="med"/>
                    </a:lnL>
                    <a:lnR w="3175" cap="flat" cmpd="sng" algn="ctr">
                      <a:solidFill>
                        <a:schemeClr val="accent1">
                          <a:lumMod val="60000"/>
                          <a:lumOff val="40000"/>
                        </a:schemeClr>
                      </a:solidFill>
                      <a:prstDash val="sysDash"/>
                      <a:round/>
                      <a:headEnd type="none" w="med" len="med"/>
                      <a:tailEnd type="none" w="med" len="med"/>
                    </a:lnR>
                    <a:lnT w="3175" cap="flat" cmpd="sng" algn="ctr">
                      <a:solidFill>
                        <a:schemeClr val="accent1">
                          <a:lumMod val="60000"/>
                          <a:lumOff val="40000"/>
                        </a:schemeClr>
                      </a:solidFill>
                      <a:prstDash val="sysDash"/>
                      <a:round/>
                      <a:headEnd type="none" w="med" len="med"/>
                      <a:tailEnd type="none" w="med" len="med"/>
                    </a:lnT>
                    <a:lnB w="3175" cap="flat" cmpd="sng" algn="ctr">
                      <a:solidFill>
                        <a:schemeClr val="accent1">
                          <a:lumMod val="60000"/>
                          <a:lumOff val="40000"/>
                        </a:schemeClr>
                      </a:solidFill>
                      <a:prstDash val="sysDash"/>
                      <a:round/>
                      <a:headEnd type="none" w="med" len="med"/>
                      <a:tailEnd type="none" w="med" len="med"/>
                    </a:lnB>
                    <a:noFill/>
                  </a:tcPr>
                </a:tc>
                <a:extLst>
                  <a:ext uri="{0D108BD9-81ED-4DB2-BD59-A6C34878D82A}">
                    <a16:rowId xmlns:a16="http://schemas.microsoft.com/office/drawing/2014/main" val="2043302861"/>
                  </a:ext>
                </a:extLst>
              </a:tr>
              <a:tr h="799548">
                <a:tc>
                  <a:txBody>
                    <a:bodyPr/>
                    <a:lstStyle/>
                    <a:p>
                      <a:endParaRPr lang="en-US" dirty="0"/>
                    </a:p>
                  </a:txBody>
                  <a:tcPr>
                    <a:lnL w="3175" cap="flat" cmpd="sng" algn="ctr">
                      <a:solidFill>
                        <a:schemeClr val="accent1">
                          <a:lumMod val="60000"/>
                          <a:lumOff val="40000"/>
                        </a:schemeClr>
                      </a:solidFill>
                      <a:prstDash val="sysDash"/>
                      <a:round/>
                      <a:headEnd type="none" w="med" len="med"/>
                      <a:tailEnd type="none" w="med" len="med"/>
                    </a:lnL>
                    <a:lnR w="3175" cap="flat" cmpd="sng" algn="ctr">
                      <a:solidFill>
                        <a:schemeClr val="accent1">
                          <a:lumMod val="60000"/>
                          <a:lumOff val="40000"/>
                        </a:schemeClr>
                      </a:solidFill>
                      <a:prstDash val="sysDash"/>
                      <a:round/>
                      <a:headEnd type="none" w="med" len="med"/>
                      <a:tailEnd type="none" w="med" len="med"/>
                    </a:lnR>
                    <a:lnT w="3175" cap="flat" cmpd="sng" algn="ctr">
                      <a:solidFill>
                        <a:schemeClr val="accent1">
                          <a:lumMod val="60000"/>
                          <a:lumOff val="40000"/>
                        </a:schemeClr>
                      </a:solidFill>
                      <a:prstDash val="sysDash"/>
                      <a:round/>
                      <a:headEnd type="none" w="med" len="med"/>
                      <a:tailEnd type="none" w="med" len="med"/>
                    </a:lnT>
                    <a:lnB w="3175" cap="flat" cmpd="sng" algn="ctr">
                      <a:solidFill>
                        <a:schemeClr val="accent1">
                          <a:lumMod val="60000"/>
                          <a:lumOff val="40000"/>
                        </a:schemeClr>
                      </a:solidFill>
                      <a:prstDash val="sysDash"/>
                      <a:round/>
                      <a:headEnd type="none" w="med" len="med"/>
                      <a:tailEnd type="none" w="med" len="med"/>
                    </a:lnB>
                    <a:noFill/>
                  </a:tcPr>
                </a:tc>
                <a:extLst>
                  <a:ext uri="{0D108BD9-81ED-4DB2-BD59-A6C34878D82A}">
                    <a16:rowId xmlns:a16="http://schemas.microsoft.com/office/drawing/2014/main" val="1202941008"/>
                  </a:ext>
                </a:extLst>
              </a:tr>
            </a:tbl>
          </a:graphicData>
        </a:graphic>
      </p:graphicFrame>
      <p:sp>
        <p:nvSpPr>
          <p:cNvPr id="14" name="Text Placeholder 14">
            <a:extLst>
              <a:ext uri="{FF2B5EF4-FFF2-40B4-BE49-F238E27FC236}">
                <a16:creationId xmlns:a16="http://schemas.microsoft.com/office/drawing/2014/main" id="{4D7D4996-6381-F647-ACCF-F7EB934CBB0E}"/>
              </a:ext>
            </a:extLst>
          </p:cNvPr>
          <p:cNvSpPr>
            <a:spLocks noGrp="1"/>
          </p:cNvSpPr>
          <p:nvPr>
            <p:ph type="body" sz="quarter" idx="10" hasCustomPrompt="1"/>
          </p:nvPr>
        </p:nvSpPr>
        <p:spPr>
          <a:xfrm>
            <a:off x="6307440" y="3010359"/>
            <a:ext cx="5486400" cy="837282"/>
          </a:xfrm>
          <a:prstGeom prst="rect">
            <a:avLst/>
          </a:prstGeom>
        </p:spPr>
        <p:txBody>
          <a:bodyPr lIns="0" anchor="ctr">
            <a:noAutofit/>
          </a:bodyPr>
          <a:lstStyle>
            <a:lvl1pPr marL="0" indent="0" algn="r">
              <a:buNone/>
              <a:defRPr sz="3600" b="0" i="0">
                <a:solidFill>
                  <a:schemeClr val="accent1"/>
                </a:solidFill>
                <a:latin typeface="+mj-lt"/>
              </a:defRPr>
            </a:lvl1pPr>
          </a:lstStyle>
          <a:p>
            <a:pPr lvl="0"/>
            <a:r>
              <a:rPr lang="en-US" dirty="0"/>
              <a:t>Click to insert title</a:t>
            </a:r>
          </a:p>
        </p:txBody>
      </p:sp>
      <p:pic>
        <p:nvPicPr>
          <p:cNvPr id="16" name="Graphic 15">
            <a:extLst>
              <a:ext uri="{FF2B5EF4-FFF2-40B4-BE49-F238E27FC236}">
                <a16:creationId xmlns:a16="http://schemas.microsoft.com/office/drawing/2014/main" id="{BB1BAA9D-B2AA-724A-B44C-06FE2D6DDE2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258865" y="6201087"/>
            <a:ext cx="1564327" cy="329184"/>
          </a:xfrm>
          <a:prstGeom prst="rect">
            <a:avLst/>
          </a:prstGeom>
        </p:spPr>
      </p:pic>
    </p:spTree>
    <p:extLst>
      <p:ext uri="{BB962C8B-B14F-4D97-AF65-F5344CB8AC3E}">
        <p14:creationId xmlns:p14="http://schemas.microsoft.com/office/powerpoint/2010/main" val="271073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151FE0A-19CE-1E43-8E18-C23574BDFD86}"/>
              </a:ext>
            </a:extLst>
          </p:cNvPr>
          <p:cNvSpPr/>
          <p:nvPr userDrawn="1"/>
        </p:nvSpPr>
        <p:spPr>
          <a:xfrm>
            <a:off x="0" y="953511"/>
            <a:ext cx="12192000" cy="3897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6DA0AD71-BEC0-7F47-8125-CD23C34F6265}"/>
              </a:ext>
            </a:extLst>
          </p:cNvPr>
          <p:cNvSpPr>
            <a:spLocks noGrp="1"/>
          </p:cNvSpPr>
          <p:nvPr>
            <p:ph type="title" hasCustomPrompt="1"/>
          </p:nvPr>
        </p:nvSpPr>
        <p:spPr>
          <a:xfrm>
            <a:off x="320039" y="0"/>
            <a:ext cx="11551949" cy="941832"/>
          </a:xfrm>
        </p:spPr>
        <p:txBody>
          <a:bodyPr>
            <a:noAutofit/>
          </a:bodyPr>
          <a:lstStyle>
            <a:lvl1pPr>
              <a:defRPr/>
            </a:lvl1pPr>
          </a:lstStyle>
          <a:p>
            <a:r>
              <a:rPr lang="en-US" dirty="0"/>
              <a:t>Tile Here Cap Each Word — Two Lines Max</a:t>
            </a:r>
          </a:p>
        </p:txBody>
      </p:sp>
      <p:sp>
        <p:nvSpPr>
          <p:cNvPr id="6" name="Date Placeholder 5">
            <a:extLst>
              <a:ext uri="{FF2B5EF4-FFF2-40B4-BE49-F238E27FC236}">
                <a16:creationId xmlns:a16="http://schemas.microsoft.com/office/drawing/2014/main" id="{91380451-5E09-DD4B-A5B0-8A7D9C384290}"/>
              </a:ext>
            </a:extLst>
          </p:cNvPr>
          <p:cNvSpPr>
            <a:spLocks noGrp="1"/>
          </p:cNvSpPr>
          <p:nvPr>
            <p:ph type="dt" sz="half" idx="11"/>
          </p:nvPr>
        </p:nvSpPr>
        <p:spPr/>
        <p:txBody>
          <a:bodyPr>
            <a:noAutofit/>
          </a:bodyPr>
          <a:lstStyle/>
          <a:p>
            <a:fld id="{D147DD1E-11AF-4456-B5FB-1D9E220F065B}" type="datetime6">
              <a:rPr lang="en-US" sz="850" smtClean="0"/>
              <a:t>September 22</a:t>
            </a:fld>
            <a:endParaRPr lang="en-US" sz="850" dirty="0"/>
          </a:p>
        </p:txBody>
      </p:sp>
      <p:sp>
        <p:nvSpPr>
          <p:cNvPr id="14" name="Slide Number Placeholder 13">
            <a:extLst>
              <a:ext uri="{FF2B5EF4-FFF2-40B4-BE49-F238E27FC236}">
                <a16:creationId xmlns:a16="http://schemas.microsoft.com/office/drawing/2014/main" id="{3DC27FF2-61AE-074C-9017-30407B6C6252}"/>
              </a:ext>
            </a:extLst>
          </p:cNvPr>
          <p:cNvSpPr>
            <a:spLocks noGrp="1"/>
          </p:cNvSpPr>
          <p:nvPr>
            <p:ph type="sldNum" sz="quarter" idx="13"/>
          </p:nvPr>
        </p:nvSpPr>
        <p:spPr/>
        <p:txBody>
          <a:bodyPr>
            <a:noAutofit/>
          </a:bodyPr>
          <a:lstStyle/>
          <a:p>
            <a:pPr algn="ctr"/>
            <a:fld id="{CADEBDAC-4AB6-BB4D-B369-93AFCDEF87B0}" type="slidenum">
              <a:rPr lang="en-US" smtClean="0"/>
              <a:pPr algn="ctr"/>
              <a:t>‹#›</a:t>
            </a:fld>
            <a:endParaRPr lang="en-US" dirty="0"/>
          </a:p>
        </p:txBody>
      </p:sp>
      <p:sp>
        <p:nvSpPr>
          <p:cNvPr id="4" name="Text Placeholder 3">
            <a:extLst>
              <a:ext uri="{FF2B5EF4-FFF2-40B4-BE49-F238E27FC236}">
                <a16:creationId xmlns:a16="http://schemas.microsoft.com/office/drawing/2014/main" id="{D26D5E60-0E42-C349-A340-3934E127C927}"/>
              </a:ext>
            </a:extLst>
          </p:cNvPr>
          <p:cNvSpPr>
            <a:spLocks noGrp="1"/>
          </p:cNvSpPr>
          <p:nvPr>
            <p:ph type="body" sz="quarter" idx="14" hasCustomPrompt="1"/>
          </p:nvPr>
        </p:nvSpPr>
        <p:spPr>
          <a:xfrm>
            <a:off x="307497" y="967706"/>
            <a:ext cx="11564492" cy="367479"/>
          </a:xfrm>
          <a:prstGeom prst="rect">
            <a:avLst/>
          </a:prstGeom>
        </p:spPr>
        <p:txBody>
          <a:bodyPr lIns="0" tIns="0" rIns="0" bIns="0" anchor="ctr">
            <a:noAutofit/>
          </a:bodyPr>
          <a:lstStyle>
            <a:lvl1pPr marL="7938" indent="-7938">
              <a:buNone/>
              <a:tabLst/>
              <a:defRPr sz="1800" b="0" i="0" cap="none" baseline="0">
                <a:solidFill>
                  <a:schemeClr val="bg1"/>
                </a:solidFill>
                <a:latin typeface="Calibri" panose="020F0502020204030204" pitchFamily="34" charset="0"/>
                <a:cs typeface="Calibri" panose="020F0502020204030204" pitchFamily="34" charset="0"/>
              </a:defRPr>
            </a:lvl1pPr>
          </a:lstStyle>
          <a:p>
            <a:pPr lvl="0"/>
            <a:r>
              <a:rPr lang="en-US" dirty="0"/>
              <a:t>Subtitle here in sentence case — one line max</a:t>
            </a:r>
          </a:p>
        </p:txBody>
      </p:sp>
      <p:pic>
        <p:nvPicPr>
          <p:cNvPr id="11" name="Graphic 10">
            <a:extLst>
              <a:ext uri="{FF2B5EF4-FFF2-40B4-BE49-F238E27FC236}">
                <a16:creationId xmlns:a16="http://schemas.microsoft.com/office/drawing/2014/main" id="{F1D66D4A-092A-2842-92B5-4317AFEB42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583593" y="6290631"/>
            <a:ext cx="1319996" cy="277769"/>
          </a:xfrm>
          <a:prstGeom prst="rect">
            <a:avLst/>
          </a:prstGeom>
        </p:spPr>
      </p:pic>
      <p:sp>
        <p:nvSpPr>
          <p:cNvPr id="12" name="Content Placeholder 3">
            <a:extLst>
              <a:ext uri="{FF2B5EF4-FFF2-40B4-BE49-F238E27FC236}">
                <a16:creationId xmlns:a16="http://schemas.microsoft.com/office/drawing/2014/main" id="{7BE66488-18C2-1942-A719-E16E308416B9}"/>
              </a:ext>
            </a:extLst>
          </p:cNvPr>
          <p:cNvSpPr>
            <a:spLocks noGrp="1"/>
          </p:cNvSpPr>
          <p:nvPr>
            <p:ph sz="quarter" idx="15"/>
          </p:nvPr>
        </p:nvSpPr>
        <p:spPr>
          <a:xfrm>
            <a:off x="320040" y="1663318"/>
            <a:ext cx="11567160" cy="4455150"/>
          </a:xfrm>
          <a:prstGeom prst="rect">
            <a:avLst/>
          </a:prstGeom>
        </p:spPr>
        <p:txBody>
          <a:bodyPr lIns="0" tIns="0" rIns="0" bIns="0">
            <a:noAutofit/>
          </a:bodyPr>
          <a:lstStyle>
            <a:lvl1pPr>
              <a:lnSpc>
                <a:spcPct val="100000"/>
              </a:lnSpc>
              <a:spcBef>
                <a:spcPts val="400"/>
              </a:spcBef>
              <a:defRPr sz="2000">
                <a:solidFill>
                  <a:schemeClr val="tx1">
                    <a:lumMod val="75000"/>
                    <a:lumOff val="25000"/>
                  </a:schemeClr>
                </a:solidFill>
              </a:defRPr>
            </a:lvl1pPr>
            <a:lvl2pPr marL="685800" indent="-228600">
              <a:lnSpc>
                <a:spcPct val="100000"/>
              </a:lnSpc>
              <a:spcBef>
                <a:spcPts val="400"/>
              </a:spcBef>
              <a:buFont typeface="System Font Regular"/>
              <a:buChar char="–"/>
              <a:defRPr sz="1800">
                <a:solidFill>
                  <a:schemeClr val="tx1">
                    <a:lumMod val="75000"/>
                    <a:lumOff val="25000"/>
                  </a:schemeClr>
                </a:solidFill>
              </a:defRPr>
            </a:lvl2pPr>
            <a:lvl3pPr marL="1143000" indent="-228600">
              <a:lnSpc>
                <a:spcPct val="100000"/>
              </a:lnSpc>
              <a:spcBef>
                <a:spcPts val="400"/>
              </a:spcBef>
              <a:buFont typeface="Courier New" panose="02070309020205020404" pitchFamily="49" charset="0"/>
              <a:buChar char="o"/>
              <a:defRPr sz="1600">
                <a:solidFill>
                  <a:schemeClr val="tx1">
                    <a:lumMod val="75000"/>
                    <a:lumOff val="25000"/>
                  </a:schemeClr>
                </a:solidFill>
              </a:defRPr>
            </a:lvl3pPr>
            <a:lvl4pPr>
              <a:lnSpc>
                <a:spcPct val="100000"/>
              </a:lnSpc>
              <a:spcBef>
                <a:spcPts val="400"/>
              </a:spcBef>
              <a:defRPr sz="1400">
                <a:solidFill>
                  <a:schemeClr val="tx1">
                    <a:lumMod val="75000"/>
                    <a:lumOff val="25000"/>
                  </a:schemeClr>
                </a:solidFill>
              </a:defRPr>
            </a:lvl4pPr>
            <a:lvl5pPr marL="2057400" indent="-228600">
              <a:lnSpc>
                <a:spcPct val="100000"/>
              </a:lnSpc>
              <a:spcBef>
                <a:spcPts val="400"/>
              </a:spcBef>
              <a:buFont typeface="System Font Regular"/>
              <a:buChar char="–"/>
              <a:defRPr sz="14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3">
            <a:extLst>
              <a:ext uri="{FF2B5EF4-FFF2-40B4-BE49-F238E27FC236}">
                <a16:creationId xmlns:a16="http://schemas.microsoft.com/office/drawing/2014/main" id="{7C7EF963-12B7-4FB0-A031-80507C4FCA4B}"/>
              </a:ext>
            </a:extLst>
          </p:cNvPr>
          <p:cNvSpPr>
            <a:spLocks noGrp="1"/>
          </p:cNvSpPr>
          <p:nvPr>
            <p:ph type="ftr" sz="quarter" idx="16"/>
          </p:nvPr>
        </p:nvSpPr>
        <p:spPr>
          <a:xfrm>
            <a:off x="3832860" y="6638544"/>
            <a:ext cx="4526280" cy="219456"/>
          </a:xfrm>
        </p:spPr>
        <p:txBody>
          <a:bodyPr/>
          <a:lstStyle/>
          <a:p>
            <a:pPr algn="ctr"/>
            <a:r>
              <a:rPr lang="en-US" dirty="0"/>
              <a:t>Madrigal Pharmaceuticals</a:t>
            </a:r>
          </a:p>
        </p:txBody>
      </p:sp>
    </p:spTree>
    <p:extLst>
      <p:ext uri="{BB962C8B-B14F-4D97-AF65-F5344CB8AC3E}">
        <p14:creationId xmlns:p14="http://schemas.microsoft.com/office/powerpoint/2010/main" val="146205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Divider - Patient - Kayak">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1E44EC-7ADB-3441-A047-1F2914507E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486065" cy="6858000"/>
          </a:xfrm>
          <a:prstGeom prst="rect">
            <a:avLst/>
          </a:prstGeom>
        </p:spPr>
      </p:pic>
      <p:pic>
        <p:nvPicPr>
          <p:cNvPr id="10" name="Graphic 9">
            <a:extLst>
              <a:ext uri="{FF2B5EF4-FFF2-40B4-BE49-F238E27FC236}">
                <a16:creationId xmlns:a16="http://schemas.microsoft.com/office/drawing/2014/main" id="{CFAFBC75-AD12-EB4A-89BA-9F08B02ECF6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37412" y="0"/>
            <a:ext cx="6454588" cy="6861176"/>
          </a:xfrm>
          <a:prstGeom prst="rect">
            <a:avLst/>
          </a:prstGeom>
        </p:spPr>
      </p:pic>
      <p:sp>
        <p:nvSpPr>
          <p:cNvPr id="17" name="Rectangle 16">
            <a:extLst>
              <a:ext uri="{FF2B5EF4-FFF2-40B4-BE49-F238E27FC236}">
                <a16:creationId xmlns:a16="http://schemas.microsoft.com/office/drawing/2014/main" id="{2A9BFD39-ED88-424C-A8BB-832096E634B7}"/>
              </a:ext>
            </a:extLst>
          </p:cNvPr>
          <p:cNvSpPr/>
          <p:nvPr userDrawn="1"/>
        </p:nvSpPr>
        <p:spPr>
          <a:xfrm>
            <a:off x="5906233" y="-1"/>
            <a:ext cx="6282719" cy="6858001"/>
          </a:xfrm>
          <a:prstGeom prst="rect">
            <a:avLst/>
          </a:prstGeom>
          <a:gradFill>
            <a:gsLst>
              <a:gs pos="0">
                <a:schemeClr val="bg1">
                  <a:alpha val="0"/>
                </a:schemeClr>
              </a:gs>
              <a:gs pos="74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4">
            <a:extLst>
              <a:ext uri="{FF2B5EF4-FFF2-40B4-BE49-F238E27FC236}">
                <a16:creationId xmlns:a16="http://schemas.microsoft.com/office/drawing/2014/main" id="{4D7D4996-6381-F647-ACCF-F7EB934CBB0E}"/>
              </a:ext>
            </a:extLst>
          </p:cNvPr>
          <p:cNvSpPr>
            <a:spLocks noGrp="1"/>
          </p:cNvSpPr>
          <p:nvPr>
            <p:ph type="body" sz="quarter" idx="10" hasCustomPrompt="1"/>
          </p:nvPr>
        </p:nvSpPr>
        <p:spPr>
          <a:xfrm>
            <a:off x="6307440" y="3010359"/>
            <a:ext cx="5486400" cy="837282"/>
          </a:xfrm>
          <a:prstGeom prst="rect">
            <a:avLst/>
          </a:prstGeom>
        </p:spPr>
        <p:txBody>
          <a:bodyPr lIns="0" anchor="ctr">
            <a:noAutofit/>
          </a:bodyPr>
          <a:lstStyle>
            <a:lvl1pPr marL="0" indent="0" algn="r">
              <a:buNone/>
              <a:defRPr sz="3600" b="0" i="0">
                <a:solidFill>
                  <a:schemeClr val="accent1"/>
                </a:solidFill>
                <a:latin typeface="+mj-lt"/>
              </a:defRPr>
            </a:lvl1pPr>
          </a:lstStyle>
          <a:p>
            <a:pPr lvl="0"/>
            <a:r>
              <a:rPr lang="en-US" dirty="0"/>
              <a:t>Click to insert title</a:t>
            </a:r>
          </a:p>
        </p:txBody>
      </p:sp>
      <p:graphicFrame>
        <p:nvGraphicFramePr>
          <p:cNvPr id="8" name="Table 3">
            <a:extLst>
              <a:ext uri="{FF2B5EF4-FFF2-40B4-BE49-F238E27FC236}">
                <a16:creationId xmlns:a16="http://schemas.microsoft.com/office/drawing/2014/main" id="{CE4338E5-798A-BB47-9854-C87460D35D78}"/>
              </a:ext>
            </a:extLst>
          </p:cNvPr>
          <p:cNvGraphicFramePr>
            <a:graphicFrameLocks noGrp="1"/>
          </p:cNvGraphicFramePr>
          <p:nvPr userDrawn="1"/>
        </p:nvGraphicFramePr>
        <p:xfrm>
          <a:off x="12474713" y="-1"/>
          <a:ext cx="896730" cy="2398644"/>
        </p:xfrm>
        <a:graphic>
          <a:graphicData uri="http://schemas.openxmlformats.org/drawingml/2006/table">
            <a:tbl>
              <a:tblPr firstRow="1" bandRow="1">
                <a:tableStyleId>{5C22544A-7EE6-4342-B048-85BDC9FD1C3A}</a:tableStyleId>
              </a:tblPr>
              <a:tblGrid>
                <a:gridCol w="896730">
                  <a:extLst>
                    <a:ext uri="{9D8B030D-6E8A-4147-A177-3AD203B41FA5}">
                      <a16:colId xmlns:a16="http://schemas.microsoft.com/office/drawing/2014/main" val="160835451"/>
                    </a:ext>
                  </a:extLst>
                </a:gridCol>
              </a:tblGrid>
              <a:tr h="799548">
                <a:tc>
                  <a:txBody>
                    <a:bodyPr/>
                    <a:lstStyle/>
                    <a:p>
                      <a:endParaRPr lang="en-US" dirty="0"/>
                    </a:p>
                  </a:txBody>
                  <a:tcPr>
                    <a:lnL w="3175" cap="flat" cmpd="sng" algn="ctr">
                      <a:solidFill>
                        <a:schemeClr val="accent1">
                          <a:lumMod val="60000"/>
                          <a:lumOff val="40000"/>
                        </a:schemeClr>
                      </a:solidFill>
                      <a:prstDash val="sysDash"/>
                      <a:round/>
                      <a:headEnd type="none" w="med" len="med"/>
                      <a:tailEnd type="none" w="med" len="med"/>
                    </a:lnL>
                    <a:lnR w="3175" cap="flat" cmpd="sng" algn="ctr">
                      <a:solidFill>
                        <a:schemeClr val="accent1">
                          <a:lumMod val="60000"/>
                          <a:lumOff val="40000"/>
                        </a:schemeClr>
                      </a:solidFill>
                      <a:prstDash val="sysDash"/>
                      <a:round/>
                      <a:headEnd type="none" w="med" len="med"/>
                      <a:tailEnd type="none" w="med" len="med"/>
                    </a:lnR>
                    <a:lnT w="3175" cap="flat" cmpd="sng" algn="ctr">
                      <a:solidFill>
                        <a:schemeClr val="accent1">
                          <a:lumMod val="60000"/>
                          <a:lumOff val="40000"/>
                        </a:schemeClr>
                      </a:solidFill>
                      <a:prstDash val="sysDash"/>
                      <a:round/>
                      <a:headEnd type="none" w="med" len="med"/>
                      <a:tailEnd type="none" w="med" len="med"/>
                    </a:lnT>
                    <a:lnB w="3175" cap="flat" cmpd="sng" algn="ctr">
                      <a:solidFill>
                        <a:schemeClr val="accent1">
                          <a:lumMod val="60000"/>
                          <a:lumOff val="40000"/>
                        </a:schemeClr>
                      </a:solidFill>
                      <a:prstDash val="sysDash"/>
                      <a:round/>
                      <a:headEnd type="none" w="med" len="med"/>
                      <a:tailEnd type="none" w="med" len="med"/>
                    </a:lnB>
                    <a:noFill/>
                  </a:tcPr>
                </a:tc>
                <a:extLst>
                  <a:ext uri="{0D108BD9-81ED-4DB2-BD59-A6C34878D82A}">
                    <a16:rowId xmlns:a16="http://schemas.microsoft.com/office/drawing/2014/main" val="1929862309"/>
                  </a:ext>
                </a:extLst>
              </a:tr>
              <a:tr h="799548">
                <a:tc>
                  <a:txBody>
                    <a:bodyPr/>
                    <a:lstStyle/>
                    <a:p>
                      <a:endParaRPr lang="en-US" dirty="0"/>
                    </a:p>
                  </a:txBody>
                  <a:tcPr>
                    <a:lnL w="3175" cap="flat" cmpd="sng" algn="ctr">
                      <a:solidFill>
                        <a:schemeClr val="accent1">
                          <a:lumMod val="60000"/>
                          <a:lumOff val="40000"/>
                        </a:schemeClr>
                      </a:solidFill>
                      <a:prstDash val="sysDash"/>
                      <a:round/>
                      <a:headEnd type="none" w="med" len="med"/>
                      <a:tailEnd type="none" w="med" len="med"/>
                    </a:lnL>
                    <a:lnR w="3175" cap="flat" cmpd="sng" algn="ctr">
                      <a:solidFill>
                        <a:schemeClr val="accent1">
                          <a:lumMod val="60000"/>
                          <a:lumOff val="40000"/>
                        </a:schemeClr>
                      </a:solidFill>
                      <a:prstDash val="sysDash"/>
                      <a:round/>
                      <a:headEnd type="none" w="med" len="med"/>
                      <a:tailEnd type="none" w="med" len="med"/>
                    </a:lnR>
                    <a:lnT w="3175" cap="flat" cmpd="sng" algn="ctr">
                      <a:solidFill>
                        <a:schemeClr val="accent1">
                          <a:lumMod val="60000"/>
                          <a:lumOff val="40000"/>
                        </a:schemeClr>
                      </a:solidFill>
                      <a:prstDash val="sysDash"/>
                      <a:round/>
                      <a:headEnd type="none" w="med" len="med"/>
                      <a:tailEnd type="none" w="med" len="med"/>
                    </a:lnT>
                    <a:lnB w="3175" cap="flat" cmpd="sng" algn="ctr">
                      <a:solidFill>
                        <a:schemeClr val="accent1">
                          <a:lumMod val="60000"/>
                          <a:lumOff val="40000"/>
                        </a:schemeClr>
                      </a:solidFill>
                      <a:prstDash val="sysDash"/>
                      <a:round/>
                      <a:headEnd type="none" w="med" len="med"/>
                      <a:tailEnd type="none" w="med" len="med"/>
                    </a:lnB>
                    <a:noFill/>
                  </a:tcPr>
                </a:tc>
                <a:extLst>
                  <a:ext uri="{0D108BD9-81ED-4DB2-BD59-A6C34878D82A}">
                    <a16:rowId xmlns:a16="http://schemas.microsoft.com/office/drawing/2014/main" val="2043302861"/>
                  </a:ext>
                </a:extLst>
              </a:tr>
              <a:tr h="799548">
                <a:tc>
                  <a:txBody>
                    <a:bodyPr/>
                    <a:lstStyle/>
                    <a:p>
                      <a:endParaRPr lang="en-US" dirty="0"/>
                    </a:p>
                  </a:txBody>
                  <a:tcPr>
                    <a:lnL w="3175" cap="flat" cmpd="sng" algn="ctr">
                      <a:solidFill>
                        <a:schemeClr val="accent1">
                          <a:lumMod val="60000"/>
                          <a:lumOff val="40000"/>
                        </a:schemeClr>
                      </a:solidFill>
                      <a:prstDash val="sysDash"/>
                      <a:round/>
                      <a:headEnd type="none" w="med" len="med"/>
                      <a:tailEnd type="none" w="med" len="med"/>
                    </a:lnL>
                    <a:lnR w="3175" cap="flat" cmpd="sng" algn="ctr">
                      <a:solidFill>
                        <a:schemeClr val="accent1">
                          <a:lumMod val="60000"/>
                          <a:lumOff val="40000"/>
                        </a:schemeClr>
                      </a:solidFill>
                      <a:prstDash val="sysDash"/>
                      <a:round/>
                      <a:headEnd type="none" w="med" len="med"/>
                      <a:tailEnd type="none" w="med" len="med"/>
                    </a:lnR>
                    <a:lnT w="3175" cap="flat" cmpd="sng" algn="ctr">
                      <a:solidFill>
                        <a:schemeClr val="accent1">
                          <a:lumMod val="60000"/>
                          <a:lumOff val="40000"/>
                        </a:schemeClr>
                      </a:solidFill>
                      <a:prstDash val="sysDash"/>
                      <a:round/>
                      <a:headEnd type="none" w="med" len="med"/>
                      <a:tailEnd type="none" w="med" len="med"/>
                    </a:lnT>
                    <a:lnB w="3175" cap="flat" cmpd="sng" algn="ctr">
                      <a:solidFill>
                        <a:schemeClr val="accent1">
                          <a:lumMod val="60000"/>
                          <a:lumOff val="40000"/>
                        </a:schemeClr>
                      </a:solidFill>
                      <a:prstDash val="sysDash"/>
                      <a:round/>
                      <a:headEnd type="none" w="med" len="med"/>
                      <a:tailEnd type="none" w="med" len="med"/>
                    </a:lnB>
                    <a:noFill/>
                  </a:tcPr>
                </a:tc>
                <a:extLst>
                  <a:ext uri="{0D108BD9-81ED-4DB2-BD59-A6C34878D82A}">
                    <a16:rowId xmlns:a16="http://schemas.microsoft.com/office/drawing/2014/main" val="1202941008"/>
                  </a:ext>
                </a:extLst>
              </a:tr>
            </a:tbl>
          </a:graphicData>
        </a:graphic>
      </p:graphicFrame>
      <p:pic>
        <p:nvPicPr>
          <p:cNvPr id="16" name="Graphic 15">
            <a:extLst>
              <a:ext uri="{FF2B5EF4-FFF2-40B4-BE49-F238E27FC236}">
                <a16:creationId xmlns:a16="http://schemas.microsoft.com/office/drawing/2014/main" id="{BB1BAA9D-B2AA-724A-B44C-06FE2D6DDE2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258865" y="6201087"/>
            <a:ext cx="1564327" cy="329184"/>
          </a:xfrm>
          <a:prstGeom prst="rect">
            <a:avLst/>
          </a:prstGeom>
        </p:spPr>
      </p:pic>
    </p:spTree>
    <p:extLst>
      <p:ext uri="{BB962C8B-B14F-4D97-AF65-F5344CB8AC3E}">
        <p14:creationId xmlns:p14="http://schemas.microsoft.com/office/powerpoint/2010/main" val="174819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Divider - Patient - Basketball">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904222-F5A9-0442-8CF8-85EAFA8374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7555977" cy="6858000"/>
          </a:xfrm>
          <a:prstGeom prst="rect">
            <a:avLst/>
          </a:prstGeom>
        </p:spPr>
      </p:pic>
      <p:pic>
        <p:nvPicPr>
          <p:cNvPr id="10" name="Graphic 9">
            <a:extLst>
              <a:ext uri="{FF2B5EF4-FFF2-40B4-BE49-F238E27FC236}">
                <a16:creationId xmlns:a16="http://schemas.microsoft.com/office/drawing/2014/main" id="{AA597792-51CA-404E-B4A9-B0F26342D33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37412" y="0"/>
            <a:ext cx="6454588" cy="6861176"/>
          </a:xfrm>
          <a:prstGeom prst="rect">
            <a:avLst/>
          </a:prstGeom>
        </p:spPr>
      </p:pic>
      <p:sp>
        <p:nvSpPr>
          <p:cNvPr id="14" name="Text Placeholder 14">
            <a:extLst>
              <a:ext uri="{FF2B5EF4-FFF2-40B4-BE49-F238E27FC236}">
                <a16:creationId xmlns:a16="http://schemas.microsoft.com/office/drawing/2014/main" id="{4D7D4996-6381-F647-ACCF-F7EB934CBB0E}"/>
              </a:ext>
            </a:extLst>
          </p:cNvPr>
          <p:cNvSpPr>
            <a:spLocks noGrp="1"/>
          </p:cNvSpPr>
          <p:nvPr>
            <p:ph type="body" sz="quarter" idx="10" hasCustomPrompt="1"/>
          </p:nvPr>
        </p:nvSpPr>
        <p:spPr>
          <a:xfrm>
            <a:off x="6307440" y="3010359"/>
            <a:ext cx="5486400" cy="837282"/>
          </a:xfrm>
          <a:prstGeom prst="rect">
            <a:avLst/>
          </a:prstGeom>
        </p:spPr>
        <p:txBody>
          <a:bodyPr lIns="0" anchor="ctr">
            <a:noAutofit/>
          </a:bodyPr>
          <a:lstStyle>
            <a:lvl1pPr marL="0" indent="0" algn="r">
              <a:buNone/>
              <a:defRPr sz="3600" b="0" i="0">
                <a:solidFill>
                  <a:schemeClr val="accent1"/>
                </a:solidFill>
                <a:latin typeface="+mj-lt"/>
              </a:defRPr>
            </a:lvl1pPr>
          </a:lstStyle>
          <a:p>
            <a:pPr lvl="0"/>
            <a:r>
              <a:rPr lang="en-US" dirty="0"/>
              <a:t>Click to insert title</a:t>
            </a:r>
          </a:p>
        </p:txBody>
      </p:sp>
      <p:graphicFrame>
        <p:nvGraphicFramePr>
          <p:cNvPr id="8" name="Table 3">
            <a:extLst>
              <a:ext uri="{FF2B5EF4-FFF2-40B4-BE49-F238E27FC236}">
                <a16:creationId xmlns:a16="http://schemas.microsoft.com/office/drawing/2014/main" id="{CE4338E5-798A-BB47-9854-C87460D35D78}"/>
              </a:ext>
            </a:extLst>
          </p:cNvPr>
          <p:cNvGraphicFramePr>
            <a:graphicFrameLocks noGrp="1"/>
          </p:cNvGraphicFramePr>
          <p:nvPr userDrawn="1"/>
        </p:nvGraphicFramePr>
        <p:xfrm>
          <a:off x="12474713" y="-1"/>
          <a:ext cx="896730" cy="2398644"/>
        </p:xfrm>
        <a:graphic>
          <a:graphicData uri="http://schemas.openxmlformats.org/drawingml/2006/table">
            <a:tbl>
              <a:tblPr firstRow="1" bandRow="1">
                <a:tableStyleId>{5C22544A-7EE6-4342-B048-85BDC9FD1C3A}</a:tableStyleId>
              </a:tblPr>
              <a:tblGrid>
                <a:gridCol w="896730">
                  <a:extLst>
                    <a:ext uri="{9D8B030D-6E8A-4147-A177-3AD203B41FA5}">
                      <a16:colId xmlns:a16="http://schemas.microsoft.com/office/drawing/2014/main" val="160835451"/>
                    </a:ext>
                  </a:extLst>
                </a:gridCol>
              </a:tblGrid>
              <a:tr h="799548">
                <a:tc>
                  <a:txBody>
                    <a:bodyPr/>
                    <a:lstStyle/>
                    <a:p>
                      <a:endParaRPr lang="en-US" dirty="0"/>
                    </a:p>
                  </a:txBody>
                  <a:tcPr>
                    <a:lnL w="3175" cap="flat" cmpd="sng" algn="ctr">
                      <a:solidFill>
                        <a:schemeClr val="accent1">
                          <a:lumMod val="60000"/>
                          <a:lumOff val="40000"/>
                        </a:schemeClr>
                      </a:solidFill>
                      <a:prstDash val="sysDash"/>
                      <a:round/>
                      <a:headEnd type="none" w="med" len="med"/>
                      <a:tailEnd type="none" w="med" len="med"/>
                    </a:lnL>
                    <a:lnR w="3175" cap="flat" cmpd="sng" algn="ctr">
                      <a:solidFill>
                        <a:schemeClr val="accent1">
                          <a:lumMod val="60000"/>
                          <a:lumOff val="40000"/>
                        </a:schemeClr>
                      </a:solidFill>
                      <a:prstDash val="sysDash"/>
                      <a:round/>
                      <a:headEnd type="none" w="med" len="med"/>
                      <a:tailEnd type="none" w="med" len="med"/>
                    </a:lnR>
                    <a:lnT w="3175" cap="flat" cmpd="sng" algn="ctr">
                      <a:solidFill>
                        <a:schemeClr val="accent1">
                          <a:lumMod val="60000"/>
                          <a:lumOff val="40000"/>
                        </a:schemeClr>
                      </a:solidFill>
                      <a:prstDash val="sysDash"/>
                      <a:round/>
                      <a:headEnd type="none" w="med" len="med"/>
                      <a:tailEnd type="none" w="med" len="med"/>
                    </a:lnT>
                    <a:lnB w="3175" cap="flat" cmpd="sng" algn="ctr">
                      <a:solidFill>
                        <a:schemeClr val="accent1">
                          <a:lumMod val="60000"/>
                          <a:lumOff val="40000"/>
                        </a:schemeClr>
                      </a:solidFill>
                      <a:prstDash val="sysDash"/>
                      <a:round/>
                      <a:headEnd type="none" w="med" len="med"/>
                      <a:tailEnd type="none" w="med" len="med"/>
                    </a:lnB>
                    <a:noFill/>
                  </a:tcPr>
                </a:tc>
                <a:extLst>
                  <a:ext uri="{0D108BD9-81ED-4DB2-BD59-A6C34878D82A}">
                    <a16:rowId xmlns:a16="http://schemas.microsoft.com/office/drawing/2014/main" val="1929862309"/>
                  </a:ext>
                </a:extLst>
              </a:tr>
              <a:tr h="799548">
                <a:tc>
                  <a:txBody>
                    <a:bodyPr/>
                    <a:lstStyle/>
                    <a:p>
                      <a:endParaRPr lang="en-US" dirty="0"/>
                    </a:p>
                  </a:txBody>
                  <a:tcPr>
                    <a:lnL w="3175" cap="flat" cmpd="sng" algn="ctr">
                      <a:solidFill>
                        <a:schemeClr val="accent1">
                          <a:lumMod val="60000"/>
                          <a:lumOff val="40000"/>
                        </a:schemeClr>
                      </a:solidFill>
                      <a:prstDash val="sysDash"/>
                      <a:round/>
                      <a:headEnd type="none" w="med" len="med"/>
                      <a:tailEnd type="none" w="med" len="med"/>
                    </a:lnL>
                    <a:lnR w="3175" cap="flat" cmpd="sng" algn="ctr">
                      <a:solidFill>
                        <a:schemeClr val="accent1">
                          <a:lumMod val="60000"/>
                          <a:lumOff val="40000"/>
                        </a:schemeClr>
                      </a:solidFill>
                      <a:prstDash val="sysDash"/>
                      <a:round/>
                      <a:headEnd type="none" w="med" len="med"/>
                      <a:tailEnd type="none" w="med" len="med"/>
                    </a:lnR>
                    <a:lnT w="3175" cap="flat" cmpd="sng" algn="ctr">
                      <a:solidFill>
                        <a:schemeClr val="accent1">
                          <a:lumMod val="60000"/>
                          <a:lumOff val="40000"/>
                        </a:schemeClr>
                      </a:solidFill>
                      <a:prstDash val="sysDash"/>
                      <a:round/>
                      <a:headEnd type="none" w="med" len="med"/>
                      <a:tailEnd type="none" w="med" len="med"/>
                    </a:lnT>
                    <a:lnB w="3175" cap="flat" cmpd="sng" algn="ctr">
                      <a:solidFill>
                        <a:schemeClr val="accent1">
                          <a:lumMod val="60000"/>
                          <a:lumOff val="40000"/>
                        </a:schemeClr>
                      </a:solidFill>
                      <a:prstDash val="sysDash"/>
                      <a:round/>
                      <a:headEnd type="none" w="med" len="med"/>
                      <a:tailEnd type="none" w="med" len="med"/>
                    </a:lnB>
                    <a:noFill/>
                  </a:tcPr>
                </a:tc>
                <a:extLst>
                  <a:ext uri="{0D108BD9-81ED-4DB2-BD59-A6C34878D82A}">
                    <a16:rowId xmlns:a16="http://schemas.microsoft.com/office/drawing/2014/main" val="2043302861"/>
                  </a:ext>
                </a:extLst>
              </a:tr>
              <a:tr h="799548">
                <a:tc>
                  <a:txBody>
                    <a:bodyPr/>
                    <a:lstStyle/>
                    <a:p>
                      <a:endParaRPr lang="en-US" dirty="0"/>
                    </a:p>
                  </a:txBody>
                  <a:tcPr>
                    <a:lnL w="3175" cap="flat" cmpd="sng" algn="ctr">
                      <a:solidFill>
                        <a:schemeClr val="accent1">
                          <a:lumMod val="60000"/>
                          <a:lumOff val="40000"/>
                        </a:schemeClr>
                      </a:solidFill>
                      <a:prstDash val="sysDash"/>
                      <a:round/>
                      <a:headEnd type="none" w="med" len="med"/>
                      <a:tailEnd type="none" w="med" len="med"/>
                    </a:lnL>
                    <a:lnR w="3175" cap="flat" cmpd="sng" algn="ctr">
                      <a:solidFill>
                        <a:schemeClr val="accent1">
                          <a:lumMod val="60000"/>
                          <a:lumOff val="40000"/>
                        </a:schemeClr>
                      </a:solidFill>
                      <a:prstDash val="sysDash"/>
                      <a:round/>
                      <a:headEnd type="none" w="med" len="med"/>
                      <a:tailEnd type="none" w="med" len="med"/>
                    </a:lnR>
                    <a:lnT w="3175" cap="flat" cmpd="sng" algn="ctr">
                      <a:solidFill>
                        <a:schemeClr val="accent1">
                          <a:lumMod val="60000"/>
                          <a:lumOff val="40000"/>
                        </a:schemeClr>
                      </a:solidFill>
                      <a:prstDash val="sysDash"/>
                      <a:round/>
                      <a:headEnd type="none" w="med" len="med"/>
                      <a:tailEnd type="none" w="med" len="med"/>
                    </a:lnT>
                    <a:lnB w="3175" cap="flat" cmpd="sng" algn="ctr">
                      <a:solidFill>
                        <a:schemeClr val="accent1">
                          <a:lumMod val="60000"/>
                          <a:lumOff val="40000"/>
                        </a:schemeClr>
                      </a:solidFill>
                      <a:prstDash val="sysDash"/>
                      <a:round/>
                      <a:headEnd type="none" w="med" len="med"/>
                      <a:tailEnd type="none" w="med" len="med"/>
                    </a:lnB>
                    <a:noFill/>
                  </a:tcPr>
                </a:tc>
                <a:extLst>
                  <a:ext uri="{0D108BD9-81ED-4DB2-BD59-A6C34878D82A}">
                    <a16:rowId xmlns:a16="http://schemas.microsoft.com/office/drawing/2014/main" val="1202941008"/>
                  </a:ext>
                </a:extLst>
              </a:tr>
            </a:tbl>
          </a:graphicData>
        </a:graphic>
      </p:graphicFrame>
      <p:pic>
        <p:nvPicPr>
          <p:cNvPr id="16" name="Graphic 15">
            <a:extLst>
              <a:ext uri="{FF2B5EF4-FFF2-40B4-BE49-F238E27FC236}">
                <a16:creationId xmlns:a16="http://schemas.microsoft.com/office/drawing/2014/main" id="{BB1BAA9D-B2AA-724A-B44C-06FE2D6DDE2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258865" y="6201087"/>
            <a:ext cx="1564327" cy="329184"/>
          </a:xfrm>
          <a:prstGeom prst="rect">
            <a:avLst/>
          </a:prstGeom>
        </p:spPr>
      </p:pic>
    </p:spTree>
    <p:extLst>
      <p:ext uri="{BB962C8B-B14F-4D97-AF65-F5344CB8AC3E}">
        <p14:creationId xmlns:p14="http://schemas.microsoft.com/office/powerpoint/2010/main" val="583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Two Columns">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2FB6675-491F-C347-86BE-B8D249880609}"/>
              </a:ext>
            </a:extLst>
          </p:cNvPr>
          <p:cNvSpPr>
            <a:spLocks noGrp="1"/>
          </p:cNvSpPr>
          <p:nvPr>
            <p:ph sz="quarter" idx="15"/>
          </p:nvPr>
        </p:nvSpPr>
        <p:spPr>
          <a:xfrm>
            <a:off x="320040" y="1261872"/>
            <a:ext cx="5596128" cy="4855464"/>
          </a:xfrm>
          <a:prstGeom prst="rect">
            <a:avLst/>
          </a:prstGeom>
        </p:spPr>
        <p:txBody>
          <a:bodyPr lIns="0" tIns="0" rIns="0" bIns="0">
            <a:noAutofit/>
          </a:bodyPr>
          <a:lstStyle>
            <a:lvl1pPr>
              <a:lnSpc>
                <a:spcPct val="100000"/>
              </a:lnSpc>
              <a:spcBef>
                <a:spcPts val="400"/>
              </a:spcBef>
              <a:defRPr sz="2000">
                <a:solidFill>
                  <a:schemeClr val="tx1">
                    <a:lumMod val="75000"/>
                    <a:lumOff val="25000"/>
                  </a:schemeClr>
                </a:solidFill>
              </a:defRPr>
            </a:lvl1pPr>
            <a:lvl2pPr marL="685800" indent="-228600">
              <a:lnSpc>
                <a:spcPct val="100000"/>
              </a:lnSpc>
              <a:spcBef>
                <a:spcPts val="400"/>
              </a:spcBef>
              <a:buFont typeface="System Font Regular"/>
              <a:buChar char="–"/>
              <a:defRPr sz="1800">
                <a:solidFill>
                  <a:schemeClr val="tx1">
                    <a:lumMod val="75000"/>
                    <a:lumOff val="25000"/>
                  </a:schemeClr>
                </a:solidFill>
              </a:defRPr>
            </a:lvl2pPr>
            <a:lvl3pPr marL="1143000" indent="-228600">
              <a:lnSpc>
                <a:spcPct val="100000"/>
              </a:lnSpc>
              <a:spcBef>
                <a:spcPts val="400"/>
              </a:spcBef>
              <a:buFont typeface="Courier New" panose="02070309020205020404" pitchFamily="49" charset="0"/>
              <a:buChar char="o"/>
              <a:defRPr sz="1600">
                <a:solidFill>
                  <a:schemeClr val="tx1">
                    <a:lumMod val="75000"/>
                    <a:lumOff val="25000"/>
                  </a:schemeClr>
                </a:solidFill>
              </a:defRPr>
            </a:lvl3pPr>
            <a:lvl4pPr>
              <a:lnSpc>
                <a:spcPct val="100000"/>
              </a:lnSpc>
              <a:spcBef>
                <a:spcPts val="400"/>
              </a:spcBef>
              <a:defRPr sz="1400">
                <a:solidFill>
                  <a:schemeClr val="tx1">
                    <a:lumMod val="75000"/>
                    <a:lumOff val="25000"/>
                  </a:schemeClr>
                </a:solidFill>
              </a:defRPr>
            </a:lvl4pPr>
            <a:lvl5pPr marL="2057400" indent="-228600">
              <a:lnSpc>
                <a:spcPct val="100000"/>
              </a:lnSpc>
              <a:spcBef>
                <a:spcPts val="400"/>
              </a:spcBef>
              <a:buFont typeface="System Font Regular"/>
              <a:buChar char="–"/>
              <a:defRPr sz="14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EF22AE0-9F5B-3F41-958D-E7052A5A04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B5703BC-55BA-5D45-AC1E-5F3244E9257C}"/>
              </a:ext>
            </a:extLst>
          </p:cNvPr>
          <p:cNvSpPr>
            <a:spLocks noGrp="1"/>
          </p:cNvSpPr>
          <p:nvPr>
            <p:ph type="dt" sz="half" idx="16"/>
          </p:nvPr>
        </p:nvSpPr>
        <p:spPr/>
        <p:txBody>
          <a:bodyPr/>
          <a:lstStyle/>
          <a:p>
            <a:pPr algn="l"/>
            <a:fld id="{0697C391-339F-4522-B442-E12EAA867E73}" type="datetime6">
              <a:rPr lang="en-US" smtClean="0"/>
              <a:t>September 22</a:t>
            </a:fld>
            <a:endParaRPr lang="en-US" dirty="0"/>
          </a:p>
        </p:txBody>
      </p:sp>
      <p:sp>
        <p:nvSpPr>
          <p:cNvPr id="5" name="Footer Placeholder 4">
            <a:extLst>
              <a:ext uri="{FF2B5EF4-FFF2-40B4-BE49-F238E27FC236}">
                <a16:creationId xmlns:a16="http://schemas.microsoft.com/office/drawing/2014/main" id="{FA56713C-364F-EA46-8D8D-D5B96E2DFA74}"/>
              </a:ext>
            </a:extLst>
          </p:cNvPr>
          <p:cNvSpPr>
            <a:spLocks noGrp="1"/>
          </p:cNvSpPr>
          <p:nvPr>
            <p:ph type="ftr" sz="quarter" idx="17"/>
          </p:nvPr>
        </p:nvSpPr>
        <p:spPr/>
        <p:txBody>
          <a:bodyPr/>
          <a:lstStyle/>
          <a:p>
            <a:pPr algn="ctr"/>
            <a:r>
              <a:rPr lang="en-US" dirty="0"/>
              <a:t>Madrigal Pharmaceuticals</a:t>
            </a:r>
          </a:p>
        </p:txBody>
      </p:sp>
      <p:sp>
        <p:nvSpPr>
          <p:cNvPr id="7" name="Slide Number Placeholder 6">
            <a:extLst>
              <a:ext uri="{FF2B5EF4-FFF2-40B4-BE49-F238E27FC236}">
                <a16:creationId xmlns:a16="http://schemas.microsoft.com/office/drawing/2014/main" id="{123AA1BB-2396-BD46-A189-6268A041CF87}"/>
              </a:ext>
            </a:extLst>
          </p:cNvPr>
          <p:cNvSpPr>
            <a:spLocks noGrp="1"/>
          </p:cNvSpPr>
          <p:nvPr>
            <p:ph type="sldNum" sz="quarter" idx="18"/>
          </p:nvPr>
        </p:nvSpPr>
        <p:spPr/>
        <p:txBody>
          <a:bodyPr/>
          <a:lstStyle/>
          <a:p>
            <a:pPr algn="ctr"/>
            <a:fld id="{CADEBDAC-4AB6-BB4D-B369-93AFCDEF87B0}" type="slidenum">
              <a:rPr lang="en-US" smtClean="0"/>
              <a:pPr algn="ctr"/>
              <a:t>‹#›</a:t>
            </a:fld>
            <a:endParaRPr lang="en-US" dirty="0"/>
          </a:p>
        </p:txBody>
      </p:sp>
      <p:sp>
        <p:nvSpPr>
          <p:cNvPr id="10" name="Content Placeholder 3">
            <a:extLst>
              <a:ext uri="{FF2B5EF4-FFF2-40B4-BE49-F238E27FC236}">
                <a16:creationId xmlns:a16="http://schemas.microsoft.com/office/drawing/2014/main" id="{05EF3776-5FC3-9646-AB17-9099CD17BFED}"/>
              </a:ext>
            </a:extLst>
          </p:cNvPr>
          <p:cNvSpPr>
            <a:spLocks noGrp="1"/>
          </p:cNvSpPr>
          <p:nvPr>
            <p:ph sz="quarter" idx="19"/>
          </p:nvPr>
        </p:nvSpPr>
        <p:spPr>
          <a:xfrm>
            <a:off x="6281928" y="1261872"/>
            <a:ext cx="5596128" cy="4855464"/>
          </a:xfrm>
          <a:prstGeom prst="rect">
            <a:avLst/>
          </a:prstGeom>
        </p:spPr>
        <p:txBody>
          <a:bodyPr lIns="0" tIns="0" rIns="0" bIns="0">
            <a:noAutofit/>
          </a:bodyPr>
          <a:lstStyle>
            <a:lvl1pPr>
              <a:lnSpc>
                <a:spcPct val="100000"/>
              </a:lnSpc>
              <a:spcBef>
                <a:spcPts val="400"/>
              </a:spcBef>
              <a:defRPr sz="2000">
                <a:solidFill>
                  <a:schemeClr val="tx1">
                    <a:lumMod val="75000"/>
                    <a:lumOff val="25000"/>
                  </a:schemeClr>
                </a:solidFill>
              </a:defRPr>
            </a:lvl1pPr>
            <a:lvl2pPr marL="685800" indent="-228600">
              <a:lnSpc>
                <a:spcPct val="100000"/>
              </a:lnSpc>
              <a:spcBef>
                <a:spcPts val="400"/>
              </a:spcBef>
              <a:buFont typeface="System Font Regular"/>
              <a:buChar char="–"/>
              <a:defRPr sz="1800">
                <a:solidFill>
                  <a:schemeClr val="tx1">
                    <a:lumMod val="75000"/>
                    <a:lumOff val="25000"/>
                  </a:schemeClr>
                </a:solidFill>
              </a:defRPr>
            </a:lvl2pPr>
            <a:lvl3pPr marL="1143000" indent="-228600">
              <a:lnSpc>
                <a:spcPct val="100000"/>
              </a:lnSpc>
              <a:spcBef>
                <a:spcPts val="400"/>
              </a:spcBef>
              <a:buFont typeface="Courier New" panose="02070309020205020404" pitchFamily="49" charset="0"/>
              <a:buChar char="o"/>
              <a:defRPr sz="1600">
                <a:solidFill>
                  <a:schemeClr val="tx1">
                    <a:lumMod val="75000"/>
                    <a:lumOff val="25000"/>
                  </a:schemeClr>
                </a:solidFill>
              </a:defRPr>
            </a:lvl3pPr>
            <a:lvl4pPr>
              <a:lnSpc>
                <a:spcPct val="100000"/>
              </a:lnSpc>
              <a:spcBef>
                <a:spcPts val="400"/>
              </a:spcBef>
              <a:defRPr sz="1400">
                <a:solidFill>
                  <a:schemeClr val="tx1">
                    <a:lumMod val="75000"/>
                    <a:lumOff val="25000"/>
                  </a:schemeClr>
                </a:solidFill>
              </a:defRPr>
            </a:lvl4pPr>
            <a:lvl5pPr marL="2057400" indent="-228600">
              <a:lnSpc>
                <a:spcPct val="100000"/>
              </a:lnSpc>
              <a:spcBef>
                <a:spcPts val="400"/>
              </a:spcBef>
              <a:buFont typeface="System Font Regular"/>
              <a:buChar char="–"/>
              <a:defRPr sz="14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34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19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Divider - Patient - Woman Sitting">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38F350-62E7-654A-92DE-F9022D1FB2E6}"/>
              </a:ext>
            </a:extLst>
          </p:cNvPr>
          <p:cNvPicPr>
            <a:picLocks noChangeAspect="1"/>
          </p:cNvPicPr>
          <p:nvPr userDrawn="1"/>
        </p:nvPicPr>
        <p:blipFill>
          <a:blip r:embed="rId2"/>
          <a:stretch>
            <a:fillRect/>
          </a:stretch>
        </p:blipFill>
        <p:spPr>
          <a:xfrm>
            <a:off x="0" y="0"/>
            <a:ext cx="10281859" cy="6858000"/>
          </a:xfrm>
          <a:prstGeom prst="rect">
            <a:avLst/>
          </a:prstGeom>
        </p:spPr>
      </p:pic>
      <p:pic>
        <p:nvPicPr>
          <p:cNvPr id="10" name="Graphic 9">
            <a:extLst>
              <a:ext uri="{FF2B5EF4-FFF2-40B4-BE49-F238E27FC236}">
                <a16:creationId xmlns:a16="http://schemas.microsoft.com/office/drawing/2014/main" id="{CFAFBC75-AD12-EB4A-89BA-9F08B02ECF6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37412" y="0"/>
            <a:ext cx="6454588" cy="6861176"/>
          </a:xfrm>
          <a:prstGeom prst="rect">
            <a:avLst/>
          </a:prstGeom>
        </p:spPr>
      </p:pic>
      <p:sp>
        <p:nvSpPr>
          <p:cNvPr id="17" name="Rectangle 16">
            <a:extLst>
              <a:ext uri="{FF2B5EF4-FFF2-40B4-BE49-F238E27FC236}">
                <a16:creationId xmlns:a16="http://schemas.microsoft.com/office/drawing/2014/main" id="{2A9BFD39-ED88-424C-A8BB-832096E634B7}"/>
              </a:ext>
            </a:extLst>
          </p:cNvPr>
          <p:cNvSpPr/>
          <p:nvPr userDrawn="1"/>
        </p:nvSpPr>
        <p:spPr>
          <a:xfrm>
            <a:off x="5906233" y="-1"/>
            <a:ext cx="6282719" cy="6858001"/>
          </a:xfrm>
          <a:prstGeom prst="rect">
            <a:avLst/>
          </a:prstGeom>
          <a:gradFill>
            <a:gsLst>
              <a:gs pos="0">
                <a:schemeClr val="bg1">
                  <a:alpha val="0"/>
                </a:schemeClr>
              </a:gs>
              <a:gs pos="74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4">
            <a:extLst>
              <a:ext uri="{FF2B5EF4-FFF2-40B4-BE49-F238E27FC236}">
                <a16:creationId xmlns:a16="http://schemas.microsoft.com/office/drawing/2014/main" id="{4D7D4996-6381-F647-ACCF-F7EB934CBB0E}"/>
              </a:ext>
            </a:extLst>
          </p:cNvPr>
          <p:cNvSpPr>
            <a:spLocks noGrp="1"/>
          </p:cNvSpPr>
          <p:nvPr>
            <p:ph type="body" sz="quarter" idx="10" hasCustomPrompt="1"/>
          </p:nvPr>
        </p:nvSpPr>
        <p:spPr>
          <a:xfrm>
            <a:off x="6307440" y="3010359"/>
            <a:ext cx="5486400" cy="837282"/>
          </a:xfrm>
          <a:prstGeom prst="rect">
            <a:avLst/>
          </a:prstGeom>
        </p:spPr>
        <p:txBody>
          <a:bodyPr lIns="0" anchor="ctr">
            <a:noAutofit/>
          </a:bodyPr>
          <a:lstStyle>
            <a:lvl1pPr marL="0" indent="0" algn="r">
              <a:buNone/>
              <a:defRPr sz="3600" b="0" i="0">
                <a:solidFill>
                  <a:schemeClr val="accent1"/>
                </a:solidFill>
                <a:latin typeface="+mj-lt"/>
              </a:defRPr>
            </a:lvl1pPr>
          </a:lstStyle>
          <a:p>
            <a:pPr lvl="0"/>
            <a:r>
              <a:rPr lang="en-US" dirty="0"/>
              <a:t>Click to insert title</a:t>
            </a:r>
          </a:p>
        </p:txBody>
      </p:sp>
      <p:graphicFrame>
        <p:nvGraphicFramePr>
          <p:cNvPr id="8" name="Table 3">
            <a:extLst>
              <a:ext uri="{FF2B5EF4-FFF2-40B4-BE49-F238E27FC236}">
                <a16:creationId xmlns:a16="http://schemas.microsoft.com/office/drawing/2014/main" id="{CE4338E5-798A-BB47-9854-C87460D35D78}"/>
              </a:ext>
            </a:extLst>
          </p:cNvPr>
          <p:cNvGraphicFramePr>
            <a:graphicFrameLocks noGrp="1"/>
          </p:cNvGraphicFramePr>
          <p:nvPr userDrawn="1"/>
        </p:nvGraphicFramePr>
        <p:xfrm>
          <a:off x="12474713" y="-1"/>
          <a:ext cx="896730" cy="2398644"/>
        </p:xfrm>
        <a:graphic>
          <a:graphicData uri="http://schemas.openxmlformats.org/drawingml/2006/table">
            <a:tbl>
              <a:tblPr firstRow="1" bandRow="1">
                <a:tableStyleId>{5C22544A-7EE6-4342-B048-85BDC9FD1C3A}</a:tableStyleId>
              </a:tblPr>
              <a:tblGrid>
                <a:gridCol w="896730">
                  <a:extLst>
                    <a:ext uri="{9D8B030D-6E8A-4147-A177-3AD203B41FA5}">
                      <a16:colId xmlns:a16="http://schemas.microsoft.com/office/drawing/2014/main" val="160835451"/>
                    </a:ext>
                  </a:extLst>
                </a:gridCol>
              </a:tblGrid>
              <a:tr h="799548">
                <a:tc>
                  <a:txBody>
                    <a:bodyPr/>
                    <a:lstStyle/>
                    <a:p>
                      <a:endParaRPr lang="en-US" dirty="0"/>
                    </a:p>
                  </a:txBody>
                  <a:tcPr>
                    <a:lnL w="3175" cap="flat" cmpd="sng" algn="ctr">
                      <a:solidFill>
                        <a:schemeClr val="accent1">
                          <a:lumMod val="60000"/>
                          <a:lumOff val="40000"/>
                        </a:schemeClr>
                      </a:solidFill>
                      <a:prstDash val="sysDash"/>
                      <a:round/>
                      <a:headEnd type="none" w="med" len="med"/>
                      <a:tailEnd type="none" w="med" len="med"/>
                    </a:lnL>
                    <a:lnR w="3175" cap="flat" cmpd="sng" algn="ctr">
                      <a:solidFill>
                        <a:schemeClr val="accent1">
                          <a:lumMod val="60000"/>
                          <a:lumOff val="40000"/>
                        </a:schemeClr>
                      </a:solidFill>
                      <a:prstDash val="sysDash"/>
                      <a:round/>
                      <a:headEnd type="none" w="med" len="med"/>
                      <a:tailEnd type="none" w="med" len="med"/>
                    </a:lnR>
                    <a:lnT w="3175" cap="flat" cmpd="sng" algn="ctr">
                      <a:solidFill>
                        <a:schemeClr val="accent1">
                          <a:lumMod val="60000"/>
                          <a:lumOff val="40000"/>
                        </a:schemeClr>
                      </a:solidFill>
                      <a:prstDash val="sysDash"/>
                      <a:round/>
                      <a:headEnd type="none" w="med" len="med"/>
                      <a:tailEnd type="none" w="med" len="med"/>
                    </a:lnT>
                    <a:lnB w="3175" cap="flat" cmpd="sng" algn="ctr">
                      <a:solidFill>
                        <a:schemeClr val="accent1">
                          <a:lumMod val="60000"/>
                          <a:lumOff val="40000"/>
                        </a:schemeClr>
                      </a:solidFill>
                      <a:prstDash val="sysDash"/>
                      <a:round/>
                      <a:headEnd type="none" w="med" len="med"/>
                      <a:tailEnd type="none" w="med" len="med"/>
                    </a:lnB>
                    <a:noFill/>
                  </a:tcPr>
                </a:tc>
                <a:extLst>
                  <a:ext uri="{0D108BD9-81ED-4DB2-BD59-A6C34878D82A}">
                    <a16:rowId xmlns:a16="http://schemas.microsoft.com/office/drawing/2014/main" val="1929862309"/>
                  </a:ext>
                </a:extLst>
              </a:tr>
              <a:tr h="799548">
                <a:tc>
                  <a:txBody>
                    <a:bodyPr/>
                    <a:lstStyle/>
                    <a:p>
                      <a:endParaRPr lang="en-US" dirty="0"/>
                    </a:p>
                  </a:txBody>
                  <a:tcPr>
                    <a:lnL w="3175" cap="flat" cmpd="sng" algn="ctr">
                      <a:solidFill>
                        <a:schemeClr val="accent1">
                          <a:lumMod val="60000"/>
                          <a:lumOff val="40000"/>
                        </a:schemeClr>
                      </a:solidFill>
                      <a:prstDash val="sysDash"/>
                      <a:round/>
                      <a:headEnd type="none" w="med" len="med"/>
                      <a:tailEnd type="none" w="med" len="med"/>
                    </a:lnL>
                    <a:lnR w="3175" cap="flat" cmpd="sng" algn="ctr">
                      <a:solidFill>
                        <a:schemeClr val="accent1">
                          <a:lumMod val="60000"/>
                          <a:lumOff val="40000"/>
                        </a:schemeClr>
                      </a:solidFill>
                      <a:prstDash val="sysDash"/>
                      <a:round/>
                      <a:headEnd type="none" w="med" len="med"/>
                      <a:tailEnd type="none" w="med" len="med"/>
                    </a:lnR>
                    <a:lnT w="3175" cap="flat" cmpd="sng" algn="ctr">
                      <a:solidFill>
                        <a:schemeClr val="accent1">
                          <a:lumMod val="60000"/>
                          <a:lumOff val="40000"/>
                        </a:schemeClr>
                      </a:solidFill>
                      <a:prstDash val="sysDash"/>
                      <a:round/>
                      <a:headEnd type="none" w="med" len="med"/>
                      <a:tailEnd type="none" w="med" len="med"/>
                    </a:lnT>
                    <a:lnB w="3175" cap="flat" cmpd="sng" algn="ctr">
                      <a:solidFill>
                        <a:schemeClr val="accent1">
                          <a:lumMod val="60000"/>
                          <a:lumOff val="40000"/>
                        </a:schemeClr>
                      </a:solidFill>
                      <a:prstDash val="sysDash"/>
                      <a:round/>
                      <a:headEnd type="none" w="med" len="med"/>
                      <a:tailEnd type="none" w="med" len="med"/>
                    </a:lnB>
                    <a:noFill/>
                  </a:tcPr>
                </a:tc>
                <a:extLst>
                  <a:ext uri="{0D108BD9-81ED-4DB2-BD59-A6C34878D82A}">
                    <a16:rowId xmlns:a16="http://schemas.microsoft.com/office/drawing/2014/main" val="2043302861"/>
                  </a:ext>
                </a:extLst>
              </a:tr>
              <a:tr h="799548">
                <a:tc>
                  <a:txBody>
                    <a:bodyPr/>
                    <a:lstStyle/>
                    <a:p>
                      <a:endParaRPr lang="en-US" dirty="0"/>
                    </a:p>
                  </a:txBody>
                  <a:tcPr>
                    <a:lnL w="3175" cap="flat" cmpd="sng" algn="ctr">
                      <a:solidFill>
                        <a:schemeClr val="accent1">
                          <a:lumMod val="60000"/>
                          <a:lumOff val="40000"/>
                        </a:schemeClr>
                      </a:solidFill>
                      <a:prstDash val="sysDash"/>
                      <a:round/>
                      <a:headEnd type="none" w="med" len="med"/>
                      <a:tailEnd type="none" w="med" len="med"/>
                    </a:lnL>
                    <a:lnR w="3175" cap="flat" cmpd="sng" algn="ctr">
                      <a:solidFill>
                        <a:schemeClr val="accent1">
                          <a:lumMod val="60000"/>
                          <a:lumOff val="40000"/>
                        </a:schemeClr>
                      </a:solidFill>
                      <a:prstDash val="sysDash"/>
                      <a:round/>
                      <a:headEnd type="none" w="med" len="med"/>
                      <a:tailEnd type="none" w="med" len="med"/>
                    </a:lnR>
                    <a:lnT w="3175" cap="flat" cmpd="sng" algn="ctr">
                      <a:solidFill>
                        <a:schemeClr val="accent1">
                          <a:lumMod val="60000"/>
                          <a:lumOff val="40000"/>
                        </a:schemeClr>
                      </a:solidFill>
                      <a:prstDash val="sysDash"/>
                      <a:round/>
                      <a:headEnd type="none" w="med" len="med"/>
                      <a:tailEnd type="none" w="med" len="med"/>
                    </a:lnT>
                    <a:lnB w="3175" cap="flat" cmpd="sng" algn="ctr">
                      <a:solidFill>
                        <a:schemeClr val="accent1">
                          <a:lumMod val="60000"/>
                          <a:lumOff val="40000"/>
                        </a:schemeClr>
                      </a:solidFill>
                      <a:prstDash val="sysDash"/>
                      <a:round/>
                      <a:headEnd type="none" w="med" len="med"/>
                      <a:tailEnd type="none" w="med" len="med"/>
                    </a:lnB>
                    <a:noFill/>
                  </a:tcPr>
                </a:tc>
                <a:extLst>
                  <a:ext uri="{0D108BD9-81ED-4DB2-BD59-A6C34878D82A}">
                    <a16:rowId xmlns:a16="http://schemas.microsoft.com/office/drawing/2014/main" val="1202941008"/>
                  </a:ext>
                </a:extLst>
              </a:tr>
            </a:tbl>
          </a:graphicData>
        </a:graphic>
      </p:graphicFrame>
      <p:pic>
        <p:nvPicPr>
          <p:cNvPr id="16" name="Graphic 15">
            <a:extLst>
              <a:ext uri="{FF2B5EF4-FFF2-40B4-BE49-F238E27FC236}">
                <a16:creationId xmlns:a16="http://schemas.microsoft.com/office/drawing/2014/main" id="{BB1BAA9D-B2AA-724A-B44C-06FE2D6DDE2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258865" y="6201087"/>
            <a:ext cx="1564327" cy="329184"/>
          </a:xfrm>
          <a:prstGeom prst="rect">
            <a:avLst/>
          </a:prstGeom>
        </p:spPr>
      </p:pic>
    </p:spTree>
    <p:extLst>
      <p:ext uri="{BB962C8B-B14F-4D97-AF65-F5344CB8AC3E}">
        <p14:creationId xmlns:p14="http://schemas.microsoft.com/office/powerpoint/2010/main" val="150413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Divider - Finance">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1E44EC-7ADB-3441-A047-1F2914507E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5452"/>
          <a:stretch/>
        </p:blipFill>
        <p:spPr>
          <a:xfrm>
            <a:off x="-1" y="0"/>
            <a:ext cx="9486065" cy="6858000"/>
          </a:xfrm>
          <a:prstGeom prst="rect">
            <a:avLst/>
          </a:prstGeom>
        </p:spPr>
      </p:pic>
      <p:pic>
        <p:nvPicPr>
          <p:cNvPr id="10" name="Graphic 9">
            <a:extLst>
              <a:ext uri="{FF2B5EF4-FFF2-40B4-BE49-F238E27FC236}">
                <a16:creationId xmlns:a16="http://schemas.microsoft.com/office/drawing/2014/main" id="{31FF1502-54E2-194F-B079-71F869286E9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737412" y="0"/>
            <a:ext cx="6454588" cy="6861176"/>
          </a:xfrm>
          <a:prstGeom prst="rect">
            <a:avLst/>
          </a:prstGeom>
        </p:spPr>
      </p:pic>
      <p:sp>
        <p:nvSpPr>
          <p:cNvPr id="17" name="Rectangle 16">
            <a:extLst>
              <a:ext uri="{FF2B5EF4-FFF2-40B4-BE49-F238E27FC236}">
                <a16:creationId xmlns:a16="http://schemas.microsoft.com/office/drawing/2014/main" id="{2A9BFD39-ED88-424C-A8BB-832096E634B7}"/>
              </a:ext>
            </a:extLst>
          </p:cNvPr>
          <p:cNvSpPr/>
          <p:nvPr userDrawn="1"/>
        </p:nvSpPr>
        <p:spPr>
          <a:xfrm>
            <a:off x="5906233" y="-1"/>
            <a:ext cx="6282719" cy="6858001"/>
          </a:xfrm>
          <a:prstGeom prst="rect">
            <a:avLst/>
          </a:prstGeom>
          <a:gradFill>
            <a:gsLst>
              <a:gs pos="0">
                <a:schemeClr val="bg1">
                  <a:alpha val="0"/>
                </a:schemeClr>
              </a:gs>
              <a:gs pos="74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Placeholder 14">
            <a:extLst>
              <a:ext uri="{FF2B5EF4-FFF2-40B4-BE49-F238E27FC236}">
                <a16:creationId xmlns:a16="http://schemas.microsoft.com/office/drawing/2014/main" id="{4D7D4996-6381-F647-ACCF-F7EB934CBB0E}"/>
              </a:ext>
            </a:extLst>
          </p:cNvPr>
          <p:cNvSpPr>
            <a:spLocks noGrp="1"/>
          </p:cNvSpPr>
          <p:nvPr>
            <p:ph type="body" sz="quarter" idx="10" hasCustomPrompt="1"/>
          </p:nvPr>
        </p:nvSpPr>
        <p:spPr>
          <a:xfrm>
            <a:off x="6307440" y="3010359"/>
            <a:ext cx="5486400" cy="837282"/>
          </a:xfrm>
          <a:prstGeom prst="rect">
            <a:avLst/>
          </a:prstGeom>
        </p:spPr>
        <p:txBody>
          <a:bodyPr lIns="0" anchor="ctr">
            <a:noAutofit/>
          </a:bodyPr>
          <a:lstStyle>
            <a:lvl1pPr marL="0" indent="0" algn="r">
              <a:buNone/>
              <a:defRPr sz="3600" b="0" i="0">
                <a:solidFill>
                  <a:schemeClr val="accent1"/>
                </a:solidFill>
                <a:latin typeface="+mj-lt"/>
              </a:defRPr>
            </a:lvl1pPr>
          </a:lstStyle>
          <a:p>
            <a:pPr lvl="0"/>
            <a:r>
              <a:rPr lang="en-US" dirty="0"/>
              <a:t>Click to insert title</a:t>
            </a:r>
          </a:p>
        </p:txBody>
      </p:sp>
      <p:graphicFrame>
        <p:nvGraphicFramePr>
          <p:cNvPr id="8" name="Table 3">
            <a:extLst>
              <a:ext uri="{FF2B5EF4-FFF2-40B4-BE49-F238E27FC236}">
                <a16:creationId xmlns:a16="http://schemas.microsoft.com/office/drawing/2014/main" id="{CE4338E5-798A-BB47-9854-C87460D35D78}"/>
              </a:ext>
            </a:extLst>
          </p:cNvPr>
          <p:cNvGraphicFramePr>
            <a:graphicFrameLocks noGrp="1"/>
          </p:cNvGraphicFramePr>
          <p:nvPr userDrawn="1"/>
        </p:nvGraphicFramePr>
        <p:xfrm>
          <a:off x="12474713" y="-1"/>
          <a:ext cx="896730" cy="2398644"/>
        </p:xfrm>
        <a:graphic>
          <a:graphicData uri="http://schemas.openxmlformats.org/drawingml/2006/table">
            <a:tbl>
              <a:tblPr firstRow="1" bandRow="1">
                <a:tableStyleId>{5C22544A-7EE6-4342-B048-85BDC9FD1C3A}</a:tableStyleId>
              </a:tblPr>
              <a:tblGrid>
                <a:gridCol w="896730">
                  <a:extLst>
                    <a:ext uri="{9D8B030D-6E8A-4147-A177-3AD203B41FA5}">
                      <a16:colId xmlns:a16="http://schemas.microsoft.com/office/drawing/2014/main" val="160835451"/>
                    </a:ext>
                  </a:extLst>
                </a:gridCol>
              </a:tblGrid>
              <a:tr h="799548">
                <a:tc>
                  <a:txBody>
                    <a:bodyPr/>
                    <a:lstStyle/>
                    <a:p>
                      <a:endParaRPr lang="en-US" dirty="0"/>
                    </a:p>
                  </a:txBody>
                  <a:tcPr>
                    <a:lnL w="3175" cap="flat" cmpd="sng" algn="ctr">
                      <a:solidFill>
                        <a:schemeClr val="accent1">
                          <a:lumMod val="60000"/>
                          <a:lumOff val="40000"/>
                        </a:schemeClr>
                      </a:solidFill>
                      <a:prstDash val="sysDash"/>
                      <a:round/>
                      <a:headEnd type="none" w="med" len="med"/>
                      <a:tailEnd type="none" w="med" len="med"/>
                    </a:lnL>
                    <a:lnR w="3175" cap="flat" cmpd="sng" algn="ctr">
                      <a:solidFill>
                        <a:schemeClr val="accent1">
                          <a:lumMod val="60000"/>
                          <a:lumOff val="40000"/>
                        </a:schemeClr>
                      </a:solidFill>
                      <a:prstDash val="sysDash"/>
                      <a:round/>
                      <a:headEnd type="none" w="med" len="med"/>
                      <a:tailEnd type="none" w="med" len="med"/>
                    </a:lnR>
                    <a:lnT w="3175" cap="flat" cmpd="sng" algn="ctr">
                      <a:solidFill>
                        <a:schemeClr val="accent1">
                          <a:lumMod val="60000"/>
                          <a:lumOff val="40000"/>
                        </a:schemeClr>
                      </a:solidFill>
                      <a:prstDash val="sysDash"/>
                      <a:round/>
                      <a:headEnd type="none" w="med" len="med"/>
                      <a:tailEnd type="none" w="med" len="med"/>
                    </a:lnT>
                    <a:lnB w="3175" cap="flat" cmpd="sng" algn="ctr">
                      <a:solidFill>
                        <a:schemeClr val="accent1">
                          <a:lumMod val="60000"/>
                          <a:lumOff val="40000"/>
                        </a:schemeClr>
                      </a:solidFill>
                      <a:prstDash val="sysDash"/>
                      <a:round/>
                      <a:headEnd type="none" w="med" len="med"/>
                      <a:tailEnd type="none" w="med" len="med"/>
                    </a:lnB>
                    <a:noFill/>
                  </a:tcPr>
                </a:tc>
                <a:extLst>
                  <a:ext uri="{0D108BD9-81ED-4DB2-BD59-A6C34878D82A}">
                    <a16:rowId xmlns:a16="http://schemas.microsoft.com/office/drawing/2014/main" val="1929862309"/>
                  </a:ext>
                </a:extLst>
              </a:tr>
              <a:tr h="799548">
                <a:tc>
                  <a:txBody>
                    <a:bodyPr/>
                    <a:lstStyle/>
                    <a:p>
                      <a:endParaRPr lang="en-US" dirty="0"/>
                    </a:p>
                  </a:txBody>
                  <a:tcPr>
                    <a:lnL w="3175" cap="flat" cmpd="sng" algn="ctr">
                      <a:solidFill>
                        <a:schemeClr val="accent1">
                          <a:lumMod val="60000"/>
                          <a:lumOff val="40000"/>
                        </a:schemeClr>
                      </a:solidFill>
                      <a:prstDash val="sysDash"/>
                      <a:round/>
                      <a:headEnd type="none" w="med" len="med"/>
                      <a:tailEnd type="none" w="med" len="med"/>
                    </a:lnL>
                    <a:lnR w="3175" cap="flat" cmpd="sng" algn="ctr">
                      <a:solidFill>
                        <a:schemeClr val="accent1">
                          <a:lumMod val="60000"/>
                          <a:lumOff val="40000"/>
                        </a:schemeClr>
                      </a:solidFill>
                      <a:prstDash val="sysDash"/>
                      <a:round/>
                      <a:headEnd type="none" w="med" len="med"/>
                      <a:tailEnd type="none" w="med" len="med"/>
                    </a:lnR>
                    <a:lnT w="3175" cap="flat" cmpd="sng" algn="ctr">
                      <a:solidFill>
                        <a:schemeClr val="accent1">
                          <a:lumMod val="60000"/>
                          <a:lumOff val="40000"/>
                        </a:schemeClr>
                      </a:solidFill>
                      <a:prstDash val="sysDash"/>
                      <a:round/>
                      <a:headEnd type="none" w="med" len="med"/>
                      <a:tailEnd type="none" w="med" len="med"/>
                    </a:lnT>
                    <a:lnB w="3175" cap="flat" cmpd="sng" algn="ctr">
                      <a:solidFill>
                        <a:schemeClr val="accent1">
                          <a:lumMod val="60000"/>
                          <a:lumOff val="40000"/>
                        </a:schemeClr>
                      </a:solidFill>
                      <a:prstDash val="sysDash"/>
                      <a:round/>
                      <a:headEnd type="none" w="med" len="med"/>
                      <a:tailEnd type="none" w="med" len="med"/>
                    </a:lnB>
                    <a:noFill/>
                  </a:tcPr>
                </a:tc>
                <a:extLst>
                  <a:ext uri="{0D108BD9-81ED-4DB2-BD59-A6C34878D82A}">
                    <a16:rowId xmlns:a16="http://schemas.microsoft.com/office/drawing/2014/main" val="2043302861"/>
                  </a:ext>
                </a:extLst>
              </a:tr>
              <a:tr h="799548">
                <a:tc>
                  <a:txBody>
                    <a:bodyPr/>
                    <a:lstStyle/>
                    <a:p>
                      <a:endParaRPr lang="en-US" dirty="0"/>
                    </a:p>
                  </a:txBody>
                  <a:tcPr>
                    <a:lnL w="3175" cap="flat" cmpd="sng" algn="ctr">
                      <a:solidFill>
                        <a:schemeClr val="accent1">
                          <a:lumMod val="60000"/>
                          <a:lumOff val="40000"/>
                        </a:schemeClr>
                      </a:solidFill>
                      <a:prstDash val="sysDash"/>
                      <a:round/>
                      <a:headEnd type="none" w="med" len="med"/>
                      <a:tailEnd type="none" w="med" len="med"/>
                    </a:lnL>
                    <a:lnR w="3175" cap="flat" cmpd="sng" algn="ctr">
                      <a:solidFill>
                        <a:schemeClr val="accent1">
                          <a:lumMod val="60000"/>
                          <a:lumOff val="40000"/>
                        </a:schemeClr>
                      </a:solidFill>
                      <a:prstDash val="sysDash"/>
                      <a:round/>
                      <a:headEnd type="none" w="med" len="med"/>
                      <a:tailEnd type="none" w="med" len="med"/>
                    </a:lnR>
                    <a:lnT w="3175" cap="flat" cmpd="sng" algn="ctr">
                      <a:solidFill>
                        <a:schemeClr val="accent1">
                          <a:lumMod val="60000"/>
                          <a:lumOff val="40000"/>
                        </a:schemeClr>
                      </a:solidFill>
                      <a:prstDash val="sysDash"/>
                      <a:round/>
                      <a:headEnd type="none" w="med" len="med"/>
                      <a:tailEnd type="none" w="med" len="med"/>
                    </a:lnT>
                    <a:lnB w="3175" cap="flat" cmpd="sng" algn="ctr">
                      <a:solidFill>
                        <a:schemeClr val="accent1">
                          <a:lumMod val="60000"/>
                          <a:lumOff val="40000"/>
                        </a:schemeClr>
                      </a:solidFill>
                      <a:prstDash val="sysDash"/>
                      <a:round/>
                      <a:headEnd type="none" w="med" len="med"/>
                      <a:tailEnd type="none" w="med" len="med"/>
                    </a:lnB>
                    <a:noFill/>
                  </a:tcPr>
                </a:tc>
                <a:extLst>
                  <a:ext uri="{0D108BD9-81ED-4DB2-BD59-A6C34878D82A}">
                    <a16:rowId xmlns:a16="http://schemas.microsoft.com/office/drawing/2014/main" val="1202941008"/>
                  </a:ext>
                </a:extLst>
              </a:tr>
            </a:tbl>
          </a:graphicData>
        </a:graphic>
      </p:graphicFrame>
      <p:pic>
        <p:nvPicPr>
          <p:cNvPr id="16" name="Graphic 15">
            <a:extLst>
              <a:ext uri="{FF2B5EF4-FFF2-40B4-BE49-F238E27FC236}">
                <a16:creationId xmlns:a16="http://schemas.microsoft.com/office/drawing/2014/main" id="{BB1BAA9D-B2AA-724A-B44C-06FE2D6DDE2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258865" y="6201087"/>
            <a:ext cx="1564327" cy="329184"/>
          </a:xfrm>
          <a:prstGeom prst="rect">
            <a:avLst/>
          </a:prstGeom>
        </p:spPr>
      </p:pic>
    </p:spTree>
    <p:extLst>
      <p:ext uri="{BB962C8B-B14F-4D97-AF65-F5344CB8AC3E}">
        <p14:creationId xmlns:p14="http://schemas.microsoft.com/office/powerpoint/2010/main" val="424793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B986FB46-F7D4-420A-A5E3-28224C5F9B4B}"/>
              </a:ext>
            </a:extLst>
          </p:cNvPr>
          <p:cNvSpPr>
            <a:spLocks noGrp="1"/>
          </p:cNvSpPr>
          <p:nvPr>
            <p:ph type="dt" sz="half" idx="2"/>
          </p:nvPr>
        </p:nvSpPr>
        <p:spPr>
          <a:xfrm>
            <a:off x="320040" y="6629400"/>
            <a:ext cx="1920240" cy="228600"/>
          </a:xfrm>
          <a:prstGeom prst="rect">
            <a:avLst/>
          </a:prstGeom>
        </p:spPr>
        <p:txBody>
          <a:bodyPr vert="horz" lIns="91440" tIns="45720" rIns="91440" bIns="45720" rtlCol="0" anchor="ctr"/>
          <a:lstStyle>
            <a:lvl1pPr algn="l">
              <a:defRPr sz="900">
                <a:solidFill>
                  <a:schemeClr val="accent1"/>
                </a:solidFill>
              </a:defRPr>
            </a:lvl1pPr>
          </a:lstStyle>
          <a:p>
            <a:fld id="{AF9CDAC4-4F93-4AC3-9F0C-4C03BEFD820C}" type="datetime6">
              <a:rPr lang="en-US" smtClean="0"/>
              <a:t>September 22</a:t>
            </a:fld>
            <a:endParaRPr lang="en-US" dirty="0"/>
          </a:p>
        </p:txBody>
      </p:sp>
      <p:sp>
        <p:nvSpPr>
          <p:cNvPr id="9" name="Footer Placeholder 4">
            <a:extLst>
              <a:ext uri="{FF2B5EF4-FFF2-40B4-BE49-F238E27FC236}">
                <a16:creationId xmlns:a16="http://schemas.microsoft.com/office/drawing/2014/main" id="{AFB6709F-EF12-4651-8A7B-E903CDC66EF6}"/>
              </a:ext>
            </a:extLst>
          </p:cNvPr>
          <p:cNvSpPr>
            <a:spLocks noGrp="1"/>
          </p:cNvSpPr>
          <p:nvPr>
            <p:ph type="ftr" sz="quarter" idx="3"/>
          </p:nvPr>
        </p:nvSpPr>
        <p:spPr>
          <a:xfrm>
            <a:off x="3831336" y="6629400"/>
            <a:ext cx="4526280" cy="228600"/>
          </a:xfrm>
          <a:prstGeom prst="rect">
            <a:avLst/>
          </a:prstGeom>
        </p:spPr>
        <p:txBody>
          <a:bodyPr vert="horz" lIns="91440" tIns="45720" rIns="91440" bIns="45720" rtlCol="0" anchor="ctr"/>
          <a:lstStyle>
            <a:lvl1pPr algn="ctr">
              <a:defRPr sz="900">
                <a:solidFill>
                  <a:schemeClr val="accent1"/>
                </a:solidFill>
              </a:defRPr>
            </a:lvl1pPr>
          </a:lstStyle>
          <a:p>
            <a:r>
              <a:rPr lang="en-US" dirty="0"/>
              <a:t>Madrigal Pharmaceuticals</a:t>
            </a:r>
          </a:p>
        </p:txBody>
      </p:sp>
      <p:sp>
        <p:nvSpPr>
          <p:cNvPr id="10" name="Slide Number Placeholder 5">
            <a:extLst>
              <a:ext uri="{FF2B5EF4-FFF2-40B4-BE49-F238E27FC236}">
                <a16:creationId xmlns:a16="http://schemas.microsoft.com/office/drawing/2014/main" id="{714A0865-6BD6-437B-996F-0772E195AFEB}"/>
              </a:ext>
            </a:extLst>
          </p:cNvPr>
          <p:cNvSpPr txBox="1">
            <a:spLocks/>
          </p:cNvSpPr>
          <p:nvPr userDrawn="1"/>
        </p:nvSpPr>
        <p:spPr>
          <a:xfrm>
            <a:off x="11503152" y="6629400"/>
            <a:ext cx="365760" cy="228600"/>
          </a:xfrm>
          <a:prstGeom prst="rect">
            <a:avLst/>
          </a:prstGeom>
          <a:solidFill>
            <a:schemeClr val="accent2"/>
          </a:solidFill>
        </p:spPr>
        <p:txBody>
          <a:bodyPr vert="horz" lIns="0" tIns="45720" rIns="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11" name="Straight Connector 10">
            <a:extLst>
              <a:ext uri="{FF2B5EF4-FFF2-40B4-BE49-F238E27FC236}">
                <a16:creationId xmlns:a16="http://schemas.microsoft.com/office/drawing/2014/main" id="{E88B50BA-4D47-4746-ADA4-6075E826B64B}"/>
              </a:ext>
            </a:extLst>
          </p:cNvPr>
          <p:cNvCxnSpPr/>
          <p:nvPr userDrawn="1"/>
        </p:nvCxnSpPr>
        <p:spPr>
          <a:xfrm>
            <a:off x="0" y="6629400"/>
            <a:ext cx="12192000" cy="0"/>
          </a:xfrm>
          <a:prstGeom prst="line">
            <a:avLst/>
          </a:prstGeom>
          <a:noFill/>
          <a:ln w="12700" cap="flat" cmpd="sng" algn="ctr">
            <a:solidFill>
              <a:srgbClr val="F26F3F"/>
            </a:solidFill>
            <a:prstDash val="solid"/>
            <a:miter lim="800000"/>
          </a:ln>
          <a:effectLst/>
        </p:spPr>
      </p:cxnSp>
      <p:sp>
        <p:nvSpPr>
          <p:cNvPr id="12" name="Slide Number Placeholder 5">
            <a:extLst>
              <a:ext uri="{FF2B5EF4-FFF2-40B4-BE49-F238E27FC236}">
                <a16:creationId xmlns:a16="http://schemas.microsoft.com/office/drawing/2014/main" id="{AD4CD25C-F576-48F2-BF8D-AECC657AC313}"/>
              </a:ext>
            </a:extLst>
          </p:cNvPr>
          <p:cNvSpPr>
            <a:spLocks noGrp="1"/>
          </p:cNvSpPr>
          <p:nvPr>
            <p:ph type="sldNum" sz="quarter" idx="4"/>
          </p:nvPr>
        </p:nvSpPr>
        <p:spPr>
          <a:xfrm>
            <a:off x="11217393" y="6638860"/>
            <a:ext cx="940741" cy="219140"/>
          </a:xfrm>
          <a:prstGeom prst="rect">
            <a:avLst/>
          </a:prstGeom>
        </p:spPr>
        <p:txBody>
          <a:bodyPr vert="horz" lIns="91440" tIns="45720" rIns="91440" bIns="45720" rtlCol="0" anchor="ctr"/>
          <a:lstStyle>
            <a:lvl1pPr algn="ctr">
              <a:defRPr sz="1200" b="0" i="0">
                <a:solidFill>
                  <a:schemeClr val="bg1"/>
                </a:solidFill>
                <a:latin typeface="Calibri Regular"/>
                <a:cs typeface="Arial" panose="020B0604020202020204" pitchFamily="34" charset="0"/>
              </a:defRPr>
            </a:lvl1pPr>
          </a:lstStyle>
          <a:p>
            <a:fld id="{332BCA22-4FB4-2145-AD2D-F8C6C2D7E600}" type="slidenum">
              <a:rPr lang="en-US" smtClean="0"/>
              <a:pPr/>
              <a:t>‹#›</a:t>
            </a:fld>
            <a:endParaRPr lang="en-US" dirty="0"/>
          </a:p>
        </p:txBody>
      </p:sp>
      <p:sp>
        <p:nvSpPr>
          <p:cNvPr id="13" name="Title Placeholder 1">
            <a:extLst>
              <a:ext uri="{FF2B5EF4-FFF2-40B4-BE49-F238E27FC236}">
                <a16:creationId xmlns:a16="http://schemas.microsoft.com/office/drawing/2014/main" id="{D57FEEF1-4D58-4F24-9F6F-B8990DEE42F1}"/>
              </a:ext>
            </a:extLst>
          </p:cNvPr>
          <p:cNvSpPr>
            <a:spLocks noGrp="1"/>
          </p:cNvSpPr>
          <p:nvPr>
            <p:ph type="title"/>
          </p:nvPr>
        </p:nvSpPr>
        <p:spPr>
          <a:xfrm>
            <a:off x="320040" y="-2"/>
            <a:ext cx="10853928" cy="914400"/>
          </a:xfrm>
          <a:prstGeom prst="rect">
            <a:avLst/>
          </a:prstGeom>
        </p:spPr>
        <p:txBody>
          <a:bodyPr vert="horz" lIns="0" tIns="45720" rIns="0" bIns="45720" rtlCol="0" anchor="b">
            <a:noAutofit/>
          </a:bodyPr>
          <a:lstStyle/>
          <a:p>
            <a:pPr lvl="0" defTabSz="914400">
              <a:lnSpc>
                <a:spcPct val="90000"/>
              </a:lnSpc>
            </a:pPr>
            <a:r>
              <a:rPr lang="en-US"/>
              <a:t>Click to edit Master title style</a:t>
            </a:r>
            <a:endParaRPr lang="en-US" dirty="0"/>
          </a:p>
        </p:txBody>
      </p:sp>
      <p:sp>
        <p:nvSpPr>
          <p:cNvPr id="14" name="Text Placeholder 2">
            <a:extLst>
              <a:ext uri="{FF2B5EF4-FFF2-40B4-BE49-F238E27FC236}">
                <a16:creationId xmlns:a16="http://schemas.microsoft.com/office/drawing/2014/main" id="{AB4CC3A5-52F4-4AFA-BBA9-049BC03D0535}"/>
              </a:ext>
            </a:extLst>
          </p:cNvPr>
          <p:cNvSpPr>
            <a:spLocks noGrp="1"/>
          </p:cNvSpPr>
          <p:nvPr>
            <p:ph idx="1"/>
          </p:nvPr>
        </p:nvSpPr>
        <p:spPr>
          <a:xfrm>
            <a:off x="320040" y="1219207"/>
            <a:ext cx="11228493" cy="4906958"/>
          </a:xfrm>
          <a:prstGeom prst="rect">
            <a:avLst/>
          </a:prstGeom>
        </p:spPr>
        <p:txBody>
          <a:bodyPr vert="horz" lIns="91440" tIns="45720" rIns="91440" bIns="45720" rtlCol="0">
            <a:normAutofit/>
          </a:bodyPr>
          <a:lstStyle>
            <a:lvl1pPr>
              <a:buClr>
                <a:schemeClr val="accent2"/>
              </a:buClr>
              <a:defRPr/>
            </a:lvl1pPr>
            <a:lvl2pPr>
              <a:buClr>
                <a:schemeClr val="accent2"/>
              </a:buClr>
              <a:defRPr/>
            </a:lvl2pPr>
            <a:lvl3pPr>
              <a:buClr>
                <a:schemeClr val="accent2"/>
              </a:buClr>
              <a:defRPr/>
            </a:lvl3pPr>
          </a:lstStyle>
          <a:p>
            <a:pPr marL="228600" lvl="0" indent="-228600" algn="l" defTabSz="914400" rtl="0" eaLnBrk="1" latinLnBrk="0" hangingPunct="1">
              <a:lnSpc>
                <a:spcPct val="90000"/>
              </a:lnSpc>
              <a:spcBef>
                <a:spcPts val="1000"/>
              </a:spcBef>
              <a:buClr>
                <a:schemeClr val="accent2"/>
              </a:buClr>
              <a:buFont typeface="Wingdings" pitchFamily="2" charset="2"/>
              <a:buChar char="§"/>
            </a:pPr>
            <a:r>
              <a:rPr lang="en-US"/>
              <a:t>Click to edit Master text styles</a:t>
            </a:r>
          </a:p>
          <a:p>
            <a:pPr marL="228600" lvl="1" indent="-228600" algn="l" defTabSz="914400" rtl="0" eaLnBrk="1" latinLnBrk="0" hangingPunct="1">
              <a:lnSpc>
                <a:spcPct val="90000"/>
              </a:lnSpc>
              <a:spcBef>
                <a:spcPts val="1000"/>
              </a:spcBef>
              <a:buClr>
                <a:schemeClr val="accent2"/>
              </a:buClr>
              <a:buFont typeface="Wingdings" pitchFamily="2" charset="2"/>
              <a:buChar char="§"/>
            </a:pPr>
            <a:r>
              <a:rPr lang="en-US"/>
              <a:t>Second level</a:t>
            </a:r>
          </a:p>
          <a:p>
            <a:pPr marL="228600" lvl="2" indent="-228600" algn="l" defTabSz="914400" rtl="0" eaLnBrk="1" latinLnBrk="0" hangingPunct="1">
              <a:lnSpc>
                <a:spcPct val="90000"/>
              </a:lnSpc>
              <a:spcBef>
                <a:spcPts val="1000"/>
              </a:spcBef>
              <a:buClr>
                <a:schemeClr val="accent2"/>
              </a:buClr>
              <a:buFont typeface="Wingdings" pitchFamily="2" charset="2"/>
              <a:buChar char="§"/>
            </a:pPr>
            <a:r>
              <a:rPr lang="en-US"/>
              <a:t>Third level</a:t>
            </a:r>
          </a:p>
          <a:p>
            <a:pPr marL="228600" lvl="3" indent="-228600" algn="l" defTabSz="914400" rtl="0" eaLnBrk="1" latinLnBrk="0" hangingPunct="1">
              <a:lnSpc>
                <a:spcPct val="90000"/>
              </a:lnSpc>
              <a:spcBef>
                <a:spcPts val="1000"/>
              </a:spcBef>
              <a:buClr>
                <a:schemeClr val="accent2"/>
              </a:buClr>
              <a:buFont typeface="Wingdings" pitchFamily="2" charset="2"/>
              <a:buChar char="§"/>
            </a:pPr>
            <a:r>
              <a:rPr lang="en-US"/>
              <a:t>Fourth level</a:t>
            </a:r>
          </a:p>
        </p:txBody>
      </p:sp>
    </p:spTree>
    <p:extLst>
      <p:ext uri="{BB962C8B-B14F-4D97-AF65-F5344CB8AC3E}">
        <p14:creationId xmlns:p14="http://schemas.microsoft.com/office/powerpoint/2010/main" val="1314447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Patient - Basketball">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904222-F5A9-0442-8CF8-85EAFA83745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7555977" cy="6858000"/>
          </a:xfrm>
          <a:prstGeom prst="rect">
            <a:avLst/>
          </a:prstGeom>
        </p:spPr>
      </p:pic>
      <p:sp>
        <p:nvSpPr>
          <p:cNvPr id="13" name="Freeform 12">
            <a:extLst>
              <a:ext uri="{FF2B5EF4-FFF2-40B4-BE49-F238E27FC236}">
                <a16:creationId xmlns:a16="http://schemas.microsoft.com/office/drawing/2014/main" id="{9DC9D14B-3161-B444-8A77-B71C10242A75}"/>
              </a:ext>
            </a:extLst>
          </p:cNvPr>
          <p:cNvSpPr/>
          <p:nvPr userDrawn="1"/>
        </p:nvSpPr>
        <p:spPr>
          <a:xfrm>
            <a:off x="6182141" y="-1"/>
            <a:ext cx="6009860" cy="6858000"/>
          </a:xfrm>
          <a:custGeom>
            <a:avLst/>
            <a:gdLst>
              <a:gd name="connsiteX0" fmla="*/ 843432 w 6009860"/>
              <a:gd name="connsiteY0" fmla="*/ 0 h 6858000"/>
              <a:gd name="connsiteX1" fmla="*/ 6009860 w 6009860"/>
              <a:gd name="connsiteY1" fmla="*/ 0 h 6858000"/>
              <a:gd name="connsiteX2" fmla="*/ 6009860 w 6009860"/>
              <a:gd name="connsiteY2" fmla="*/ 6857999 h 6858000"/>
              <a:gd name="connsiteX3" fmla="*/ 1258264 w 6009860"/>
              <a:gd name="connsiteY3" fmla="*/ 6857999 h 6858000"/>
              <a:gd name="connsiteX4" fmla="*/ 1176432 w 6009860"/>
              <a:gd name="connsiteY4" fmla="*/ 6715682 h 6858000"/>
              <a:gd name="connsiteX5" fmla="*/ 238346 w 6009860"/>
              <a:gd name="connsiteY5" fmla="*/ 3010894 h 6858000"/>
              <a:gd name="connsiteX6" fmla="*/ 709973 w 6009860"/>
              <a:gd name="connsiteY6" fmla="*/ 338482 h 6858000"/>
              <a:gd name="connsiteX7" fmla="*/ 820253 w 6009860"/>
              <a:gd name="connsiteY7" fmla="*/ 0 h 6858000"/>
              <a:gd name="connsiteX8" fmla="*/ 820254 w 6009860"/>
              <a:gd name="connsiteY8" fmla="*/ 0 h 6858000"/>
              <a:gd name="connsiteX9" fmla="*/ 843431 w 6009860"/>
              <a:gd name="connsiteY9" fmla="*/ 0 h 6858000"/>
              <a:gd name="connsiteX10" fmla="*/ 709972 w 6009860"/>
              <a:gd name="connsiteY10" fmla="*/ 338482 h 6858000"/>
              <a:gd name="connsiteX11" fmla="*/ 238345 w 6009860"/>
              <a:gd name="connsiteY11" fmla="*/ 3010894 h 6858000"/>
              <a:gd name="connsiteX12" fmla="*/ 1176431 w 6009860"/>
              <a:gd name="connsiteY12" fmla="*/ 6715682 h 6858000"/>
              <a:gd name="connsiteX13" fmla="*/ 1258263 w 6009860"/>
              <a:gd name="connsiteY13" fmla="*/ 6858000 h 6858000"/>
              <a:gd name="connsiteX14" fmla="*/ 773420 w 6009860"/>
              <a:gd name="connsiteY14" fmla="*/ 6858000 h 6858000"/>
              <a:gd name="connsiteX15" fmla="*/ 766443 w 6009860"/>
              <a:gd name="connsiteY15" fmla="*/ 6844377 h 6858000"/>
              <a:gd name="connsiteX16" fmla="*/ 0 w 6009860"/>
              <a:gd name="connsiteY16" fmla="*/ 3474720 h 6858000"/>
              <a:gd name="connsiteX17" fmla="*/ 766443 w 6009860"/>
              <a:gd name="connsiteY17" fmla="*/ 1050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9860" h="6858000">
                <a:moveTo>
                  <a:pt x="843432" y="0"/>
                </a:moveTo>
                <a:lnTo>
                  <a:pt x="6009860" y="0"/>
                </a:lnTo>
                <a:lnTo>
                  <a:pt x="6009860" y="6857999"/>
                </a:lnTo>
                <a:lnTo>
                  <a:pt x="1258264" y="6857999"/>
                </a:lnTo>
                <a:lnTo>
                  <a:pt x="1176432" y="6715682"/>
                </a:lnTo>
                <a:cubicBezTo>
                  <a:pt x="578172" y="5614385"/>
                  <a:pt x="238346" y="4352325"/>
                  <a:pt x="238346" y="3010894"/>
                </a:cubicBezTo>
                <a:cubicBezTo>
                  <a:pt x="238346" y="2071893"/>
                  <a:pt x="404860" y="1171783"/>
                  <a:pt x="709973" y="338482"/>
                </a:cubicBezTo>
                <a:close/>
                <a:moveTo>
                  <a:pt x="820253" y="0"/>
                </a:moveTo>
                <a:lnTo>
                  <a:pt x="820254" y="0"/>
                </a:lnTo>
                <a:lnTo>
                  <a:pt x="843431" y="0"/>
                </a:lnTo>
                <a:lnTo>
                  <a:pt x="709972" y="338482"/>
                </a:lnTo>
                <a:cubicBezTo>
                  <a:pt x="404859" y="1171783"/>
                  <a:pt x="238345" y="2071893"/>
                  <a:pt x="238345" y="3010894"/>
                </a:cubicBezTo>
                <a:cubicBezTo>
                  <a:pt x="238345" y="4352325"/>
                  <a:pt x="578171" y="5614385"/>
                  <a:pt x="1176431" y="6715682"/>
                </a:cubicBezTo>
                <a:lnTo>
                  <a:pt x="1258263" y="6858000"/>
                </a:lnTo>
                <a:lnTo>
                  <a:pt x="773420" y="6858000"/>
                </a:lnTo>
                <a:lnTo>
                  <a:pt x="766443" y="6844377"/>
                </a:lnTo>
                <a:cubicBezTo>
                  <a:pt x="275259" y="5825005"/>
                  <a:pt x="0" y="4682008"/>
                  <a:pt x="0" y="3474720"/>
                </a:cubicBezTo>
                <a:cubicBezTo>
                  <a:pt x="0" y="2267433"/>
                  <a:pt x="275259" y="1124435"/>
                  <a:pt x="766443" y="1050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14CEC7B9-C941-FB4E-A513-F52F29B206FE}"/>
              </a:ext>
            </a:extLst>
          </p:cNvPr>
          <p:cNvSpPr/>
          <p:nvPr userDrawn="1"/>
        </p:nvSpPr>
        <p:spPr>
          <a:xfrm>
            <a:off x="6420487" y="0"/>
            <a:ext cx="5771514" cy="6857999"/>
          </a:xfrm>
          <a:custGeom>
            <a:avLst/>
            <a:gdLst>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0 w 8030817"/>
              <a:gd name="connsiteY7" fmla="*/ 0 h 6857999"/>
              <a:gd name="connsiteX8" fmla="*/ 2841211 w 8030817"/>
              <a:gd name="connsiteY8" fmla="*/ 0 h 6857999"/>
              <a:gd name="connsiteX9" fmla="*/ 2787401 w 8030817"/>
              <a:gd name="connsiteY9" fmla="*/ 105063 h 6857999"/>
              <a:gd name="connsiteX10" fmla="*/ 2020958 w 8030817"/>
              <a:gd name="connsiteY10" fmla="*/ 3474720 h 6857999"/>
              <a:gd name="connsiteX11" fmla="*/ 2787401 w 8030817"/>
              <a:gd name="connsiteY11" fmla="*/ 6844377 h 6857999"/>
              <a:gd name="connsiteX12" fmla="*/ 2794378 w 8030817"/>
              <a:gd name="connsiteY12" fmla="*/ 6857999 h 6857999"/>
              <a:gd name="connsiteX13" fmla="*/ 0 w 8030817"/>
              <a:gd name="connsiteY13" fmla="*/ 6857999 h 6857999"/>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2864389 w 8030817"/>
              <a:gd name="connsiteY7" fmla="*/ 0 h 6857999"/>
              <a:gd name="connsiteX8" fmla="*/ 0 w 8030817"/>
              <a:gd name="connsiteY8" fmla="*/ 6857999 h 6857999"/>
              <a:gd name="connsiteX9" fmla="*/ 2841211 w 8030817"/>
              <a:gd name="connsiteY9" fmla="*/ 0 h 6857999"/>
              <a:gd name="connsiteX10" fmla="*/ 2787401 w 8030817"/>
              <a:gd name="connsiteY10" fmla="*/ 105063 h 6857999"/>
              <a:gd name="connsiteX11" fmla="*/ 2020958 w 8030817"/>
              <a:gd name="connsiteY11" fmla="*/ 3474720 h 6857999"/>
              <a:gd name="connsiteX12" fmla="*/ 2787401 w 8030817"/>
              <a:gd name="connsiteY12" fmla="*/ 6844377 h 6857999"/>
              <a:gd name="connsiteX13" fmla="*/ 2794378 w 8030817"/>
              <a:gd name="connsiteY13" fmla="*/ 6857999 h 6857999"/>
              <a:gd name="connsiteX14" fmla="*/ 0 w 8030817"/>
              <a:gd name="connsiteY14"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73420 w 6009859"/>
              <a:gd name="connsiteY8" fmla="*/ 6857999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13" fmla="*/ 773420 w 6009859"/>
              <a:gd name="connsiteY13"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66443 w 6009859"/>
              <a:gd name="connsiteY8" fmla="*/ 6844377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0" fmla="*/ 843637 w 6010065"/>
              <a:gd name="connsiteY0" fmla="*/ 0 h 6857999"/>
              <a:gd name="connsiteX1" fmla="*/ 6010065 w 6010065"/>
              <a:gd name="connsiteY1" fmla="*/ 0 h 6857999"/>
              <a:gd name="connsiteX2" fmla="*/ 6010065 w 6010065"/>
              <a:gd name="connsiteY2" fmla="*/ 6857999 h 6857999"/>
              <a:gd name="connsiteX3" fmla="*/ 1258469 w 6010065"/>
              <a:gd name="connsiteY3" fmla="*/ 6857999 h 6857999"/>
              <a:gd name="connsiteX4" fmla="*/ 1176637 w 6010065"/>
              <a:gd name="connsiteY4" fmla="*/ 6715682 h 6857999"/>
              <a:gd name="connsiteX5" fmla="*/ 238551 w 6010065"/>
              <a:gd name="connsiteY5" fmla="*/ 3010894 h 6857999"/>
              <a:gd name="connsiteX6" fmla="*/ 710178 w 6010065"/>
              <a:gd name="connsiteY6" fmla="*/ 338482 h 6857999"/>
              <a:gd name="connsiteX7" fmla="*/ 843637 w 6010065"/>
              <a:gd name="connsiteY7" fmla="*/ 0 h 6857999"/>
              <a:gd name="connsiteX8" fmla="*/ 206 w 6010065"/>
              <a:gd name="connsiteY8" fmla="*/ 3474720 h 6857999"/>
              <a:gd name="connsiteX9" fmla="*/ 820459 w 6010065"/>
              <a:gd name="connsiteY9" fmla="*/ 0 h 6857999"/>
              <a:gd name="connsiteX10" fmla="*/ 766649 w 6010065"/>
              <a:gd name="connsiteY10" fmla="*/ 105063 h 6857999"/>
              <a:gd name="connsiteX11" fmla="*/ 206 w 6010065"/>
              <a:gd name="connsiteY11" fmla="*/ 3474720 h 6857999"/>
              <a:gd name="connsiteX0" fmla="*/ 605086 w 5771514"/>
              <a:gd name="connsiteY0" fmla="*/ 0 h 6857999"/>
              <a:gd name="connsiteX1" fmla="*/ 5771514 w 5771514"/>
              <a:gd name="connsiteY1" fmla="*/ 0 h 6857999"/>
              <a:gd name="connsiteX2" fmla="*/ 5771514 w 5771514"/>
              <a:gd name="connsiteY2" fmla="*/ 6857999 h 6857999"/>
              <a:gd name="connsiteX3" fmla="*/ 1019918 w 5771514"/>
              <a:gd name="connsiteY3" fmla="*/ 6857999 h 6857999"/>
              <a:gd name="connsiteX4" fmla="*/ 938086 w 5771514"/>
              <a:gd name="connsiteY4" fmla="*/ 6715682 h 6857999"/>
              <a:gd name="connsiteX5" fmla="*/ 0 w 5771514"/>
              <a:gd name="connsiteY5" fmla="*/ 3010894 h 6857999"/>
              <a:gd name="connsiteX6" fmla="*/ 471627 w 5771514"/>
              <a:gd name="connsiteY6" fmla="*/ 338482 h 6857999"/>
              <a:gd name="connsiteX7" fmla="*/ 605086 w 5771514"/>
              <a:gd name="connsiteY7" fmla="*/ 0 h 6857999"/>
              <a:gd name="connsiteX8" fmla="*/ 528098 w 5771514"/>
              <a:gd name="connsiteY8" fmla="*/ 105063 h 6857999"/>
              <a:gd name="connsiteX9" fmla="*/ 581908 w 5771514"/>
              <a:gd name="connsiteY9" fmla="*/ 0 h 6857999"/>
              <a:gd name="connsiteX10" fmla="*/ 528098 w 5771514"/>
              <a:gd name="connsiteY10" fmla="*/ 10506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1514" h="6857999">
                <a:moveTo>
                  <a:pt x="605086" y="0"/>
                </a:moveTo>
                <a:lnTo>
                  <a:pt x="5771514" y="0"/>
                </a:lnTo>
                <a:lnTo>
                  <a:pt x="5771514" y="6857999"/>
                </a:lnTo>
                <a:lnTo>
                  <a:pt x="1019918" y="6857999"/>
                </a:lnTo>
                <a:lnTo>
                  <a:pt x="938086" y="6715682"/>
                </a:lnTo>
                <a:cubicBezTo>
                  <a:pt x="339826" y="5614385"/>
                  <a:pt x="0" y="4352325"/>
                  <a:pt x="0" y="3010894"/>
                </a:cubicBezTo>
                <a:cubicBezTo>
                  <a:pt x="0" y="2071893"/>
                  <a:pt x="166514" y="1171783"/>
                  <a:pt x="471627" y="338482"/>
                </a:cubicBezTo>
                <a:lnTo>
                  <a:pt x="605086" y="0"/>
                </a:lnTo>
                <a:close/>
                <a:moveTo>
                  <a:pt x="528098" y="105063"/>
                </a:moveTo>
                <a:lnTo>
                  <a:pt x="581908" y="0"/>
                </a:lnTo>
                <a:lnTo>
                  <a:pt x="528098" y="105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14">
            <a:extLst>
              <a:ext uri="{FF2B5EF4-FFF2-40B4-BE49-F238E27FC236}">
                <a16:creationId xmlns:a16="http://schemas.microsoft.com/office/drawing/2014/main" id="{EBF72B4B-5604-8443-8738-5074355B3CBA}"/>
              </a:ext>
            </a:extLst>
          </p:cNvPr>
          <p:cNvSpPr>
            <a:spLocks noGrp="1"/>
          </p:cNvSpPr>
          <p:nvPr>
            <p:ph type="body" sz="quarter" idx="10" hasCustomPrompt="1"/>
          </p:nvPr>
        </p:nvSpPr>
        <p:spPr>
          <a:xfrm>
            <a:off x="6599582" y="3010359"/>
            <a:ext cx="5194257" cy="837282"/>
          </a:xfrm>
          <a:prstGeom prst="rect">
            <a:avLst/>
          </a:prstGeom>
        </p:spPr>
        <p:txBody>
          <a:bodyPr lIns="0" anchor="ctr">
            <a:noAutofit/>
          </a:bodyPr>
          <a:lstStyle>
            <a:lvl1pPr marL="0" indent="0" algn="r">
              <a:buNone/>
              <a:defRPr sz="3600" b="0" i="0">
                <a:solidFill>
                  <a:schemeClr val="accent1"/>
                </a:solidFill>
                <a:latin typeface="+mj-lt"/>
              </a:defRPr>
            </a:lvl1pPr>
          </a:lstStyle>
          <a:p>
            <a:pPr lvl="0"/>
            <a:r>
              <a:rPr lang="en-US" dirty="0"/>
              <a:t>Click to insert title</a:t>
            </a:r>
          </a:p>
        </p:txBody>
      </p:sp>
      <p:pic>
        <p:nvPicPr>
          <p:cNvPr id="9" name="Graphic 8">
            <a:extLst>
              <a:ext uri="{FF2B5EF4-FFF2-40B4-BE49-F238E27FC236}">
                <a16:creationId xmlns:a16="http://schemas.microsoft.com/office/drawing/2014/main" id="{5CE9FE1C-61A8-E74C-8FE4-26ED284F240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19488" y="6071616"/>
            <a:ext cx="2185988" cy="457200"/>
          </a:xfrm>
          <a:prstGeom prst="rect">
            <a:avLst/>
          </a:prstGeom>
        </p:spPr>
      </p:pic>
      <p:sp>
        <p:nvSpPr>
          <p:cNvPr id="7" name="Rectangle 6">
            <a:extLst>
              <a:ext uri="{FF2B5EF4-FFF2-40B4-BE49-F238E27FC236}">
                <a16:creationId xmlns:a16="http://schemas.microsoft.com/office/drawing/2014/main" id="{40624C7B-68EA-4A13-8F09-E87B7E53AC2D}"/>
              </a:ext>
            </a:extLst>
          </p:cNvPr>
          <p:cNvSpPr/>
          <p:nvPr userDrawn="1"/>
        </p:nvSpPr>
        <p:spPr>
          <a:xfrm>
            <a:off x="10270392" y="6577991"/>
            <a:ext cx="1627369" cy="230832"/>
          </a:xfrm>
          <a:prstGeom prst="rect">
            <a:avLst/>
          </a:prstGeom>
        </p:spPr>
        <p:txBody>
          <a:bodyPr wrap="none">
            <a:spAutoFit/>
          </a:bodyPr>
          <a:lstStyle/>
          <a:p>
            <a:r>
              <a:rPr lang="en-US" sz="900" b="0" i="0" dirty="0">
                <a:solidFill>
                  <a:schemeClr val="accent1"/>
                </a:solidFill>
                <a:effectLst/>
                <a:latin typeface="+mn-lt"/>
              </a:rPr>
              <a:t>P-MED-US-MGL-3196-2200040</a:t>
            </a:r>
            <a:endParaRPr lang="en-US" sz="900" dirty="0">
              <a:solidFill>
                <a:schemeClr val="accent1"/>
              </a:solidFill>
              <a:latin typeface="+mn-lt"/>
            </a:endParaRPr>
          </a:p>
        </p:txBody>
      </p:sp>
    </p:spTree>
    <p:extLst>
      <p:ext uri="{BB962C8B-B14F-4D97-AF65-F5344CB8AC3E}">
        <p14:creationId xmlns:p14="http://schemas.microsoft.com/office/powerpoint/2010/main" val="412044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5733" y="89030"/>
            <a:ext cx="10972800" cy="709714"/>
          </a:xfrm>
        </p:spPr>
        <p:txBody>
          <a:bodyPr>
            <a:noAutofit/>
          </a:bodyPr>
          <a:lstStyle>
            <a:lvl1pPr algn="l">
              <a:defRPr sz="2600" b="1" i="0" baseline="0"/>
            </a:lvl1pPr>
          </a:lstStyle>
          <a:p>
            <a:r>
              <a:rPr lang="en-US"/>
              <a:t>Click to edit Master title style</a:t>
            </a:r>
            <a:endParaRPr lang="en-US" dirty="0"/>
          </a:p>
        </p:txBody>
      </p:sp>
      <p:sp>
        <p:nvSpPr>
          <p:cNvPr id="3" name="Content Placeholder 2"/>
          <p:cNvSpPr>
            <a:spLocks noGrp="1"/>
          </p:cNvSpPr>
          <p:nvPr>
            <p:ph idx="1"/>
          </p:nvPr>
        </p:nvSpPr>
        <p:spPr>
          <a:xfrm>
            <a:off x="575733" y="1371599"/>
            <a:ext cx="10972800" cy="4663440"/>
          </a:xfrm>
        </p:spPr>
        <p:txBody>
          <a:bodyPr>
            <a:normAutofit/>
          </a:bodyPr>
          <a:lstStyle>
            <a:lvl1pPr marL="285744" indent="-285744">
              <a:buClr>
                <a:schemeClr val="accent3"/>
              </a:buClr>
              <a:buSzPct val="100000"/>
              <a:buFont typeface="AppleMyungjo Regular" pitchFamily="2" charset="-127"/>
              <a:buChar char="◼"/>
              <a:defRPr sz="1800" b="0" i="0" baseline="0">
                <a:solidFill>
                  <a:schemeClr val="tx1"/>
                </a:solidFill>
              </a:defRPr>
            </a:lvl1pPr>
            <a:lvl2pPr marL="742932" indent="-285744">
              <a:buFont typeface="System Font Regular"/>
              <a:buChar char="—"/>
              <a:defRPr sz="1600" b="0" i="0">
                <a:solidFill>
                  <a:schemeClr val="tx1"/>
                </a:solidFill>
              </a:defRPr>
            </a:lvl2pPr>
            <a:lvl3pPr marL="1200121" indent="-285744">
              <a:buFont typeface="System Font Regular"/>
              <a:buChar char="—"/>
              <a:defRPr sz="1600" b="0" i="0">
                <a:solidFill>
                  <a:schemeClr val="tx1"/>
                </a:solidFill>
              </a:defRPr>
            </a:lvl3pPr>
            <a:lvl4pPr marL="1657309" indent="-285744">
              <a:buFont typeface="Arial" panose="020B0604020202020204" pitchFamily="34" charset="0"/>
              <a:buChar char="•"/>
              <a:defRPr sz="1600" b="0" i="0">
                <a:solidFill>
                  <a:schemeClr val="tx1"/>
                </a:solidFill>
              </a:defRPr>
            </a:lvl4pPr>
            <a:lvl5pPr marL="2114498" indent="-285744">
              <a:buFont typeface="Arial" panose="020B0604020202020204" pitchFamily="34" charset="0"/>
              <a:buChar char="•"/>
              <a:defRPr sz="1600" b="0" i="0">
                <a:solidFill>
                  <a:schemeClr val="tx1"/>
                </a:solidFill>
                <a:latin typeface="Calibri Regul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5625630" y="6495503"/>
            <a:ext cx="940741" cy="365125"/>
          </a:xfrm>
        </p:spPr>
        <p:txBody>
          <a:bodyPr/>
          <a:lstStyle>
            <a:lvl1pPr>
              <a:defRPr b="0" i="0"/>
            </a:lvl1pPr>
          </a:lstStyle>
          <a:p>
            <a:fld id="{332BCA22-4FB4-2145-AD2D-F8C6C2D7E600}" type="slidenum">
              <a:rPr lang="en-US" smtClean="0"/>
              <a:pPr/>
              <a:t>‹#›</a:t>
            </a:fld>
            <a:endParaRPr lang="en-US" dirty="0"/>
          </a:p>
        </p:txBody>
      </p:sp>
      <p:sp>
        <p:nvSpPr>
          <p:cNvPr id="7" name="Footer Placeholder 6"/>
          <p:cNvSpPr>
            <a:spLocks noGrp="1"/>
          </p:cNvSpPr>
          <p:nvPr>
            <p:ph type="ftr" sz="quarter" idx="13"/>
          </p:nvPr>
        </p:nvSpPr>
        <p:spPr/>
        <p:txBody>
          <a:bodyPr/>
          <a:lstStyle>
            <a:lvl1pPr>
              <a:defRPr b="0" i="0"/>
            </a:lvl1pPr>
          </a:lstStyle>
          <a:p>
            <a:r>
              <a:rPr lang="en-US"/>
              <a:t>Madrigal Pharmaceuticals</a:t>
            </a:r>
            <a:endParaRPr lang="en-US" dirty="0"/>
          </a:p>
        </p:txBody>
      </p:sp>
    </p:spTree>
    <p:extLst>
      <p:ext uri="{BB962C8B-B14F-4D97-AF65-F5344CB8AC3E}">
        <p14:creationId xmlns:p14="http://schemas.microsoft.com/office/powerpoint/2010/main" val="423123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Patient - Kayak">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1E44EC-7ADB-3441-A047-1F2914507EA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486065" cy="6858000"/>
          </a:xfrm>
          <a:prstGeom prst="rect">
            <a:avLst/>
          </a:prstGeom>
        </p:spPr>
      </p:pic>
      <p:sp>
        <p:nvSpPr>
          <p:cNvPr id="9" name="Freeform 8">
            <a:extLst>
              <a:ext uri="{FF2B5EF4-FFF2-40B4-BE49-F238E27FC236}">
                <a16:creationId xmlns:a16="http://schemas.microsoft.com/office/drawing/2014/main" id="{AF4A0A9B-274F-CC46-87D7-D9D3AAA04D9F}"/>
              </a:ext>
            </a:extLst>
          </p:cNvPr>
          <p:cNvSpPr/>
          <p:nvPr userDrawn="1"/>
        </p:nvSpPr>
        <p:spPr>
          <a:xfrm>
            <a:off x="6182141" y="-1"/>
            <a:ext cx="6009860" cy="6858000"/>
          </a:xfrm>
          <a:custGeom>
            <a:avLst/>
            <a:gdLst>
              <a:gd name="connsiteX0" fmla="*/ 843432 w 6009860"/>
              <a:gd name="connsiteY0" fmla="*/ 0 h 6858000"/>
              <a:gd name="connsiteX1" fmla="*/ 6009860 w 6009860"/>
              <a:gd name="connsiteY1" fmla="*/ 0 h 6858000"/>
              <a:gd name="connsiteX2" fmla="*/ 6009860 w 6009860"/>
              <a:gd name="connsiteY2" fmla="*/ 6857999 h 6858000"/>
              <a:gd name="connsiteX3" fmla="*/ 1258264 w 6009860"/>
              <a:gd name="connsiteY3" fmla="*/ 6857999 h 6858000"/>
              <a:gd name="connsiteX4" fmla="*/ 1176432 w 6009860"/>
              <a:gd name="connsiteY4" fmla="*/ 6715682 h 6858000"/>
              <a:gd name="connsiteX5" fmla="*/ 238346 w 6009860"/>
              <a:gd name="connsiteY5" fmla="*/ 3010894 h 6858000"/>
              <a:gd name="connsiteX6" fmla="*/ 709973 w 6009860"/>
              <a:gd name="connsiteY6" fmla="*/ 338482 h 6858000"/>
              <a:gd name="connsiteX7" fmla="*/ 820253 w 6009860"/>
              <a:gd name="connsiteY7" fmla="*/ 0 h 6858000"/>
              <a:gd name="connsiteX8" fmla="*/ 820254 w 6009860"/>
              <a:gd name="connsiteY8" fmla="*/ 0 h 6858000"/>
              <a:gd name="connsiteX9" fmla="*/ 843431 w 6009860"/>
              <a:gd name="connsiteY9" fmla="*/ 0 h 6858000"/>
              <a:gd name="connsiteX10" fmla="*/ 709972 w 6009860"/>
              <a:gd name="connsiteY10" fmla="*/ 338482 h 6858000"/>
              <a:gd name="connsiteX11" fmla="*/ 238345 w 6009860"/>
              <a:gd name="connsiteY11" fmla="*/ 3010894 h 6858000"/>
              <a:gd name="connsiteX12" fmla="*/ 1176431 w 6009860"/>
              <a:gd name="connsiteY12" fmla="*/ 6715682 h 6858000"/>
              <a:gd name="connsiteX13" fmla="*/ 1258263 w 6009860"/>
              <a:gd name="connsiteY13" fmla="*/ 6858000 h 6858000"/>
              <a:gd name="connsiteX14" fmla="*/ 773420 w 6009860"/>
              <a:gd name="connsiteY14" fmla="*/ 6858000 h 6858000"/>
              <a:gd name="connsiteX15" fmla="*/ 766443 w 6009860"/>
              <a:gd name="connsiteY15" fmla="*/ 6844377 h 6858000"/>
              <a:gd name="connsiteX16" fmla="*/ 0 w 6009860"/>
              <a:gd name="connsiteY16" fmla="*/ 3474720 h 6858000"/>
              <a:gd name="connsiteX17" fmla="*/ 766443 w 6009860"/>
              <a:gd name="connsiteY17" fmla="*/ 1050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9860" h="6858000">
                <a:moveTo>
                  <a:pt x="843432" y="0"/>
                </a:moveTo>
                <a:lnTo>
                  <a:pt x="6009860" y="0"/>
                </a:lnTo>
                <a:lnTo>
                  <a:pt x="6009860" y="6857999"/>
                </a:lnTo>
                <a:lnTo>
                  <a:pt x="1258264" y="6857999"/>
                </a:lnTo>
                <a:lnTo>
                  <a:pt x="1176432" y="6715682"/>
                </a:lnTo>
                <a:cubicBezTo>
                  <a:pt x="578172" y="5614385"/>
                  <a:pt x="238346" y="4352325"/>
                  <a:pt x="238346" y="3010894"/>
                </a:cubicBezTo>
                <a:cubicBezTo>
                  <a:pt x="238346" y="2071893"/>
                  <a:pt x="404860" y="1171783"/>
                  <a:pt x="709973" y="338482"/>
                </a:cubicBezTo>
                <a:close/>
                <a:moveTo>
                  <a:pt x="820253" y="0"/>
                </a:moveTo>
                <a:lnTo>
                  <a:pt x="820254" y="0"/>
                </a:lnTo>
                <a:lnTo>
                  <a:pt x="843431" y="0"/>
                </a:lnTo>
                <a:lnTo>
                  <a:pt x="709972" y="338482"/>
                </a:lnTo>
                <a:cubicBezTo>
                  <a:pt x="404859" y="1171783"/>
                  <a:pt x="238345" y="2071893"/>
                  <a:pt x="238345" y="3010894"/>
                </a:cubicBezTo>
                <a:cubicBezTo>
                  <a:pt x="238345" y="4352325"/>
                  <a:pt x="578171" y="5614385"/>
                  <a:pt x="1176431" y="6715682"/>
                </a:cubicBezTo>
                <a:lnTo>
                  <a:pt x="1258263" y="6858000"/>
                </a:lnTo>
                <a:lnTo>
                  <a:pt x="773420" y="6858000"/>
                </a:lnTo>
                <a:lnTo>
                  <a:pt x="766443" y="6844377"/>
                </a:lnTo>
                <a:cubicBezTo>
                  <a:pt x="275259" y="5825005"/>
                  <a:pt x="0" y="4682008"/>
                  <a:pt x="0" y="3474720"/>
                </a:cubicBezTo>
                <a:cubicBezTo>
                  <a:pt x="0" y="2267433"/>
                  <a:pt x="275259" y="1124435"/>
                  <a:pt x="766443" y="1050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a:extLst>
              <a:ext uri="{FF2B5EF4-FFF2-40B4-BE49-F238E27FC236}">
                <a16:creationId xmlns:a16="http://schemas.microsoft.com/office/drawing/2014/main" id="{3F40E1F2-1094-9142-B391-445F72A31B8B}"/>
              </a:ext>
            </a:extLst>
          </p:cNvPr>
          <p:cNvSpPr/>
          <p:nvPr userDrawn="1"/>
        </p:nvSpPr>
        <p:spPr>
          <a:xfrm>
            <a:off x="6420487" y="0"/>
            <a:ext cx="5771514" cy="6857999"/>
          </a:xfrm>
          <a:custGeom>
            <a:avLst/>
            <a:gdLst>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0 w 8030817"/>
              <a:gd name="connsiteY7" fmla="*/ 0 h 6857999"/>
              <a:gd name="connsiteX8" fmla="*/ 2841211 w 8030817"/>
              <a:gd name="connsiteY8" fmla="*/ 0 h 6857999"/>
              <a:gd name="connsiteX9" fmla="*/ 2787401 w 8030817"/>
              <a:gd name="connsiteY9" fmla="*/ 105063 h 6857999"/>
              <a:gd name="connsiteX10" fmla="*/ 2020958 w 8030817"/>
              <a:gd name="connsiteY10" fmla="*/ 3474720 h 6857999"/>
              <a:gd name="connsiteX11" fmla="*/ 2787401 w 8030817"/>
              <a:gd name="connsiteY11" fmla="*/ 6844377 h 6857999"/>
              <a:gd name="connsiteX12" fmla="*/ 2794378 w 8030817"/>
              <a:gd name="connsiteY12" fmla="*/ 6857999 h 6857999"/>
              <a:gd name="connsiteX13" fmla="*/ 0 w 8030817"/>
              <a:gd name="connsiteY13" fmla="*/ 6857999 h 6857999"/>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2864389 w 8030817"/>
              <a:gd name="connsiteY7" fmla="*/ 0 h 6857999"/>
              <a:gd name="connsiteX8" fmla="*/ 0 w 8030817"/>
              <a:gd name="connsiteY8" fmla="*/ 6857999 h 6857999"/>
              <a:gd name="connsiteX9" fmla="*/ 2841211 w 8030817"/>
              <a:gd name="connsiteY9" fmla="*/ 0 h 6857999"/>
              <a:gd name="connsiteX10" fmla="*/ 2787401 w 8030817"/>
              <a:gd name="connsiteY10" fmla="*/ 105063 h 6857999"/>
              <a:gd name="connsiteX11" fmla="*/ 2020958 w 8030817"/>
              <a:gd name="connsiteY11" fmla="*/ 3474720 h 6857999"/>
              <a:gd name="connsiteX12" fmla="*/ 2787401 w 8030817"/>
              <a:gd name="connsiteY12" fmla="*/ 6844377 h 6857999"/>
              <a:gd name="connsiteX13" fmla="*/ 2794378 w 8030817"/>
              <a:gd name="connsiteY13" fmla="*/ 6857999 h 6857999"/>
              <a:gd name="connsiteX14" fmla="*/ 0 w 8030817"/>
              <a:gd name="connsiteY14"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73420 w 6009859"/>
              <a:gd name="connsiteY8" fmla="*/ 6857999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13" fmla="*/ 773420 w 6009859"/>
              <a:gd name="connsiteY13"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66443 w 6009859"/>
              <a:gd name="connsiteY8" fmla="*/ 6844377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0" fmla="*/ 843637 w 6010065"/>
              <a:gd name="connsiteY0" fmla="*/ 0 h 6857999"/>
              <a:gd name="connsiteX1" fmla="*/ 6010065 w 6010065"/>
              <a:gd name="connsiteY1" fmla="*/ 0 h 6857999"/>
              <a:gd name="connsiteX2" fmla="*/ 6010065 w 6010065"/>
              <a:gd name="connsiteY2" fmla="*/ 6857999 h 6857999"/>
              <a:gd name="connsiteX3" fmla="*/ 1258469 w 6010065"/>
              <a:gd name="connsiteY3" fmla="*/ 6857999 h 6857999"/>
              <a:gd name="connsiteX4" fmla="*/ 1176637 w 6010065"/>
              <a:gd name="connsiteY4" fmla="*/ 6715682 h 6857999"/>
              <a:gd name="connsiteX5" fmla="*/ 238551 w 6010065"/>
              <a:gd name="connsiteY5" fmla="*/ 3010894 h 6857999"/>
              <a:gd name="connsiteX6" fmla="*/ 710178 w 6010065"/>
              <a:gd name="connsiteY6" fmla="*/ 338482 h 6857999"/>
              <a:gd name="connsiteX7" fmla="*/ 843637 w 6010065"/>
              <a:gd name="connsiteY7" fmla="*/ 0 h 6857999"/>
              <a:gd name="connsiteX8" fmla="*/ 206 w 6010065"/>
              <a:gd name="connsiteY8" fmla="*/ 3474720 h 6857999"/>
              <a:gd name="connsiteX9" fmla="*/ 820459 w 6010065"/>
              <a:gd name="connsiteY9" fmla="*/ 0 h 6857999"/>
              <a:gd name="connsiteX10" fmla="*/ 766649 w 6010065"/>
              <a:gd name="connsiteY10" fmla="*/ 105063 h 6857999"/>
              <a:gd name="connsiteX11" fmla="*/ 206 w 6010065"/>
              <a:gd name="connsiteY11" fmla="*/ 3474720 h 6857999"/>
              <a:gd name="connsiteX0" fmla="*/ 605086 w 5771514"/>
              <a:gd name="connsiteY0" fmla="*/ 0 h 6857999"/>
              <a:gd name="connsiteX1" fmla="*/ 5771514 w 5771514"/>
              <a:gd name="connsiteY1" fmla="*/ 0 h 6857999"/>
              <a:gd name="connsiteX2" fmla="*/ 5771514 w 5771514"/>
              <a:gd name="connsiteY2" fmla="*/ 6857999 h 6857999"/>
              <a:gd name="connsiteX3" fmla="*/ 1019918 w 5771514"/>
              <a:gd name="connsiteY3" fmla="*/ 6857999 h 6857999"/>
              <a:gd name="connsiteX4" fmla="*/ 938086 w 5771514"/>
              <a:gd name="connsiteY4" fmla="*/ 6715682 h 6857999"/>
              <a:gd name="connsiteX5" fmla="*/ 0 w 5771514"/>
              <a:gd name="connsiteY5" fmla="*/ 3010894 h 6857999"/>
              <a:gd name="connsiteX6" fmla="*/ 471627 w 5771514"/>
              <a:gd name="connsiteY6" fmla="*/ 338482 h 6857999"/>
              <a:gd name="connsiteX7" fmla="*/ 605086 w 5771514"/>
              <a:gd name="connsiteY7" fmla="*/ 0 h 6857999"/>
              <a:gd name="connsiteX8" fmla="*/ 528098 w 5771514"/>
              <a:gd name="connsiteY8" fmla="*/ 105063 h 6857999"/>
              <a:gd name="connsiteX9" fmla="*/ 581908 w 5771514"/>
              <a:gd name="connsiteY9" fmla="*/ 0 h 6857999"/>
              <a:gd name="connsiteX10" fmla="*/ 528098 w 5771514"/>
              <a:gd name="connsiteY10" fmla="*/ 10506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1514" h="6857999">
                <a:moveTo>
                  <a:pt x="605086" y="0"/>
                </a:moveTo>
                <a:lnTo>
                  <a:pt x="5771514" y="0"/>
                </a:lnTo>
                <a:lnTo>
                  <a:pt x="5771514" y="6857999"/>
                </a:lnTo>
                <a:lnTo>
                  <a:pt x="1019918" y="6857999"/>
                </a:lnTo>
                <a:lnTo>
                  <a:pt x="938086" y="6715682"/>
                </a:lnTo>
                <a:cubicBezTo>
                  <a:pt x="339826" y="5614385"/>
                  <a:pt x="0" y="4352325"/>
                  <a:pt x="0" y="3010894"/>
                </a:cubicBezTo>
                <a:cubicBezTo>
                  <a:pt x="0" y="2071893"/>
                  <a:pt x="166514" y="1171783"/>
                  <a:pt x="471627" y="338482"/>
                </a:cubicBezTo>
                <a:lnTo>
                  <a:pt x="605086" y="0"/>
                </a:lnTo>
                <a:close/>
                <a:moveTo>
                  <a:pt x="528098" y="105063"/>
                </a:moveTo>
                <a:lnTo>
                  <a:pt x="581908" y="0"/>
                </a:lnTo>
                <a:lnTo>
                  <a:pt x="528098" y="105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14">
            <a:extLst>
              <a:ext uri="{FF2B5EF4-FFF2-40B4-BE49-F238E27FC236}">
                <a16:creationId xmlns:a16="http://schemas.microsoft.com/office/drawing/2014/main" id="{5A84ED2E-EFA1-004D-ABCA-659B984DB05F}"/>
              </a:ext>
            </a:extLst>
          </p:cNvPr>
          <p:cNvSpPr>
            <a:spLocks noGrp="1"/>
          </p:cNvSpPr>
          <p:nvPr>
            <p:ph type="body" sz="quarter" idx="10" hasCustomPrompt="1"/>
          </p:nvPr>
        </p:nvSpPr>
        <p:spPr>
          <a:xfrm>
            <a:off x="6599582" y="3010359"/>
            <a:ext cx="5194257" cy="837282"/>
          </a:xfrm>
          <a:prstGeom prst="rect">
            <a:avLst/>
          </a:prstGeom>
        </p:spPr>
        <p:txBody>
          <a:bodyPr lIns="0" anchor="ctr">
            <a:noAutofit/>
          </a:bodyPr>
          <a:lstStyle>
            <a:lvl1pPr marL="0" indent="0" algn="r">
              <a:buNone/>
              <a:defRPr sz="3600" b="0" i="0">
                <a:solidFill>
                  <a:schemeClr val="accent1"/>
                </a:solidFill>
                <a:latin typeface="+mj-lt"/>
              </a:defRPr>
            </a:lvl1pPr>
          </a:lstStyle>
          <a:p>
            <a:pPr lvl="0"/>
            <a:r>
              <a:rPr lang="en-US" dirty="0"/>
              <a:t>Click to insert title</a:t>
            </a:r>
          </a:p>
        </p:txBody>
      </p:sp>
      <p:pic>
        <p:nvPicPr>
          <p:cNvPr id="10" name="Graphic 9">
            <a:extLst>
              <a:ext uri="{FF2B5EF4-FFF2-40B4-BE49-F238E27FC236}">
                <a16:creationId xmlns:a16="http://schemas.microsoft.com/office/drawing/2014/main" id="{DCE4C292-46DE-1944-BC6B-A3FF2E4D8CA5}"/>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19488" y="6071616"/>
            <a:ext cx="2185988" cy="457200"/>
          </a:xfrm>
          <a:prstGeom prst="rect">
            <a:avLst/>
          </a:prstGeom>
        </p:spPr>
      </p:pic>
      <p:sp>
        <p:nvSpPr>
          <p:cNvPr id="7" name="Rectangle 6">
            <a:extLst>
              <a:ext uri="{FF2B5EF4-FFF2-40B4-BE49-F238E27FC236}">
                <a16:creationId xmlns:a16="http://schemas.microsoft.com/office/drawing/2014/main" id="{F7F9C9FF-9918-4D27-A31B-3E04E6BB0E65}"/>
              </a:ext>
            </a:extLst>
          </p:cNvPr>
          <p:cNvSpPr/>
          <p:nvPr userDrawn="1"/>
        </p:nvSpPr>
        <p:spPr>
          <a:xfrm>
            <a:off x="10270392" y="6577991"/>
            <a:ext cx="1627369" cy="230832"/>
          </a:xfrm>
          <a:prstGeom prst="rect">
            <a:avLst/>
          </a:prstGeom>
        </p:spPr>
        <p:txBody>
          <a:bodyPr wrap="none">
            <a:spAutoFit/>
          </a:bodyPr>
          <a:lstStyle/>
          <a:p>
            <a:r>
              <a:rPr lang="en-US" sz="900" b="0" i="0" dirty="0">
                <a:solidFill>
                  <a:schemeClr val="accent1"/>
                </a:solidFill>
                <a:effectLst/>
                <a:latin typeface="+mn-lt"/>
              </a:rPr>
              <a:t>P-MED-US-MGL-3196-2200040</a:t>
            </a:r>
            <a:endParaRPr lang="en-US" sz="900" dirty="0">
              <a:solidFill>
                <a:schemeClr val="accent1"/>
              </a:solidFill>
              <a:latin typeface="+mn-lt"/>
            </a:endParaRPr>
          </a:p>
        </p:txBody>
      </p:sp>
    </p:spTree>
    <p:extLst>
      <p:ext uri="{BB962C8B-B14F-4D97-AF65-F5344CB8AC3E}">
        <p14:creationId xmlns:p14="http://schemas.microsoft.com/office/powerpoint/2010/main" val="3210744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Patient - Woman Sitting">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566AFED-50B4-E24B-A484-FB83F22035C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0287000" cy="6858000"/>
          </a:xfrm>
          <a:prstGeom prst="rect">
            <a:avLst/>
          </a:prstGeom>
        </p:spPr>
      </p:pic>
      <p:sp>
        <p:nvSpPr>
          <p:cNvPr id="9" name="Freeform 8">
            <a:extLst>
              <a:ext uri="{FF2B5EF4-FFF2-40B4-BE49-F238E27FC236}">
                <a16:creationId xmlns:a16="http://schemas.microsoft.com/office/drawing/2014/main" id="{E4D586A2-5985-1C4B-84D9-15135597084F}"/>
              </a:ext>
            </a:extLst>
          </p:cNvPr>
          <p:cNvSpPr/>
          <p:nvPr userDrawn="1"/>
        </p:nvSpPr>
        <p:spPr>
          <a:xfrm>
            <a:off x="6182141" y="-1"/>
            <a:ext cx="6009860" cy="6858000"/>
          </a:xfrm>
          <a:custGeom>
            <a:avLst/>
            <a:gdLst>
              <a:gd name="connsiteX0" fmla="*/ 843432 w 6009860"/>
              <a:gd name="connsiteY0" fmla="*/ 0 h 6858000"/>
              <a:gd name="connsiteX1" fmla="*/ 6009860 w 6009860"/>
              <a:gd name="connsiteY1" fmla="*/ 0 h 6858000"/>
              <a:gd name="connsiteX2" fmla="*/ 6009860 w 6009860"/>
              <a:gd name="connsiteY2" fmla="*/ 6857999 h 6858000"/>
              <a:gd name="connsiteX3" fmla="*/ 1258264 w 6009860"/>
              <a:gd name="connsiteY3" fmla="*/ 6857999 h 6858000"/>
              <a:gd name="connsiteX4" fmla="*/ 1176432 w 6009860"/>
              <a:gd name="connsiteY4" fmla="*/ 6715682 h 6858000"/>
              <a:gd name="connsiteX5" fmla="*/ 238346 w 6009860"/>
              <a:gd name="connsiteY5" fmla="*/ 3010894 h 6858000"/>
              <a:gd name="connsiteX6" fmla="*/ 709973 w 6009860"/>
              <a:gd name="connsiteY6" fmla="*/ 338482 h 6858000"/>
              <a:gd name="connsiteX7" fmla="*/ 820253 w 6009860"/>
              <a:gd name="connsiteY7" fmla="*/ 0 h 6858000"/>
              <a:gd name="connsiteX8" fmla="*/ 820254 w 6009860"/>
              <a:gd name="connsiteY8" fmla="*/ 0 h 6858000"/>
              <a:gd name="connsiteX9" fmla="*/ 843431 w 6009860"/>
              <a:gd name="connsiteY9" fmla="*/ 0 h 6858000"/>
              <a:gd name="connsiteX10" fmla="*/ 709972 w 6009860"/>
              <a:gd name="connsiteY10" fmla="*/ 338482 h 6858000"/>
              <a:gd name="connsiteX11" fmla="*/ 238345 w 6009860"/>
              <a:gd name="connsiteY11" fmla="*/ 3010894 h 6858000"/>
              <a:gd name="connsiteX12" fmla="*/ 1176431 w 6009860"/>
              <a:gd name="connsiteY12" fmla="*/ 6715682 h 6858000"/>
              <a:gd name="connsiteX13" fmla="*/ 1258263 w 6009860"/>
              <a:gd name="connsiteY13" fmla="*/ 6858000 h 6858000"/>
              <a:gd name="connsiteX14" fmla="*/ 773420 w 6009860"/>
              <a:gd name="connsiteY14" fmla="*/ 6858000 h 6858000"/>
              <a:gd name="connsiteX15" fmla="*/ 766443 w 6009860"/>
              <a:gd name="connsiteY15" fmla="*/ 6844377 h 6858000"/>
              <a:gd name="connsiteX16" fmla="*/ 0 w 6009860"/>
              <a:gd name="connsiteY16" fmla="*/ 3474720 h 6858000"/>
              <a:gd name="connsiteX17" fmla="*/ 766443 w 6009860"/>
              <a:gd name="connsiteY17" fmla="*/ 1050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9860" h="6858000">
                <a:moveTo>
                  <a:pt x="843432" y="0"/>
                </a:moveTo>
                <a:lnTo>
                  <a:pt x="6009860" y="0"/>
                </a:lnTo>
                <a:lnTo>
                  <a:pt x="6009860" y="6857999"/>
                </a:lnTo>
                <a:lnTo>
                  <a:pt x="1258264" y="6857999"/>
                </a:lnTo>
                <a:lnTo>
                  <a:pt x="1176432" y="6715682"/>
                </a:lnTo>
                <a:cubicBezTo>
                  <a:pt x="578172" y="5614385"/>
                  <a:pt x="238346" y="4352325"/>
                  <a:pt x="238346" y="3010894"/>
                </a:cubicBezTo>
                <a:cubicBezTo>
                  <a:pt x="238346" y="2071893"/>
                  <a:pt x="404860" y="1171783"/>
                  <a:pt x="709973" y="338482"/>
                </a:cubicBezTo>
                <a:close/>
                <a:moveTo>
                  <a:pt x="820253" y="0"/>
                </a:moveTo>
                <a:lnTo>
                  <a:pt x="820254" y="0"/>
                </a:lnTo>
                <a:lnTo>
                  <a:pt x="843431" y="0"/>
                </a:lnTo>
                <a:lnTo>
                  <a:pt x="709972" y="338482"/>
                </a:lnTo>
                <a:cubicBezTo>
                  <a:pt x="404859" y="1171783"/>
                  <a:pt x="238345" y="2071893"/>
                  <a:pt x="238345" y="3010894"/>
                </a:cubicBezTo>
                <a:cubicBezTo>
                  <a:pt x="238345" y="4352325"/>
                  <a:pt x="578171" y="5614385"/>
                  <a:pt x="1176431" y="6715682"/>
                </a:cubicBezTo>
                <a:lnTo>
                  <a:pt x="1258263" y="6858000"/>
                </a:lnTo>
                <a:lnTo>
                  <a:pt x="773420" y="6858000"/>
                </a:lnTo>
                <a:lnTo>
                  <a:pt x="766443" y="6844377"/>
                </a:lnTo>
                <a:cubicBezTo>
                  <a:pt x="275259" y="5825005"/>
                  <a:pt x="0" y="4682008"/>
                  <a:pt x="0" y="3474720"/>
                </a:cubicBezTo>
                <a:cubicBezTo>
                  <a:pt x="0" y="2267433"/>
                  <a:pt x="275259" y="1124435"/>
                  <a:pt x="766443" y="1050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a:extLst>
              <a:ext uri="{FF2B5EF4-FFF2-40B4-BE49-F238E27FC236}">
                <a16:creationId xmlns:a16="http://schemas.microsoft.com/office/drawing/2014/main" id="{AB2F03C0-AF5B-0742-A625-4988A37B519C}"/>
              </a:ext>
            </a:extLst>
          </p:cNvPr>
          <p:cNvSpPr/>
          <p:nvPr userDrawn="1"/>
        </p:nvSpPr>
        <p:spPr>
          <a:xfrm>
            <a:off x="6420487" y="0"/>
            <a:ext cx="5771514" cy="6857999"/>
          </a:xfrm>
          <a:custGeom>
            <a:avLst/>
            <a:gdLst>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0 w 8030817"/>
              <a:gd name="connsiteY7" fmla="*/ 0 h 6857999"/>
              <a:gd name="connsiteX8" fmla="*/ 2841211 w 8030817"/>
              <a:gd name="connsiteY8" fmla="*/ 0 h 6857999"/>
              <a:gd name="connsiteX9" fmla="*/ 2787401 w 8030817"/>
              <a:gd name="connsiteY9" fmla="*/ 105063 h 6857999"/>
              <a:gd name="connsiteX10" fmla="*/ 2020958 w 8030817"/>
              <a:gd name="connsiteY10" fmla="*/ 3474720 h 6857999"/>
              <a:gd name="connsiteX11" fmla="*/ 2787401 w 8030817"/>
              <a:gd name="connsiteY11" fmla="*/ 6844377 h 6857999"/>
              <a:gd name="connsiteX12" fmla="*/ 2794378 w 8030817"/>
              <a:gd name="connsiteY12" fmla="*/ 6857999 h 6857999"/>
              <a:gd name="connsiteX13" fmla="*/ 0 w 8030817"/>
              <a:gd name="connsiteY13" fmla="*/ 6857999 h 6857999"/>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2864389 w 8030817"/>
              <a:gd name="connsiteY7" fmla="*/ 0 h 6857999"/>
              <a:gd name="connsiteX8" fmla="*/ 0 w 8030817"/>
              <a:gd name="connsiteY8" fmla="*/ 6857999 h 6857999"/>
              <a:gd name="connsiteX9" fmla="*/ 2841211 w 8030817"/>
              <a:gd name="connsiteY9" fmla="*/ 0 h 6857999"/>
              <a:gd name="connsiteX10" fmla="*/ 2787401 w 8030817"/>
              <a:gd name="connsiteY10" fmla="*/ 105063 h 6857999"/>
              <a:gd name="connsiteX11" fmla="*/ 2020958 w 8030817"/>
              <a:gd name="connsiteY11" fmla="*/ 3474720 h 6857999"/>
              <a:gd name="connsiteX12" fmla="*/ 2787401 w 8030817"/>
              <a:gd name="connsiteY12" fmla="*/ 6844377 h 6857999"/>
              <a:gd name="connsiteX13" fmla="*/ 2794378 w 8030817"/>
              <a:gd name="connsiteY13" fmla="*/ 6857999 h 6857999"/>
              <a:gd name="connsiteX14" fmla="*/ 0 w 8030817"/>
              <a:gd name="connsiteY14"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73420 w 6009859"/>
              <a:gd name="connsiteY8" fmla="*/ 6857999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13" fmla="*/ 773420 w 6009859"/>
              <a:gd name="connsiteY13"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66443 w 6009859"/>
              <a:gd name="connsiteY8" fmla="*/ 6844377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0" fmla="*/ 843637 w 6010065"/>
              <a:gd name="connsiteY0" fmla="*/ 0 h 6857999"/>
              <a:gd name="connsiteX1" fmla="*/ 6010065 w 6010065"/>
              <a:gd name="connsiteY1" fmla="*/ 0 h 6857999"/>
              <a:gd name="connsiteX2" fmla="*/ 6010065 w 6010065"/>
              <a:gd name="connsiteY2" fmla="*/ 6857999 h 6857999"/>
              <a:gd name="connsiteX3" fmla="*/ 1258469 w 6010065"/>
              <a:gd name="connsiteY3" fmla="*/ 6857999 h 6857999"/>
              <a:gd name="connsiteX4" fmla="*/ 1176637 w 6010065"/>
              <a:gd name="connsiteY4" fmla="*/ 6715682 h 6857999"/>
              <a:gd name="connsiteX5" fmla="*/ 238551 w 6010065"/>
              <a:gd name="connsiteY5" fmla="*/ 3010894 h 6857999"/>
              <a:gd name="connsiteX6" fmla="*/ 710178 w 6010065"/>
              <a:gd name="connsiteY6" fmla="*/ 338482 h 6857999"/>
              <a:gd name="connsiteX7" fmla="*/ 843637 w 6010065"/>
              <a:gd name="connsiteY7" fmla="*/ 0 h 6857999"/>
              <a:gd name="connsiteX8" fmla="*/ 206 w 6010065"/>
              <a:gd name="connsiteY8" fmla="*/ 3474720 h 6857999"/>
              <a:gd name="connsiteX9" fmla="*/ 820459 w 6010065"/>
              <a:gd name="connsiteY9" fmla="*/ 0 h 6857999"/>
              <a:gd name="connsiteX10" fmla="*/ 766649 w 6010065"/>
              <a:gd name="connsiteY10" fmla="*/ 105063 h 6857999"/>
              <a:gd name="connsiteX11" fmla="*/ 206 w 6010065"/>
              <a:gd name="connsiteY11" fmla="*/ 3474720 h 6857999"/>
              <a:gd name="connsiteX0" fmla="*/ 605086 w 5771514"/>
              <a:gd name="connsiteY0" fmla="*/ 0 h 6857999"/>
              <a:gd name="connsiteX1" fmla="*/ 5771514 w 5771514"/>
              <a:gd name="connsiteY1" fmla="*/ 0 h 6857999"/>
              <a:gd name="connsiteX2" fmla="*/ 5771514 w 5771514"/>
              <a:gd name="connsiteY2" fmla="*/ 6857999 h 6857999"/>
              <a:gd name="connsiteX3" fmla="*/ 1019918 w 5771514"/>
              <a:gd name="connsiteY3" fmla="*/ 6857999 h 6857999"/>
              <a:gd name="connsiteX4" fmla="*/ 938086 w 5771514"/>
              <a:gd name="connsiteY4" fmla="*/ 6715682 h 6857999"/>
              <a:gd name="connsiteX5" fmla="*/ 0 w 5771514"/>
              <a:gd name="connsiteY5" fmla="*/ 3010894 h 6857999"/>
              <a:gd name="connsiteX6" fmla="*/ 471627 w 5771514"/>
              <a:gd name="connsiteY6" fmla="*/ 338482 h 6857999"/>
              <a:gd name="connsiteX7" fmla="*/ 605086 w 5771514"/>
              <a:gd name="connsiteY7" fmla="*/ 0 h 6857999"/>
              <a:gd name="connsiteX8" fmla="*/ 528098 w 5771514"/>
              <a:gd name="connsiteY8" fmla="*/ 105063 h 6857999"/>
              <a:gd name="connsiteX9" fmla="*/ 581908 w 5771514"/>
              <a:gd name="connsiteY9" fmla="*/ 0 h 6857999"/>
              <a:gd name="connsiteX10" fmla="*/ 528098 w 5771514"/>
              <a:gd name="connsiteY10" fmla="*/ 10506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1514" h="6857999">
                <a:moveTo>
                  <a:pt x="605086" y="0"/>
                </a:moveTo>
                <a:lnTo>
                  <a:pt x="5771514" y="0"/>
                </a:lnTo>
                <a:lnTo>
                  <a:pt x="5771514" y="6857999"/>
                </a:lnTo>
                <a:lnTo>
                  <a:pt x="1019918" y="6857999"/>
                </a:lnTo>
                <a:lnTo>
                  <a:pt x="938086" y="6715682"/>
                </a:lnTo>
                <a:cubicBezTo>
                  <a:pt x="339826" y="5614385"/>
                  <a:pt x="0" y="4352325"/>
                  <a:pt x="0" y="3010894"/>
                </a:cubicBezTo>
                <a:cubicBezTo>
                  <a:pt x="0" y="2071893"/>
                  <a:pt x="166514" y="1171783"/>
                  <a:pt x="471627" y="338482"/>
                </a:cubicBezTo>
                <a:lnTo>
                  <a:pt x="605086" y="0"/>
                </a:lnTo>
                <a:close/>
                <a:moveTo>
                  <a:pt x="528098" y="105063"/>
                </a:moveTo>
                <a:lnTo>
                  <a:pt x="581908" y="0"/>
                </a:lnTo>
                <a:lnTo>
                  <a:pt x="528098" y="105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14">
            <a:extLst>
              <a:ext uri="{FF2B5EF4-FFF2-40B4-BE49-F238E27FC236}">
                <a16:creationId xmlns:a16="http://schemas.microsoft.com/office/drawing/2014/main" id="{0E6FCAB0-2B53-A343-9B8B-F2F726FD6C6A}"/>
              </a:ext>
            </a:extLst>
          </p:cNvPr>
          <p:cNvSpPr>
            <a:spLocks noGrp="1"/>
          </p:cNvSpPr>
          <p:nvPr>
            <p:ph type="body" sz="quarter" idx="10" hasCustomPrompt="1"/>
          </p:nvPr>
        </p:nvSpPr>
        <p:spPr>
          <a:xfrm>
            <a:off x="6599582" y="3010359"/>
            <a:ext cx="5194257" cy="837282"/>
          </a:xfrm>
          <a:prstGeom prst="rect">
            <a:avLst/>
          </a:prstGeom>
        </p:spPr>
        <p:txBody>
          <a:bodyPr lIns="0" anchor="ctr">
            <a:noAutofit/>
          </a:bodyPr>
          <a:lstStyle>
            <a:lvl1pPr marL="0" indent="0" algn="r">
              <a:buNone/>
              <a:defRPr sz="3600" b="0" i="0">
                <a:solidFill>
                  <a:schemeClr val="accent1"/>
                </a:solidFill>
                <a:latin typeface="+mj-lt"/>
              </a:defRPr>
            </a:lvl1pPr>
          </a:lstStyle>
          <a:p>
            <a:pPr lvl="0"/>
            <a:r>
              <a:rPr lang="en-US" dirty="0"/>
              <a:t>Click to insert title</a:t>
            </a:r>
          </a:p>
        </p:txBody>
      </p:sp>
      <p:pic>
        <p:nvPicPr>
          <p:cNvPr id="12" name="Graphic 11">
            <a:extLst>
              <a:ext uri="{FF2B5EF4-FFF2-40B4-BE49-F238E27FC236}">
                <a16:creationId xmlns:a16="http://schemas.microsoft.com/office/drawing/2014/main" id="{9269ED8B-D8C4-4747-A55A-CF668CB2B68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19488" y="6071616"/>
            <a:ext cx="2185988" cy="457200"/>
          </a:xfrm>
          <a:prstGeom prst="rect">
            <a:avLst/>
          </a:prstGeom>
        </p:spPr>
      </p:pic>
      <p:sp>
        <p:nvSpPr>
          <p:cNvPr id="7" name="Rectangle 6">
            <a:extLst>
              <a:ext uri="{FF2B5EF4-FFF2-40B4-BE49-F238E27FC236}">
                <a16:creationId xmlns:a16="http://schemas.microsoft.com/office/drawing/2014/main" id="{C0784E19-AF71-49C0-A11C-A1E351182115}"/>
              </a:ext>
            </a:extLst>
          </p:cNvPr>
          <p:cNvSpPr/>
          <p:nvPr userDrawn="1"/>
        </p:nvSpPr>
        <p:spPr>
          <a:xfrm>
            <a:off x="10270392" y="6577991"/>
            <a:ext cx="1627369" cy="230832"/>
          </a:xfrm>
          <a:prstGeom prst="rect">
            <a:avLst/>
          </a:prstGeom>
        </p:spPr>
        <p:txBody>
          <a:bodyPr wrap="none">
            <a:spAutoFit/>
          </a:bodyPr>
          <a:lstStyle/>
          <a:p>
            <a:r>
              <a:rPr lang="en-US" sz="900" b="0" i="0" dirty="0">
                <a:solidFill>
                  <a:schemeClr val="accent1"/>
                </a:solidFill>
                <a:effectLst/>
                <a:latin typeface="+mn-lt"/>
              </a:rPr>
              <a:t>P-MED-US-MGL-3196-2200040</a:t>
            </a:r>
            <a:endParaRPr lang="en-US" sz="900" dirty="0">
              <a:solidFill>
                <a:schemeClr val="accent1"/>
              </a:solidFill>
              <a:latin typeface="+mn-lt"/>
            </a:endParaRPr>
          </a:p>
        </p:txBody>
      </p:sp>
    </p:spTree>
    <p:extLst>
      <p:ext uri="{BB962C8B-B14F-4D97-AF65-F5344CB8AC3E}">
        <p14:creationId xmlns:p14="http://schemas.microsoft.com/office/powerpoint/2010/main" val="262335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Patient - Woman Coffe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FBF4F9-9BA9-2548-A493-4A5265D13F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4117"/>
          <a:stretch/>
        </p:blipFill>
        <p:spPr>
          <a:xfrm flipH="1">
            <a:off x="0" y="-2"/>
            <a:ext cx="10287000" cy="6858000"/>
          </a:xfrm>
          <a:prstGeom prst="rect">
            <a:avLst/>
          </a:prstGeom>
        </p:spPr>
      </p:pic>
      <p:sp>
        <p:nvSpPr>
          <p:cNvPr id="9" name="Freeform 8">
            <a:extLst>
              <a:ext uri="{FF2B5EF4-FFF2-40B4-BE49-F238E27FC236}">
                <a16:creationId xmlns:a16="http://schemas.microsoft.com/office/drawing/2014/main" id="{E4D586A2-5985-1C4B-84D9-15135597084F}"/>
              </a:ext>
            </a:extLst>
          </p:cNvPr>
          <p:cNvSpPr/>
          <p:nvPr userDrawn="1"/>
        </p:nvSpPr>
        <p:spPr>
          <a:xfrm>
            <a:off x="6182141" y="-1"/>
            <a:ext cx="6009860" cy="6858000"/>
          </a:xfrm>
          <a:custGeom>
            <a:avLst/>
            <a:gdLst>
              <a:gd name="connsiteX0" fmla="*/ 843432 w 6009860"/>
              <a:gd name="connsiteY0" fmla="*/ 0 h 6858000"/>
              <a:gd name="connsiteX1" fmla="*/ 6009860 w 6009860"/>
              <a:gd name="connsiteY1" fmla="*/ 0 h 6858000"/>
              <a:gd name="connsiteX2" fmla="*/ 6009860 w 6009860"/>
              <a:gd name="connsiteY2" fmla="*/ 6857999 h 6858000"/>
              <a:gd name="connsiteX3" fmla="*/ 1258264 w 6009860"/>
              <a:gd name="connsiteY3" fmla="*/ 6857999 h 6858000"/>
              <a:gd name="connsiteX4" fmla="*/ 1176432 w 6009860"/>
              <a:gd name="connsiteY4" fmla="*/ 6715682 h 6858000"/>
              <a:gd name="connsiteX5" fmla="*/ 238346 w 6009860"/>
              <a:gd name="connsiteY5" fmla="*/ 3010894 h 6858000"/>
              <a:gd name="connsiteX6" fmla="*/ 709973 w 6009860"/>
              <a:gd name="connsiteY6" fmla="*/ 338482 h 6858000"/>
              <a:gd name="connsiteX7" fmla="*/ 820253 w 6009860"/>
              <a:gd name="connsiteY7" fmla="*/ 0 h 6858000"/>
              <a:gd name="connsiteX8" fmla="*/ 820254 w 6009860"/>
              <a:gd name="connsiteY8" fmla="*/ 0 h 6858000"/>
              <a:gd name="connsiteX9" fmla="*/ 843431 w 6009860"/>
              <a:gd name="connsiteY9" fmla="*/ 0 h 6858000"/>
              <a:gd name="connsiteX10" fmla="*/ 709972 w 6009860"/>
              <a:gd name="connsiteY10" fmla="*/ 338482 h 6858000"/>
              <a:gd name="connsiteX11" fmla="*/ 238345 w 6009860"/>
              <a:gd name="connsiteY11" fmla="*/ 3010894 h 6858000"/>
              <a:gd name="connsiteX12" fmla="*/ 1176431 w 6009860"/>
              <a:gd name="connsiteY12" fmla="*/ 6715682 h 6858000"/>
              <a:gd name="connsiteX13" fmla="*/ 1258263 w 6009860"/>
              <a:gd name="connsiteY13" fmla="*/ 6858000 h 6858000"/>
              <a:gd name="connsiteX14" fmla="*/ 773420 w 6009860"/>
              <a:gd name="connsiteY14" fmla="*/ 6858000 h 6858000"/>
              <a:gd name="connsiteX15" fmla="*/ 766443 w 6009860"/>
              <a:gd name="connsiteY15" fmla="*/ 6844377 h 6858000"/>
              <a:gd name="connsiteX16" fmla="*/ 0 w 6009860"/>
              <a:gd name="connsiteY16" fmla="*/ 3474720 h 6858000"/>
              <a:gd name="connsiteX17" fmla="*/ 766443 w 6009860"/>
              <a:gd name="connsiteY17" fmla="*/ 1050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9860" h="6858000">
                <a:moveTo>
                  <a:pt x="843432" y="0"/>
                </a:moveTo>
                <a:lnTo>
                  <a:pt x="6009860" y="0"/>
                </a:lnTo>
                <a:lnTo>
                  <a:pt x="6009860" y="6857999"/>
                </a:lnTo>
                <a:lnTo>
                  <a:pt x="1258264" y="6857999"/>
                </a:lnTo>
                <a:lnTo>
                  <a:pt x="1176432" y="6715682"/>
                </a:lnTo>
                <a:cubicBezTo>
                  <a:pt x="578172" y="5614385"/>
                  <a:pt x="238346" y="4352325"/>
                  <a:pt x="238346" y="3010894"/>
                </a:cubicBezTo>
                <a:cubicBezTo>
                  <a:pt x="238346" y="2071893"/>
                  <a:pt x="404860" y="1171783"/>
                  <a:pt x="709973" y="338482"/>
                </a:cubicBezTo>
                <a:close/>
                <a:moveTo>
                  <a:pt x="820253" y="0"/>
                </a:moveTo>
                <a:lnTo>
                  <a:pt x="820254" y="0"/>
                </a:lnTo>
                <a:lnTo>
                  <a:pt x="843431" y="0"/>
                </a:lnTo>
                <a:lnTo>
                  <a:pt x="709972" y="338482"/>
                </a:lnTo>
                <a:cubicBezTo>
                  <a:pt x="404859" y="1171783"/>
                  <a:pt x="238345" y="2071893"/>
                  <a:pt x="238345" y="3010894"/>
                </a:cubicBezTo>
                <a:cubicBezTo>
                  <a:pt x="238345" y="4352325"/>
                  <a:pt x="578171" y="5614385"/>
                  <a:pt x="1176431" y="6715682"/>
                </a:cubicBezTo>
                <a:lnTo>
                  <a:pt x="1258263" y="6858000"/>
                </a:lnTo>
                <a:lnTo>
                  <a:pt x="773420" y="6858000"/>
                </a:lnTo>
                <a:lnTo>
                  <a:pt x="766443" y="6844377"/>
                </a:lnTo>
                <a:cubicBezTo>
                  <a:pt x="275259" y="5825005"/>
                  <a:pt x="0" y="4682008"/>
                  <a:pt x="0" y="3474720"/>
                </a:cubicBezTo>
                <a:cubicBezTo>
                  <a:pt x="0" y="2267433"/>
                  <a:pt x="275259" y="1124435"/>
                  <a:pt x="766443" y="1050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a:extLst>
              <a:ext uri="{FF2B5EF4-FFF2-40B4-BE49-F238E27FC236}">
                <a16:creationId xmlns:a16="http://schemas.microsoft.com/office/drawing/2014/main" id="{AB2F03C0-AF5B-0742-A625-4988A37B519C}"/>
              </a:ext>
            </a:extLst>
          </p:cNvPr>
          <p:cNvSpPr/>
          <p:nvPr userDrawn="1"/>
        </p:nvSpPr>
        <p:spPr>
          <a:xfrm>
            <a:off x="6420487" y="0"/>
            <a:ext cx="5771514" cy="6857999"/>
          </a:xfrm>
          <a:custGeom>
            <a:avLst/>
            <a:gdLst>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0 w 8030817"/>
              <a:gd name="connsiteY7" fmla="*/ 0 h 6857999"/>
              <a:gd name="connsiteX8" fmla="*/ 2841211 w 8030817"/>
              <a:gd name="connsiteY8" fmla="*/ 0 h 6857999"/>
              <a:gd name="connsiteX9" fmla="*/ 2787401 w 8030817"/>
              <a:gd name="connsiteY9" fmla="*/ 105063 h 6857999"/>
              <a:gd name="connsiteX10" fmla="*/ 2020958 w 8030817"/>
              <a:gd name="connsiteY10" fmla="*/ 3474720 h 6857999"/>
              <a:gd name="connsiteX11" fmla="*/ 2787401 w 8030817"/>
              <a:gd name="connsiteY11" fmla="*/ 6844377 h 6857999"/>
              <a:gd name="connsiteX12" fmla="*/ 2794378 w 8030817"/>
              <a:gd name="connsiteY12" fmla="*/ 6857999 h 6857999"/>
              <a:gd name="connsiteX13" fmla="*/ 0 w 8030817"/>
              <a:gd name="connsiteY13" fmla="*/ 6857999 h 6857999"/>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2864389 w 8030817"/>
              <a:gd name="connsiteY7" fmla="*/ 0 h 6857999"/>
              <a:gd name="connsiteX8" fmla="*/ 0 w 8030817"/>
              <a:gd name="connsiteY8" fmla="*/ 6857999 h 6857999"/>
              <a:gd name="connsiteX9" fmla="*/ 2841211 w 8030817"/>
              <a:gd name="connsiteY9" fmla="*/ 0 h 6857999"/>
              <a:gd name="connsiteX10" fmla="*/ 2787401 w 8030817"/>
              <a:gd name="connsiteY10" fmla="*/ 105063 h 6857999"/>
              <a:gd name="connsiteX11" fmla="*/ 2020958 w 8030817"/>
              <a:gd name="connsiteY11" fmla="*/ 3474720 h 6857999"/>
              <a:gd name="connsiteX12" fmla="*/ 2787401 w 8030817"/>
              <a:gd name="connsiteY12" fmla="*/ 6844377 h 6857999"/>
              <a:gd name="connsiteX13" fmla="*/ 2794378 w 8030817"/>
              <a:gd name="connsiteY13" fmla="*/ 6857999 h 6857999"/>
              <a:gd name="connsiteX14" fmla="*/ 0 w 8030817"/>
              <a:gd name="connsiteY14"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73420 w 6009859"/>
              <a:gd name="connsiteY8" fmla="*/ 6857999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13" fmla="*/ 773420 w 6009859"/>
              <a:gd name="connsiteY13"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66443 w 6009859"/>
              <a:gd name="connsiteY8" fmla="*/ 6844377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0" fmla="*/ 843637 w 6010065"/>
              <a:gd name="connsiteY0" fmla="*/ 0 h 6857999"/>
              <a:gd name="connsiteX1" fmla="*/ 6010065 w 6010065"/>
              <a:gd name="connsiteY1" fmla="*/ 0 h 6857999"/>
              <a:gd name="connsiteX2" fmla="*/ 6010065 w 6010065"/>
              <a:gd name="connsiteY2" fmla="*/ 6857999 h 6857999"/>
              <a:gd name="connsiteX3" fmla="*/ 1258469 w 6010065"/>
              <a:gd name="connsiteY3" fmla="*/ 6857999 h 6857999"/>
              <a:gd name="connsiteX4" fmla="*/ 1176637 w 6010065"/>
              <a:gd name="connsiteY4" fmla="*/ 6715682 h 6857999"/>
              <a:gd name="connsiteX5" fmla="*/ 238551 w 6010065"/>
              <a:gd name="connsiteY5" fmla="*/ 3010894 h 6857999"/>
              <a:gd name="connsiteX6" fmla="*/ 710178 w 6010065"/>
              <a:gd name="connsiteY6" fmla="*/ 338482 h 6857999"/>
              <a:gd name="connsiteX7" fmla="*/ 843637 w 6010065"/>
              <a:gd name="connsiteY7" fmla="*/ 0 h 6857999"/>
              <a:gd name="connsiteX8" fmla="*/ 206 w 6010065"/>
              <a:gd name="connsiteY8" fmla="*/ 3474720 h 6857999"/>
              <a:gd name="connsiteX9" fmla="*/ 820459 w 6010065"/>
              <a:gd name="connsiteY9" fmla="*/ 0 h 6857999"/>
              <a:gd name="connsiteX10" fmla="*/ 766649 w 6010065"/>
              <a:gd name="connsiteY10" fmla="*/ 105063 h 6857999"/>
              <a:gd name="connsiteX11" fmla="*/ 206 w 6010065"/>
              <a:gd name="connsiteY11" fmla="*/ 3474720 h 6857999"/>
              <a:gd name="connsiteX0" fmla="*/ 605086 w 5771514"/>
              <a:gd name="connsiteY0" fmla="*/ 0 h 6857999"/>
              <a:gd name="connsiteX1" fmla="*/ 5771514 w 5771514"/>
              <a:gd name="connsiteY1" fmla="*/ 0 h 6857999"/>
              <a:gd name="connsiteX2" fmla="*/ 5771514 w 5771514"/>
              <a:gd name="connsiteY2" fmla="*/ 6857999 h 6857999"/>
              <a:gd name="connsiteX3" fmla="*/ 1019918 w 5771514"/>
              <a:gd name="connsiteY3" fmla="*/ 6857999 h 6857999"/>
              <a:gd name="connsiteX4" fmla="*/ 938086 w 5771514"/>
              <a:gd name="connsiteY4" fmla="*/ 6715682 h 6857999"/>
              <a:gd name="connsiteX5" fmla="*/ 0 w 5771514"/>
              <a:gd name="connsiteY5" fmla="*/ 3010894 h 6857999"/>
              <a:gd name="connsiteX6" fmla="*/ 471627 w 5771514"/>
              <a:gd name="connsiteY6" fmla="*/ 338482 h 6857999"/>
              <a:gd name="connsiteX7" fmla="*/ 605086 w 5771514"/>
              <a:gd name="connsiteY7" fmla="*/ 0 h 6857999"/>
              <a:gd name="connsiteX8" fmla="*/ 528098 w 5771514"/>
              <a:gd name="connsiteY8" fmla="*/ 105063 h 6857999"/>
              <a:gd name="connsiteX9" fmla="*/ 581908 w 5771514"/>
              <a:gd name="connsiteY9" fmla="*/ 0 h 6857999"/>
              <a:gd name="connsiteX10" fmla="*/ 528098 w 5771514"/>
              <a:gd name="connsiteY10" fmla="*/ 10506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1514" h="6857999">
                <a:moveTo>
                  <a:pt x="605086" y="0"/>
                </a:moveTo>
                <a:lnTo>
                  <a:pt x="5771514" y="0"/>
                </a:lnTo>
                <a:lnTo>
                  <a:pt x="5771514" y="6857999"/>
                </a:lnTo>
                <a:lnTo>
                  <a:pt x="1019918" y="6857999"/>
                </a:lnTo>
                <a:lnTo>
                  <a:pt x="938086" y="6715682"/>
                </a:lnTo>
                <a:cubicBezTo>
                  <a:pt x="339826" y="5614385"/>
                  <a:pt x="0" y="4352325"/>
                  <a:pt x="0" y="3010894"/>
                </a:cubicBezTo>
                <a:cubicBezTo>
                  <a:pt x="0" y="2071893"/>
                  <a:pt x="166514" y="1171783"/>
                  <a:pt x="471627" y="338482"/>
                </a:cubicBezTo>
                <a:lnTo>
                  <a:pt x="605086" y="0"/>
                </a:lnTo>
                <a:close/>
                <a:moveTo>
                  <a:pt x="528098" y="105063"/>
                </a:moveTo>
                <a:lnTo>
                  <a:pt x="581908" y="0"/>
                </a:lnTo>
                <a:lnTo>
                  <a:pt x="528098" y="105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14">
            <a:extLst>
              <a:ext uri="{FF2B5EF4-FFF2-40B4-BE49-F238E27FC236}">
                <a16:creationId xmlns:a16="http://schemas.microsoft.com/office/drawing/2014/main" id="{0E6FCAB0-2B53-A343-9B8B-F2F726FD6C6A}"/>
              </a:ext>
            </a:extLst>
          </p:cNvPr>
          <p:cNvSpPr>
            <a:spLocks noGrp="1"/>
          </p:cNvSpPr>
          <p:nvPr>
            <p:ph type="body" sz="quarter" idx="10" hasCustomPrompt="1"/>
          </p:nvPr>
        </p:nvSpPr>
        <p:spPr>
          <a:xfrm>
            <a:off x="6599582" y="3010359"/>
            <a:ext cx="5194257" cy="837282"/>
          </a:xfrm>
          <a:prstGeom prst="rect">
            <a:avLst/>
          </a:prstGeom>
        </p:spPr>
        <p:txBody>
          <a:bodyPr lIns="0" anchor="ctr">
            <a:noAutofit/>
          </a:bodyPr>
          <a:lstStyle>
            <a:lvl1pPr marL="0" indent="0" algn="r">
              <a:buNone/>
              <a:defRPr sz="3600" b="0" i="0">
                <a:solidFill>
                  <a:schemeClr val="accent1"/>
                </a:solidFill>
                <a:latin typeface="+mj-lt"/>
              </a:defRPr>
            </a:lvl1pPr>
          </a:lstStyle>
          <a:p>
            <a:pPr lvl="0"/>
            <a:r>
              <a:rPr lang="en-US" dirty="0"/>
              <a:t>Click to insert title</a:t>
            </a:r>
          </a:p>
        </p:txBody>
      </p:sp>
      <p:pic>
        <p:nvPicPr>
          <p:cNvPr id="10" name="Graphic 9">
            <a:extLst>
              <a:ext uri="{FF2B5EF4-FFF2-40B4-BE49-F238E27FC236}">
                <a16:creationId xmlns:a16="http://schemas.microsoft.com/office/drawing/2014/main" id="{837F5F35-F13A-CB46-8776-A3402663440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19488" y="6071616"/>
            <a:ext cx="2185988" cy="457200"/>
          </a:xfrm>
          <a:prstGeom prst="rect">
            <a:avLst/>
          </a:prstGeom>
        </p:spPr>
      </p:pic>
      <p:sp>
        <p:nvSpPr>
          <p:cNvPr id="7" name="Rectangle 6">
            <a:extLst>
              <a:ext uri="{FF2B5EF4-FFF2-40B4-BE49-F238E27FC236}">
                <a16:creationId xmlns:a16="http://schemas.microsoft.com/office/drawing/2014/main" id="{9018468B-B4C5-47DE-A011-60EF09039835}"/>
              </a:ext>
            </a:extLst>
          </p:cNvPr>
          <p:cNvSpPr/>
          <p:nvPr userDrawn="1"/>
        </p:nvSpPr>
        <p:spPr>
          <a:xfrm>
            <a:off x="10270392" y="6577991"/>
            <a:ext cx="1627369" cy="230832"/>
          </a:xfrm>
          <a:prstGeom prst="rect">
            <a:avLst/>
          </a:prstGeom>
        </p:spPr>
        <p:txBody>
          <a:bodyPr wrap="none">
            <a:spAutoFit/>
          </a:bodyPr>
          <a:lstStyle/>
          <a:p>
            <a:r>
              <a:rPr lang="en-US" sz="900" b="0" i="0" dirty="0">
                <a:solidFill>
                  <a:schemeClr val="accent1"/>
                </a:solidFill>
                <a:effectLst/>
                <a:latin typeface="+mn-lt"/>
              </a:rPr>
              <a:t>P-MED-US-MGL-3196-2200040</a:t>
            </a:r>
            <a:endParaRPr lang="en-US" sz="900" dirty="0">
              <a:solidFill>
                <a:schemeClr val="accent1"/>
              </a:solidFill>
              <a:latin typeface="+mn-lt"/>
            </a:endParaRPr>
          </a:p>
        </p:txBody>
      </p:sp>
    </p:spTree>
    <p:extLst>
      <p:ext uri="{BB962C8B-B14F-4D97-AF65-F5344CB8AC3E}">
        <p14:creationId xmlns:p14="http://schemas.microsoft.com/office/powerpoint/2010/main" val="79274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Financial">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B5C0D4-34E3-F24B-985F-28FD4921F0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7625443" cy="6858000"/>
          </a:xfrm>
          <a:prstGeom prst="rect">
            <a:avLst/>
          </a:prstGeom>
        </p:spPr>
      </p:pic>
      <p:sp>
        <p:nvSpPr>
          <p:cNvPr id="9" name="Freeform 8">
            <a:extLst>
              <a:ext uri="{FF2B5EF4-FFF2-40B4-BE49-F238E27FC236}">
                <a16:creationId xmlns:a16="http://schemas.microsoft.com/office/drawing/2014/main" id="{56A02E7A-DAF2-CE4F-8CC9-1E043159C0FF}"/>
              </a:ext>
            </a:extLst>
          </p:cNvPr>
          <p:cNvSpPr/>
          <p:nvPr userDrawn="1"/>
        </p:nvSpPr>
        <p:spPr>
          <a:xfrm>
            <a:off x="6182141" y="-1"/>
            <a:ext cx="6009860" cy="6858000"/>
          </a:xfrm>
          <a:custGeom>
            <a:avLst/>
            <a:gdLst>
              <a:gd name="connsiteX0" fmla="*/ 843432 w 6009860"/>
              <a:gd name="connsiteY0" fmla="*/ 0 h 6858000"/>
              <a:gd name="connsiteX1" fmla="*/ 6009860 w 6009860"/>
              <a:gd name="connsiteY1" fmla="*/ 0 h 6858000"/>
              <a:gd name="connsiteX2" fmla="*/ 6009860 w 6009860"/>
              <a:gd name="connsiteY2" fmla="*/ 6857999 h 6858000"/>
              <a:gd name="connsiteX3" fmla="*/ 1258264 w 6009860"/>
              <a:gd name="connsiteY3" fmla="*/ 6857999 h 6858000"/>
              <a:gd name="connsiteX4" fmla="*/ 1176432 w 6009860"/>
              <a:gd name="connsiteY4" fmla="*/ 6715682 h 6858000"/>
              <a:gd name="connsiteX5" fmla="*/ 238346 w 6009860"/>
              <a:gd name="connsiteY5" fmla="*/ 3010894 h 6858000"/>
              <a:gd name="connsiteX6" fmla="*/ 709973 w 6009860"/>
              <a:gd name="connsiteY6" fmla="*/ 338482 h 6858000"/>
              <a:gd name="connsiteX7" fmla="*/ 820253 w 6009860"/>
              <a:gd name="connsiteY7" fmla="*/ 0 h 6858000"/>
              <a:gd name="connsiteX8" fmla="*/ 820254 w 6009860"/>
              <a:gd name="connsiteY8" fmla="*/ 0 h 6858000"/>
              <a:gd name="connsiteX9" fmla="*/ 843431 w 6009860"/>
              <a:gd name="connsiteY9" fmla="*/ 0 h 6858000"/>
              <a:gd name="connsiteX10" fmla="*/ 709972 w 6009860"/>
              <a:gd name="connsiteY10" fmla="*/ 338482 h 6858000"/>
              <a:gd name="connsiteX11" fmla="*/ 238345 w 6009860"/>
              <a:gd name="connsiteY11" fmla="*/ 3010894 h 6858000"/>
              <a:gd name="connsiteX12" fmla="*/ 1176431 w 6009860"/>
              <a:gd name="connsiteY12" fmla="*/ 6715682 h 6858000"/>
              <a:gd name="connsiteX13" fmla="*/ 1258263 w 6009860"/>
              <a:gd name="connsiteY13" fmla="*/ 6858000 h 6858000"/>
              <a:gd name="connsiteX14" fmla="*/ 773420 w 6009860"/>
              <a:gd name="connsiteY14" fmla="*/ 6858000 h 6858000"/>
              <a:gd name="connsiteX15" fmla="*/ 766443 w 6009860"/>
              <a:gd name="connsiteY15" fmla="*/ 6844377 h 6858000"/>
              <a:gd name="connsiteX16" fmla="*/ 0 w 6009860"/>
              <a:gd name="connsiteY16" fmla="*/ 3474720 h 6858000"/>
              <a:gd name="connsiteX17" fmla="*/ 766443 w 6009860"/>
              <a:gd name="connsiteY17" fmla="*/ 1050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9860" h="6858000">
                <a:moveTo>
                  <a:pt x="843432" y="0"/>
                </a:moveTo>
                <a:lnTo>
                  <a:pt x="6009860" y="0"/>
                </a:lnTo>
                <a:lnTo>
                  <a:pt x="6009860" y="6857999"/>
                </a:lnTo>
                <a:lnTo>
                  <a:pt x="1258264" y="6857999"/>
                </a:lnTo>
                <a:lnTo>
                  <a:pt x="1176432" y="6715682"/>
                </a:lnTo>
                <a:cubicBezTo>
                  <a:pt x="578172" y="5614385"/>
                  <a:pt x="238346" y="4352325"/>
                  <a:pt x="238346" y="3010894"/>
                </a:cubicBezTo>
                <a:cubicBezTo>
                  <a:pt x="238346" y="2071893"/>
                  <a:pt x="404860" y="1171783"/>
                  <a:pt x="709973" y="338482"/>
                </a:cubicBezTo>
                <a:close/>
                <a:moveTo>
                  <a:pt x="820253" y="0"/>
                </a:moveTo>
                <a:lnTo>
                  <a:pt x="820254" y="0"/>
                </a:lnTo>
                <a:lnTo>
                  <a:pt x="843431" y="0"/>
                </a:lnTo>
                <a:lnTo>
                  <a:pt x="709972" y="338482"/>
                </a:lnTo>
                <a:cubicBezTo>
                  <a:pt x="404859" y="1171783"/>
                  <a:pt x="238345" y="2071893"/>
                  <a:pt x="238345" y="3010894"/>
                </a:cubicBezTo>
                <a:cubicBezTo>
                  <a:pt x="238345" y="4352325"/>
                  <a:pt x="578171" y="5614385"/>
                  <a:pt x="1176431" y="6715682"/>
                </a:cubicBezTo>
                <a:lnTo>
                  <a:pt x="1258263" y="6858000"/>
                </a:lnTo>
                <a:lnTo>
                  <a:pt x="773420" y="6858000"/>
                </a:lnTo>
                <a:lnTo>
                  <a:pt x="766443" y="6844377"/>
                </a:lnTo>
                <a:cubicBezTo>
                  <a:pt x="275259" y="5825005"/>
                  <a:pt x="0" y="4682008"/>
                  <a:pt x="0" y="3474720"/>
                </a:cubicBezTo>
                <a:cubicBezTo>
                  <a:pt x="0" y="2267433"/>
                  <a:pt x="275259" y="1124435"/>
                  <a:pt x="766443" y="1050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a:extLst>
              <a:ext uri="{FF2B5EF4-FFF2-40B4-BE49-F238E27FC236}">
                <a16:creationId xmlns:a16="http://schemas.microsoft.com/office/drawing/2014/main" id="{396E8AA2-D553-1B43-A0D4-C59114618377}"/>
              </a:ext>
            </a:extLst>
          </p:cNvPr>
          <p:cNvSpPr/>
          <p:nvPr userDrawn="1"/>
        </p:nvSpPr>
        <p:spPr>
          <a:xfrm>
            <a:off x="6420487" y="0"/>
            <a:ext cx="5771514" cy="6857999"/>
          </a:xfrm>
          <a:custGeom>
            <a:avLst/>
            <a:gdLst>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0 w 8030817"/>
              <a:gd name="connsiteY7" fmla="*/ 0 h 6857999"/>
              <a:gd name="connsiteX8" fmla="*/ 2841211 w 8030817"/>
              <a:gd name="connsiteY8" fmla="*/ 0 h 6857999"/>
              <a:gd name="connsiteX9" fmla="*/ 2787401 w 8030817"/>
              <a:gd name="connsiteY9" fmla="*/ 105063 h 6857999"/>
              <a:gd name="connsiteX10" fmla="*/ 2020958 w 8030817"/>
              <a:gd name="connsiteY10" fmla="*/ 3474720 h 6857999"/>
              <a:gd name="connsiteX11" fmla="*/ 2787401 w 8030817"/>
              <a:gd name="connsiteY11" fmla="*/ 6844377 h 6857999"/>
              <a:gd name="connsiteX12" fmla="*/ 2794378 w 8030817"/>
              <a:gd name="connsiteY12" fmla="*/ 6857999 h 6857999"/>
              <a:gd name="connsiteX13" fmla="*/ 0 w 8030817"/>
              <a:gd name="connsiteY13" fmla="*/ 6857999 h 6857999"/>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2864389 w 8030817"/>
              <a:gd name="connsiteY7" fmla="*/ 0 h 6857999"/>
              <a:gd name="connsiteX8" fmla="*/ 0 w 8030817"/>
              <a:gd name="connsiteY8" fmla="*/ 6857999 h 6857999"/>
              <a:gd name="connsiteX9" fmla="*/ 2841211 w 8030817"/>
              <a:gd name="connsiteY9" fmla="*/ 0 h 6857999"/>
              <a:gd name="connsiteX10" fmla="*/ 2787401 w 8030817"/>
              <a:gd name="connsiteY10" fmla="*/ 105063 h 6857999"/>
              <a:gd name="connsiteX11" fmla="*/ 2020958 w 8030817"/>
              <a:gd name="connsiteY11" fmla="*/ 3474720 h 6857999"/>
              <a:gd name="connsiteX12" fmla="*/ 2787401 w 8030817"/>
              <a:gd name="connsiteY12" fmla="*/ 6844377 h 6857999"/>
              <a:gd name="connsiteX13" fmla="*/ 2794378 w 8030817"/>
              <a:gd name="connsiteY13" fmla="*/ 6857999 h 6857999"/>
              <a:gd name="connsiteX14" fmla="*/ 0 w 8030817"/>
              <a:gd name="connsiteY14"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73420 w 6009859"/>
              <a:gd name="connsiteY8" fmla="*/ 6857999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13" fmla="*/ 773420 w 6009859"/>
              <a:gd name="connsiteY13"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66443 w 6009859"/>
              <a:gd name="connsiteY8" fmla="*/ 6844377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0" fmla="*/ 843637 w 6010065"/>
              <a:gd name="connsiteY0" fmla="*/ 0 h 6857999"/>
              <a:gd name="connsiteX1" fmla="*/ 6010065 w 6010065"/>
              <a:gd name="connsiteY1" fmla="*/ 0 h 6857999"/>
              <a:gd name="connsiteX2" fmla="*/ 6010065 w 6010065"/>
              <a:gd name="connsiteY2" fmla="*/ 6857999 h 6857999"/>
              <a:gd name="connsiteX3" fmla="*/ 1258469 w 6010065"/>
              <a:gd name="connsiteY3" fmla="*/ 6857999 h 6857999"/>
              <a:gd name="connsiteX4" fmla="*/ 1176637 w 6010065"/>
              <a:gd name="connsiteY4" fmla="*/ 6715682 h 6857999"/>
              <a:gd name="connsiteX5" fmla="*/ 238551 w 6010065"/>
              <a:gd name="connsiteY5" fmla="*/ 3010894 h 6857999"/>
              <a:gd name="connsiteX6" fmla="*/ 710178 w 6010065"/>
              <a:gd name="connsiteY6" fmla="*/ 338482 h 6857999"/>
              <a:gd name="connsiteX7" fmla="*/ 843637 w 6010065"/>
              <a:gd name="connsiteY7" fmla="*/ 0 h 6857999"/>
              <a:gd name="connsiteX8" fmla="*/ 206 w 6010065"/>
              <a:gd name="connsiteY8" fmla="*/ 3474720 h 6857999"/>
              <a:gd name="connsiteX9" fmla="*/ 820459 w 6010065"/>
              <a:gd name="connsiteY9" fmla="*/ 0 h 6857999"/>
              <a:gd name="connsiteX10" fmla="*/ 766649 w 6010065"/>
              <a:gd name="connsiteY10" fmla="*/ 105063 h 6857999"/>
              <a:gd name="connsiteX11" fmla="*/ 206 w 6010065"/>
              <a:gd name="connsiteY11" fmla="*/ 3474720 h 6857999"/>
              <a:gd name="connsiteX0" fmla="*/ 605086 w 5771514"/>
              <a:gd name="connsiteY0" fmla="*/ 0 h 6857999"/>
              <a:gd name="connsiteX1" fmla="*/ 5771514 w 5771514"/>
              <a:gd name="connsiteY1" fmla="*/ 0 h 6857999"/>
              <a:gd name="connsiteX2" fmla="*/ 5771514 w 5771514"/>
              <a:gd name="connsiteY2" fmla="*/ 6857999 h 6857999"/>
              <a:gd name="connsiteX3" fmla="*/ 1019918 w 5771514"/>
              <a:gd name="connsiteY3" fmla="*/ 6857999 h 6857999"/>
              <a:gd name="connsiteX4" fmla="*/ 938086 w 5771514"/>
              <a:gd name="connsiteY4" fmla="*/ 6715682 h 6857999"/>
              <a:gd name="connsiteX5" fmla="*/ 0 w 5771514"/>
              <a:gd name="connsiteY5" fmla="*/ 3010894 h 6857999"/>
              <a:gd name="connsiteX6" fmla="*/ 471627 w 5771514"/>
              <a:gd name="connsiteY6" fmla="*/ 338482 h 6857999"/>
              <a:gd name="connsiteX7" fmla="*/ 605086 w 5771514"/>
              <a:gd name="connsiteY7" fmla="*/ 0 h 6857999"/>
              <a:gd name="connsiteX8" fmla="*/ 528098 w 5771514"/>
              <a:gd name="connsiteY8" fmla="*/ 105063 h 6857999"/>
              <a:gd name="connsiteX9" fmla="*/ 581908 w 5771514"/>
              <a:gd name="connsiteY9" fmla="*/ 0 h 6857999"/>
              <a:gd name="connsiteX10" fmla="*/ 528098 w 5771514"/>
              <a:gd name="connsiteY10" fmla="*/ 10506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1514" h="6857999">
                <a:moveTo>
                  <a:pt x="605086" y="0"/>
                </a:moveTo>
                <a:lnTo>
                  <a:pt x="5771514" y="0"/>
                </a:lnTo>
                <a:lnTo>
                  <a:pt x="5771514" y="6857999"/>
                </a:lnTo>
                <a:lnTo>
                  <a:pt x="1019918" y="6857999"/>
                </a:lnTo>
                <a:lnTo>
                  <a:pt x="938086" y="6715682"/>
                </a:lnTo>
                <a:cubicBezTo>
                  <a:pt x="339826" y="5614385"/>
                  <a:pt x="0" y="4352325"/>
                  <a:pt x="0" y="3010894"/>
                </a:cubicBezTo>
                <a:cubicBezTo>
                  <a:pt x="0" y="2071893"/>
                  <a:pt x="166514" y="1171783"/>
                  <a:pt x="471627" y="338482"/>
                </a:cubicBezTo>
                <a:lnTo>
                  <a:pt x="605086" y="0"/>
                </a:lnTo>
                <a:close/>
                <a:moveTo>
                  <a:pt x="528098" y="105063"/>
                </a:moveTo>
                <a:lnTo>
                  <a:pt x="581908" y="0"/>
                </a:lnTo>
                <a:lnTo>
                  <a:pt x="528098" y="105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14">
            <a:extLst>
              <a:ext uri="{FF2B5EF4-FFF2-40B4-BE49-F238E27FC236}">
                <a16:creationId xmlns:a16="http://schemas.microsoft.com/office/drawing/2014/main" id="{6C9C6FED-705F-884D-A29A-AF715E563672}"/>
              </a:ext>
            </a:extLst>
          </p:cNvPr>
          <p:cNvSpPr>
            <a:spLocks noGrp="1"/>
          </p:cNvSpPr>
          <p:nvPr>
            <p:ph type="body" sz="quarter" idx="10" hasCustomPrompt="1"/>
          </p:nvPr>
        </p:nvSpPr>
        <p:spPr>
          <a:xfrm>
            <a:off x="6599582" y="3010359"/>
            <a:ext cx="5194257" cy="837282"/>
          </a:xfrm>
          <a:prstGeom prst="rect">
            <a:avLst/>
          </a:prstGeom>
        </p:spPr>
        <p:txBody>
          <a:bodyPr lIns="0" anchor="ctr">
            <a:noAutofit/>
          </a:bodyPr>
          <a:lstStyle>
            <a:lvl1pPr marL="0" indent="0" algn="r">
              <a:buNone/>
              <a:defRPr sz="3600" b="0" i="0">
                <a:solidFill>
                  <a:schemeClr val="accent1"/>
                </a:solidFill>
                <a:latin typeface="+mj-lt"/>
              </a:defRPr>
            </a:lvl1pPr>
          </a:lstStyle>
          <a:p>
            <a:pPr lvl="0"/>
            <a:r>
              <a:rPr lang="en-US" dirty="0"/>
              <a:t>Click to insert title</a:t>
            </a:r>
          </a:p>
        </p:txBody>
      </p:sp>
      <p:pic>
        <p:nvPicPr>
          <p:cNvPr id="12" name="Graphic 11">
            <a:extLst>
              <a:ext uri="{FF2B5EF4-FFF2-40B4-BE49-F238E27FC236}">
                <a16:creationId xmlns:a16="http://schemas.microsoft.com/office/drawing/2014/main" id="{1991FEB3-AF08-6743-980E-EF64B1C0A050}"/>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19488" y="6071616"/>
            <a:ext cx="2185988" cy="457200"/>
          </a:xfrm>
          <a:prstGeom prst="rect">
            <a:avLst/>
          </a:prstGeom>
        </p:spPr>
      </p:pic>
      <p:sp>
        <p:nvSpPr>
          <p:cNvPr id="7" name="Rectangle 6">
            <a:extLst>
              <a:ext uri="{FF2B5EF4-FFF2-40B4-BE49-F238E27FC236}">
                <a16:creationId xmlns:a16="http://schemas.microsoft.com/office/drawing/2014/main" id="{F57A6702-0E80-4DBF-B638-85954E28B8D4}"/>
              </a:ext>
            </a:extLst>
          </p:cNvPr>
          <p:cNvSpPr/>
          <p:nvPr userDrawn="1"/>
        </p:nvSpPr>
        <p:spPr>
          <a:xfrm>
            <a:off x="10270392" y="6577991"/>
            <a:ext cx="1627369" cy="230832"/>
          </a:xfrm>
          <a:prstGeom prst="rect">
            <a:avLst/>
          </a:prstGeom>
        </p:spPr>
        <p:txBody>
          <a:bodyPr wrap="none">
            <a:spAutoFit/>
          </a:bodyPr>
          <a:lstStyle/>
          <a:p>
            <a:r>
              <a:rPr lang="en-US" sz="900" b="0" i="0" dirty="0">
                <a:solidFill>
                  <a:schemeClr val="accent1"/>
                </a:solidFill>
                <a:effectLst/>
                <a:latin typeface="+mn-lt"/>
              </a:rPr>
              <a:t>P-MED-US-MGL-3196-2200040</a:t>
            </a:r>
            <a:endParaRPr lang="en-US" sz="900" dirty="0">
              <a:solidFill>
                <a:schemeClr val="accent1"/>
              </a:solidFill>
              <a:latin typeface="+mn-lt"/>
            </a:endParaRPr>
          </a:p>
        </p:txBody>
      </p:sp>
    </p:spTree>
    <p:extLst>
      <p:ext uri="{BB962C8B-B14F-4D97-AF65-F5344CB8AC3E}">
        <p14:creationId xmlns:p14="http://schemas.microsoft.com/office/powerpoint/2010/main" val="73329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Body - NASH Liver">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E265408-D5F3-C043-BBF6-FC2275ED8789}"/>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1"/>
            <a:ext cx="7065384" cy="6858001"/>
          </a:xfrm>
          <a:prstGeom prst="rect">
            <a:avLst/>
          </a:prstGeom>
        </p:spPr>
      </p:pic>
      <p:sp>
        <p:nvSpPr>
          <p:cNvPr id="9" name="Freeform 8">
            <a:extLst>
              <a:ext uri="{FF2B5EF4-FFF2-40B4-BE49-F238E27FC236}">
                <a16:creationId xmlns:a16="http://schemas.microsoft.com/office/drawing/2014/main" id="{FE6741B5-174F-ED4D-A9BF-0215CF55E251}"/>
              </a:ext>
            </a:extLst>
          </p:cNvPr>
          <p:cNvSpPr/>
          <p:nvPr userDrawn="1"/>
        </p:nvSpPr>
        <p:spPr>
          <a:xfrm>
            <a:off x="6182141" y="-1"/>
            <a:ext cx="6009860" cy="6858000"/>
          </a:xfrm>
          <a:custGeom>
            <a:avLst/>
            <a:gdLst>
              <a:gd name="connsiteX0" fmla="*/ 843432 w 6009860"/>
              <a:gd name="connsiteY0" fmla="*/ 0 h 6858000"/>
              <a:gd name="connsiteX1" fmla="*/ 6009860 w 6009860"/>
              <a:gd name="connsiteY1" fmla="*/ 0 h 6858000"/>
              <a:gd name="connsiteX2" fmla="*/ 6009860 w 6009860"/>
              <a:gd name="connsiteY2" fmla="*/ 6857999 h 6858000"/>
              <a:gd name="connsiteX3" fmla="*/ 1258264 w 6009860"/>
              <a:gd name="connsiteY3" fmla="*/ 6857999 h 6858000"/>
              <a:gd name="connsiteX4" fmla="*/ 1176432 w 6009860"/>
              <a:gd name="connsiteY4" fmla="*/ 6715682 h 6858000"/>
              <a:gd name="connsiteX5" fmla="*/ 238346 w 6009860"/>
              <a:gd name="connsiteY5" fmla="*/ 3010894 h 6858000"/>
              <a:gd name="connsiteX6" fmla="*/ 709973 w 6009860"/>
              <a:gd name="connsiteY6" fmla="*/ 338482 h 6858000"/>
              <a:gd name="connsiteX7" fmla="*/ 820253 w 6009860"/>
              <a:gd name="connsiteY7" fmla="*/ 0 h 6858000"/>
              <a:gd name="connsiteX8" fmla="*/ 820254 w 6009860"/>
              <a:gd name="connsiteY8" fmla="*/ 0 h 6858000"/>
              <a:gd name="connsiteX9" fmla="*/ 843431 w 6009860"/>
              <a:gd name="connsiteY9" fmla="*/ 0 h 6858000"/>
              <a:gd name="connsiteX10" fmla="*/ 709972 w 6009860"/>
              <a:gd name="connsiteY10" fmla="*/ 338482 h 6858000"/>
              <a:gd name="connsiteX11" fmla="*/ 238345 w 6009860"/>
              <a:gd name="connsiteY11" fmla="*/ 3010894 h 6858000"/>
              <a:gd name="connsiteX12" fmla="*/ 1176431 w 6009860"/>
              <a:gd name="connsiteY12" fmla="*/ 6715682 h 6858000"/>
              <a:gd name="connsiteX13" fmla="*/ 1258263 w 6009860"/>
              <a:gd name="connsiteY13" fmla="*/ 6858000 h 6858000"/>
              <a:gd name="connsiteX14" fmla="*/ 773420 w 6009860"/>
              <a:gd name="connsiteY14" fmla="*/ 6858000 h 6858000"/>
              <a:gd name="connsiteX15" fmla="*/ 766443 w 6009860"/>
              <a:gd name="connsiteY15" fmla="*/ 6844377 h 6858000"/>
              <a:gd name="connsiteX16" fmla="*/ 0 w 6009860"/>
              <a:gd name="connsiteY16" fmla="*/ 3474720 h 6858000"/>
              <a:gd name="connsiteX17" fmla="*/ 766443 w 6009860"/>
              <a:gd name="connsiteY17" fmla="*/ 10506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09860" h="6858000">
                <a:moveTo>
                  <a:pt x="843432" y="0"/>
                </a:moveTo>
                <a:lnTo>
                  <a:pt x="6009860" y="0"/>
                </a:lnTo>
                <a:lnTo>
                  <a:pt x="6009860" y="6857999"/>
                </a:lnTo>
                <a:lnTo>
                  <a:pt x="1258264" y="6857999"/>
                </a:lnTo>
                <a:lnTo>
                  <a:pt x="1176432" y="6715682"/>
                </a:lnTo>
                <a:cubicBezTo>
                  <a:pt x="578172" y="5614385"/>
                  <a:pt x="238346" y="4352325"/>
                  <a:pt x="238346" y="3010894"/>
                </a:cubicBezTo>
                <a:cubicBezTo>
                  <a:pt x="238346" y="2071893"/>
                  <a:pt x="404860" y="1171783"/>
                  <a:pt x="709973" y="338482"/>
                </a:cubicBezTo>
                <a:close/>
                <a:moveTo>
                  <a:pt x="820253" y="0"/>
                </a:moveTo>
                <a:lnTo>
                  <a:pt x="820254" y="0"/>
                </a:lnTo>
                <a:lnTo>
                  <a:pt x="843431" y="0"/>
                </a:lnTo>
                <a:lnTo>
                  <a:pt x="709972" y="338482"/>
                </a:lnTo>
                <a:cubicBezTo>
                  <a:pt x="404859" y="1171783"/>
                  <a:pt x="238345" y="2071893"/>
                  <a:pt x="238345" y="3010894"/>
                </a:cubicBezTo>
                <a:cubicBezTo>
                  <a:pt x="238345" y="4352325"/>
                  <a:pt x="578171" y="5614385"/>
                  <a:pt x="1176431" y="6715682"/>
                </a:cubicBezTo>
                <a:lnTo>
                  <a:pt x="1258263" y="6858000"/>
                </a:lnTo>
                <a:lnTo>
                  <a:pt x="773420" y="6858000"/>
                </a:lnTo>
                <a:lnTo>
                  <a:pt x="766443" y="6844377"/>
                </a:lnTo>
                <a:cubicBezTo>
                  <a:pt x="275259" y="5825005"/>
                  <a:pt x="0" y="4682008"/>
                  <a:pt x="0" y="3474720"/>
                </a:cubicBezTo>
                <a:cubicBezTo>
                  <a:pt x="0" y="2267433"/>
                  <a:pt x="275259" y="1124435"/>
                  <a:pt x="766443" y="10506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8DEEBC2F-224F-2F4D-BB3C-DBB041F5F930}"/>
              </a:ext>
            </a:extLst>
          </p:cNvPr>
          <p:cNvSpPr/>
          <p:nvPr userDrawn="1"/>
        </p:nvSpPr>
        <p:spPr>
          <a:xfrm>
            <a:off x="6420487" y="0"/>
            <a:ext cx="5771514" cy="6857999"/>
          </a:xfrm>
          <a:custGeom>
            <a:avLst/>
            <a:gdLst>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0 w 8030817"/>
              <a:gd name="connsiteY7" fmla="*/ 0 h 6857999"/>
              <a:gd name="connsiteX8" fmla="*/ 2841211 w 8030817"/>
              <a:gd name="connsiteY8" fmla="*/ 0 h 6857999"/>
              <a:gd name="connsiteX9" fmla="*/ 2787401 w 8030817"/>
              <a:gd name="connsiteY9" fmla="*/ 105063 h 6857999"/>
              <a:gd name="connsiteX10" fmla="*/ 2020958 w 8030817"/>
              <a:gd name="connsiteY10" fmla="*/ 3474720 h 6857999"/>
              <a:gd name="connsiteX11" fmla="*/ 2787401 w 8030817"/>
              <a:gd name="connsiteY11" fmla="*/ 6844377 h 6857999"/>
              <a:gd name="connsiteX12" fmla="*/ 2794378 w 8030817"/>
              <a:gd name="connsiteY12" fmla="*/ 6857999 h 6857999"/>
              <a:gd name="connsiteX13" fmla="*/ 0 w 8030817"/>
              <a:gd name="connsiteY13" fmla="*/ 6857999 h 6857999"/>
              <a:gd name="connsiteX0" fmla="*/ 2864389 w 8030817"/>
              <a:gd name="connsiteY0" fmla="*/ 0 h 6857999"/>
              <a:gd name="connsiteX1" fmla="*/ 8030817 w 8030817"/>
              <a:gd name="connsiteY1" fmla="*/ 0 h 6857999"/>
              <a:gd name="connsiteX2" fmla="*/ 8030817 w 8030817"/>
              <a:gd name="connsiteY2" fmla="*/ 6857999 h 6857999"/>
              <a:gd name="connsiteX3" fmla="*/ 3279221 w 8030817"/>
              <a:gd name="connsiteY3" fmla="*/ 6857999 h 6857999"/>
              <a:gd name="connsiteX4" fmla="*/ 3197389 w 8030817"/>
              <a:gd name="connsiteY4" fmla="*/ 6715682 h 6857999"/>
              <a:gd name="connsiteX5" fmla="*/ 2259303 w 8030817"/>
              <a:gd name="connsiteY5" fmla="*/ 3010894 h 6857999"/>
              <a:gd name="connsiteX6" fmla="*/ 2730930 w 8030817"/>
              <a:gd name="connsiteY6" fmla="*/ 338482 h 6857999"/>
              <a:gd name="connsiteX7" fmla="*/ 2864389 w 8030817"/>
              <a:gd name="connsiteY7" fmla="*/ 0 h 6857999"/>
              <a:gd name="connsiteX8" fmla="*/ 0 w 8030817"/>
              <a:gd name="connsiteY8" fmla="*/ 6857999 h 6857999"/>
              <a:gd name="connsiteX9" fmla="*/ 2841211 w 8030817"/>
              <a:gd name="connsiteY9" fmla="*/ 0 h 6857999"/>
              <a:gd name="connsiteX10" fmla="*/ 2787401 w 8030817"/>
              <a:gd name="connsiteY10" fmla="*/ 105063 h 6857999"/>
              <a:gd name="connsiteX11" fmla="*/ 2020958 w 8030817"/>
              <a:gd name="connsiteY11" fmla="*/ 3474720 h 6857999"/>
              <a:gd name="connsiteX12" fmla="*/ 2787401 w 8030817"/>
              <a:gd name="connsiteY12" fmla="*/ 6844377 h 6857999"/>
              <a:gd name="connsiteX13" fmla="*/ 2794378 w 8030817"/>
              <a:gd name="connsiteY13" fmla="*/ 6857999 h 6857999"/>
              <a:gd name="connsiteX14" fmla="*/ 0 w 8030817"/>
              <a:gd name="connsiteY14"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73420 w 6009859"/>
              <a:gd name="connsiteY8" fmla="*/ 6857999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13" fmla="*/ 773420 w 6009859"/>
              <a:gd name="connsiteY13" fmla="*/ 6857999 h 6857999"/>
              <a:gd name="connsiteX0" fmla="*/ 843431 w 6009859"/>
              <a:gd name="connsiteY0" fmla="*/ 0 h 6857999"/>
              <a:gd name="connsiteX1" fmla="*/ 6009859 w 6009859"/>
              <a:gd name="connsiteY1" fmla="*/ 0 h 6857999"/>
              <a:gd name="connsiteX2" fmla="*/ 6009859 w 6009859"/>
              <a:gd name="connsiteY2" fmla="*/ 6857999 h 6857999"/>
              <a:gd name="connsiteX3" fmla="*/ 1258263 w 6009859"/>
              <a:gd name="connsiteY3" fmla="*/ 6857999 h 6857999"/>
              <a:gd name="connsiteX4" fmla="*/ 1176431 w 6009859"/>
              <a:gd name="connsiteY4" fmla="*/ 6715682 h 6857999"/>
              <a:gd name="connsiteX5" fmla="*/ 238345 w 6009859"/>
              <a:gd name="connsiteY5" fmla="*/ 3010894 h 6857999"/>
              <a:gd name="connsiteX6" fmla="*/ 709972 w 6009859"/>
              <a:gd name="connsiteY6" fmla="*/ 338482 h 6857999"/>
              <a:gd name="connsiteX7" fmla="*/ 843431 w 6009859"/>
              <a:gd name="connsiteY7" fmla="*/ 0 h 6857999"/>
              <a:gd name="connsiteX8" fmla="*/ 766443 w 6009859"/>
              <a:gd name="connsiteY8" fmla="*/ 6844377 h 6857999"/>
              <a:gd name="connsiteX9" fmla="*/ 820253 w 6009859"/>
              <a:gd name="connsiteY9" fmla="*/ 0 h 6857999"/>
              <a:gd name="connsiteX10" fmla="*/ 766443 w 6009859"/>
              <a:gd name="connsiteY10" fmla="*/ 105063 h 6857999"/>
              <a:gd name="connsiteX11" fmla="*/ 0 w 6009859"/>
              <a:gd name="connsiteY11" fmla="*/ 3474720 h 6857999"/>
              <a:gd name="connsiteX12" fmla="*/ 766443 w 6009859"/>
              <a:gd name="connsiteY12" fmla="*/ 6844377 h 6857999"/>
              <a:gd name="connsiteX0" fmla="*/ 843637 w 6010065"/>
              <a:gd name="connsiteY0" fmla="*/ 0 h 6857999"/>
              <a:gd name="connsiteX1" fmla="*/ 6010065 w 6010065"/>
              <a:gd name="connsiteY1" fmla="*/ 0 h 6857999"/>
              <a:gd name="connsiteX2" fmla="*/ 6010065 w 6010065"/>
              <a:gd name="connsiteY2" fmla="*/ 6857999 h 6857999"/>
              <a:gd name="connsiteX3" fmla="*/ 1258469 w 6010065"/>
              <a:gd name="connsiteY3" fmla="*/ 6857999 h 6857999"/>
              <a:gd name="connsiteX4" fmla="*/ 1176637 w 6010065"/>
              <a:gd name="connsiteY4" fmla="*/ 6715682 h 6857999"/>
              <a:gd name="connsiteX5" fmla="*/ 238551 w 6010065"/>
              <a:gd name="connsiteY5" fmla="*/ 3010894 h 6857999"/>
              <a:gd name="connsiteX6" fmla="*/ 710178 w 6010065"/>
              <a:gd name="connsiteY6" fmla="*/ 338482 h 6857999"/>
              <a:gd name="connsiteX7" fmla="*/ 843637 w 6010065"/>
              <a:gd name="connsiteY7" fmla="*/ 0 h 6857999"/>
              <a:gd name="connsiteX8" fmla="*/ 206 w 6010065"/>
              <a:gd name="connsiteY8" fmla="*/ 3474720 h 6857999"/>
              <a:gd name="connsiteX9" fmla="*/ 820459 w 6010065"/>
              <a:gd name="connsiteY9" fmla="*/ 0 h 6857999"/>
              <a:gd name="connsiteX10" fmla="*/ 766649 w 6010065"/>
              <a:gd name="connsiteY10" fmla="*/ 105063 h 6857999"/>
              <a:gd name="connsiteX11" fmla="*/ 206 w 6010065"/>
              <a:gd name="connsiteY11" fmla="*/ 3474720 h 6857999"/>
              <a:gd name="connsiteX0" fmla="*/ 605086 w 5771514"/>
              <a:gd name="connsiteY0" fmla="*/ 0 h 6857999"/>
              <a:gd name="connsiteX1" fmla="*/ 5771514 w 5771514"/>
              <a:gd name="connsiteY1" fmla="*/ 0 h 6857999"/>
              <a:gd name="connsiteX2" fmla="*/ 5771514 w 5771514"/>
              <a:gd name="connsiteY2" fmla="*/ 6857999 h 6857999"/>
              <a:gd name="connsiteX3" fmla="*/ 1019918 w 5771514"/>
              <a:gd name="connsiteY3" fmla="*/ 6857999 h 6857999"/>
              <a:gd name="connsiteX4" fmla="*/ 938086 w 5771514"/>
              <a:gd name="connsiteY4" fmla="*/ 6715682 h 6857999"/>
              <a:gd name="connsiteX5" fmla="*/ 0 w 5771514"/>
              <a:gd name="connsiteY5" fmla="*/ 3010894 h 6857999"/>
              <a:gd name="connsiteX6" fmla="*/ 471627 w 5771514"/>
              <a:gd name="connsiteY6" fmla="*/ 338482 h 6857999"/>
              <a:gd name="connsiteX7" fmla="*/ 605086 w 5771514"/>
              <a:gd name="connsiteY7" fmla="*/ 0 h 6857999"/>
              <a:gd name="connsiteX8" fmla="*/ 528098 w 5771514"/>
              <a:gd name="connsiteY8" fmla="*/ 105063 h 6857999"/>
              <a:gd name="connsiteX9" fmla="*/ 581908 w 5771514"/>
              <a:gd name="connsiteY9" fmla="*/ 0 h 6857999"/>
              <a:gd name="connsiteX10" fmla="*/ 528098 w 5771514"/>
              <a:gd name="connsiteY10" fmla="*/ 105063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1514" h="6857999">
                <a:moveTo>
                  <a:pt x="605086" y="0"/>
                </a:moveTo>
                <a:lnTo>
                  <a:pt x="5771514" y="0"/>
                </a:lnTo>
                <a:lnTo>
                  <a:pt x="5771514" y="6857999"/>
                </a:lnTo>
                <a:lnTo>
                  <a:pt x="1019918" y="6857999"/>
                </a:lnTo>
                <a:lnTo>
                  <a:pt x="938086" y="6715682"/>
                </a:lnTo>
                <a:cubicBezTo>
                  <a:pt x="339826" y="5614385"/>
                  <a:pt x="0" y="4352325"/>
                  <a:pt x="0" y="3010894"/>
                </a:cubicBezTo>
                <a:cubicBezTo>
                  <a:pt x="0" y="2071893"/>
                  <a:pt x="166514" y="1171783"/>
                  <a:pt x="471627" y="338482"/>
                </a:cubicBezTo>
                <a:lnTo>
                  <a:pt x="605086" y="0"/>
                </a:lnTo>
                <a:close/>
                <a:moveTo>
                  <a:pt x="528098" y="105063"/>
                </a:moveTo>
                <a:lnTo>
                  <a:pt x="581908" y="0"/>
                </a:lnTo>
                <a:lnTo>
                  <a:pt x="528098" y="1050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 Placeholder 14">
            <a:extLst>
              <a:ext uri="{FF2B5EF4-FFF2-40B4-BE49-F238E27FC236}">
                <a16:creationId xmlns:a16="http://schemas.microsoft.com/office/drawing/2014/main" id="{34DB982A-EDC3-694F-8BAF-B8B14DABBEB7}"/>
              </a:ext>
            </a:extLst>
          </p:cNvPr>
          <p:cNvSpPr>
            <a:spLocks noGrp="1"/>
          </p:cNvSpPr>
          <p:nvPr>
            <p:ph type="body" sz="quarter" idx="10" hasCustomPrompt="1"/>
          </p:nvPr>
        </p:nvSpPr>
        <p:spPr>
          <a:xfrm>
            <a:off x="6599582" y="3010359"/>
            <a:ext cx="5194257" cy="837282"/>
          </a:xfrm>
          <a:prstGeom prst="rect">
            <a:avLst/>
          </a:prstGeom>
        </p:spPr>
        <p:txBody>
          <a:bodyPr lIns="0" anchor="ctr">
            <a:noAutofit/>
          </a:bodyPr>
          <a:lstStyle>
            <a:lvl1pPr marL="0" indent="0" algn="r">
              <a:buNone/>
              <a:defRPr sz="3600" b="0" i="0">
                <a:solidFill>
                  <a:schemeClr val="accent1"/>
                </a:solidFill>
                <a:latin typeface="+mj-lt"/>
              </a:defRPr>
            </a:lvl1pPr>
          </a:lstStyle>
          <a:p>
            <a:pPr lvl="0"/>
            <a:r>
              <a:rPr lang="en-US" dirty="0"/>
              <a:t>Click to insert title</a:t>
            </a:r>
          </a:p>
        </p:txBody>
      </p:sp>
      <p:pic>
        <p:nvPicPr>
          <p:cNvPr id="10" name="Graphic 9">
            <a:extLst>
              <a:ext uri="{FF2B5EF4-FFF2-40B4-BE49-F238E27FC236}">
                <a16:creationId xmlns:a16="http://schemas.microsoft.com/office/drawing/2014/main" id="{75AA4978-6BB6-564E-B9EB-770B53EF95A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19488" y="6071616"/>
            <a:ext cx="2185988" cy="457200"/>
          </a:xfrm>
          <a:prstGeom prst="rect">
            <a:avLst/>
          </a:prstGeom>
        </p:spPr>
      </p:pic>
      <p:sp>
        <p:nvSpPr>
          <p:cNvPr id="7" name="Rectangle 6">
            <a:extLst>
              <a:ext uri="{FF2B5EF4-FFF2-40B4-BE49-F238E27FC236}">
                <a16:creationId xmlns:a16="http://schemas.microsoft.com/office/drawing/2014/main" id="{18C9FC55-6C20-4FF4-85FA-EBB448762D7E}"/>
              </a:ext>
            </a:extLst>
          </p:cNvPr>
          <p:cNvSpPr/>
          <p:nvPr userDrawn="1"/>
        </p:nvSpPr>
        <p:spPr>
          <a:xfrm>
            <a:off x="10270392" y="6577991"/>
            <a:ext cx="1627369" cy="230832"/>
          </a:xfrm>
          <a:prstGeom prst="rect">
            <a:avLst/>
          </a:prstGeom>
        </p:spPr>
        <p:txBody>
          <a:bodyPr wrap="none">
            <a:spAutoFit/>
          </a:bodyPr>
          <a:lstStyle/>
          <a:p>
            <a:r>
              <a:rPr lang="en-US" sz="900" b="0" i="0" dirty="0">
                <a:solidFill>
                  <a:schemeClr val="accent1"/>
                </a:solidFill>
                <a:effectLst/>
                <a:latin typeface="+mn-lt"/>
              </a:rPr>
              <a:t>P-MED-US-MGL-3196-2200040</a:t>
            </a:r>
            <a:endParaRPr lang="en-US" sz="900" dirty="0">
              <a:solidFill>
                <a:schemeClr val="accent1"/>
              </a:solidFill>
              <a:latin typeface="+mn-lt"/>
            </a:endParaRPr>
          </a:p>
        </p:txBody>
      </p:sp>
    </p:spTree>
    <p:extLst>
      <p:ext uri="{BB962C8B-B14F-4D97-AF65-F5344CB8AC3E}">
        <p14:creationId xmlns:p14="http://schemas.microsoft.com/office/powerpoint/2010/main" val="104019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image" Target="../media/image17.svg"/><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image" Target="../media/image14.png"/><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7.sv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6.pn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 Number Placeholder 6">
            <a:extLst>
              <a:ext uri="{FF2B5EF4-FFF2-40B4-BE49-F238E27FC236}">
                <a16:creationId xmlns:a16="http://schemas.microsoft.com/office/drawing/2014/main" id="{BEFC7AD3-3878-9E4D-AB6F-737B74DFC10C}"/>
              </a:ext>
            </a:extLst>
          </p:cNvPr>
          <p:cNvSpPr txBox="1">
            <a:spLocks/>
          </p:cNvSpPr>
          <p:nvPr userDrawn="1"/>
        </p:nvSpPr>
        <p:spPr>
          <a:xfrm>
            <a:off x="11503024" y="6629400"/>
            <a:ext cx="365760" cy="225424"/>
          </a:xfrm>
          <a:prstGeom prst="rect">
            <a:avLst/>
          </a:prstGeom>
          <a:solidFill>
            <a:schemeClr val="accent2"/>
          </a:solidFill>
        </p:spPr>
        <p:style>
          <a:lnRef idx="0">
            <a:scrgbClr r="0" g="0" b="0"/>
          </a:lnRef>
          <a:fillRef idx="0">
            <a:scrgbClr r="0" g="0" b="0"/>
          </a:fillRef>
          <a:effectRef idx="0">
            <a:scrgbClr r="0" g="0" b="0"/>
          </a:effectRef>
          <a:fontRef idx="minor">
            <a:schemeClr val="lt1"/>
          </a:fontRef>
        </p:style>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54" name="Rectangle 53">
            <a:extLst>
              <a:ext uri="{FF2B5EF4-FFF2-40B4-BE49-F238E27FC236}">
                <a16:creationId xmlns:a16="http://schemas.microsoft.com/office/drawing/2014/main" id="{6560953A-ECF8-9640-87BF-8D6BD09453C3}"/>
              </a:ext>
            </a:extLst>
          </p:cNvPr>
          <p:cNvSpPr/>
          <p:nvPr userDrawn="1"/>
        </p:nvSpPr>
        <p:spPr>
          <a:xfrm>
            <a:off x="0" y="6642100"/>
            <a:ext cx="12192000" cy="215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2" name="Title Placeholder 1">
            <a:extLst>
              <a:ext uri="{FF2B5EF4-FFF2-40B4-BE49-F238E27FC236}">
                <a16:creationId xmlns:a16="http://schemas.microsoft.com/office/drawing/2014/main" id="{0B0F8CB4-A595-DF47-A207-5D839A31200B}"/>
              </a:ext>
            </a:extLst>
          </p:cNvPr>
          <p:cNvSpPr>
            <a:spLocks noGrp="1"/>
          </p:cNvSpPr>
          <p:nvPr userDrawn="1">
            <p:ph type="title"/>
          </p:nvPr>
        </p:nvSpPr>
        <p:spPr>
          <a:xfrm>
            <a:off x="320040" y="0"/>
            <a:ext cx="10854836" cy="914400"/>
          </a:xfrm>
          <a:prstGeom prst="rect">
            <a:avLst/>
          </a:prstGeom>
        </p:spPr>
        <p:txBody>
          <a:bodyPr vert="horz" lIns="0" tIns="45720" rIns="0" bIns="45720" rtlCol="0" anchor="b">
            <a:noAutofit/>
          </a:bodyPr>
          <a:lstStyle/>
          <a:p>
            <a:r>
              <a:rPr lang="en-US" dirty="0"/>
              <a:t>Cap Each Word Title Here</a:t>
            </a:r>
          </a:p>
        </p:txBody>
      </p:sp>
      <p:sp>
        <p:nvSpPr>
          <p:cNvPr id="5" name="Footer Placeholder 4">
            <a:extLst>
              <a:ext uri="{FF2B5EF4-FFF2-40B4-BE49-F238E27FC236}">
                <a16:creationId xmlns:a16="http://schemas.microsoft.com/office/drawing/2014/main" id="{CBD51811-BBD1-3F49-9F9B-59AD3DF82B82}"/>
              </a:ext>
            </a:extLst>
          </p:cNvPr>
          <p:cNvSpPr>
            <a:spLocks noGrp="1"/>
          </p:cNvSpPr>
          <p:nvPr userDrawn="1">
            <p:ph type="ftr" sz="quarter" idx="3"/>
          </p:nvPr>
        </p:nvSpPr>
        <p:spPr>
          <a:xfrm>
            <a:off x="3832860" y="6629400"/>
            <a:ext cx="4526280" cy="228600"/>
          </a:xfrm>
          <a:prstGeom prst="rect">
            <a:avLst/>
          </a:prstGeom>
        </p:spPr>
        <p:txBody>
          <a:bodyPr vert="horz" lIns="91440" tIns="45720" rIns="91440" bIns="45720" rtlCol="0" anchor="ctr"/>
          <a:lstStyle>
            <a:lvl1pPr algn="ctr">
              <a:defRPr sz="900">
                <a:solidFill>
                  <a:schemeClr val="accent1"/>
                </a:solidFill>
              </a:defRPr>
            </a:lvl1pPr>
          </a:lstStyle>
          <a:p>
            <a:endParaRPr lang="en-US" dirty="0"/>
          </a:p>
        </p:txBody>
      </p:sp>
      <p:sp>
        <p:nvSpPr>
          <p:cNvPr id="7" name="Slide Number Placeholder 6">
            <a:extLst>
              <a:ext uri="{FF2B5EF4-FFF2-40B4-BE49-F238E27FC236}">
                <a16:creationId xmlns:a16="http://schemas.microsoft.com/office/drawing/2014/main" id="{4F594D92-7815-754E-8CCF-1ACC72C8391D}"/>
              </a:ext>
            </a:extLst>
          </p:cNvPr>
          <p:cNvSpPr>
            <a:spLocks noGrp="1"/>
          </p:cNvSpPr>
          <p:nvPr userDrawn="1">
            <p:ph type="sldNum" sz="quarter" idx="4"/>
          </p:nvPr>
        </p:nvSpPr>
        <p:spPr>
          <a:xfrm>
            <a:off x="11503024" y="6632576"/>
            <a:ext cx="365760" cy="225424"/>
          </a:xfrm>
          <a:prstGeom prst="rect">
            <a:avLst/>
          </a:prstGeom>
          <a:no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ctr"/>
          <a:lstStyle>
            <a:lvl1pPr algn="ctr">
              <a:defRPr sz="900">
                <a:solidFill>
                  <a:schemeClr val="bg1"/>
                </a:solidFill>
              </a:defRPr>
            </a:lvl1pPr>
          </a:lstStyle>
          <a:p>
            <a:fld id="{CADEBDAC-4AB6-BB4D-B369-93AFCDEF87B0}" type="slidenum">
              <a:rPr lang="en-US" smtClean="0"/>
              <a:pPr/>
              <a:t>‹#›</a:t>
            </a:fld>
            <a:endParaRPr lang="en-US" dirty="0"/>
          </a:p>
        </p:txBody>
      </p:sp>
      <p:sp>
        <p:nvSpPr>
          <p:cNvPr id="25" name="Rectangle 24">
            <a:extLst>
              <a:ext uri="{FF2B5EF4-FFF2-40B4-BE49-F238E27FC236}">
                <a16:creationId xmlns:a16="http://schemas.microsoft.com/office/drawing/2014/main" id="{CA8FDA0C-EDB4-7C41-90D6-B9C86A381ED5}"/>
              </a:ext>
            </a:extLst>
          </p:cNvPr>
          <p:cNvSpPr/>
          <p:nvPr userDrawn="1"/>
        </p:nvSpPr>
        <p:spPr>
          <a:xfrm>
            <a:off x="0" y="914400"/>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E94FD8AF-2501-AE40-B1FD-1E542E2AD223}"/>
              </a:ext>
            </a:extLst>
          </p:cNvPr>
          <p:cNvCxnSpPr/>
          <p:nvPr userDrawn="1"/>
        </p:nvCxnSpPr>
        <p:spPr>
          <a:xfrm>
            <a:off x="0" y="6629400"/>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ACF69E3-F431-48F6-962E-5C4D1A881594}"/>
              </a:ext>
            </a:extLst>
          </p:cNvPr>
          <p:cNvSpPr/>
          <p:nvPr userDrawn="1"/>
        </p:nvSpPr>
        <p:spPr>
          <a:xfrm>
            <a:off x="274457" y="6636461"/>
            <a:ext cx="1627369" cy="230832"/>
          </a:xfrm>
          <a:prstGeom prst="rect">
            <a:avLst/>
          </a:prstGeom>
        </p:spPr>
        <p:txBody>
          <a:bodyPr wrap="none">
            <a:spAutoFit/>
          </a:bodyPr>
          <a:lstStyle/>
          <a:p>
            <a:r>
              <a:rPr lang="en-US" sz="900" b="0" i="0" dirty="0">
                <a:solidFill>
                  <a:schemeClr val="accent1"/>
                </a:solidFill>
                <a:effectLst/>
                <a:latin typeface="+mn-lt"/>
              </a:rPr>
              <a:t>P-MED-US-MGL-3196-2200040</a:t>
            </a:r>
            <a:endParaRPr lang="en-US" sz="900" dirty="0">
              <a:solidFill>
                <a:schemeClr val="accent1"/>
              </a:solidFill>
              <a:latin typeface="+mn-lt"/>
            </a:endParaRPr>
          </a:p>
        </p:txBody>
      </p:sp>
    </p:spTree>
    <p:extLst>
      <p:ext uri="{BB962C8B-B14F-4D97-AF65-F5344CB8AC3E}">
        <p14:creationId xmlns:p14="http://schemas.microsoft.com/office/powerpoint/2010/main" val="2665537455"/>
      </p:ext>
    </p:extLst>
  </p:cSld>
  <p:clrMap bg1="lt1" tx1="dk1" bg2="lt2" tx2="dk2" accent1="accent1" accent2="accent2" accent3="accent3" accent4="accent4" accent5="accent5" accent6="accent6" hlink="hlink" folHlink="folHlink"/>
  <p:sldLayoutIdLst>
    <p:sldLayoutId id="2147483688" r:id="rId1"/>
    <p:sldLayoutId id="2147483663" r:id="rId2"/>
    <p:sldLayoutId id="2147483665" r:id="rId3"/>
    <p:sldLayoutId id="2147483666" r:id="rId4"/>
    <p:sldLayoutId id="2147483667" r:id="rId5"/>
    <p:sldLayoutId id="2147483668" r:id="rId6"/>
    <p:sldLayoutId id="2147483696" r:id="rId7"/>
    <p:sldLayoutId id="2147483697" r:id="rId8"/>
    <p:sldLayoutId id="2147483673" r:id="rId9"/>
    <p:sldLayoutId id="2147483674" r:id="rId10"/>
    <p:sldLayoutId id="2147483677" r:id="rId11"/>
    <p:sldLayoutId id="2147483689" r:id="rId12"/>
    <p:sldLayoutId id="2147483680" r:id="rId13"/>
    <p:sldLayoutId id="2147483685" r:id="rId14"/>
    <p:sldLayoutId id="2147483699" r:id="rId15"/>
    <p:sldLayoutId id="2147483700" r:id="rId16"/>
    <p:sldLayoutId id="2147483701" r:id="rId17"/>
    <p:sldLayoutId id="2147483724" r:id="rId18"/>
    <p:sldLayoutId id="2147483725"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p15:clr>
            <a:srgbClr val="F26B43"/>
          </p15:clr>
        </p15:guide>
        <p15:guide id="2" pos="7488">
          <p15:clr>
            <a:srgbClr val="F26B43"/>
          </p15:clr>
        </p15:guide>
        <p15:guide id="3" orient="horz" pos="600">
          <p15:clr>
            <a:srgbClr val="F26B43"/>
          </p15:clr>
        </p15:guide>
        <p15:guide id="4" orient="horz" pos="816">
          <p15:clr>
            <a:srgbClr val="F26B43"/>
          </p15:clr>
        </p15:guide>
        <p15:guide id="5" orient="horz" pos="3816">
          <p15:clr>
            <a:srgbClr val="F26B43"/>
          </p15:clr>
        </p15:guide>
        <p15:guide id="6" orient="horz" pos="105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GS Doctop Placeholder" hidden="1"/>
          <p:cNvSpPr txBox="1"/>
          <p:nvPr userDrawn="1"/>
        </p:nvSpPr>
        <p:spPr>
          <a:xfrm>
            <a:off x="728134" y="0"/>
            <a:ext cx="7535333" cy="215444"/>
          </a:xfrm>
          <a:prstGeom prst="rect">
            <a:avLst/>
          </a:prstGeom>
          <a:noFill/>
        </p:spPr>
        <p:txBody>
          <a:bodyPr vert="horz" rtlCol="0">
            <a:spAutoFit/>
          </a:bodyPr>
          <a:lstStyle/>
          <a:p>
            <a:pPr algn="l"/>
            <a:r>
              <a:rPr lang="en-US" sz="800" b="0" i="0" dirty="0">
                <a:latin typeface="Calibri Regular"/>
              </a:rPr>
              <a:t>IBDROOT\PROJECTS\IBD-NY\MATRIARCH2018\619928_1\04 Roadshow Presentation\Madrigal Roadshow Presentation 06-Jun-2018_vF.pptx</a:t>
            </a:r>
          </a:p>
        </p:txBody>
      </p:sp>
      <p:pic>
        <p:nvPicPr>
          <p:cNvPr id="10" name="Graphic 9">
            <a:extLst>
              <a:ext uri="{FF2B5EF4-FFF2-40B4-BE49-F238E27FC236}">
                <a16:creationId xmlns:a16="http://schemas.microsoft.com/office/drawing/2014/main" id="{89EAF59E-D640-4873-A3EE-5FB1286E7499}"/>
              </a:ext>
            </a:extLst>
          </p:cNvPr>
          <p:cNvPicPr>
            <a:picLocks noChangeAspect="1"/>
          </p:cNvPicPr>
          <p:nvPr userDrawn="1"/>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561320" y="6245352"/>
            <a:ext cx="1311593" cy="274320"/>
          </a:xfrm>
          <a:prstGeom prst="rect">
            <a:avLst/>
          </a:prstGeom>
        </p:spPr>
      </p:pic>
      <p:sp>
        <p:nvSpPr>
          <p:cNvPr id="13" name="Date Placeholder 3">
            <a:extLst>
              <a:ext uri="{FF2B5EF4-FFF2-40B4-BE49-F238E27FC236}">
                <a16:creationId xmlns:a16="http://schemas.microsoft.com/office/drawing/2014/main" id="{523FE449-F32F-4E72-B2F8-EA595296CE1C}"/>
              </a:ext>
            </a:extLst>
          </p:cNvPr>
          <p:cNvSpPr>
            <a:spLocks noGrp="1"/>
          </p:cNvSpPr>
          <p:nvPr>
            <p:ph type="dt" sz="half" idx="2"/>
          </p:nvPr>
        </p:nvSpPr>
        <p:spPr>
          <a:xfrm>
            <a:off x="320040" y="6629400"/>
            <a:ext cx="1920240" cy="228600"/>
          </a:xfrm>
          <a:prstGeom prst="rect">
            <a:avLst/>
          </a:prstGeom>
        </p:spPr>
        <p:txBody>
          <a:bodyPr vert="horz" lIns="0" tIns="45720" rIns="0" bIns="45720" rtlCol="0" anchor="ctr"/>
          <a:lstStyle>
            <a:lvl1pPr algn="l">
              <a:defRPr sz="900">
                <a:solidFill>
                  <a:srgbClr val="1B69B4"/>
                </a:solidFill>
              </a:defRPr>
            </a:lvl1pPr>
          </a:lstStyle>
          <a:p>
            <a:fld id="{491277BF-43FD-47AC-85A6-AD093C70A342}" type="datetime6">
              <a:rPr lang="en-US" smtClean="0"/>
              <a:t>September 22</a:t>
            </a:fld>
            <a:endParaRPr lang="en-US" dirty="0"/>
          </a:p>
        </p:txBody>
      </p:sp>
      <p:sp>
        <p:nvSpPr>
          <p:cNvPr id="14" name="Footer Placeholder 4">
            <a:extLst>
              <a:ext uri="{FF2B5EF4-FFF2-40B4-BE49-F238E27FC236}">
                <a16:creationId xmlns:a16="http://schemas.microsoft.com/office/drawing/2014/main" id="{70FB4084-77FC-4C1F-9864-04FC417B1E78}"/>
              </a:ext>
            </a:extLst>
          </p:cNvPr>
          <p:cNvSpPr>
            <a:spLocks noGrp="1"/>
          </p:cNvSpPr>
          <p:nvPr>
            <p:ph type="ftr" sz="quarter" idx="3"/>
          </p:nvPr>
        </p:nvSpPr>
        <p:spPr>
          <a:xfrm>
            <a:off x="3831336" y="6629400"/>
            <a:ext cx="4526280" cy="228600"/>
          </a:xfrm>
          <a:prstGeom prst="rect">
            <a:avLst/>
          </a:prstGeom>
        </p:spPr>
        <p:txBody>
          <a:bodyPr vert="horz" lIns="91440" tIns="45720" rIns="91440" bIns="45720" rtlCol="0" anchor="ctr"/>
          <a:lstStyle>
            <a:lvl1pPr algn="ctr">
              <a:defRPr sz="900">
                <a:solidFill>
                  <a:srgbClr val="1B69B4"/>
                </a:solidFill>
              </a:defRPr>
            </a:lvl1pPr>
          </a:lstStyle>
          <a:p>
            <a:r>
              <a:rPr lang="en-US" dirty="0"/>
              <a:t>Madrigal Pharmaceuticals</a:t>
            </a:r>
          </a:p>
        </p:txBody>
      </p:sp>
      <p:sp>
        <p:nvSpPr>
          <p:cNvPr id="15" name="Slide Number Placeholder 5">
            <a:extLst>
              <a:ext uri="{FF2B5EF4-FFF2-40B4-BE49-F238E27FC236}">
                <a16:creationId xmlns:a16="http://schemas.microsoft.com/office/drawing/2014/main" id="{0812A373-A84D-407E-B915-45F519C1F3C6}"/>
              </a:ext>
            </a:extLst>
          </p:cNvPr>
          <p:cNvSpPr txBox="1">
            <a:spLocks/>
          </p:cNvSpPr>
          <p:nvPr userDrawn="1"/>
        </p:nvSpPr>
        <p:spPr>
          <a:xfrm>
            <a:off x="11503152" y="6629400"/>
            <a:ext cx="365760" cy="228600"/>
          </a:xfrm>
          <a:prstGeom prst="rect">
            <a:avLst/>
          </a:prstGeom>
          <a:solidFill>
            <a:schemeClr val="accent2"/>
          </a:solidFill>
        </p:spPr>
        <p:txBody>
          <a:bodyPr vert="horz" lIns="0" tIns="45720" rIns="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16" name="Straight Connector 15">
            <a:extLst>
              <a:ext uri="{FF2B5EF4-FFF2-40B4-BE49-F238E27FC236}">
                <a16:creationId xmlns:a16="http://schemas.microsoft.com/office/drawing/2014/main" id="{08EE330E-5AE0-4879-A8D2-EA57D6500533}"/>
              </a:ext>
            </a:extLst>
          </p:cNvPr>
          <p:cNvCxnSpPr/>
          <p:nvPr userDrawn="1"/>
        </p:nvCxnSpPr>
        <p:spPr>
          <a:xfrm>
            <a:off x="0" y="6629400"/>
            <a:ext cx="12192000" cy="0"/>
          </a:xfrm>
          <a:prstGeom prst="line">
            <a:avLst/>
          </a:prstGeom>
          <a:noFill/>
          <a:ln w="12700" cap="flat" cmpd="sng" algn="ctr">
            <a:solidFill>
              <a:srgbClr val="F26F3F"/>
            </a:solidFill>
            <a:prstDash val="solid"/>
            <a:miter lim="800000"/>
          </a:ln>
          <a:effectLst/>
        </p:spPr>
      </p:cxnSp>
      <p:sp>
        <p:nvSpPr>
          <p:cNvPr id="6" name="Slide Number Placeholder 5"/>
          <p:cNvSpPr>
            <a:spLocks noGrp="1"/>
          </p:cNvSpPr>
          <p:nvPr>
            <p:ph type="sldNum" sz="quarter" idx="4"/>
          </p:nvPr>
        </p:nvSpPr>
        <p:spPr>
          <a:xfrm>
            <a:off x="11217393" y="6638860"/>
            <a:ext cx="940741" cy="219140"/>
          </a:xfrm>
          <a:prstGeom prst="rect">
            <a:avLst/>
          </a:prstGeom>
        </p:spPr>
        <p:txBody>
          <a:bodyPr vert="horz" lIns="91440" tIns="45720" rIns="91440" bIns="45720" rtlCol="0" anchor="ctr"/>
          <a:lstStyle>
            <a:lvl1pPr algn="ctr">
              <a:defRPr sz="1200" b="0" i="0">
                <a:solidFill>
                  <a:schemeClr val="bg1"/>
                </a:solidFill>
                <a:latin typeface="Calibri Regular"/>
                <a:cs typeface="Arial" panose="020B0604020202020204" pitchFamily="34" charset="0"/>
              </a:defRPr>
            </a:lvl1pPr>
          </a:lstStyle>
          <a:p>
            <a:fld id="{332BCA22-4FB4-2145-AD2D-F8C6C2D7E600}" type="slidenum">
              <a:rPr lang="en-US" smtClean="0"/>
              <a:pPr/>
              <a:t>‹#›</a:t>
            </a:fld>
            <a:endParaRPr lang="en-US" dirty="0"/>
          </a:p>
        </p:txBody>
      </p:sp>
      <p:sp>
        <p:nvSpPr>
          <p:cNvPr id="17" name="Title Placeholder 1">
            <a:extLst>
              <a:ext uri="{FF2B5EF4-FFF2-40B4-BE49-F238E27FC236}">
                <a16:creationId xmlns:a16="http://schemas.microsoft.com/office/drawing/2014/main" id="{4546E1C8-B187-4F24-B20E-BC91B66E9A52}"/>
              </a:ext>
            </a:extLst>
          </p:cNvPr>
          <p:cNvSpPr>
            <a:spLocks noGrp="1"/>
          </p:cNvSpPr>
          <p:nvPr>
            <p:ph type="title"/>
          </p:nvPr>
        </p:nvSpPr>
        <p:spPr>
          <a:xfrm>
            <a:off x="320040" y="-2"/>
            <a:ext cx="10853928" cy="914400"/>
          </a:xfrm>
          <a:prstGeom prst="rect">
            <a:avLst/>
          </a:prstGeom>
        </p:spPr>
        <p:txBody>
          <a:bodyPr vert="horz" lIns="0" tIns="45720" rIns="0" bIns="45720" rtlCol="0" anchor="b">
            <a:noAutofit/>
          </a:bodyPr>
          <a:lstStyle/>
          <a:p>
            <a:pPr lvl="0" defTabSz="914400">
              <a:lnSpc>
                <a:spcPct val="90000"/>
              </a:lnSpc>
            </a:pPr>
            <a:r>
              <a:rPr lang="en-US" dirty="0"/>
              <a:t>Click to edit Master title style</a:t>
            </a:r>
          </a:p>
        </p:txBody>
      </p:sp>
      <p:pic>
        <p:nvPicPr>
          <p:cNvPr id="18" name="Graphic 17">
            <a:extLst>
              <a:ext uri="{FF2B5EF4-FFF2-40B4-BE49-F238E27FC236}">
                <a16:creationId xmlns:a16="http://schemas.microsoft.com/office/drawing/2014/main" id="{79E2EE62-F9A3-451D-ADF0-A3962E7019ED}"/>
              </a:ext>
            </a:extLst>
          </p:cNvPr>
          <p:cNvPicPr>
            <a:picLocks noChangeAspect="1"/>
          </p:cNvPicPr>
          <p:nvPr userDrawn="1"/>
        </p:nvPicPr>
        <p:blipFill rotWithShape="1">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t="10769" r="19231" b="12438"/>
          <a:stretch/>
        </p:blipFill>
        <p:spPr>
          <a:xfrm>
            <a:off x="11231880" y="1547"/>
            <a:ext cx="960120" cy="912853"/>
          </a:xfrm>
          <a:custGeom>
            <a:avLst/>
            <a:gdLst>
              <a:gd name="connsiteX0" fmla="*/ 0 w 960120"/>
              <a:gd name="connsiteY0" fmla="*/ 0 h 912853"/>
              <a:gd name="connsiteX1" fmla="*/ 960120 w 960120"/>
              <a:gd name="connsiteY1" fmla="*/ 0 h 912853"/>
              <a:gd name="connsiteX2" fmla="*/ 960120 w 960120"/>
              <a:gd name="connsiteY2" fmla="*/ 912853 h 912853"/>
              <a:gd name="connsiteX3" fmla="*/ 0 w 960120"/>
              <a:gd name="connsiteY3" fmla="*/ 912853 h 912853"/>
            </a:gdLst>
            <a:ahLst/>
            <a:cxnLst>
              <a:cxn ang="0">
                <a:pos x="connsiteX0" y="connsiteY0"/>
              </a:cxn>
              <a:cxn ang="0">
                <a:pos x="connsiteX1" y="connsiteY1"/>
              </a:cxn>
              <a:cxn ang="0">
                <a:pos x="connsiteX2" y="connsiteY2"/>
              </a:cxn>
              <a:cxn ang="0">
                <a:pos x="connsiteX3" y="connsiteY3"/>
              </a:cxn>
            </a:cxnLst>
            <a:rect l="l" t="t" r="r" b="b"/>
            <a:pathLst>
              <a:path w="960120" h="912853">
                <a:moveTo>
                  <a:pt x="0" y="0"/>
                </a:moveTo>
                <a:lnTo>
                  <a:pt x="960120" y="0"/>
                </a:lnTo>
                <a:lnTo>
                  <a:pt x="960120" y="912853"/>
                </a:lnTo>
                <a:lnTo>
                  <a:pt x="0" y="912853"/>
                </a:lnTo>
                <a:close/>
              </a:path>
            </a:pathLst>
          </a:custGeom>
        </p:spPr>
      </p:pic>
      <p:sp>
        <p:nvSpPr>
          <p:cNvPr id="19" name="Rectangle 18">
            <a:extLst>
              <a:ext uri="{FF2B5EF4-FFF2-40B4-BE49-F238E27FC236}">
                <a16:creationId xmlns:a16="http://schemas.microsoft.com/office/drawing/2014/main" id="{8314D602-982C-4558-B3F0-A30BD82A3C11}"/>
              </a:ext>
            </a:extLst>
          </p:cNvPr>
          <p:cNvSpPr/>
          <p:nvPr userDrawn="1"/>
        </p:nvSpPr>
        <p:spPr>
          <a:xfrm>
            <a:off x="0" y="914400"/>
            <a:ext cx="12192000" cy="45720"/>
          </a:xfrm>
          <a:prstGeom prst="rect">
            <a:avLst/>
          </a:prstGeom>
          <a:solidFill>
            <a:srgbClr val="F26F3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AE735512-4A32-8A4A-BD34-EC0F6F1C4E6E}"/>
              </a:ext>
            </a:extLst>
          </p:cNvPr>
          <p:cNvSpPr>
            <a:spLocks noGrp="1"/>
          </p:cNvSpPr>
          <p:nvPr>
            <p:ph type="body" idx="1"/>
          </p:nvPr>
        </p:nvSpPr>
        <p:spPr>
          <a:xfrm>
            <a:off x="320040" y="1216152"/>
            <a:ext cx="11548872" cy="491032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017658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Lst>
  <p:hf hdr="0"/>
  <p:txStyles>
    <p:titleStyle>
      <a:lvl1pPr algn="l" defTabSz="457200" rtl="0" eaLnBrk="1" latinLnBrk="0" hangingPunct="1">
        <a:spcBef>
          <a:spcPct val="0"/>
        </a:spcBef>
        <a:buNone/>
        <a:defRPr lang="en-US" sz="2800" b="0" i="0" kern="1200" dirty="0">
          <a:solidFill>
            <a:srgbClr val="1B69B4"/>
          </a:solidFill>
          <a:latin typeface="Calibri" panose="020F0502020204030204" pitchFamily="34" charset="0"/>
          <a:ea typeface="+mj-ea"/>
          <a:cs typeface="Calibri" panose="020F0502020204030204" pitchFamily="34" charset="0"/>
        </a:defRPr>
      </a:lvl1pPr>
    </p:titleStyle>
    <p:bodyStyle>
      <a:lvl1pPr marL="342900" indent="-342900" algn="l" defTabSz="457200" rtl="0" eaLnBrk="1" latinLnBrk="0" hangingPunct="1">
        <a:spcBef>
          <a:spcPct val="20000"/>
        </a:spcBef>
        <a:buClr>
          <a:schemeClr val="accent2"/>
        </a:buClr>
        <a:buFont typeface="Wingdings" pitchFamily="2" charset="2"/>
        <a:buChar char="§"/>
        <a:defRPr lang="en-US" sz="2000" b="0" i="0" kern="1200" dirty="0">
          <a:solidFill>
            <a:schemeClr val="tx1"/>
          </a:solidFill>
          <a:latin typeface="+mn-lt"/>
          <a:ea typeface="+mn-ea"/>
          <a:cs typeface="+mn-cs"/>
        </a:defRPr>
      </a:lvl1pPr>
      <a:lvl2pPr marL="742950" indent="-285750" algn="l" defTabSz="457200" rtl="0" eaLnBrk="1" latinLnBrk="0" hangingPunct="1">
        <a:spcBef>
          <a:spcPct val="20000"/>
        </a:spcBef>
        <a:buClr>
          <a:schemeClr val="accent2"/>
        </a:buClr>
        <a:buSzPct val="100000"/>
        <a:buFont typeface="System Font Regular"/>
        <a:buChar char="–"/>
        <a:defRPr lang="en-US" sz="1800" b="0" i="0" kern="1200" dirty="0">
          <a:solidFill>
            <a:schemeClr val="tx1"/>
          </a:solidFill>
          <a:latin typeface="+mn-lt"/>
          <a:ea typeface="+mn-ea"/>
          <a:cs typeface="+mn-cs"/>
        </a:defRPr>
      </a:lvl2pPr>
      <a:lvl3pPr marL="1143000" indent="-228600" algn="l" defTabSz="457200" rtl="0" eaLnBrk="1" latinLnBrk="0" hangingPunct="1">
        <a:spcBef>
          <a:spcPct val="20000"/>
        </a:spcBef>
        <a:buClr>
          <a:schemeClr val="accent2"/>
        </a:buClr>
        <a:buFont typeface="Courier New" panose="02070309020205020404" pitchFamily="49" charset="0"/>
        <a:buChar char="o"/>
        <a:defRPr lang="en-US" sz="1600" b="0" i="0" kern="1200" dirty="0">
          <a:solidFill>
            <a:schemeClr val="tx1"/>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lang="en-US" sz="1400" b="0" i="0" kern="1200" dirty="0">
          <a:solidFill>
            <a:schemeClr val="tx1"/>
          </a:solidFill>
          <a:latin typeface="+mn-lt"/>
          <a:ea typeface="+mn-ea"/>
          <a:cs typeface="+mn-cs"/>
        </a:defRPr>
      </a:lvl4pPr>
      <a:lvl5pPr marL="2057400" indent="-2286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image" Target="../media/image42.jpeg"/><Relationship Id="rId1" Type="http://schemas.openxmlformats.org/officeDocument/2006/relationships/slideLayout" Target="../slideLayouts/slideLayout1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52.sv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nis4.com/" TargetMode="External"/><Relationship Id="rId2" Type="http://schemas.openxmlformats.org/officeDocument/2006/relationships/hyperlink" Target="https://www.siemens-healthineers.com/en-us/laboratory-diagnostics/assays-by-diseases-conditions/liver-disease/elf-test"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mdcalc.com/fibrosis-4-fib-4-index-liverfibrosis" TargetMode="External"/><Relationship Id="rId2" Type="http://schemas.openxmlformats.org/officeDocument/2006/relationships/image" Target="../media/image420.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mdcalc.com/fibrosis-4-fib-4-index-liverfibrosis"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hyperlink" Target="https://www.centexstudies.com/understanding-fibroscan-results%20'accessed%20Sept%202021" TargetMode="External"/><Relationship Id="rId1" Type="http://schemas.openxmlformats.org/officeDocument/2006/relationships/slideLayout" Target="../slideLayouts/slideLayout12.xml"/><Relationship Id="rId5" Type="http://schemas.openxmlformats.org/officeDocument/2006/relationships/image" Target="../media/image59.emf"/><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60.jpeg"/><Relationship Id="rId1" Type="http://schemas.openxmlformats.org/officeDocument/2006/relationships/slideLayout" Target="../slideLayouts/slideLayout1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95321E-634D-9048-BF22-F0A3DCC17CD8}"/>
              </a:ext>
            </a:extLst>
          </p:cNvPr>
          <p:cNvSpPr>
            <a:spLocks noGrp="1"/>
          </p:cNvSpPr>
          <p:nvPr>
            <p:ph type="body" sz="quarter" idx="10"/>
          </p:nvPr>
        </p:nvSpPr>
        <p:spPr>
          <a:xfrm>
            <a:off x="365760" y="2091742"/>
            <a:ext cx="5486400" cy="1443282"/>
          </a:xfrm>
        </p:spPr>
        <p:txBody>
          <a:bodyPr/>
          <a:lstStyle/>
          <a:p>
            <a:r>
              <a:rPr lang="en-US" sz="2400" dirty="0"/>
              <a:t>Disease Overview of </a:t>
            </a:r>
            <a:br>
              <a:rPr lang="en-US" sz="2400" dirty="0"/>
            </a:br>
            <a:r>
              <a:rPr lang="en-US" sz="2400" dirty="0"/>
              <a:t>Nonalcoholic Steatohepatitis (NASH):</a:t>
            </a:r>
            <a:br>
              <a:rPr lang="en-US" sz="2400" dirty="0"/>
            </a:br>
            <a:r>
              <a:rPr lang="en-US" sz="2400" dirty="0"/>
              <a:t>The Active, Progressive Form of </a:t>
            </a:r>
            <a:br>
              <a:rPr lang="en-US" sz="2400" dirty="0"/>
            </a:br>
            <a:r>
              <a:rPr lang="en-US" sz="2400" dirty="0"/>
              <a:t>Nonalcoholic Fatty Liver Disease (NAFLD)</a:t>
            </a:r>
          </a:p>
        </p:txBody>
      </p:sp>
      <p:sp>
        <p:nvSpPr>
          <p:cNvPr id="5" name="Text Placeholder 4">
            <a:extLst>
              <a:ext uri="{FF2B5EF4-FFF2-40B4-BE49-F238E27FC236}">
                <a16:creationId xmlns:a16="http://schemas.microsoft.com/office/drawing/2014/main" id="{B60E990A-8E42-D243-AD9F-1DFDB502B44B}"/>
              </a:ext>
            </a:extLst>
          </p:cNvPr>
          <p:cNvSpPr>
            <a:spLocks noGrp="1"/>
          </p:cNvSpPr>
          <p:nvPr>
            <p:ph type="body" sz="quarter" idx="11"/>
          </p:nvPr>
        </p:nvSpPr>
        <p:spPr>
          <a:xfrm>
            <a:off x="365760" y="4129299"/>
            <a:ext cx="5303520" cy="1104853"/>
          </a:xfrm>
        </p:spPr>
        <p:txBody>
          <a:bodyPr/>
          <a:lstStyle/>
          <a:p>
            <a:r>
              <a:rPr lang="en-US" sz="2000" dirty="0"/>
              <a:t>Christina Hanson, MS, FNP, South Denver Gastroenterology</a:t>
            </a:r>
          </a:p>
          <a:p>
            <a:r>
              <a:rPr lang="en-US" sz="2000" dirty="0"/>
              <a:t>Ann Moore, FNP-C, Arizona Liver Health</a:t>
            </a:r>
          </a:p>
        </p:txBody>
      </p:sp>
      <p:sp>
        <p:nvSpPr>
          <p:cNvPr id="4" name="Text Placeholder 3">
            <a:extLst>
              <a:ext uri="{FF2B5EF4-FFF2-40B4-BE49-F238E27FC236}">
                <a16:creationId xmlns:a16="http://schemas.microsoft.com/office/drawing/2014/main" id="{45EAD4AA-BCE0-674E-A7E1-31D188FEABF6}"/>
              </a:ext>
            </a:extLst>
          </p:cNvPr>
          <p:cNvSpPr>
            <a:spLocks noGrp="1"/>
          </p:cNvSpPr>
          <p:nvPr>
            <p:ph type="body" sz="quarter" idx="12"/>
          </p:nvPr>
        </p:nvSpPr>
        <p:spPr>
          <a:xfrm>
            <a:off x="365760" y="5461143"/>
            <a:ext cx="5303520" cy="553998"/>
          </a:xfrm>
        </p:spPr>
        <p:txBody>
          <a:bodyPr/>
          <a:lstStyle/>
          <a:p>
            <a:r>
              <a:rPr lang="en-US" dirty="0"/>
              <a:t>Medical Affairs</a:t>
            </a:r>
          </a:p>
          <a:p>
            <a:endParaRPr lang="en-US" dirty="0"/>
          </a:p>
        </p:txBody>
      </p:sp>
    </p:spTree>
    <p:extLst>
      <p:ext uri="{BB962C8B-B14F-4D97-AF65-F5344CB8AC3E}">
        <p14:creationId xmlns:p14="http://schemas.microsoft.com/office/powerpoint/2010/main" val="264742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B495E364-AFF1-4744-9F89-E5930493C2C6}"/>
              </a:ext>
            </a:extLst>
          </p:cNvPr>
          <p:cNvSpPr>
            <a:spLocks noGrp="1"/>
          </p:cNvSpPr>
          <p:nvPr>
            <p:ph sz="quarter" idx="15"/>
          </p:nvPr>
        </p:nvSpPr>
        <p:spPr>
          <a:xfrm>
            <a:off x="320040" y="4736940"/>
            <a:ext cx="11548872" cy="1381527"/>
          </a:xfrm>
        </p:spPr>
        <p:txBody>
          <a:bodyPr/>
          <a:lstStyle/>
          <a:p>
            <a:pPr marL="171450" indent="-171450">
              <a:buFont typeface="Arial" panose="020B0604020202020204" pitchFamily="34" charset="0"/>
              <a:buChar char="•"/>
            </a:pPr>
            <a:r>
              <a:rPr lang="en-GB" sz="1800" dirty="0">
                <a:solidFill>
                  <a:srgbClr val="231F20"/>
                </a:solidFill>
              </a:rPr>
              <a:t>Metabolic flexibility requires body to have ability to adequately handle fuels &amp; use appropriate substrates at appropriate times </a:t>
            </a:r>
          </a:p>
          <a:p>
            <a:pPr marL="171450" indent="-171450">
              <a:buFont typeface="Arial" panose="020B0604020202020204" pitchFamily="34" charset="0"/>
              <a:buChar char="•"/>
            </a:pPr>
            <a:r>
              <a:rPr lang="en-GB" sz="1800" dirty="0">
                <a:solidFill>
                  <a:srgbClr val="231F20"/>
                </a:solidFill>
              </a:rPr>
              <a:t>Inability to maintain homeostatic control to handle fuel needs &amp; appropriately use substrates tips energy balance scale towards higher intake &amp; storage, ultimately leading to lipotoxic cell stress</a:t>
            </a:r>
          </a:p>
          <a:p>
            <a:endParaRPr lang="en-GB" sz="1800" dirty="0"/>
          </a:p>
        </p:txBody>
      </p:sp>
      <p:sp>
        <p:nvSpPr>
          <p:cNvPr id="4" name="Title 3">
            <a:extLst>
              <a:ext uri="{FF2B5EF4-FFF2-40B4-BE49-F238E27FC236}">
                <a16:creationId xmlns:a16="http://schemas.microsoft.com/office/drawing/2014/main" id="{4CFE81CD-513A-472B-B2EB-B9449801F48A}"/>
              </a:ext>
            </a:extLst>
          </p:cNvPr>
          <p:cNvSpPr>
            <a:spLocks noGrp="1"/>
          </p:cNvSpPr>
          <p:nvPr>
            <p:ph type="title"/>
          </p:nvPr>
        </p:nvSpPr>
        <p:spPr/>
        <p:txBody>
          <a:bodyPr/>
          <a:lstStyle/>
          <a:p>
            <a:r>
              <a:rPr lang="en-US" dirty="0"/>
              <a:t>Energy Excess and Metabolic Inflexibility Can Lead To Hepatic Steatosis</a:t>
            </a:r>
            <a:endParaRPr lang="en-GB" dirty="0"/>
          </a:p>
        </p:txBody>
      </p:sp>
      <p:sp>
        <p:nvSpPr>
          <p:cNvPr id="3" name="Footer Placeholder 2">
            <a:extLst>
              <a:ext uri="{FF2B5EF4-FFF2-40B4-BE49-F238E27FC236}">
                <a16:creationId xmlns:a16="http://schemas.microsoft.com/office/drawing/2014/main" id="{3CAD6399-A72B-4559-930D-2EFA6F75C27F}"/>
              </a:ext>
            </a:extLst>
          </p:cNvPr>
          <p:cNvSpPr>
            <a:spLocks noGrp="1"/>
          </p:cNvSpPr>
          <p:nvPr>
            <p:ph type="ftr" sz="quarter" idx="17"/>
          </p:nvPr>
        </p:nvSpPr>
        <p:spPr/>
        <p:txBody>
          <a:bodyPr/>
          <a:lstStyle/>
          <a:p>
            <a:endParaRPr lang="en-GB" dirty="0"/>
          </a:p>
        </p:txBody>
      </p:sp>
      <p:sp>
        <p:nvSpPr>
          <p:cNvPr id="5" name="Slide Number Placeholder 4">
            <a:extLst>
              <a:ext uri="{FF2B5EF4-FFF2-40B4-BE49-F238E27FC236}">
                <a16:creationId xmlns:a16="http://schemas.microsoft.com/office/drawing/2014/main" id="{243BA645-5193-4E71-9248-A1D73D4DAB3F}"/>
              </a:ext>
            </a:extLst>
          </p:cNvPr>
          <p:cNvSpPr>
            <a:spLocks noGrp="1"/>
          </p:cNvSpPr>
          <p:nvPr>
            <p:ph type="sldNum" sz="quarter" idx="18"/>
          </p:nvPr>
        </p:nvSpPr>
        <p:spPr/>
        <p:txBody>
          <a:bodyPr/>
          <a:lstStyle/>
          <a:p>
            <a:fld id="{332BCA22-4FB4-2145-AD2D-F8C6C2D7E600}" type="slidenum">
              <a:rPr lang="en-GB" smtClean="0"/>
              <a:pPr/>
              <a:t>10</a:t>
            </a:fld>
            <a:endParaRPr lang="en-GB" dirty="0"/>
          </a:p>
        </p:txBody>
      </p:sp>
      <p:sp>
        <p:nvSpPr>
          <p:cNvPr id="9" name="Text Placeholder 8">
            <a:extLst>
              <a:ext uri="{FF2B5EF4-FFF2-40B4-BE49-F238E27FC236}">
                <a16:creationId xmlns:a16="http://schemas.microsoft.com/office/drawing/2014/main" id="{F946A66D-830A-4AF9-97BF-CF51F222E555}"/>
              </a:ext>
            </a:extLst>
          </p:cNvPr>
          <p:cNvSpPr>
            <a:spLocks noGrp="1"/>
          </p:cNvSpPr>
          <p:nvPr>
            <p:ph type="body" sz="quarter" idx="19"/>
          </p:nvPr>
        </p:nvSpPr>
        <p:spPr/>
        <p:txBody>
          <a:bodyPr/>
          <a:lstStyle/>
          <a:p>
            <a:r>
              <a:rPr lang="en-GB" dirty="0"/>
              <a:t>Adapted from Chakravarthy MV and </a:t>
            </a:r>
            <a:r>
              <a:rPr lang="en-GB" dirty="0" err="1"/>
              <a:t>Neuschwander-Tetri</a:t>
            </a:r>
            <a:r>
              <a:rPr lang="en-GB" dirty="0"/>
              <a:t> BA. </a:t>
            </a:r>
            <a:r>
              <a:rPr lang="pt-BR" dirty="0"/>
              <a:t>Endocrinol Diabetes Metab. 2020;3(4):e00112.</a:t>
            </a:r>
            <a:endParaRPr lang="en-GB" dirty="0"/>
          </a:p>
        </p:txBody>
      </p:sp>
      <p:sp>
        <p:nvSpPr>
          <p:cNvPr id="6" name="Rectangle 5">
            <a:extLst>
              <a:ext uri="{FF2B5EF4-FFF2-40B4-BE49-F238E27FC236}">
                <a16:creationId xmlns:a16="http://schemas.microsoft.com/office/drawing/2014/main" id="{E9458D16-74BE-4816-9732-76A4CCB50C4D}"/>
              </a:ext>
            </a:extLst>
          </p:cNvPr>
          <p:cNvSpPr/>
          <p:nvPr/>
        </p:nvSpPr>
        <p:spPr>
          <a:xfrm>
            <a:off x="1024743" y="1466518"/>
            <a:ext cx="1468882" cy="2676717"/>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b="1" dirty="0">
                <a:latin typeface="Arial" panose="020B0604020202020204" pitchFamily="34" charset="0"/>
                <a:cs typeface="Arial" panose="020B0604020202020204" pitchFamily="34" charset="0"/>
              </a:rPr>
              <a:t>Energy input</a:t>
            </a:r>
            <a:br>
              <a:rPr lang="en-GB" sz="1400" b="1"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a:t>
            </a:r>
            <a:br>
              <a:rPr lang="en-GB" sz="1400" b="1"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Calories consumed</a:t>
            </a:r>
          </a:p>
        </p:txBody>
      </p:sp>
      <p:sp>
        <p:nvSpPr>
          <p:cNvPr id="7" name="Rectangle 6">
            <a:extLst>
              <a:ext uri="{FF2B5EF4-FFF2-40B4-BE49-F238E27FC236}">
                <a16:creationId xmlns:a16="http://schemas.microsoft.com/office/drawing/2014/main" id="{F600E166-9123-423C-A23A-A1D9032177E3}"/>
              </a:ext>
            </a:extLst>
          </p:cNvPr>
          <p:cNvSpPr/>
          <p:nvPr/>
        </p:nvSpPr>
        <p:spPr>
          <a:xfrm>
            <a:off x="3277920" y="2895905"/>
            <a:ext cx="1468882" cy="1257483"/>
          </a:xfrm>
          <a:prstGeom prst="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b="1" dirty="0">
                <a:latin typeface="Arial" panose="020B0604020202020204" pitchFamily="34" charset="0"/>
                <a:cs typeface="Arial" panose="020B0604020202020204" pitchFamily="34" charset="0"/>
              </a:rPr>
              <a:t>Energy output</a:t>
            </a:r>
            <a:br>
              <a:rPr lang="en-GB" sz="1400" b="1"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a:t>
            </a:r>
            <a:br>
              <a:rPr lang="en-GB" sz="1400" b="1" dirty="0">
                <a:latin typeface="Arial" panose="020B0604020202020204" pitchFamily="34" charset="0"/>
                <a:cs typeface="Arial" panose="020B0604020202020204" pitchFamily="34" charset="0"/>
              </a:rPr>
            </a:br>
            <a:r>
              <a:rPr lang="en-GB" sz="1400" b="1" dirty="0">
                <a:latin typeface="Arial" panose="020B0604020202020204" pitchFamily="34" charset="0"/>
                <a:cs typeface="Arial" panose="020B0604020202020204" pitchFamily="34" charset="0"/>
              </a:rPr>
              <a:t>Calories burned</a:t>
            </a:r>
          </a:p>
        </p:txBody>
      </p:sp>
      <p:sp>
        <p:nvSpPr>
          <p:cNvPr id="16" name="TextBox 15">
            <a:extLst>
              <a:ext uri="{FF2B5EF4-FFF2-40B4-BE49-F238E27FC236}">
                <a16:creationId xmlns:a16="http://schemas.microsoft.com/office/drawing/2014/main" id="{12B27F75-41AC-4B69-BA31-F2115C29AB56}"/>
              </a:ext>
            </a:extLst>
          </p:cNvPr>
          <p:cNvSpPr txBox="1"/>
          <p:nvPr/>
        </p:nvSpPr>
        <p:spPr>
          <a:xfrm>
            <a:off x="342772" y="2524284"/>
            <a:ext cx="596335" cy="311785"/>
          </a:xfrm>
          <a:prstGeom prst="rect">
            <a:avLst/>
          </a:prstGeom>
        </p:spPr>
        <p:txBody>
          <a:bodyPr vert="horz" wrap="none" lIns="91440" tIns="45720" rIns="91440" bIns="45720" rtlCol="0">
            <a:noAutofit/>
          </a:bodyPr>
          <a:lstStyle/>
          <a:p>
            <a:pPr marL="0" indent="0">
              <a:buNone/>
            </a:pPr>
            <a:r>
              <a:rPr lang="en-GB" b="1" dirty="0">
                <a:ea typeface="Arial Unicode MS" pitchFamily="34" charset="-128"/>
                <a:cs typeface="Arial Unicode MS" pitchFamily="34" charset="-128"/>
              </a:rPr>
              <a:t>Diet</a:t>
            </a:r>
          </a:p>
        </p:txBody>
      </p:sp>
      <p:sp>
        <p:nvSpPr>
          <p:cNvPr id="17" name="TextBox 16">
            <a:extLst>
              <a:ext uri="{FF2B5EF4-FFF2-40B4-BE49-F238E27FC236}">
                <a16:creationId xmlns:a16="http://schemas.microsoft.com/office/drawing/2014/main" id="{89DFBA73-EA75-46A8-A9E4-1C611C4A05DC}"/>
              </a:ext>
            </a:extLst>
          </p:cNvPr>
          <p:cNvSpPr txBox="1"/>
          <p:nvPr/>
        </p:nvSpPr>
        <p:spPr>
          <a:xfrm>
            <a:off x="4764475" y="2941242"/>
            <a:ext cx="2225393" cy="829332"/>
          </a:xfrm>
          <a:prstGeom prst="rect">
            <a:avLst/>
          </a:prstGeom>
        </p:spPr>
        <p:txBody>
          <a:bodyPr vert="horz" wrap="square" lIns="91440" tIns="45720" rIns="91440" bIns="45720" rtlCol="0">
            <a:noAutofit/>
          </a:bodyPr>
          <a:lstStyle/>
          <a:p>
            <a:pPr marL="0" indent="0">
              <a:buNone/>
            </a:pPr>
            <a:r>
              <a:rPr lang="en-GB" b="1" dirty="0">
                <a:ea typeface="Arial Unicode MS" pitchFamily="34" charset="-128"/>
                <a:cs typeface="Arial Unicode MS" pitchFamily="34" charset="-128"/>
              </a:rPr>
              <a:t>Lifestyle / </a:t>
            </a:r>
            <a:br>
              <a:rPr lang="en-GB" b="1" dirty="0">
                <a:ea typeface="Arial Unicode MS" pitchFamily="34" charset="-128"/>
                <a:cs typeface="Arial Unicode MS" pitchFamily="34" charset="-128"/>
              </a:rPr>
            </a:br>
            <a:r>
              <a:rPr lang="en-GB" b="1" dirty="0">
                <a:ea typeface="Arial Unicode MS" pitchFamily="34" charset="-128"/>
                <a:cs typeface="Arial Unicode MS" pitchFamily="34" charset="-128"/>
              </a:rPr>
              <a:t>basal metabolic rate</a:t>
            </a:r>
          </a:p>
        </p:txBody>
      </p:sp>
      <p:sp>
        <p:nvSpPr>
          <p:cNvPr id="61" name="TextBox 60">
            <a:extLst>
              <a:ext uri="{FF2B5EF4-FFF2-40B4-BE49-F238E27FC236}">
                <a16:creationId xmlns:a16="http://schemas.microsoft.com/office/drawing/2014/main" id="{47ED2DD1-8E8F-44A6-840E-4C4C4DA25529}"/>
              </a:ext>
            </a:extLst>
          </p:cNvPr>
          <p:cNvSpPr txBox="1"/>
          <p:nvPr/>
        </p:nvSpPr>
        <p:spPr>
          <a:xfrm>
            <a:off x="6160884" y="2444066"/>
            <a:ext cx="1790990" cy="382890"/>
          </a:xfrm>
          <a:prstGeom prst="rect">
            <a:avLst/>
          </a:prstGeom>
        </p:spPr>
        <p:txBody>
          <a:bodyPr vert="horz" wrap="none" lIns="91440" tIns="45720" rIns="91440" bIns="45720" rtlCol="0">
            <a:noAutofit/>
          </a:bodyPr>
          <a:lstStyle/>
          <a:p>
            <a:pPr marL="0" indent="0">
              <a:buNone/>
            </a:pPr>
            <a:r>
              <a:rPr lang="en-GB" b="1" dirty="0">
                <a:ea typeface="Arial Unicode MS" pitchFamily="34" charset="-128"/>
                <a:cs typeface="Arial Unicode MS" pitchFamily="34" charset="-128"/>
              </a:rPr>
              <a:t>Lipids spill over</a:t>
            </a:r>
          </a:p>
        </p:txBody>
      </p:sp>
      <p:grpSp>
        <p:nvGrpSpPr>
          <p:cNvPr id="55" name="Group 54">
            <a:extLst>
              <a:ext uri="{FF2B5EF4-FFF2-40B4-BE49-F238E27FC236}">
                <a16:creationId xmlns:a16="http://schemas.microsoft.com/office/drawing/2014/main" id="{6B3CF510-BD8D-4764-BE71-E6C5BA49B626}"/>
              </a:ext>
            </a:extLst>
          </p:cNvPr>
          <p:cNvGrpSpPr/>
          <p:nvPr/>
        </p:nvGrpSpPr>
        <p:grpSpPr>
          <a:xfrm>
            <a:off x="9227485" y="1419176"/>
            <a:ext cx="2531919" cy="953418"/>
            <a:chOff x="6515288" y="1423778"/>
            <a:chExt cx="2780594" cy="953418"/>
          </a:xfrm>
        </p:grpSpPr>
        <p:grpSp>
          <p:nvGrpSpPr>
            <p:cNvPr id="18" name="Group 17">
              <a:extLst>
                <a:ext uri="{FF2B5EF4-FFF2-40B4-BE49-F238E27FC236}">
                  <a16:creationId xmlns:a16="http://schemas.microsoft.com/office/drawing/2014/main" id="{1F010E08-C2F4-4AF4-A4BC-24AED5685C15}"/>
                </a:ext>
              </a:extLst>
            </p:cNvPr>
            <p:cNvGrpSpPr/>
            <p:nvPr/>
          </p:nvGrpSpPr>
          <p:grpSpPr>
            <a:xfrm>
              <a:off x="6515288" y="1423778"/>
              <a:ext cx="1268389" cy="953418"/>
              <a:chOff x="5735960" y="3284984"/>
              <a:chExt cx="756084" cy="576064"/>
            </a:xfrm>
          </p:grpSpPr>
          <p:grpSp>
            <p:nvGrpSpPr>
              <p:cNvPr id="19" name="Group 18">
                <a:extLst>
                  <a:ext uri="{FF2B5EF4-FFF2-40B4-BE49-F238E27FC236}">
                    <a16:creationId xmlns:a16="http://schemas.microsoft.com/office/drawing/2014/main" id="{AA0001C3-C36D-4D37-9EE3-90F35A7922EF}"/>
                  </a:ext>
                </a:extLst>
              </p:cNvPr>
              <p:cNvGrpSpPr/>
              <p:nvPr/>
            </p:nvGrpSpPr>
            <p:grpSpPr>
              <a:xfrm>
                <a:off x="6032376" y="3320723"/>
                <a:ext cx="360040" cy="288032"/>
                <a:chOff x="5915980" y="3284984"/>
                <a:chExt cx="360040" cy="288032"/>
              </a:xfrm>
            </p:grpSpPr>
            <p:sp>
              <p:nvSpPr>
                <p:cNvPr id="35" name="Oval 34">
                  <a:extLst>
                    <a:ext uri="{FF2B5EF4-FFF2-40B4-BE49-F238E27FC236}">
                      <a16:creationId xmlns:a16="http://schemas.microsoft.com/office/drawing/2014/main" id="{F55BEE62-6C97-4A9F-849B-1F512FB62556}"/>
                    </a:ext>
                  </a:extLst>
                </p:cNvPr>
                <p:cNvSpPr/>
                <p:nvPr/>
              </p:nvSpPr>
              <p:spPr>
                <a:xfrm>
                  <a:off x="5915980" y="3284984"/>
                  <a:ext cx="360040" cy="288032"/>
                </a:xfrm>
                <a:prstGeom prst="ellipse">
                  <a:avLst/>
                </a:prstGeom>
                <a:solidFill>
                  <a:srgbClr val="FFCC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Oval 35">
                  <a:extLst>
                    <a:ext uri="{FF2B5EF4-FFF2-40B4-BE49-F238E27FC236}">
                      <a16:creationId xmlns:a16="http://schemas.microsoft.com/office/drawing/2014/main" id="{01C82A2E-F78D-42C0-B5F9-92CE1F3938B1}"/>
                    </a:ext>
                  </a:extLst>
                </p:cNvPr>
                <p:cNvSpPr/>
                <p:nvPr/>
              </p:nvSpPr>
              <p:spPr>
                <a:xfrm>
                  <a:off x="6023992" y="3335660"/>
                  <a:ext cx="72008" cy="63624"/>
                </a:xfrm>
                <a:prstGeom prst="ellipse">
                  <a:avLst/>
                </a:prstGeom>
                <a:solidFill>
                  <a:schemeClr val="accent2">
                    <a:lumMod val="50000"/>
                  </a:scheme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0" name="Group 19">
                <a:extLst>
                  <a:ext uri="{FF2B5EF4-FFF2-40B4-BE49-F238E27FC236}">
                    <a16:creationId xmlns:a16="http://schemas.microsoft.com/office/drawing/2014/main" id="{F0FA9EDF-82BB-47CB-AAC4-8678F0D68E08}"/>
                  </a:ext>
                </a:extLst>
              </p:cNvPr>
              <p:cNvGrpSpPr/>
              <p:nvPr/>
            </p:nvGrpSpPr>
            <p:grpSpPr>
              <a:xfrm>
                <a:off x="5915980" y="3284984"/>
                <a:ext cx="360040" cy="288032"/>
                <a:chOff x="5915980" y="3284984"/>
                <a:chExt cx="360040" cy="288032"/>
              </a:xfrm>
            </p:grpSpPr>
            <p:sp>
              <p:nvSpPr>
                <p:cNvPr id="33" name="Oval 32">
                  <a:extLst>
                    <a:ext uri="{FF2B5EF4-FFF2-40B4-BE49-F238E27FC236}">
                      <a16:creationId xmlns:a16="http://schemas.microsoft.com/office/drawing/2014/main" id="{A587F9B6-F960-4A27-B838-8FDCE1FDB8F6}"/>
                    </a:ext>
                  </a:extLst>
                </p:cNvPr>
                <p:cNvSpPr/>
                <p:nvPr/>
              </p:nvSpPr>
              <p:spPr>
                <a:xfrm>
                  <a:off x="5915980" y="3284984"/>
                  <a:ext cx="360040" cy="288032"/>
                </a:xfrm>
                <a:prstGeom prst="ellipse">
                  <a:avLst/>
                </a:prstGeom>
                <a:solidFill>
                  <a:srgbClr val="FFCC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4" name="Oval 33">
                  <a:extLst>
                    <a:ext uri="{FF2B5EF4-FFF2-40B4-BE49-F238E27FC236}">
                      <a16:creationId xmlns:a16="http://schemas.microsoft.com/office/drawing/2014/main" id="{B07C0FFD-50C4-454A-B58D-FEB90B4CA044}"/>
                    </a:ext>
                  </a:extLst>
                </p:cNvPr>
                <p:cNvSpPr/>
                <p:nvPr/>
              </p:nvSpPr>
              <p:spPr>
                <a:xfrm>
                  <a:off x="6127812" y="3347864"/>
                  <a:ext cx="72008" cy="63624"/>
                </a:xfrm>
                <a:prstGeom prst="ellipse">
                  <a:avLst/>
                </a:prstGeom>
                <a:solidFill>
                  <a:schemeClr val="accent2">
                    <a:lumMod val="50000"/>
                  </a:scheme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1" name="Group 20">
                <a:extLst>
                  <a:ext uri="{FF2B5EF4-FFF2-40B4-BE49-F238E27FC236}">
                    <a16:creationId xmlns:a16="http://schemas.microsoft.com/office/drawing/2014/main" id="{0E467A5F-B54C-4B14-AE7C-C729B4C26307}"/>
                  </a:ext>
                </a:extLst>
              </p:cNvPr>
              <p:cNvGrpSpPr/>
              <p:nvPr/>
            </p:nvGrpSpPr>
            <p:grpSpPr>
              <a:xfrm>
                <a:off x="5735960" y="3573016"/>
                <a:ext cx="360040" cy="288032"/>
                <a:chOff x="5915980" y="3284984"/>
                <a:chExt cx="360040" cy="288032"/>
              </a:xfrm>
            </p:grpSpPr>
            <p:sp>
              <p:nvSpPr>
                <p:cNvPr id="31" name="Oval 30">
                  <a:extLst>
                    <a:ext uri="{FF2B5EF4-FFF2-40B4-BE49-F238E27FC236}">
                      <a16:creationId xmlns:a16="http://schemas.microsoft.com/office/drawing/2014/main" id="{D31552C2-CF19-42B8-9E8C-587CAC1A3908}"/>
                    </a:ext>
                  </a:extLst>
                </p:cNvPr>
                <p:cNvSpPr/>
                <p:nvPr/>
              </p:nvSpPr>
              <p:spPr>
                <a:xfrm>
                  <a:off x="5915980" y="3284984"/>
                  <a:ext cx="360040" cy="288032"/>
                </a:xfrm>
                <a:prstGeom prst="ellipse">
                  <a:avLst/>
                </a:prstGeom>
                <a:solidFill>
                  <a:srgbClr val="FFCC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Oval 31">
                  <a:extLst>
                    <a:ext uri="{FF2B5EF4-FFF2-40B4-BE49-F238E27FC236}">
                      <a16:creationId xmlns:a16="http://schemas.microsoft.com/office/drawing/2014/main" id="{7763979C-85DB-4941-B9C4-20D629B8E60C}"/>
                    </a:ext>
                  </a:extLst>
                </p:cNvPr>
                <p:cNvSpPr/>
                <p:nvPr/>
              </p:nvSpPr>
              <p:spPr>
                <a:xfrm>
                  <a:off x="6184776" y="3410356"/>
                  <a:ext cx="72008" cy="63624"/>
                </a:xfrm>
                <a:prstGeom prst="ellipse">
                  <a:avLst/>
                </a:prstGeom>
                <a:solidFill>
                  <a:schemeClr val="accent2">
                    <a:lumMod val="50000"/>
                  </a:scheme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2" name="Group 21">
                <a:extLst>
                  <a:ext uri="{FF2B5EF4-FFF2-40B4-BE49-F238E27FC236}">
                    <a16:creationId xmlns:a16="http://schemas.microsoft.com/office/drawing/2014/main" id="{74442C18-BA7C-4342-9EAF-9201DEDCE4BF}"/>
                  </a:ext>
                </a:extLst>
              </p:cNvPr>
              <p:cNvGrpSpPr/>
              <p:nvPr/>
            </p:nvGrpSpPr>
            <p:grpSpPr>
              <a:xfrm>
                <a:off x="5807968" y="3399284"/>
                <a:ext cx="360040" cy="288032"/>
                <a:chOff x="5915980" y="3284984"/>
                <a:chExt cx="360040" cy="288032"/>
              </a:xfrm>
            </p:grpSpPr>
            <p:sp>
              <p:nvSpPr>
                <p:cNvPr id="29" name="Oval 28">
                  <a:extLst>
                    <a:ext uri="{FF2B5EF4-FFF2-40B4-BE49-F238E27FC236}">
                      <a16:creationId xmlns:a16="http://schemas.microsoft.com/office/drawing/2014/main" id="{41EEAA6A-8AD7-46FA-8C06-ADE5B40CE299}"/>
                    </a:ext>
                  </a:extLst>
                </p:cNvPr>
                <p:cNvSpPr/>
                <p:nvPr/>
              </p:nvSpPr>
              <p:spPr>
                <a:xfrm>
                  <a:off x="5915980" y="3284984"/>
                  <a:ext cx="360040" cy="288032"/>
                </a:xfrm>
                <a:prstGeom prst="ellipse">
                  <a:avLst/>
                </a:prstGeom>
                <a:solidFill>
                  <a:srgbClr val="FFCC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Oval 29">
                  <a:extLst>
                    <a:ext uri="{FF2B5EF4-FFF2-40B4-BE49-F238E27FC236}">
                      <a16:creationId xmlns:a16="http://schemas.microsoft.com/office/drawing/2014/main" id="{0AD2C786-7568-4719-854B-AF880ECE3472}"/>
                    </a:ext>
                  </a:extLst>
                </p:cNvPr>
                <p:cNvSpPr/>
                <p:nvPr/>
              </p:nvSpPr>
              <p:spPr>
                <a:xfrm>
                  <a:off x="5951984" y="3412962"/>
                  <a:ext cx="72008" cy="63624"/>
                </a:xfrm>
                <a:prstGeom prst="ellipse">
                  <a:avLst/>
                </a:prstGeom>
                <a:solidFill>
                  <a:schemeClr val="accent2">
                    <a:lumMod val="50000"/>
                  </a:scheme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3" name="Group 22">
                <a:extLst>
                  <a:ext uri="{FF2B5EF4-FFF2-40B4-BE49-F238E27FC236}">
                    <a16:creationId xmlns:a16="http://schemas.microsoft.com/office/drawing/2014/main" id="{6D7D5823-313E-45D5-AF5C-A0ADB794BCCF}"/>
                  </a:ext>
                </a:extLst>
              </p:cNvPr>
              <p:cNvGrpSpPr/>
              <p:nvPr/>
            </p:nvGrpSpPr>
            <p:grpSpPr>
              <a:xfrm>
                <a:off x="5960368" y="3551684"/>
                <a:ext cx="360040" cy="288032"/>
                <a:chOff x="5915980" y="3284984"/>
                <a:chExt cx="360040" cy="288032"/>
              </a:xfrm>
            </p:grpSpPr>
            <p:sp>
              <p:nvSpPr>
                <p:cNvPr id="27" name="Oval 26">
                  <a:extLst>
                    <a:ext uri="{FF2B5EF4-FFF2-40B4-BE49-F238E27FC236}">
                      <a16:creationId xmlns:a16="http://schemas.microsoft.com/office/drawing/2014/main" id="{BB264521-E270-4D45-97AB-F7FF6367F22E}"/>
                    </a:ext>
                  </a:extLst>
                </p:cNvPr>
                <p:cNvSpPr/>
                <p:nvPr/>
              </p:nvSpPr>
              <p:spPr>
                <a:xfrm>
                  <a:off x="5915980" y="3284984"/>
                  <a:ext cx="360040" cy="288032"/>
                </a:xfrm>
                <a:prstGeom prst="ellipse">
                  <a:avLst/>
                </a:prstGeom>
                <a:solidFill>
                  <a:srgbClr val="FFCC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Oval 27">
                  <a:extLst>
                    <a:ext uri="{FF2B5EF4-FFF2-40B4-BE49-F238E27FC236}">
                      <a16:creationId xmlns:a16="http://schemas.microsoft.com/office/drawing/2014/main" id="{ECAF1AB0-3439-4061-B90E-7E70FC77B199}"/>
                    </a:ext>
                  </a:extLst>
                </p:cNvPr>
                <p:cNvSpPr/>
                <p:nvPr/>
              </p:nvSpPr>
              <p:spPr>
                <a:xfrm>
                  <a:off x="5979604" y="3462643"/>
                  <a:ext cx="72008" cy="63624"/>
                </a:xfrm>
                <a:prstGeom prst="ellipse">
                  <a:avLst/>
                </a:prstGeom>
                <a:solidFill>
                  <a:schemeClr val="accent2">
                    <a:lumMod val="50000"/>
                  </a:scheme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4" name="Group 23">
                <a:extLst>
                  <a:ext uri="{FF2B5EF4-FFF2-40B4-BE49-F238E27FC236}">
                    <a16:creationId xmlns:a16="http://schemas.microsoft.com/office/drawing/2014/main" id="{F80863A0-4804-44EF-B614-ECBF61A0E954}"/>
                  </a:ext>
                </a:extLst>
              </p:cNvPr>
              <p:cNvGrpSpPr/>
              <p:nvPr/>
            </p:nvGrpSpPr>
            <p:grpSpPr>
              <a:xfrm>
                <a:off x="6132004" y="3426312"/>
                <a:ext cx="360040" cy="288032"/>
                <a:chOff x="5915980" y="3284984"/>
                <a:chExt cx="360040" cy="288032"/>
              </a:xfrm>
            </p:grpSpPr>
            <p:sp>
              <p:nvSpPr>
                <p:cNvPr id="25" name="Oval 24">
                  <a:extLst>
                    <a:ext uri="{FF2B5EF4-FFF2-40B4-BE49-F238E27FC236}">
                      <a16:creationId xmlns:a16="http://schemas.microsoft.com/office/drawing/2014/main" id="{160BF697-4C50-4C5E-A067-1C13067ACC6C}"/>
                    </a:ext>
                  </a:extLst>
                </p:cNvPr>
                <p:cNvSpPr/>
                <p:nvPr/>
              </p:nvSpPr>
              <p:spPr>
                <a:xfrm>
                  <a:off x="5915980" y="3284984"/>
                  <a:ext cx="360040" cy="288032"/>
                </a:xfrm>
                <a:prstGeom prst="ellipse">
                  <a:avLst/>
                </a:prstGeom>
                <a:solidFill>
                  <a:srgbClr val="FFCC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Oval 25">
                  <a:extLst>
                    <a:ext uri="{FF2B5EF4-FFF2-40B4-BE49-F238E27FC236}">
                      <a16:creationId xmlns:a16="http://schemas.microsoft.com/office/drawing/2014/main" id="{655496CA-5CB9-40BF-9711-3CC612E1EDA1}"/>
                    </a:ext>
                  </a:extLst>
                </p:cNvPr>
                <p:cNvSpPr/>
                <p:nvPr/>
              </p:nvSpPr>
              <p:spPr>
                <a:xfrm>
                  <a:off x="6184776" y="3410356"/>
                  <a:ext cx="72008" cy="63624"/>
                </a:xfrm>
                <a:prstGeom prst="ellipse">
                  <a:avLst/>
                </a:prstGeom>
                <a:solidFill>
                  <a:schemeClr val="accent2">
                    <a:lumMod val="50000"/>
                  </a:scheme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sp>
          <p:nvSpPr>
            <p:cNvPr id="2" name="TextBox 1">
              <a:extLst>
                <a:ext uri="{FF2B5EF4-FFF2-40B4-BE49-F238E27FC236}">
                  <a16:creationId xmlns:a16="http://schemas.microsoft.com/office/drawing/2014/main" id="{9471DDE9-FC79-4269-929C-363F66750507}"/>
                </a:ext>
              </a:extLst>
            </p:cNvPr>
            <p:cNvSpPr txBox="1"/>
            <p:nvPr/>
          </p:nvSpPr>
          <p:spPr>
            <a:xfrm>
              <a:off x="7581381" y="1445333"/>
              <a:ext cx="1714501" cy="432079"/>
            </a:xfrm>
            <a:prstGeom prst="rect">
              <a:avLst/>
            </a:prstGeom>
          </p:spPr>
          <p:txBody>
            <a:bodyPr vert="horz" wrap="none" lIns="91440" tIns="45720" rIns="91440" bIns="45720" rtlCol="0">
              <a:noAutofit/>
            </a:bodyPr>
            <a:lstStyle/>
            <a:p>
              <a:pPr marL="0" indent="0">
                <a:buNone/>
              </a:pPr>
              <a:r>
                <a:rPr lang="en-GB" sz="1100" b="1" i="1" dirty="0">
                  <a:ea typeface="Arial Unicode MS" pitchFamily="34" charset="-128"/>
                  <a:cs typeface="Arial Unicode MS" pitchFamily="34" charset="-128"/>
                </a:rPr>
                <a:t>Adipose tissue</a:t>
              </a:r>
            </a:p>
          </p:txBody>
        </p:sp>
      </p:grpSp>
      <p:grpSp>
        <p:nvGrpSpPr>
          <p:cNvPr id="53" name="Group 52">
            <a:extLst>
              <a:ext uri="{FF2B5EF4-FFF2-40B4-BE49-F238E27FC236}">
                <a16:creationId xmlns:a16="http://schemas.microsoft.com/office/drawing/2014/main" id="{3182A3FF-8116-4238-BE4D-290ED33A8F51}"/>
              </a:ext>
            </a:extLst>
          </p:cNvPr>
          <p:cNvGrpSpPr/>
          <p:nvPr/>
        </p:nvGrpSpPr>
        <p:grpSpPr>
          <a:xfrm>
            <a:off x="8066575" y="2864884"/>
            <a:ext cx="1741154" cy="1122925"/>
            <a:chOff x="5491895" y="4119489"/>
            <a:chExt cx="1741154" cy="1122925"/>
          </a:xfrm>
        </p:grpSpPr>
        <p:pic>
          <p:nvPicPr>
            <p:cNvPr id="37" name="Picture 36">
              <a:extLst>
                <a:ext uri="{FF2B5EF4-FFF2-40B4-BE49-F238E27FC236}">
                  <a16:creationId xmlns:a16="http://schemas.microsoft.com/office/drawing/2014/main" id="{14F6BCA8-20D1-4169-B14F-5D04E864751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91895" y="4119489"/>
              <a:ext cx="1741154" cy="1064039"/>
            </a:xfrm>
            <a:prstGeom prst="rect">
              <a:avLst/>
            </a:prstGeom>
          </p:spPr>
        </p:pic>
        <p:sp>
          <p:nvSpPr>
            <p:cNvPr id="38" name="TextBox 37">
              <a:extLst>
                <a:ext uri="{FF2B5EF4-FFF2-40B4-BE49-F238E27FC236}">
                  <a16:creationId xmlns:a16="http://schemas.microsoft.com/office/drawing/2014/main" id="{24F2ED35-D043-41CC-BB3D-7DC0674831C5}"/>
                </a:ext>
              </a:extLst>
            </p:cNvPr>
            <p:cNvSpPr txBox="1"/>
            <p:nvPr/>
          </p:nvSpPr>
          <p:spPr>
            <a:xfrm>
              <a:off x="6436198" y="4963655"/>
              <a:ext cx="650815" cy="278759"/>
            </a:xfrm>
            <a:prstGeom prst="rect">
              <a:avLst/>
            </a:prstGeom>
          </p:spPr>
          <p:txBody>
            <a:bodyPr vert="horz" wrap="none" lIns="91440" tIns="45720" rIns="91440" bIns="45720" rtlCol="0">
              <a:noAutofit/>
            </a:bodyPr>
            <a:lstStyle/>
            <a:p>
              <a:pPr marL="0" indent="0">
                <a:buNone/>
              </a:pPr>
              <a:r>
                <a:rPr lang="en-GB" sz="1100" b="1" i="1" dirty="0">
                  <a:ea typeface="Arial Unicode MS" pitchFamily="34" charset="-128"/>
                  <a:cs typeface="Arial Unicode MS" pitchFamily="34" charset="-128"/>
                </a:rPr>
                <a:t>Liver</a:t>
              </a:r>
            </a:p>
          </p:txBody>
        </p:sp>
      </p:grpSp>
      <p:grpSp>
        <p:nvGrpSpPr>
          <p:cNvPr id="54" name="Group 53">
            <a:extLst>
              <a:ext uri="{FF2B5EF4-FFF2-40B4-BE49-F238E27FC236}">
                <a16:creationId xmlns:a16="http://schemas.microsoft.com/office/drawing/2014/main" id="{DA80C105-588D-4ED1-9BD2-5F71D4FCF955}"/>
              </a:ext>
            </a:extLst>
          </p:cNvPr>
          <p:cNvGrpSpPr/>
          <p:nvPr/>
        </p:nvGrpSpPr>
        <p:grpSpPr>
          <a:xfrm>
            <a:off x="10309641" y="2858178"/>
            <a:ext cx="1449763" cy="1355801"/>
            <a:chOff x="9308345" y="3854549"/>
            <a:chExt cx="1449763" cy="1664235"/>
          </a:xfrm>
        </p:grpSpPr>
        <p:pic>
          <p:nvPicPr>
            <p:cNvPr id="1026" name="Picture 2" descr="Muscle - Free people icons">
              <a:extLst>
                <a:ext uri="{FF2B5EF4-FFF2-40B4-BE49-F238E27FC236}">
                  <a16:creationId xmlns:a16="http://schemas.microsoft.com/office/drawing/2014/main" id="{DA7B9567-0EB9-426C-8AD9-8C6ED0C5BA8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308345" y="3854549"/>
              <a:ext cx="1449763" cy="1449763"/>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48895170-B547-4EC9-A52E-0C3289CCA8C9}"/>
                </a:ext>
              </a:extLst>
            </p:cNvPr>
            <p:cNvSpPr txBox="1"/>
            <p:nvPr/>
          </p:nvSpPr>
          <p:spPr>
            <a:xfrm>
              <a:off x="9750736" y="5135894"/>
              <a:ext cx="677326" cy="382890"/>
            </a:xfrm>
            <a:prstGeom prst="rect">
              <a:avLst/>
            </a:prstGeom>
          </p:spPr>
          <p:txBody>
            <a:bodyPr vert="horz" wrap="none" lIns="91440" tIns="45720" rIns="91440" bIns="45720" rtlCol="0">
              <a:noAutofit/>
            </a:bodyPr>
            <a:lstStyle/>
            <a:p>
              <a:pPr marL="0" indent="0">
                <a:buNone/>
              </a:pPr>
              <a:r>
                <a:rPr lang="en-GB" sz="1100" b="1" i="1" dirty="0">
                  <a:ea typeface="Arial Unicode MS" pitchFamily="34" charset="-128"/>
                  <a:cs typeface="Arial Unicode MS" pitchFamily="34" charset="-128"/>
                </a:rPr>
                <a:t>Skeletal muscle</a:t>
              </a:r>
            </a:p>
          </p:txBody>
        </p:sp>
      </p:grpSp>
      <p:sp>
        <p:nvSpPr>
          <p:cNvPr id="43" name="Rectangle 42">
            <a:extLst>
              <a:ext uri="{FF2B5EF4-FFF2-40B4-BE49-F238E27FC236}">
                <a16:creationId xmlns:a16="http://schemas.microsoft.com/office/drawing/2014/main" id="{E5FF1F25-5A8E-4CF3-B6EA-4031B32BEC71}"/>
              </a:ext>
            </a:extLst>
          </p:cNvPr>
          <p:cNvSpPr/>
          <p:nvPr/>
        </p:nvSpPr>
        <p:spPr>
          <a:xfrm>
            <a:off x="3271389" y="1463071"/>
            <a:ext cx="1493086" cy="1217106"/>
          </a:xfrm>
          <a:prstGeom prst="rect">
            <a:avLst/>
          </a:prstGeom>
          <a:ln w="19050">
            <a:solidFill>
              <a:schemeClr val="accent2"/>
            </a:solidFill>
            <a:prstDash val="lgDash"/>
          </a:ln>
        </p:spPr>
        <p:txBody>
          <a:bodyPr wrap="square">
            <a:noAutofit/>
          </a:bodyPr>
          <a:lstStyle/>
          <a:p>
            <a:pPr algn="ctr"/>
            <a:r>
              <a:rPr lang="el-GR" sz="1400" b="1" dirty="0">
                <a:solidFill>
                  <a:schemeClr val="dk1"/>
                </a:solidFill>
                <a:latin typeface="Arial" panose="020B0604020202020204" pitchFamily="34" charset="0"/>
                <a:cs typeface="Arial" panose="020B0604020202020204" pitchFamily="34" charset="0"/>
              </a:rPr>
              <a:t>Δ</a:t>
            </a:r>
            <a:r>
              <a:rPr lang="en-GB" sz="1400" b="1" dirty="0">
                <a:solidFill>
                  <a:schemeClr val="dk1"/>
                </a:solidFill>
                <a:latin typeface="Arial" panose="020B0604020202020204" pitchFamily="34" charset="0"/>
                <a:cs typeface="Arial" panose="020B0604020202020204" pitchFamily="34" charset="0"/>
              </a:rPr>
              <a:t>: Energy storage</a:t>
            </a:r>
            <a:br>
              <a:rPr lang="en-GB" sz="1400" b="1" dirty="0">
                <a:solidFill>
                  <a:schemeClr val="dk1"/>
                </a:solidFill>
                <a:latin typeface="Arial" panose="020B0604020202020204" pitchFamily="34" charset="0"/>
                <a:cs typeface="Arial" panose="020B0604020202020204" pitchFamily="34" charset="0"/>
              </a:rPr>
            </a:br>
            <a:r>
              <a:rPr lang="en-GB" sz="1400" b="1" dirty="0">
                <a:solidFill>
                  <a:schemeClr val="dk1"/>
                </a:solidFill>
                <a:latin typeface="Arial" panose="020B0604020202020204" pitchFamily="34" charset="0"/>
                <a:cs typeface="Arial" panose="020B0604020202020204" pitchFamily="34" charset="0"/>
              </a:rPr>
              <a:t> Adipose tissue and other organs</a:t>
            </a:r>
          </a:p>
        </p:txBody>
      </p:sp>
      <p:sp>
        <p:nvSpPr>
          <p:cNvPr id="58" name="Equals 57">
            <a:extLst>
              <a:ext uri="{FF2B5EF4-FFF2-40B4-BE49-F238E27FC236}">
                <a16:creationId xmlns:a16="http://schemas.microsoft.com/office/drawing/2014/main" id="{13DB5350-195B-41C4-A3CC-00A357B731D8}"/>
              </a:ext>
            </a:extLst>
          </p:cNvPr>
          <p:cNvSpPr/>
          <p:nvPr/>
        </p:nvSpPr>
        <p:spPr>
          <a:xfrm>
            <a:off x="2573812" y="2497262"/>
            <a:ext cx="580292" cy="450038"/>
          </a:xfrm>
          <a:prstGeom prst="mathEqual">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solidFill>
                <a:schemeClr val="tx1"/>
              </a:solidFill>
              <a:latin typeface="Arial" panose="020B0604020202020204" pitchFamily="34" charset="0"/>
              <a:cs typeface="Arial" panose="020B0604020202020204" pitchFamily="34" charset="0"/>
            </a:endParaRPr>
          </a:p>
        </p:txBody>
      </p:sp>
      <p:sp>
        <p:nvSpPr>
          <p:cNvPr id="59" name="Flowchart: Extract 58">
            <a:extLst>
              <a:ext uri="{FF2B5EF4-FFF2-40B4-BE49-F238E27FC236}">
                <a16:creationId xmlns:a16="http://schemas.microsoft.com/office/drawing/2014/main" id="{08034F47-97E0-400F-A3B6-A7880E16B672}"/>
              </a:ext>
            </a:extLst>
          </p:cNvPr>
          <p:cNvSpPr/>
          <p:nvPr/>
        </p:nvSpPr>
        <p:spPr>
          <a:xfrm>
            <a:off x="2575750" y="4369118"/>
            <a:ext cx="590582" cy="229324"/>
          </a:xfrm>
          <a:prstGeom prst="flowChartExtra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latin typeface="Arial" panose="020B0604020202020204" pitchFamily="34" charset="0"/>
              <a:cs typeface="Arial" panose="020B0604020202020204" pitchFamily="34" charset="0"/>
            </a:endParaRPr>
          </a:p>
        </p:txBody>
      </p:sp>
      <p:cxnSp>
        <p:nvCxnSpPr>
          <p:cNvPr id="1025" name="Straight Connector 1024">
            <a:extLst>
              <a:ext uri="{FF2B5EF4-FFF2-40B4-BE49-F238E27FC236}">
                <a16:creationId xmlns:a16="http://schemas.microsoft.com/office/drawing/2014/main" id="{64BF7626-296F-4553-965E-48B47C854778}"/>
              </a:ext>
            </a:extLst>
          </p:cNvPr>
          <p:cNvCxnSpPr>
            <a:cxnSpLocks/>
          </p:cNvCxnSpPr>
          <p:nvPr/>
        </p:nvCxnSpPr>
        <p:spPr>
          <a:xfrm flipV="1">
            <a:off x="2327991" y="4249113"/>
            <a:ext cx="1008000" cy="26345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30" name="Plus Sign 1029">
            <a:extLst>
              <a:ext uri="{FF2B5EF4-FFF2-40B4-BE49-F238E27FC236}">
                <a16:creationId xmlns:a16="http://schemas.microsoft.com/office/drawing/2014/main" id="{EDADE666-4920-438E-8711-8AEA54308684}"/>
              </a:ext>
            </a:extLst>
          </p:cNvPr>
          <p:cNvSpPr/>
          <p:nvPr/>
        </p:nvSpPr>
        <p:spPr>
          <a:xfrm>
            <a:off x="3911151" y="2680177"/>
            <a:ext cx="216000" cy="216000"/>
          </a:xfrm>
          <a:prstGeom prst="mathPlus">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7288B751-6E3A-4E92-993C-F50AB572A2F6}"/>
              </a:ext>
            </a:extLst>
          </p:cNvPr>
          <p:cNvCxnSpPr/>
          <p:nvPr/>
        </p:nvCxnSpPr>
        <p:spPr>
          <a:xfrm>
            <a:off x="4935557" y="2389771"/>
            <a:ext cx="3844886" cy="0"/>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2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966924"/>
            <a:ext cx="9144000" cy="2783128"/>
          </a:xfrm>
          <a:prstGeom prst="rect">
            <a:avLst/>
          </a:prstGeom>
          <a:gradFill flip="none" rotWithShape="1">
            <a:gsLst>
              <a:gs pos="0">
                <a:schemeClr val="accent1">
                  <a:lumMod val="60000"/>
                  <a:lumOff val="40000"/>
                </a:schemeClr>
              </a:gs>
              <a:gs pos="19000">
                <a:schemeClr val="accent1">
                  <a:lumMod val="20000"/>
                  <a:lumOff val="80000"/>
                </a:schemeClr>
              </a:gs>
              <a:gs pos="100000">
                <a:schemeClr val="accent1">
                  <a:lumMod val="20000"/>
                  <a:lumOff val="80000"/>
                </a:schemeClr>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nvGrpSpPr>
          <p:cNvPr id="134" name="Group 133">
            <a:extLst>
              <a:ext uri="{FF2B5EF4-FFF2-40B4-BE49-F238E27FC236}">
                <a16:creationId xmlns:a16="http://schemas.microsoft.com/office/drawing/2014/main" id="{625919EB-979E-4609-BC55-2DE9A22925BC}"/>
              </a:ext>
            </a:extLst>
          </p:cNvPr>
          <p:cNvGrpSpPr/>
          <p:nvPr/>
        </p:nvGrpSpPr>
        <p:grpSpPr>
          <a:xfrm>
            <a:off x="5620444" y="1018895"/>
            <a:ext cx="3601570" cy="2694757"/>
            <a:chOff x="4096444" y="832627"/>
            <a:chExt cx="3601570" cy="2694757"/>
          </a:xfrm>
        </p:grpSpPr>
        <p:sp>
          <p:nvSpPr>
            <p:cNvPr id="289" name="Right Arrow 288"/>
            <p:cNvSpPr/>
            <p:nvPr/>
          </p:nvSpPr>
          <p:spPr>
            <a:xfrm>
              <a:off x="4096444" y="2486126"/>
              <a:ext cx="395828" cy="274641"/>
            </a:xfrm>
            <a:prstGeom prst="rightArrow">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nvGrpSpPr>
            <p:cNvPr id="131" name="Group 130">
              <a:extLst>
                <a:ext uri="{FF2B5EF4-FFF2-40B4-BE49-F238E27FC236}">
                  <a16:creationId xmlns:a16="http://schemas.microsoft.com/office/drawing/2014/main" id="{30B26843-17EF-49AF-B789-8EE8CB46A624}"/>
                </a:ext>
              </a:extLst>
            </p:cNvPr>
            <p:cNvGrpSpPr/>
            <p:nvPr/>
          </p:nvGrpSpPr>
          <p:grpSpPr>
            <a:xfrm>
              <a:off x="4274542" y="832627"/>
              <a:ext cx="3423472" cy="2694757"/>
              <a:chOff x="4274542" y="832627"/>
              <a:chExt cx="3423472" cy="2694757"/>
            </a:xfrm>
          </p:grpSpPr>
          <p:sp>
            <p:nvSpPr>
              <p:cNvPr id="266" name="TextBox 265"/>
              <p:cNvSpPr txBox="1"/>
              <p:nvPr/>
            </p:nvSpPr>
            <p:spPr>
              <a:xfrm>
                <a:off x="4274542" y="832627"/>
                <a:ext cx="2287725" cy="297792"/>
              </a:xfrm>
              <a:prstGeom prst="rect">
                <a:avLst/>
              </a:prstGeom>
            </p:spPr>
            <p:txBody>
              <a:bodyPr vert="horz" wrap="none" lIns="91440" tIns="45720" rIns="91440" bIns="45720" rtlCol="0">
                <a:noAutofit/>
              </a:bodyPr>
              <a:lstStyle/>
              <a:p>
                <a:r>
                  <a:rPr lang="en-US" sz="1600" b="1" dirty="0">
                    <a:ea typeface="Arial Unicode MS" pitchFamily="34" charset="-128"/>
                    <a:cs typeface="Arial Unicode MS" pitchFamily="34" charset="-128"/>
                  </a:rPr>
                  <a:t>Fatty and injured hepatocyte</a:t>
                </a:r>
              </a:p>
            </p:txBody>
          </p:sp>
          <p:grpSp>
            <p:nvGrpSpPr>
              <p:cNvPr id="43" name="Group 42">
                <a:extLst>
                  <a:ext uri="{FF2B5EF4-FFF2-40B4-BE49-F238E27FC236}">
                    <a16:creationId xmlns:a16="http://schemas.microsoft.com/office/drawing/2014/main" id="{7E5121F9-3E1A-4B68-8BD3-DA34E45918E6}"/>
                  </a:ext>
                </a:extLst>
              </p:cNvPr>
              <p:cNvGrpSpPr/>
              <p:nvPr/>
            </p:nvGrpSpPr>
            <p:grpSpPr>
              <a:xfrm>
                <a:off x="4450924" y="1212090"/>
                <a:ext cx="3247090" cy="2315294"/>
                <a:chOff x="4450924" y="1212090"/>
                <a:chExt cx="3247090" cy="2315294"/>
              </a:xfrm>
            </p:grpSpPr>
            <p:sp>
              <p:nvSpPr>
                <p:cNvPr id="218" name="TextBox 217"/>
                <p:cNvSpPr txBox="1"/>
                <p:nvPr/>
              </p:nvSpPr>
              <p:spPr>
                <a:xfrm>
                  <a:off x="6301966" y="1655005"/>
                  <a:ext cx="1396048" cy="347098"/>
                </a:xfrm>
                <a:prstGeom prst="rect">
                  <a:avLst/>
                </a:prstGeom>
              </p:spPr>
              <p:txBody>
                <a:bodyPr vert="horz" wrap="none" lIns="91440" tIns="45720" rIns="91440" bIns="45720" rtlCol="0">
                  <a:noAutofit/>
                </a:bodyPr>
                <a:lstStyle/>
                <a:p>
                  <a:r>
                    <a:rPr lang="en-US" sz="1200" b="1" dirty="0">
                      <a:ea typeface="Arial Unicode MS" pitchFamily="34" charset="-128"/>
                      <a:cs typeface="Arial Unicode MS" pitchFamily="34" charset="-128"/>
                    </a:rPr>
                    <a:t>Lipotoxicity</a:t>
                  </a:r>
                </a:p>
              </p:txBody>
            </p:sp>
            <p:grpSp>
              <p:nvGrpSpPr>
                <p:cNvPr id="24" name="Group 23">
                  <a:extLst>
                    <a:ext uri="{FF2B5EF4-FFF2-40B4-BE49-F238E27FC236}">
                      <a16:creationId xmlns:a16="http://schemas.microsoft.com/office/drawing/2014/main" id="{A3C14F13-A580-4C96-9A03-DA4541C1E38A}"/>
                    </a:ext>
                  </a:extLst>
                </p:cNvPr>
                <p:cNvGrpSpPr/>
                <p:nvPr/>
              </p:nvGrpSpPr>
              <p:grpSpPr>
                <a:xfrm>
                  <a:off x="4450924" y="1212090"/>
                  <a:ext cx="2164707" cy="2315294"/>
                  <a:chOff x="4450924" y="1212090"/>
                  <a:chExt cx="2164707" cy="2315294"/>
                </a:xfrm>
              </p:grpSpPr>
              <p:grpSp>
                <p:nvGrpSpPr>
                  <p:cNvPr id="12" name="Group 11"/>
                  <p:cNvGrpSpPr/>
                  <p:nvPr/>
                </p:nvGrpSpPr>
                <p:grpSpPr>
                  <a:xfrm>
                    <a:off x="4524747" y="1791532"/>
                    <a:ext cx="1805363" cy="1735852"/>
                    <a:chOff x="4561394" y="1976692"/>
                    <a:chExt cx="1805363" cy="1735852"/>
                  </a:xfrm>
                </p:grpSpPr>
                <p:sp>
                  <p:nvSpPr>
                    <p:cNvPr id="88" name="Oval 4"/>
                    <p:cNvSpPr/>
                    <p:nvPr/>
                  </p:nvSpPr>
                  <p:spPr>
                    <a:xfrm>
                      <a:off x="4561394" y="1976692"/>
                      <a:ext cx="1805363" cy="1735852"/>
                    </a:xfrm>
                    <a:custGeom>
                      <a:avLst/>
                      <a:gdLst>
                        <a:gd name="connsiteX0" fmla="*/ 0 w 1401417"/>
                        <a:gd name="connsiteY0" fmla="*/ 655983 h 1311965"/>
                        <a:gd name="connsiteX1" fmla="*/ 700709 w 1401417"/>
                        <a:gd name="connsiteY1" fmla="*/ 0 h 1311965"/>
                        <a:gd name="connsiteX2" fmla="*/ 1401418 w 1401417"/>
                        <a:gd name="connsiteY2" fmla="*/ 655983 h 1311965"/>
                        <a:gd name="connsiteX3" fmla="*/ 700709 w 1401417"/>
                        <a:gd name="connsiteY3" fmla="*/ 1311966 h 1311965"/>
                        <a:gd name="connsiteX4" fmla="*/ 0 w 1401417"/>
                        <a:gd name="connsiteY4" fmla="*/ 655983 h 1311965"/>
                        <a:gd name="connsiteX0" fmla="*/ 0 w 1433729"/>
                        <a:gd name="connsiteY0" fmla="*/ 655983 h 1328703"/>
                        <a:gd name="connsiteX1" fmla="*/ 700709 w 1433729"/>
                        <a:gd name="connsiteY1" fmla="*/ 0 h 1328703"/>
                        <a:gd name="connsiteX2" fmla="*/ 1401418 w 1433729"/>
                        <a:gd name="connsiteY2" fmla="*/ 655983 h 1328703"/>
                        <a:gd name="connsiteX3" fmla="*/ 1272209 w 1433729"/>
                        <a:gd name="connsiteY3" fmla="*/ 1093304 h 1328703"/>
                        <a:gd name="connsiteX4" fmla="*/ 700709 w 1433729"/>
                        <a:gd name="connsiteY4" fmla="*/ 1311966 h 1328703"/>
                        <a:gd name="connsiteX5" fmla="*/ 0 w 1433729"/>
                        <a:gd name="connsiteY5" fmla="*/ 655983 h 1328703"/>
                        <a:gd name="connsiteX0" fmla="*/ 3048 w 1436777"/>
                        <a:gd name="connsiteY0" fmla="*/ 655983 h 1471475"/>
                        <a:gd name="connsiteX1" fmla="*/ 703757 w 1436777"/>
                        <a:gd name="connsiteY1" fmla="*/ 0 h 1471475"/>
                        <a:gd name="connsiteX2" fmla="*/ 1404466 w 1436777"/>
                        <a:gd name="connsiteY2" fmla="*/ 655983 h 1471475"/>
                        <a:gd name="connsiteX3" fmla="*/ 1275257 w 1436777"/>
                        <a:gd name="connsiteY3" fmla="*/ 1093304 h 1471475"/>
                        <a:gd name="connsiteX4" fmla="*/ 703757 w 1436777"/>
                        <a:gd name="connsiteY4" fmla="*/ 1311966 h 1471475"/>
                        <a:gd name="connsiteX5" fmla="*/ 459015 w 1436777"/>
                        <a:gd name="connsiteY5" fmla="*/ 1436488 h 1471475"/>
                        <a:gd name="connsiteX6" fmla="*/ 3048 w 1436777"/>
                        <a:gd name="connsiteY6" fmla="*/ 655983 h 1471475"/>
                        <a:gd name="connsiteX0" fmla="*/ 40449 w 1474178"/>
                        <a:gd name="connsiteY0" fmla="*/ 655983 h 1448766"/>
                        <a:gd name="connsiteX1" fmla="*/ 741158 w 1474178"/>
                        <a:gd name="connsiteY1" fmla="*/ 0 h 1448766"/>
                        <a:gd name="connsiteX2" fmla="*/ 1441867 w 1474178"/>
                        <a:gd name="connsiteY2" fmla="*/ 655983 h 1448766"/>
                        <a:gd name="connsiteX3" fmla="*/ 1312658 w 1474178"/>
                        <a:gd name="connsiteY3" fmla="*/ 1093304 h 1448766"/>
                        <a:gd name="connsiteX4" fmla="*/ 741158 w 1474178"/>
                        <a:gd name="connsiteY4" fmla="*/ 1311966 h 1448766"/>
                        <a:gd name="connsiteX5" fmla="*/ 496416 w 1474178"/>
                        <a:gd name="connsiteY5" fmla="*/ 1436488 h 1448766"/>
                        <a:gd name="connsiteX6" fmla="*/ 128668 w 1474178"/>
                        <a:gd name="connsiteY6" fmla="*/ 1068741 h 1448766"/>
                        <a:gd name="connsiteX7" fmla="*/ 40449 w 1474178"/>
                        <a:gd name="connsiteY7" fmla="*/ 655983 h 1448766"/>
                        <a:gd name="connsiteX0" fmla="*/ 46008 w 1479737"/>
                        <a:gd name="connsiteY0" fmla="*/ 655983 h 1448766"/>
                        <a:gd name="connsiteX1" fmla="*/ 746717 w 1479737"/>
                        <a:gd name="connsiteY1" fmla="*/ 0 h 1448766"/>
                        <a:gd name="connsiteX2" fmla="*/ 1447426 w 1479737"/>
                        <a:gd name="connsiteY2" fmla="*/ 655983 h 1448766"/>
                        <a:gd name="connsiteX3" fmla="*/ 1318217 w 1479737"/>
                        <a:gd name="connsiteY3" fmla="*/ 1093304 h 1448766"/>
                        <a:gd name="connsiteX4" fmla="*/ 746717 w 1479737"/>
                        <a:gd name="connsiteY4" fmla="*/ 1311966 h 1448766"/>
                        <a:gd name="connsiteX5" fmla="*/ 501975 w 1479737"/>
                        <a:gd name="connsiteY5" fmla="*/ 1436488 h 1448766"/>
                        <a:gd name="connsiteX6" fmla="*/ 134227 w 1479737"/>
                        <a:gd name="connsiteY6" fmla="*/ 1068741 h 1448766"/>
                        <a:gd name="connsiteX7" fmla="*/ 74592 w 1479737"/>
                        <a:gd name="connsiteY7" fmla="*/ 800384 h 1448766"/>
                        <a:gd name="connsiteX8" fmla="*/ 46008 w 1479737"/>
                        <a:gd name="connsiteY8" fmla="*/ 655983 h 1448766"/>
                        <a:gd name="connsiteX0" fmla="*/ 46008 w 1479737"/>
                        <a:gd name="connsiteY0" fmla="*/ 655983 h 1440414"/>
                        <a:gd name="connsiteX1" fmla="*/ 746717 w 1479737"/>
                        <a:gd name="connsiteY1" fmla="*/ 0 h 1440414"/>
                        <a:gd name="connsiteX2" fmla="*/ 1447426 w 1479737"/>
                        <a:gd name="connsiteY2" fmla="*/ 655983 h 1440414"/>
                        <a:gd name="connsiteX3" fmla="*/ 1318217 w 1479737"/>
                        <a:gd name="connsiteY3" fmla="*/ 1093304 h 1440414"/>
                        <a:gd name="connsiteX4" fmla="*/ 746717 w 1479737"/>
                        <a:gd name="connsiteY4" fmla="*/ 1311966 h 1440414"/>
                        <a:gd name="connsiteX5" fmla="*/ 501975 w 1479737"/>
                        <a:gd name="connsiteY5" fmla="*/ 1436488 h 1440414"/>
                        <a:gd name="connsiteX6" fmla="*/ 193863 w 1479737"/>
                        <a:gd name="connsiteY6" fmla="*/ 1168132 h 1440414"/>
                        <a:gd name="connsiteX7" fmla="*/ 134227 w 1479737"/>
                        <a:gd name="connsiteY7" fmla="*/ 1068741 h 1440414"/>
                        <a:gd name="connsiteX8" fmla="*/ 74592 w 1479737"/>
                        <a:gd name="connsiteY8" fmla="*/ 800384 h 1440414"/>
                        <a:gd name="connsiteX9" fmla="*/ 46008 w 1479737"/>
                        <a:gd name="connsiteY9" fmla="*/ 655983 h 1440414"/>
                        <a:gd name="connsiteX0" fmla="*/ 46008 w 1473043"/>
                        <a:gd name="connsiteY0" fmla="*/ 655983 h 1439555"/>
                        <a:gd name="connsiteX1" fmla="*/ 746717 w 1473043"/>
                        <a:gd name="connsiteY1" fmla="*/ 0 h 1439555"/>
                        <a:gd name="connsiteX2" fmla="*/ 1447426 w 1473043"/>
                        <a:gd name="connsiteY2" fmla="*/ 655983 h 1439555"/>
                        <a:gd name="connsiteX3" fmla="*/ 1318217 w 1473043"/>
                        <a:gd name="connsiteY3" fmla="*/ 1093304 h 1439555"/>
                        <a:gd name="connsiteX4" fmla="*/ 1157958 w 1473043"/>
                        <a:gd name="connsiteY4" fmla="*/ 1287401 h 1439555"/>
                        <a:gd name="connsiteX5" fmla="*/ 746717 w 1473043"/>
                        <a:gd name="connsiteY5" fmla="*/ 1311966 h 1439555"/>
                        <a:gd name="connsiteX6" fmla="*/ 501975 w 1473043"/>
                        <a:gd name="connsiteY6" fmla="*/ 1436488 h 1439555"/>
                        <a:gd name="connsiteX7" fmla="*/ 193863 w 1473043"/>
                        <a:gd name="connsiteY7" fmla="*/ 1168132 h 1439555"/>
                        <a:gd name="connsiteX8" fmla="*/ 134227 w 1473043"/>
                        <a:gd name="connsiteY8" fmla="*/ 1068741 h 1439555"/>
                        <a:gd name="connsiteX9" fmla="*/ 74592 w 1473043"/>
                        <a:gd name="connsiteY9" fmla="*/ 800384 h 1439555"/>
                        <a:gd name="connsiteX10" fmla="*/ 46008 w 1473043"/>
                        <a:gd name="connsiteY10" fmla="*/ 655983 h 1439555"/>
                        <a:gd name="connsiteX0" fmla="*/ 46008 w 1473043"/>
                        <a:gd name="connsiteY0" fmla="*/ 655983 h 1439106"/>
                        <a:gd name="connsiteX1" fmla="*/ 746717 w 1473043"/>
                        <a:gd name="connsiteY1" fmla="*/ 0 h 1439106"/>
                        <a:gd name="connsiteX2" fmla="*/ 1447426 w 1473043"/>
                        <a:gd name="connsiteY2" fmla="*/ 655983 h 1439106"/>
                        <a:gd name="connsiteX3" fmla="*/ 1318217 w 1473043"/>
                        <a:gd name="connsiteY3" fmla="*/ 1093304 h 1439106"/>
                        <a:gd name="connsiteX4" fmla="*/ 1157958 w 1473043"/>
                        <a:gd name="connsiteY4" fmla="*/ 1287401 h 1439106"/>
                        <a:gd name="connsiteX5" fmla="*/ 929358 w 1473043"/>
                        <a:gd name="connsiteY5" fmla="*/ 1436489 h 1439106"/>
                        <a:gd name="connsiteX6" fmla="*/ 746717 w 1473043"/>
                        <a:gd name="connsiteY6" fmla="*/ 1311966 h 1439106"/>
                        <a:gd name="connsiteX7" fmla="*/ 501975 w 1473043"/>
                        <a:gd name="connsiteY7" fmla="*/ 1436488 h 1439106"/>
                        <a:gd name="connsiteX8" fmla="*/ 193863 w 1473043"/>
                        <a:gd name="connsiteY8" fmla="*/ 1168132 h 1439106"/>
                        <a:gd name="connsiteX9" fmla="*/ 134227 w 1473043"/>
                        <a:gd name="connsiteY9" fmla="*/ 1068741 h 1439106"/>
                        <a:gd name="connsiteX10" fmla="*/ 74592 w 1473043"/>
                        <a:gd name="connsiteY10" fmla="*/ 800384 h 1439106"/>
                        <a:gd name="connsiteX11" fmla="*/ 46008 w 1473043"/>
                        <a:gd name="connsiteY11" fmla="*/ 655983 h 1439106"/>
                        <a:gd name="connsiteX0" fmla="*/ 46008 w 1473043"/>
                        <a:gd name="connsiteY0" fmla="*/ 655983 h 1470992"/>
                        <a:gd name="connsiteX1" fmla="*/ 746717 w 1473043"/>
                        <a:gd name="connsiteY1" fmla="*/ 0 h 1470992"/>
                        <a:gd name="connsiteX2" fmla="*/ 1447426 w 1473043"/>
                        <a:gd name="connsiteY2" fmla="*/ 655983 h 1470992"/>
                        <a:gd name="connsiteX3" fmla="*/ 1318217 w 1473043"/>
                        <a:gd name="connsiteY3" fmla="*/ 1093304 h 1470992"/>
                        <a:gd name="connsiteX4" fmla="*/ 1157958 w 1473043"/>
                        <a:gd name="connsiteY4" fmla="*/ 1287401 h 1470992"/>
                        <a:gd name="connsiteX5" fmla="*/ 929358 w 1473043"/>
                        <a:gd name="connsiteY5" fmla="*/ 1436489 h 1470992"/>
                        <a:gd name="connsiteX6" fmla="*/ 736778 w 1473043"/>
                        <a:gd name="connsiteY6" fmla="*/ 1470992 h 1470992"/>
                        <a:gd name="connsiteX7" fmla="*/ 501975 w 1473043"/>
                        <a:gd name="connsiteY7" fmla="*/ 1436488 h 1470992"/>
                        <a:gd name="connsiteX8" fmla="*/ 193863 w 1473043"/>
                        <a:gd name="connsiteY8" fmla="*/ 1168132 h 1470992"/>
                        <a:gd name="connsiteX9" fmla="*/ 134227 w 1473043"/>
                        <a:gd name="connsiteY9" fmla="*/ 1068741 h 1470992"/>
                        <a:gd name="connsiteX10" fmla="*/ 74592 w 1473043"/>
                        <a:gd name="connsiteY10" fmla="*/ 800384 h 1470992"/>
                        <a:gd name="connsiteX11" fmla="*/ 46008 w 1473043"/>
                        <a:gd name="connsiteY11" fmla="*/ 655983 h 1470992"/>
                        <a:gd name="connsiteX0" fmla="*/ 46008 w 1453659"/>
                        <a:gd name="connsiteY0" fmla="*/ 656460 h 1471469"/>
                        <a:gd name="connsiteX1" fmla="*/ 746717 w 1453659"/>
                        <a:gd name="connsiteY1" fmla="*/ 477 h 1471469"/>
                        <a:gd name="connsiteX2" fmla="*/ 1346801 w 1453659"/>
                        <a:gd name="connsiteY2" fmla="*/ 552384 h 1471469"/>
                        <a:gd name="connsiteX3" fmla="*/ 1447426 w 1453659"/>
                        <a:gd name="connsiteY3" fmla="*/ 656460 h 1471469"/>
                        <a:gd name="connsiteX4" fmla="*/ 1318217 w 1453659"/>
                        <a:gd name="connsiteY4" fmla="*/ 1093781 h 1471469"/>
                        <a:gd name="connsiteX5" fmla="*/ 1157958 w 1453659"/>
                        <a:gd name="connsiteY5" fmla="*/ 1287878 h 1471469"/>
                        <a:gd name="connsiteX6" fmla="*/ 929358 w 1453659"/>
                        <a:gd name="connsiteY6" fmla="*/ 1436966 h 1471469"/>
                        <a:gd name="connsiteX7" fmla="*/ 736778 w 1453659"/>
                        <a:gd name="connsiteY7" fmla="*/ 1471469 h 1471469"/>
                        <a:gd name="connsiteX8" fmla="*/ 501975 w 1453659"/>
                        <a:gd name="connsiteY8" fmla="*/ 1436965 h 1471469"/>
                        <a:gd name="connsiteX9" fmla="*/ 193863 w 1453659"/>
                        <a:gd name="connsiteY9" fmla="*/ 1168609 h 1471469"/>
                        <a:gd name="connsiteX10" fmla="*/ 134227 w 1453659"/>
                        <a:gd name="connsiteY10" fmla="*/ 1069218 h 1471469"/>
                        <a:gd name="connsiteX11" fmla="*/ 74592 w 1453659"/>
                        <a:gd name="connsiteY11" fmla="*/ 800861 h 1471469"/>
                        <a:gd name="connsiteX12" fmla="*/ 46008 w 1453659"/>
                        <a:gd name="connsiteY12" fmla="*/ 656460 h 1471469"/>
                        <a:gd name="connsiteX0" fmla="*/ 46008 w 1448077"/>
                        <a:gd name="connsiteY0" fmla="*/ 656460 h 1471469"/>
                        <a:gd name="connsiteX1" fmla="*/ 746717 w 1448077"/>
                        <a:gd name="connsiteY1" fmla="*/ 477 h 1471469"/>
                        <a:gd name="connsiteX2" fmla="*/ 1346801 w 1448077"/>
                        <a:gd name="connsiteY2" fmla="*/ 552384 h 1471469"/>
                        <a:gd name="connsiteX3" fmla="*/ 1447426 w 1448077"/>
                        <a:gd name="connsiteY3" fmla="*/ 656460 h 1471469"/>
                        <a:gd name="connsiteX4" fmla="*/ 1406436 w 1448077"/>
                        <a:gd name="connsiteY4" fmla="*/ 949950 h 1471469"/>
                        <a:gd name="connsiteX5" fmla="*/ 1318217 w 1448077"/>
                        <a:gd name="connsiteY5" fmla="*/ 1093781 h 1471469"/>
                        <a:gd name="connsiteX6" fmla="*/ 1157958 w 1448077"/>
                        <a:gd name="connsiteY6" fmla="*/ 1287878 h 1471469"/>
                        <a:gd name="connsiteX7" fmla="*/ 929358 w 1448077"/>
                        <a:gd name="connsiteY7" fmla="*/ 1436966 h 1471469"/>
                        <a:gd name="connsiteX8" fmla="*/ 736778 w 1448077"/>
                        <a:gd name="connsiteY8" fmla="*/ 1471469 h 1471469"/>
                        <a:gd name="connsiteX9" fmla="*/ 501975 w 1448077"/>
                        <a:gd name="connsiteY9" fmla="*/ 1436965 h 1471469"/>
                        <a:gd name="connsiteX10" fmla="*/ 193863 w 1448077"/>
                        <a:gd name="connsiteY10" fmla="*/ 1168609 h 1471469"/>
                        <a:gd name="connsiteX11" fmla="*/ 134227 w 1448077"/>
                        <a:gd name="connsiteY11" fmla="*/ 1069218 h 1471469"/>
                        <a:gd name="connsiteX12" fmla="*/ 74592 w 1448077"/>
                        <a:gd name="connsiteY12" fmla="*/ 800861 h 1471469"/>
                        <a:gd name="connsiteX13" fmla="*/ 46008 w 1448077"/>
                        <a:gd name="connsiteY13" fmla="*/ 656460 h 1471469"/>
                        <a:gd name="connsiteX0" fmla="*/ 46008 w 1450731"/>
                        <a:gd name="connsiteY0" fmla="*/ 656460 h 1471469"/>
                        <a:gd name="connsiteX1" fmla="*/ 746717 w 1450731"/>
                        <a:gd name="connsiteY1" fmla="*/ 477 h 1471469"/>
                        <a:gd name="connsiteX2" fmla="*/ 1346801 w 1450731"/>
                        <a:gd name="connsiteY2" fmla="*/ 552384 h 1471469"/>
                        <a:gd name="connsiteX3" fmla="*/ 1447426 w 1450731"/>
                        <a:gd name="connsiteY3" fmla="*/ 656460 h 1471469"/>
                        <a:gd name="connsiteX4" fmla="*/ 1406436 w 1450731"/>
                        <a:gd name="connsiteY4" fmla="*/ 741228 h 1471469"/>
                        <a:gd name="connsiteX5" fmla="*/ 1406436 w 1450731"/>
                        <a:gd name="connsiteY5" fmla="*/ 949950 h 1471469"/>
                        <a:gd name="connsiteX6" fmla="*/ 1318217 w 1450731"/>
                        <a:gd name="connsiteY6" fmla="*/ 1093781 h 1471469"/>
                        <a:gd name="connsiteX7" fmla="*/ 1157958 w 1450731"/>
                        <a:gd name="connsiteY7" fmla="*/ 1287878 h 1471469"/>
                        <a:gd name="connsiteX8" fmla="*/ 929358 w 1450731"/>
                        <a:gd name="connsiteY8" fmla="*/ 1436966 h 1471469"/>
                        <a:gd name="connsiteX9" fmla="*/ 736778 w 1450731"/>
                        <a:gd name="connsiteY9" fmla="*/ 1471469 h 1471469"/>
                        <a:gd name="connsiteX10" fmla="*/ 501975 w 1450731"/>
                        <a:gd name="connsiteY10" fmla="*/ 1436965 h 1471469"/>
                        <a:gd name="connsiteX11" fmla="*/ 193863 w 1450731"/>
                        <a:gd name="connsiteY11" fmla="*/ 1168609 h 1471469"/>
                        <a:gd name="connsiteX12" fmla="*/ 134227 w 1450731"/>
                        <a:gd name="connsiteY12" fmla="*/ 1069218 h 1471469"/>
                        <a:gd name="connsiteX13" fmla="*/ 74592 w 1450731"/>
                        <a:gd name="connsiteY13" fmla="*/ 800861 h 1471469"/>
                        <a:gd name="connsiteX14" fmla="*/ 46008 w 1450731"/>
                        <a:gd name="connsiteY14" fmla="*/ 656460 h 1471469"/>
                        <a:gd name="connsiteX0" fmla="*/ 46008 w 1450731"/>
                        <a:gd name="connsiteY0" fmla="*/ 682745 h 1497754"/>
                        <a:gd name="connsiteX1" fmla="*/ 746717 w 1450731"/>
                        <a:gd name="connsiteY1" fmla="*/ 26762 h 1497754"/>
                        <a:gd name="connsiteX2" fmla="*/ 1366679 w 1450731"/>
                        <a:gd name="connsiteY2" fmla="*/ 171165 h 1497754"/>
                        <a:gd name="connsiteX3" fmla="*/ 1346801 w 1450731"/>
                        <a:gd name="connsiteY3" fmla="*/ 578669 h 1497754"/>
                        <a:gd name="connsiteX4" fmla="*/ 1447426 w 1450731"/>
                        <a:gd name="connsiteY4" fmla="*/ 682745 h 1497754"/>
                        <a:gd name="connsiteX5" fmla="*/ 1406436 w 1450731"/>
                        <a:gd name="connsiteY5" fmla="*/ 767513 h 1497754"/>
                        <a:gd name="connsiteX6" fmla="*/ 1406436 w 1450731"/>
                        <a:gd name="connsiteY6" fmla="*/ 976235 h 1497754"/>
                        <a:gd name="connsiteX7" fmla="*/ 1318217 w 1450731"/>
                        <a:gd name="connsiteY7" fmla="*/ 1120066 h 1497754"/>
                        <a:gd name="connsiteX8" fmla="*/ 1157958 w 1450731"/>
                        <a:gd name="connsiteY8" fmla="*/ 1314163 h 1497754"/>
                        <a:gd name="connsiteX9" fmla="*/ 929358 w 1450731"/>
                        <a:gd name="connsiteY9" fmla="*/ 1463251 h 1497754"/>
                        <a:gd name="connsiteX10" fmla="*/ 736778 w 1450731"/>
                        <a:gd name="connsiteY10" fmla="*/ 1497754 h 1497754"/>
                        <a:gd name="connsiteX11" fmla="*/ 501975 w 1450731"/>
                        <a:gd name="connsiteY11" fmla="*/ 1463250 h 1497754"/>
                        <a:gd name="connsiteX12" fmla="*/ 193863 w 1450731"/>
                        <a:gd name="connsiteY12" fmla="*/ 1194894 h 1497754"/>
                        <a:gd name="connsiteX13" fmla="*/ 134227 w 1450731"/>
                        <a:gd name="connsiteY13" fmla="*/ 1095503 h 1497754"/>
                        <a:gd name="connsiteX14" fmla="*/ 74592 w 1450731"/>
                        <a:gd name="connsiteY14" fmla="*/ 827146 h 1497754"/>
                        <a:gd name="connsiteX15" fmla="*/ 46008 w 1450731"/>
                        <a:gd name="connsiteY15" fmla="*/ 682745 h 1497754"/>
                        <a:gd name="connsiteX0" fmla="*/ 46008 w 1449268"/>
                        <a:gd name="connsiteY0" fmla="*/ 682745 h 1497754"/>
                        <a:gd name="connsiteX1" fmla="*/ 746717 w 1449268"/>
                        <a:gd name="connsiteY1" fmla="*/ 26762 h 1497754"/>
                        <a:gd name="connsiteX2" fmla="*/ 1366679 w 1449268"/>
                        <a:gd name="connsiteY2" fmla="*/ 171165 h 1497754"/>
                        <a:gd name="connsiteX3" fmla="*/ 1346801 w 1449268"/>
                        <a:gd name="connsiteY3" fmla="*/ 578669 h 1497754"/>
                        <a:gd name="connsiteX4" fmla="*/ 1447426 w 1449268"/>
                        <a:gd name="connsiteY4" fmla="*/ 682745 h 1497754"/>
                        <a:gd name="connsiteX5" fmla="*/ 1356740 w 1449268"/>
                        <a:gd name="connsiteY5" fmla="*/ 777452 h 1497754"/>
                        <a:gd name="connsiteX6" fmla="*/ 1406436 w 1449268"/>
                        <a:gd name="connsiteY6" fmla="*/ 976235 h 1497754"/>
                        <a:gd name="connsiteX7" fmla="*/ 1318217 w 1449268"/>
                        <a:gd name="connsiteY7" fmla="*/ 1120066 h 1497754"/>
                        <a:gd name="connsiteX8" fmla="*/ 1157958 w 1449268"/>
                        <a:gd name="connsiteY8" fmla="*/ 1314163 h 1497754"/>
                        <a:gd name="connsiteX9" fmla="*/ 929358 w 1449268"/>
                        <a:gd name="connsiteY9" fmla="*/ 1463251 h 1497754"/>
                        <a:gd name="connsiteX10" fmla="*/ 736778 w 1449268"/>
                        <a:gd name="connsiteY10" fmla="*/ 1497754 h 1497754"/>
                        <a:gd name="connsiteX11" fmla="*/ 501975 w 1449268"/>
                        <a:gd name="connsiteY11" fmla="*/ 1463250 h 1497754"/>
                        <a:gd name="connsiteX12" fmla="*/ 193863 w 1449268"/>
                        <a:gd name="connsiteY12" fmla="*/ 1194894 h 1497754"/>
                        <a:gd name="connsiteX13" fmla="*/ 134227 w 1449268"/>
                        <a:gd name="connsiteY13" fmla="*/ 1095503 h 1497754"/>
                        <a:gd name="connsiteX14" fmla="*/ 74592 w 1449268"/>
                        <a:gd name="connsiteY14" fmla="*/ 827146 h 1497754"/>
                        <a:gd name="connsiteX15" fmla="*/ 46008 w 1449268"/>
                        <a:gd name="connsiteY15" fmla="*/ 682745 h 1497754"/>
                        <a:gd name="connsiteX0" fmla="*/ 46008 w 1449268"/>
                        <a:gd name="connsiteY0" fmla="*/ 679381 h 1494390"/>
                        <a:gd name="connsiteX1" fmla="*/ 746717 w 1449268"/>
                        <a:gd name="connsiteY1" fmla="*/ 23398 h 1494390"/>
                        <a:gd name="connsiteX2" fmla="*/ 1366679 w 1449268"/>
                        <a:gd name="connsiteY2" fmla="*/ 167801 h 1494390"/>
                        <a:gd name="connsiteX3" fmla="*/ 1367491 w 1449268"/>
                        <a:gd name="connsiteY3" fmla="*/ 396401 h 1494390"/>
                        <a:gd name="connsiteX4" fmla="*/ 1346801 w 1449268"/>
                        <a:gd name="connsiteY4" fmla="*/ 575305 h 1494390"/>
                        <a:gd name="connsiteX5" fmla="*/ 1447426 w 1449268"/>
                        <a:gd name="connsiteY5" fmla="*/ 679381 h 1494390"/>
                        <a:gd name="connsiteX6" fmla="*/ 1356740 w 1449268"/>
                        <a:gd name="connsiteY6" fmla="*/ 774088 h 1494390"/>
                        <a:gd name="connsiteX7" fmla="*/ 1406436 w 1449268"/>
                        <a:gd name="connsiteY7" fmla="*/ 972871 h 1494390"/>
                        <a:gd name="connsiteX8" fmla="*/ 1318217 w 1449268"/>
                        <a:gd name="connsiteY8" fmla="*/ 1116702 h 1494390"/>
                        <a:gd name="connsiteX9" fmla="*/ 1157958 w 1449268"/>
                        <a:gd name="connsiteY9" fmla="*/ 1310799 h 1494390"/>
                        <a:gd name="connsiteX10" fmla="*/ 929358 w 1449268"/>
                        <a:gd name="connsiteY10" fmla="*/ 1459887 h 1494390"/>
                        <a:gd name="connsiteX11" fmla="*/ 736778 w 1449268"/>
                        <a:gd name="connsiteY11" fmla="*/ 1494390 h 1494390"/>
                        <a:gd name="connsiteX12" fmla="*/ 501975 w 1449268"/>
                        <a:gd name="connsiteY12" fmla="*/ 1459886 h 1494390"/>
                        <a:gd name="connsiteX13" fmla="*/ 193863 w 1449268"/>
                        <a:gd name="connsiteY13" fmla="*/ 1191530 h 1494390"/>
                        <a:gd name="connsiteX14" fmla="*/ 134227 w 1449268"/>
                        <a:gd name="connsiteY14" fmla="*/ 1092139 h 1494390"/>
                        <a:gd name="connsiteX15" fmla="*/ 74592 w 1449268"/>
                        <a:gd name="connsiteY15" fmla="*/ 823782 h 1494390"/>
                        <a:gd name="connsiteX16" fmla="*/ 46008 w 1449268"/>
                        <a:gd name="connsiteY16" fmla="*/ 679381 h 1494390"/>
                        <a:gd name="connsiteX0" fmla="*/ 46008 w 1449268"/>
                        <a:gd name="connsiteY0" fmla="*/ 736735 h 1551744"/>
                        <a:gd name="connsiteX1" fmla="*/ 746717 w 1449268"/>
                        <a:gd name="connsiteY1" fmla="*/ 80752 h 1551744"/>
                        <a:gd name="connsiteX2" fmla="*/ 1059378 w 1449268"/>
                        <a:gd name="connsiteY2" fmla="*/ 26373 h 1551744"/>
                        <a:gd name="connsiteX3" fmla="*/ 1366679 w 1449268"/>
                        <a:gd name="connsiteY3" fmla="*/ 225155 h 1551744"/>
                        <a:gd name="connsiteX4" fmla="*/ 1367491 w 1449268"/>
                        <a:gd name="connsiteY4" fmla="*/ 453755 h 1551744"/>
                        <a:gd name="connsiteX5" fmla="*/ 1346801 w 1449268"/>
                        <a:gd name="connsiteY5" fmla="*/ 632659 h 1551744"/>
                        <a:gd name="connsiteX6" fmla="*/ 1447426 w 1449268"/>
                        <a:gd name="connsiteY6" fmla="*/ 736735 h 1551744"/>
                        <a:gd name="connsiteX7" fmla="*/ 1356740 w 1449268"/>
                        <a:gd name="connsiteY7" fmla="*/ 831442 h 1551744"/>
                        <a:gd name="connsiteX8" fmla="*/ 1406436 w 1449268"/>
                        <a:gd name="connsiteY8" fmla="*/ 1030225 h 1551744"/>
                        <a:gd name="connsiteX9" fmla="*/ 1318217 w 1449268"/>
                        <a:gd name="connsiteY9" fmla="*/ 1174056 h 1551744"/>
                        <a:gd name="connsiteX10" fmla="*/ 1157958 w 1449268"/>
                        <a:gd name="connsiteY10" fmla="*/ 1368153 h 1551744"/>
                        <a:gd name="connsiteX11" fmla="*/ 929358 w 1449268"/>
                        <a:gd name="connsiteY11" fmla="*/ 1517241 h 1551744"/>
                        <a:gd name="connsiteX12" fmla="*/ 736778 w 1449268"/>
                        <a:gd name="connsiteY12" fmla="*/ 1551744 h 1551744"/>
                        <a:gd name="connsiteX13" fmla="*/ 501975 w 1449268"/>
                        <a:gd name="connsiteY13" fmla="*/ 1517240 h 1551744"/>
                        <a:gd name="connsiteX14" fmla="*/ 193863 w 1449268"/>
                        <a:gd name="connsiteY14" fmla="*/ 1248884 h 1551744"/>
                        <a:gd name="connsiteX15" fmla="*/ 134227 w 1449268"/>
                        <a:gd name="connsiteY15" fmla="*/ 1149493 h 1551744"/>
                        <a:gd name="connsiteX16" fmla="*/ 74592 w 1449268"/>
                        <a:gd name="connsiteY16" fmla="*/ 881136 h 1551744"/>
                        <a:gd name="connsiteX17" fmla="*/ 46008 w 1449268"/>
                        <a:gd name="connsiteY17" fmla="*/ 736735 h 1551744"/>
                        <a:gd name="connsiteX0" fmla="*/ 43085 w 1446345"/>
                        <a:gd name="connsiteY0" fmla="*/ 765540 h 1580549"/>
                        <a:gd name="connsiteX1" fmla="*/ 704038 w 1446345"/>
                        <a:gd name="connsiteY1" fmla="*/ 59861 h 1580549"/>
                        <a:gd name="connsiteX2" fmla="*/ 1056455 w 1446345"/>
                        <a:gd name="connsiteY2" fmla="*/ 55178 h 1580549"/>
                        <a:gd name="connsiteX3" fmla="*/ 1363756 w 1446345"/>
                        <a:gd name="connsiteY3" fmla="*/ 253960 h 1580549"/>
                        <a:gd name="connsiteX4" fmla="*/ 1364568 w 1446345"/>
                        <a:gd name="connsiteY4" fmla="*/ 482560 h 1580549"/>
                        <a:gd name="connsiteX5" fmla="*/ 1343878 w 1446345"/>
                        <a:gd name="connsiteY5" fmla="*/ 661464 h 1580549"/>
                        <a:gd name="connsiteX6" fmla="*/ 1444503 w 1446345"/>
                        <a:gd name="connsiteY6" fmla="*/ 765540 h 1580549"/>
                        <a:gd name="connsiteX7" fmla="*/ 1353817 w 1446345"/>
                        <a:gd name="connsiteY7" fmla="*/ 860247 h 1580549"/>
                        <a:gd name="connsiteX8" fmla="*/ 1403513 w 1446345"/>
                        <a:gd name="connsiteY8" fmla="*/ 1059030 h 1580549"/>
                        <a:gd name="connsiteX9" fmla="*/ 1315294 w 1446345"/>
                        <a:gd name="connsiteY9" fmla="*/ 1202861 h 1580549"/>
                        <a:gd name="connsiteX10" fmla="*/ 1155035 w 1446345"/>
                        <a:gd name="connsiteY10" fmla="*/ 1396958 h 1580549"/>
                        <a:gd name="connsiteX11" fmla="*/ 926435 w 1446345"/>
                        <a:gd name="connsiteY11" fmla="*/ 1546046 h 1580549"/>
                        <a:gd name="connsiteX12" fmla="*/ 733855 w 1446345"/>
                        <a:gd name="connsiteY12" fmla="*/ 1580549 h 1580549"/>
                        <a:gd name="connsiteX13" fmla="*/ 499052 w 1446345"/>
                        <a:gd name="connsiteY13" fmla="*/ 1546045 h 1580549"/>
                        <a:gd name="connsiteX14" fmla="*/ 190940 w 1446345"/>
                        <a:gd name="connsiteY14" fmla="*/ 1277689 h 1580549"/>
                        <a:gd name="connsiteX15" fmla="*/ 131304 w 1446345"/>
                        <a:gd name="connsiteY15" fmla="*/ 1178298 h 1580549"/>
                        <a:gd name="connsiteX16" fmla="*/ 71669 w 1446345"/>
                        <a:gd name="connsiteY16" fmla="*/ 909941 h 1580549"/>
                        <a:gd name="connsiteX17" fmla="*/ 43085 w 1446345"/>
                        <a:gd name="connsiteY17" fmla="*/ 765540 h 1580549"/>
                        <a:gd name="connsiteX0" fmla="*/ 8178 w 1411438"/>
                        <a:gd name="connsiteY0" fmla="*/ 732013 h 1547022"/>
                        <a:gd name="connsiteX1" fmla="*/ 186661 w 1411438"/>
                        <a:gd name="connsiteY1" fmla="*/ 260191 h 1547022"/>
                        <a:gd name="connsiteX2" fmla="*/ 669131 w 1411438"/>
                        <a:gd name="connsiteY2" fmla="*/ 26334 h 1547022"/>
                        <a:gd name="connsiteX3" fmla="*/ 1021548 w 1411438"/>
                        <a:gd name="connsiteY3" fmla="*/ 21651 h 1547022"/>
                        <a:gd name="connsiteX4" fmla="*/ 1328849 w 1411438"/>
                        <a:gd name="connsiteY4" fmla="*/ 220433 h 1547022"/>
                        <a:gd name="connsiteX5" fmla="*/ 1329661 w 1411438"/>
                        <a:gd name="connsiteY5" fmla="*/ 449033 h 1547022"/>
                        <a:gd name="connsiteX6" fmla="*/ 1308971 w 1411438"/>
                        <a:gd name="connsiteY6" fmla="*/ 627937 h 1547022"/>
                        <a:gd name="connsiteX7" fmla="*/ 1409596 w 1411438"/>
                        <a:gd name="connsiteY7" fmla="*/ 732013 h 1547022"/>
                        <a:gd name="connsiteX8" fmla="*/ 1318910 w 1411438"/>
                        <a:gd name="connsiteY8" fmla="*/ 826720 h 1547022"/>
                        <a:gd name="connsiteX9" fmla="*/ 1368606 w 1411438"/>
                        <a:gd name="connsiteY9" fmla="*/ 1025503 h 1547022"/>
                        <a:gd name="connsiteX10" fmla="*/ 1280387 w 1411438"/>
                        <a:gd name="connsiteY10" fmla="*/ 1169334 h 1547022"/>
                        <a:gd name="connsiteX11" fmla="*/ 1120128 w 1411438"/>
                        <a:gd name="connsiteY11" fmla="*/ 1363431 h 1547022"/>
                        <a:gd name="connsiteX12" fmla="*/ 891528 w 1411438"/>
                        <a:gd name="connsiteY12" fmla="*/ 1512519 h 1547022"/>
                        <a:gd name="connsiteX13" fmla="*/ 698948 w 1411438"/>
                        <a:gd name="connsiteY13" fmla="*/ 1547022 h 1547022"/>
                        <a:gd name="connsiteX14" fmla="*/ 464145 w 1411438"/>
                        <a:gd name="connsiteY14" fmla="*/ 1512518 h 1547022"/>
                        <a:gd name="connsiteX15" fmla="*/ 156033 w 1411438"/>
                        <a:gd name="connsiteY15" fmla="*/ 1244162 h 1547022"/>
                        <a:gd name="connsiteX16" fmla="*/ 96397 w 1411438"/>
                        <a:gd name="connsiteY16" fmla="*/ 1144771 h 1547022"/>
                        <a:gd name="connsiteX17" fmla="*/ 36762 w 1411438"/>
                        <a:gd name="connsiteY17" fmla="*/ 876414 h 1547022"/>
                        <a:gd name="connsiteX18" fmla="*/ 8178 w 1411438"/>
                        <a:gd name="connsiteY18" fmla="*/ 732013 h 1547022"/>
                        <a:gd name="connsiteX0" fmla="*/ 8178 w 1372317"/>
                        <a:gd name="connsiteY0" fmla="*/ 732013 h 1547022"/>
                        <a:gd name="connsiteX1" fmla="*/ 186661 w 1372317"/>
                        <a:gd name="connsiteY1" fmla="*/ 260191 h 1547022"/>
                        <a:gd name="connsiteX2" fmla="*/ 669131 w 1372317"/>
                        <a:gd name="connsiteY2" fmla="*/ 26334 h 1547022"/>
                        <a:gd name="connsiteX3" fmla="*/ 1021548 w 1372317"/>
                        <a:gd name="connsiteY3" fmla="*/ 21651 h 1547022"/>
                        <a:gd name="connsiteX4" fmla="*/ 1328849 w 1372317"/>
                        <a:gd name="connsiteY4" fmla="*/ 220433 h 1547022"/>
                        <a:gd name="connsiteX5" fmla="*/ 1329661 w 1372317"/>
                        <a:gd name="connsiteY5" fmla="*/ 449033 h 1547022"/>
                        <a:gd name="connsiteX6" fmla="*/ 1308971 w 1372317"/>
                        <a:gd name="connsiteY6" fmla="*/ 627937 h 1547022"/>
                        <a:gd name="connsiteX7" fmla="*/ 1320144 w 1372317"/>
                        <a:gd name="connsiteY7" fmla="*/ 732013 h 1547022"/>
                        <a:gd name="connsiteX8" fmla="*/ 1318910 w 1372317"/>
                        <a:gd name="connsiteY8" fmla="*/ 826720 h 1547022"/>
                        <a:gd name="connsiteX9" fmla="*/ 1368606 w 1372317"/>
                        <a:gd name="connsiteY9" fmla="*/ 1025503 h 1547022"/>
                        <a:gd name="connsiteX10" fmla="*/ 1280387 w 1372317"/>
                        <a:gd name="connsiteY10" fmla="*/ 1169334 h 1547022"/>
                        <a:gd name="connsiteX11" fmla="*/ 1120128 w 1372317"/>
                        <a:gd name="connsiteY11" fmla="*/ 1363431 h 1547022"/>
                        <a:gd name="connsiteX12" fmla="*/ 891528 w 1372317"/>
                        <a:gd name="connsiteY12" fmla="*/ 1512519 h 1547022"/>
                        <a:gd name="connsiteX13" fmla="*/ 698948 w 1372317"/>
                        <a:gd name="connsiteY13" fmla="*/ 1547022 h 1547022"/>
                        <a:gd name="connsiteX14" fmla="*/ 464145 w 1372317"/>
                        <a:gd name="connsiteY14" fmla="*/ 1512518 h 1547022"/>
                        <a:gd name="connsiteX15" fmla="*/ 156033 w 1372317"/>
                        <a:gd name="connsiteY15" fmla="*/ 1244162 h 1547022"/>
                        <a:gd name="connsiteX16" fmla="*/ 96397 w 1372317"/>
                        <a:gd name="connsiteY16" fmla="*/ 1144771 h 1547022"/>
                        <a:gd name="connsiteX17" fmla="*/ 36762 w 1372317"/>
                        <a:gd name="connsiteY17" fmla="*/ 876414 h 1547022"/>
                        <a:gd name="connsiteX18" fmla="*/ 8178 w 1372317"/>
                        <a:gd name="connsiteY18" fmla="*/ 732013 h 1547022"/>
                        <a:gd name="connsiteX0" fmla="*/ 8178 w 1372317"/>
                        <a:gd name="connsiteY0" fmla="*/ 732013 h 1547022"/>
                        <a:gd name="connsiteX1" fmla="*/ 186661 w 1372317"/>
                        <a:gd name="connsiteY1" fmla="*/ 260191 h 1547022"/>
                        <a:gd name="connsiteX2" fmla="*/ 669131 w 1372317"/>
                        <a:gd name="connsiteY2" fmla="*/ 26334 h 1547022"/>
                        <a:gd name="connsiteX3" fmla="*/ 1021548 w 1372317"/>
                        <a:gd name="connsiteY3" fmla="*/ 21651 h 1547022"/>
                        <a:gd name="connsiteX4" fmla="*/ 1328849 w 1372317"/>
                        <a:gd name="connsiteY4" fmla="*/ 220433 h 1547022"/>
                        <a:gd name="connsiteX5" fmla="*/ 1329661 w 1372317"/>
                        <a:gd name="connsiteY5" fmla="*/ 449033 h 1547022"/>
                        <a:gd name="connsiteX6" fmla="*/ 1308971 w 1372317"/>
                        <a:gd name="connsiteY6" fmla="*/ 627937 h 1547022"/>
                        <a:gd name="connsiteX7" fmla="*/ 1320144 w 1372317"/>
                        <a:gd name="connsiteY7" fmla="*/ 732013 h 1547022"/>
                        <a:gd name="connsiteX8" fmla="*/ 1318910 w 1372317"/>
                        <a:gd name="connsiteY8" fmla="*/ 826720 h 1547022"/>
                        <a:gd name="connsiteX9" fmla="*/ 1368606 w 1372317"/>
                        <a:gd name="connsiteY9" fmla="*/ 1025503 h 1547022"/>
                        <a:gd name="connsiteX10" fmla="*/ 1280387 w 1372317"/>
                        <a:gd name="connsiteY10" fmla="*/ 1169334 h 1547022"/>
                        <a:gd name="connsiteX11" fmla="*/ 1120128 w 1372317"/>
                        <a:gd name="connsiteY11" fmla="*/ 1363431 h 1547022"/>
                        <a:gd name="connsiteX12" fmla="*/ 891528 w 1372317"/>
                        <a:gd name="connsiteY12" fmla="*/ 1512519 h 1547022"/>
                        <a:gd name="connsiteX13" fmla="*/ 698948 w 1372317"/>
                        <a:gd name="connsiteY13" fmla="*/ 1547022 h 1547022"/>
                        <a:gd name="connsiteX14" fmla="*/ 464145 w 1372317"/>
                        <a:gd name="connsiteY14" fmla="*/ 1512518 h 1547022"/>
                        <a:gd name="connsiteX15" fmla="*/ 156033 w 1372317"/>
                        <a:gd name="connsiteY15" fmla="*/ 1244162 h 1547022"/>
                        <a:gd name="connsiteX16" fmla="*/ 96397 w 1372317"/>
                        <a:gd name="connsiteY16" fmla="*/ 1144771 h 1547022"/>
                        <a:gd name="connsiteX17" fmla="*/ 17696 w 1372317"/>
                        <a:gd name="connsiteY17" fmla="*/ 1095077 h 1547022"/>
                        <a:gd name="connsiteX18" fmla="*/ 36762 w 1372317"/>
                        <a:gd name="connsiteY18" fmla="*/ 876414 h 1547022"/>
                        <a:gd name="connsiteX19" fmla="*/ 8178 w 1372317"/>
                        <a:gd name="connsiteY19" fmla="*/ 732013 h 1547022"/>
                        <a:gd name="connsiteX0" fmla="*/ 8178 w 1372317"/>
                        <a:gd name="connsiteY0" fmla="*/ 732013 h 1547025"/>
                        <a:gd name="connsiteX1" fmla="*/ 186661 w 1372317"/>
                        <a:gd name="connsiteY1" fmla="*/ 260191 h 1547025"/>
                        <a:gd name="connsiteX2" fmla="*/ 669131 w 1372317"/>
                        <a:gd name="connsiteY2" fmla="*/ 26334 h 1547025"/>
                        <a:gd name="connsiteX3" fmla="*/ 1021548 w 1372317"/>
                        <a:gd name="connsiteY3" fmla="*/ 21651 h 1547025"/>
                        <a:gd name="connsiteX4" fmla="*/ 1328849 w 1372317"/>
                        <a:gd name="connsiteY4" fmla="*/ 220433 h 1547025"/>
                        <a:gd name="connsiteX5" fmla="*/ 1329661 w 1372317"/>
                        <a:gd name="connsiteY5" fmla="*/ 449033 h 1547025"/>
                        <a:gd name="connsiteX6" fmla="*/ 1308971 w 1372317"/>
                        <a:gd name="connsiteY6" fmla="*/ 627937 h 1547025"/>
                        <a:gd name="connsiteX7" fmla="*/ 1320144 w 1372317"/>
                        <a:gd name="connsiteY7" fmla="*/ 732013 h 1547025"/>
                        <a:gd name="connsiteX8" fmla="*/ 1318910 w 1372317"/>
                        <a:gd name="connsiteY8" fmla="*/ 826720 h 1547025"/>
                        <a:gd name="connsiteX9" fmla="*/ 1368606 w 1372317"/>
                        <a:gd name="connsiteY9" fmla="*/ 1025503 h 1547025"/>
                        <a:gd name="connsiteX10" fmla="*/ 1280387 w 1372317"/>
                        <a:gd name="connsiteY10" fmla="*/ 1169334 h 1547025"/>
                        <a:gd name="connsiteX11" fmla="*/ 1120128 w 1372317"/>
                        <a:gd name="connsiteY11" fmla="*/ 1363431 h 1547025"/>
                        <a:gd name="connsiteX12" fmla="*/ 891528 w 1372317"/>
                        <a:gd name="connsiteY12" fmla="*/ 1512519 h 1547025"/>
                        <a:gd name="connsiteX13" fmla="*/ 698948 w 1372317"/>
                        <a:gd name="connsiteY13" fmla="*/ 1547022 h 1547025"/>
                        <a:gd name="connsiteX14" fmla="*/ 464145 w 1372317"/>
                        <a:gd name="connsiteY14" fmla="*/ 1512518 h 1547025"/>
                        <a:gd name="connsiteX15" fmla="*/ 246296 w 1372317"/>
                        <a:gd name="connsiteY15" fmla="*/ 1373373 h 1547025"/>
                        <a:gd name="connsiteX16" fmla="*/ 156033 w 1372317"/>
                        <a:gd name="connsiteY16" fmla="*/ 1244162 h 1547025"/>
                        <a:gd name="connsiteX17" fmla="*/ 96397 w 1372317"/>
                        <a:gd name="connsiteY17" fmla="*/ 1144771 h 1547025"/>
                        <a:gd name="connsiteX18" fmla="*/ 17696 w 1372317"/>
                        <a:gd name="connsiteY18" fmla="*/ 1095077 h 1547025"/>
                        <a:gd name="connsiteX19" fmla="*/ 36762 w 1372317"/>
                        <a:gd name="connsiteY19" fmla="*/ 876414 h 1547025"/>
                        <a:gd name="connsiteX20" fmla="*/ 8178 w 1372317"/>
                        <a:gd name="connsiteY20" fmla="*/ 732013 h 1547025"/>
                        <a:gd name="connsiteX0" fmla="*/ 8178 w 1372317"/>
                        <a:gd name="connsiteY0" fmla="*/ 732013 h 1547025"/>
                        <a:gd name="connsiteX1" fmla="*/ 186661 w 1372317"/>
                        <a:gd name="connsiteY1" fmla="*/ 260191 h 1547025"/>
                        <a:gd name="connsiteX2" fmla="*/ 669131 w 1372317"/>
                        <a:gd name="connsiteY2" fmla="*/ 26334 h 1547025"/>
                        <a:gd name="connsiteX3" fmla="*/ 1021548 w 1372317"/>
                        <a:gd name="connsiteY3" fmla="*/ 21651 h 1547025"/>
                        <a:gd name="connsiteX4" fmla="*/ 1328849 w 1372317"/>
                        <a:gd name="connsiteY4" fmla="*/ 220433 h 1547025"/>
                        <a:gd name="connsiteX5" fmla="*/ 1329661 w 1372317"/>
                        <a:gd name="connsiteY5" fmla="*/ 449033 h 1547025"/>
                        <a:gd name="connsiteX6" fmla="*/ 1308971 w 1372317"/>
                        <a:gd name="connsiteY6" fmla="*/ 627937 h 1547025"/>
                        <a:gd name="connsiteX7" fmla="*/ 1320144 w 1372317"/>
                        <a:gd name="connsiteY7" fmla="*/ 732013 h 1547025"/>
                        <a:gd name="connsiteX8" fmla="*/ 1318910 w 1372317"/>
                        <a:gd name="connsiteY8" fmla="*/ 826720 h 1547025"/>
                        <a:gd name="connsiteX9" fmla="*/ 1368606 w 1372317"/>
                        <a:gd name="connsiteY9" fmla="*/ 1025503 h 1547025"/>
                        <a:gd name="connsiteX10" fmla="*/ 1280387 w 1372317"/>
                        <a:gd name="connsiteY10" fmla="*/ 1169334 h 1547025"/>
                        <a:gd name="connsiteX11" fmla="*/ 1120128 w 1372317"/>
                        <a:gd name="connsiteY11" fmla="*/ 1363431 h 1547025"/>
                        <a:gd name="connsiteX12" fmla="*/ 891528 w 1372317"/>
                        <a:gd name="connsiteY12" fmla="*/ 1512519 h 1547025"/>
                        <a:gd name="connsiteX13" fmla="*/ 698948 w 1372317"/>
                        <a:gd name="connsiteY13" fmla="*/ 1547022 h 1547025"/>
                        <a:gd name="connsiteX14" fmla="*/ 464145 w 1372317"/>
                        <a:gd name="connsiteY14" fmla="*/ 1512518 h 1547025"/>
                        <a:gd name="connsiteX15" fmla="*/ 246296 w 1372317"/>
                        <a:gd name="connsiteY15" fmla="*/ 1373373 h 1547025"/>
                        <a:gd name="connsiteX16" fmla="*/ 156033 w 1372317"/>
                        <a:gd name="connsiteY16" fmla="*/ 1244162 h 1547025"/>
                        <a:gd name="connsiteX17" fmla="*/ 56641 w 1372317"/>
                        <a:gd name="connsiteY17" fmla="*/ 1184528 h 1547025"/>
                        <a:gd name="connsiteX18" fmla="*/ 17696 w 1372317"/>
                        <a:gd name="connsiteY18" fmla="*/ 1095077 h 1547025"/>
                        <a:gd name="connsiteX19" fmla="*/ 36762 w 1372317"/>
                        <a:gd name="connsiteY19" fmla="*/ 876414 h 1547025"/>
                        <a:gd name="connsiteX20" fmla="*/ 8178 w 1372317"/>
                        <a:gd name="connsiteY20" fmla="*/ 732013 h 1547025"/>
                        <a:gd name="connsiteX0" fmla="*/ 10730 w 1374869"/>
                        <a:gd name="connsiteY0" fmla="*/ 732013 h 1547025"/>
                        <a:gd name="connsiteX1" fmla="*/ 189213 w 1374869"/>
                        <a:gd name="connsiteY1" fmla="*/ 260191 h 1547025"/>
                        <a:gd name="connsiteX2" fmla="*/ 671683 w 1374869"/>
                        <a:gd name="connsiteY2" fmla="*/ 26334 h 1547025"/>
                        <a:gd name="connsiteX3" fmla="*/ 1024100 w 1374869"/>
                        <a:gd name="connsiteY3" fmla="*/ 21651 h 1547025"/>
                        <a:gd name="connsiteX4" fmla="*/ 1331401 w 1374869"/>
                        <a:gd name="connsiteY4" fmla="*/ 220433 h 1547025"/>
                        <a:gd name="connsiteX5" fmla="*/ 1332213 w 1374869"/>
                        <a:gd name="connsiteY5" fmla="*/ 449033 h 1547025"/>
                        <a:gd name="connsiteX6" fmla="*/ 1311523 w 1374869"/>
                        <a:gd name="connsiteY6" fmla="*/ 627937 h 1547025"/>
                        <a:gd name="connsiteX7" fmla="*/ 1322696 w 1374869"/>
                        <a:gd name="connsiteY7" fmla="*/ 732013 h 1547025"/>
                        <a:gd name="connsiteX8" fmla="*/ 1321462 w 1374869"/>
                        <a:gd name="connsiteY8" fmla="*/ 826720 h 1547025"/>
                        <a:gd name="connsiteX9" fmla="*/ 1371158 w 1374869"/>
                        <a:gd name="connsiteY9" fmla="*/ 1025503 h 1547025"/>
                        <a:gd name="connsiteX10" fmla="*/ 1282939 w 1374869"/>
                        <a:gd name="connsiteY10" fmla="*/ 1169334 h 1547025"/>
                        <a:gd name="connsiteX11" fmla="*/ 1122680 w 1374869"/>
                        <a:gd name="connsiteY11" fmla="*/ 1363431 h 1547025"/>
                        <a:gd name="connsiteX12" fmla="*/ 894080 w 1374869"/>
                        <a:gd name="connsiteY12" fmla="*/ 1512519 h 1547025"/>
                        <a:gd name="connsiteX13" fmla="*/ 701500 w 1374869"/>
                        <a:gd name="connsiteY13" fmla="*/ 1547022 h 1547025"/>
                        <a:gd name="connsiteX14" fmla="*/ 466697 w 1374869"/>
                        <a:gd name="connsiteY14" fmla="*/ 1512518 h 1547025"/>
                        <a:gd name="connsiteX15" fmla="*/ 248848 w 1374869"/>
                        <a:gd name="connsiteY15" fmla="*/ 1373373 h 1547025"/>
                        <a:gd name="connsiteX16" fmla="*/ 158585 w 1374869"/>
                        <a:gd name="connsiteY16" fmla="*/ 1244162 h 1547025"/>
                        <a:gd name="connsiteX17" fmla="*/ 59193 w 1374869"/>
                        <a:gd name="connsiteY17" fmla="*/ 1184528 h 1547025"/>
                        <a:gd name="connsiteX18" fmla="*/ 20248 w 1374869"/>
                        <a:gd name="connsiteY18" fmla="*/ 1095077 h 1547025"/>
                        <a:gd name="connsiteX19" fmla="*/ 369 w 1374869"/>
                        <a:gd name="connsiteY19" fmla="*/ 955929 h 1547025"/>
                        <a:gd name="connsiteX20" fmla="*/ 39314 w 1374869"/>
                        <a:gd name="connsiteY20" fmla="*/ 876414 h 1547025"/>
                        <a:gd name="connsiteX21" fmla="*/ 10730 w 1374869"/>
                        <a:gd name="connsiteY21" fmla="*/ 732013 h 1547025"/>
                        <a:gd name="connsiteX0" fmla="*/ 23014 w 1387153"/>
                        <a:gd name="connsiteY0" fmla="*/ 732013 h 1547025"/>
                        <a:gd name="connsiteX1" fmla="*/ 201497 w 1387153"/>
                        <a:gd name="connsiteY1" fmla="*/ 260191 h 1547025"/>
                        <a:gd name="connsiteX2" fmla="*/ 683967 w 1387153"/>
                        <a:gd name="connsiteY2" fmla="*/ 26334 h 1547025"/>
                        <a:gd name="connsiteX3" fmla="*/ 1036384 w 1387153"/>
                        <a:gd name="connsiteY3" fmla="*/ 21651 h 1547025"/>
                        <a:gd name="connsiteX4" fmla="*/ 1343685 w 1387153"/>
                        <a:gd name="connsiteY4" fmla="*/ 220433 h 1547025"/>
                        <a:gd name="connsiteX5" fmla="*/ 1344497 w 1387153"/>
                        <a:gd name="connsiteY5" fmla="*/ 449033 h 1547025"/>
                        <a:gd name="connsiteX6" fmla="*/ 1323807 w 1387153"/>
                        <a:gd name="connsiteY6" fmla="*/ 627937 h 1547025"/>
                        <a:gd name="connsiteX7" fmla="*/ 1334980 w 1387153"/>
                        <a:gd name="connsiteY7" fmla="*/ 732013 h 1547025"/>
                        <a:gd name="connsiteX8" fmla="*/ 1333746 w 1387153"/>
                        <a:gd name="connsiteY8" fmla="*/ 826720 h 1547025"/>
                        <a:gd name="connsiteX9" fmla="*/ 1383442 w 1387153"/>
                        <a:gd name="connsiteY9" fmla="*/ 1025503 h 1547025"/>
                        <a:gd name="connsiteX10" fmla="*/ 1295223 w 1387153"/>
                        <a:gd name="connsiteY10" fmla="*/ 1169334 h 1547025"/>
                        <a:gd name="connsiteX11" fmla="*/ 1134964 w 1387153"/>
                        <a:gd name="connsiteY11" fmla="*/ 1363431 h 1547025"/>
                        <a:gd name="connsiteX12" fmla="*/ 906364 w 1387153"/>
                        <a:gd name="connsiteY12" fmla="*/ 1512519 h 1547025"/>
                        <a:gd name="connsiteX13" fmla="*/ 713784 w 1387153"/>
                        <a:gd name="connsiteY13" fmla="*/ 1547022 h 1547025"/>
                        <a:gd name="connsiteX14" fmla="*/ 478981 w 1387153"/>
                        <a:gd name="connsiteY14" fmla="*/ 1512518 h 1547025"/>
                        <a:gd name="connsiteX15" fmla="*/ 261132 w 1387153"/>
                        <a:gd name="connsiteY15" fmla="*/ 1373373 h 1547025"/>
                        <a:gd name="connsiteX16" fmla="*/ 170869 w 1387153"/>
                        <a:gd name="connsiteY16" fmla="*/ 1244162 h 1547025"/>
                        <a:gd name="connsiteX17" fmla="*/ 71477 w 1387153"/>
                        <a:gd name="connsiteY17" fmla="*/ 1184528 h 1547025"/>
                        <a:gd name="connsiteX18" fmla="*/ 32532 w 1387153"/>
                        <a:gd name="connsiteY18" fmla="*/ 1095077 h 1547025"/>
                        <a:gd name="connsiteX19" fmla="*/ 12653 w 1387153"/>
                        <a:gd name="connsiteY19" fmla="*/ 955929 h 1547025"/>
                        <a:gd name="connsiteX20" fmla="*/ 11841 w 1387153"/>
                        <a:gd name="connsiteY20" fmla="*/ 856535 h 1547025"/>
                        <a:gd name="connsiteX21" fmla="*/ 23014 w 1387153"/>
                        <a:gd name="connsiteY21" fmla="*/ 732013 h 1547025"/>
                        <a:gd name="connsiteX0" fmla="*/ 23014 w 1387153"/>
                        <a:gd name="connsiteY0" fmla="*/ 728663 h 1543675"/>
                        <a:gd name="connsiteX1" fmla="*/ 201497 w 1387153"/>
                        <a:gd name="connsiteY1" fmla="*/ 256841 h 1543675"/>
                        <a:gd name="connsiteX2" fmla="*/ 683967 w 1387153"/>
                        <a:gd name="connsiteY2" fmla="*/ 22984 h 1543675"/>
                        <a:gd name="connsiteX3" fmla="*/ 1036384 w 1387153"/>
                        <a:gd name="connsiteY3" fmla="*/ 18301 h 1543675"/>
                        <a:gd name="connsiteX4" fmla="*/ 1304740 w 1387153"/>
                        <a:gd name="connsiteY4" fmla="*/ 77935 h 1543675"/>
                        <a:gd name="connsiteX5" fmla="*/ 1343685 w 1387153"/>
                        <a:gd name="connsiteY5" fmla="*/ 217083 h 1543675"/>
                        <a:gd name="connsiteX6" fmla="*/ 1344497 w 1387153"/>
                        <a:gd name="connsiteY6" fmla="*/ 445683 h 1543675"/>
                        <a:gd name="connsiteX7" fmla="*/ 1323807 w 1387153"/>
                        <a:gd name="connsiteY7" fmla="*/ 624587 h 1543675"/>
                        <a:gd name="connsiteX8" fmla="*/ 1334980 w 1387153"/>
                        <a:gd name="connsiteY8" fmla="*/ 728663 h 1543675"/>
                        <a:gd name="connsiteX9" fmla="*/ 1333746 w 1387153"/>
                        <a:gd name="connsiteY9" fmla="*/ 823370 h 1543675"/>
                        <a:gd name="connsiteX10" fmla="*/ 1383442 w 1387153"/>
                        <a:gd name="connsiteY10" fmla="*/ 1022153 h 1543675"/>
                        <a:gd name="connsiteX11" fmla="*/ 1295223 w 1387153"/>
                        <a:gd name="connsiteY11" fmla="*/ 1165984 h 1543675"/>
                        <a:gd name="connsiteX12" fmla="*/ 1134964 w 1387153"/>
                        <a:gd name="connsiteY12" fmla="*/ 1360081 h 1543675"/>
                        <a:gd name="connsiteX13" fmla="*/ 906364 w 1387153"/>
                        <a:gd name="connsiteY13" fmla="*/ 1509169 h 1543675"/>
                        <a:gd name="connsiteX14" fmla="*/ 713784 w 1387153"/>
                        <a:gd name="connsiteY14" fmla="*/ 1543672 h 1543675"/>
                        <a:gd name="connsiteX15" fmla="*/ 478981 w 1387153"/>
                        <a:gd name="connsiteY15" fmla="*/ 1509168 h 1543675"/>
                        <a:gd name="connsiteX16" fmla="*/ 261132 w 1387153"/>
                        <a:gd name="connsiteY16" fmla="*/ 1370023 h 1543675"/>
                        <a:gd name="connsiteX17" fmla="*/ 170869 w 1387153"/>
                        <a:gd name="connsiteY17" fmla="*/ 1240812 h 1543675"/>
                        <a:gd name="connsiteX18" fmla="*/ 71477 w 1387153"/>
                        <a:gd name="connsiteY18" fmla="*/ 1181178 h 1543675"/>
                        <a:gd name="connsiteX19" fmla="*/ 32532 w 1387153"/>
                        <a:gd name="connsiteY19" fmla="*/ 1091727 h 1543675"/>
                        <a:gd name="connsiteX20" fmla="*/ 12653 w 1387153"/>
                        <a:gd name="connsiteY20" fmla="*/ 952579 h 1543675"/>
                        <a:gd name="connsiteX21" fmla="*/ 11841 w 1387153"/>
                        <a:gd name="connsiteY21" fmla="*/ 853185 h 1543675"/>
                        <a:gd name="connsiteX22" fmla="*/ 23014 w 1387153"/>
                        <a:gd name="connsiteY22" fmla="*/ 728663 h 1543675"/>
                        <a:gd name="connsiteX0" fmla="*/ 23014 w 1387153"/>
                        <a:gd name="connsiteY0" fmla="*/ 792487 h 1607499"/>
                        <a:gd name="connsiteX1" fmla="*/ 201497 w 1387153"/>
                        <a:gd name="connsiteY1" fmla="*/ 320665 h 1607499"/>
                        <a:gd name="connsiteX2" fmla="*/ 683967 w 1387153"/>
                        <a:gd name="connsiteY2" fmla="*/ 86808 h 1607499"/>
                        <a:gd name="connsiteX3" fmla="*/ 1016506 w 1387153"/>
                        <a:gd name="connsiteY3" fmla="*/ 2612 h 1607499"/>
                        <a:gd name="connsiteX4" fmla="*/ 1304740 w 1387153"/>
                        <a:gd name="connsiteY4" fmla="*/ 141759 h 1607499"/>
                        <a:gd name="connsiteX5" fmla="*/ 1343685 w 1387153"/>
                        <a:gd name="connsiteY5" fmla="*/ 280907 h 1607499"/>
                        <a:gd name="connsiteX6" fmla="*/ 1344497 w 1387153"/>
                        <a:gd name="connsiteY6" fmla="*/ 509507 h 1607499"/>
                        <a:gd name="connsiteX7" fmla="*/ 1323807 w 1387153"/>
                        <a:gd name="connsiteY7" fmla="*/ 688411 h 1607499"/>
                        <a:gd name="connsiteX8" fmla="*/ 1334980 w 1387153"/>
                        <a:gd name="connsiteY8" fmla="*/ 792487 h 1607499"/>
                        <a:gd name="connsiteX9" fmla="*/ 1333746 w 1387153"/>
                        <a:gd name="connsiteY9" fmla="*/ 887194 h 1607499"/>
                        <a:gd name="connsiteX10" fmla="*/ 1383442 w 1387153"/>
                        <a:gd name="connsiteY10" fmla="*/ 1085977 h 1607499"/>
                        <a:gd name="connsiteX11" fmla="*/ 1295223 w 1387153"/>
                        <a:gd name="connsiteY11" fmla="*/ 1229808 h 1607499"/>
                        <a:gd name="connsiteX12" fmla="*/ 1134964 w 1387153"/>
                        <a:gd name="connsiteY12" fmla="*/ 1423905 h 1607499"/>
                        <a:gd name="connsiteX13" fmla="*/ 906364 w 1387153"/>
                        <a:gd name="connsiteY13" fmla="*/ 1572993 h 1607499"/>
                        <a:gd name="connsiteX14" fmla="*/ 713784 w 1387153"/>
                        <a:gd name="connsiteY14" fmla="*/ 1607496 h 1607499"/>
                        <a:gd name="connsiteX15" fmla="*/ 478981 w 1387153"/>
                        <a:gd name="connsiteY15" fmla="*/ 1572992 h 1607499"/>
                        <a:gd name="connsiteX16" fmla="*/ 261132 w 1387153"/>
                        <a:gd name="connsiteY16" fmla="*/ 1433847 h 1607499"/>
                        <a:gd name="connsiteX17" fmla="*/ 170869 w 1387153"/>
                        <a:gd name="connsiteY17" fmla="*/ 1304636 h 1607499"/>
                        <a:gd name="connsiteX18" fmla="*/ 71477 w 1387153"/>
                        <a:gd name="connsiteY18" fmla="*/ 1245002 h 1607499"/>
                        <a:gd name="connsiteX19" fmla="*/ 32532 w 1387153"/>
                        <a:gd name="connsiteY19" fmla="*/ 1155551 h 1607499"/>
                        <a:gd name="connsiteX20" fmla="*/ 12653 w 1387153"/>
                        <a:gd name="connsiteY20" fmla="*/ 1016403 h 1607499"/>
                        <a:gd name="connsiteX21" fmla="*/ 11841 w 1387153"/>
                        <a:gd name="connsiteY21" fmla="*/ 917009 h 1607499"/>
                        <a:gd name="connsiteX22" fmla="*/ 23014 w 1387153"/>
                        <a:gd name="connsiteY22" fmla="*/ 792487 h 1607499"/>
                        <a:gd name="connsiteX0" fmla="*/ 23014 w 1387153"/>
                        <a:gd name="connsiteY0" fmla="*/ 860906 h 1675918"/>
                        <a:gd name="connsiteX1" fmla="*/ 201497 w 1387153"/>
                        <a:gd name="connsiteY1" fmla="*/ 389084 h 1675918"/>
                        <a:gd name="connsiteX2" fmla="*/ 713784 w 1387153"/>
                        <a:gd name="connsiteY2" fmla="*/ 16080 h 1675918"/>
                        <a:gd name="connsiteX3" fmla="*/ 1016506 w 1387153"/>
                        <a:gd name="connsiteY3" fmla="*/ 71031 h 1675918"/>
                        <a:gd name="connsiteX4" fmla="*/ 1304740 w 1387153"/>
                        <a:gd name="connsiteY4" fmla="*/ 210178 h 1675918"/>
                        <a:gd name="connsiteX5" fmla="*/ 1343685 w 1387153"/>
                        <a:gd name="connsiteY5" fmla="*/ 349326 h 1675918"/>
                        <a:gd name="connsiteX6" fmla="*/ 1344497 w 1387153"/>
                        <a:gd name="connsiteY6" fmla="*/ 577926 h 1675918"/>
                        <a:gd name="connsiteX7" fmla="*/ 1323807 w 1387153"/>
                        <a:gd name="connsiteY7" fmla="*/ 756830 h 1675918"/>
                        <a:gd name="connsiteX8" fmla="*/ 1334980 w 1387153"/>
                        <a:gd name="connsiteY8" fmla="*/ 860906 h 1675918"/>
                        <a:gd name="connsiteX9" fmla="*/ 1333746 w 1387153"/>
                        <a:gd name="connsiteY9" fmla="*/ 955613 h 1675918"/>
                        <a:gd name="connsiteX10" fmla="*/ 1383442 w 1387153"/>
                        <a:gd name="connsiteY10" fmla="*/ 1154396 h 1675918"/>
                        <a:gd name="connsiteX11" fmla="*/ 1295223 w 1387153"/>
                        <a:gd name="connsiteY11" fmla="*/ 1298227 h 1675918"/>
                        <a:gd name="connsiteX12" fmla="*/ 1134964 w 1387153"/>
                        <a:gd name="connsiteY12" fmla="*/ 1492324 h 1675918"/>
                        <a:gd name="connsiteX13" fmla="*/ 906364 w 1387153"/>
                        <a:gd name="connsiteY13" fmla="*/ 1641412 h 1675918"/>
                        <a:gd name="connsiteX14" fmla="*/ 713784 w 1387153"/>
                        <a:gd name="connsiteY14" fmla="*/ 1675915 h 1675918"/>
                        <a:gd name="connsiteX15" fmla="*/ 478981 w 1387153"/>
                        <a:gd name="connsiteY15" fmla="*/ 1641411 h 1675918"/>
                        <a:gd name="connsiteX16" fmla="*/ 261132 w 1387153"/>
                        <a:gd name="connsiteY16" fmla="*/ 1502266 h 1675918"/>
                        <a:gd name="connsiteX17" fmla="*/ 170869 w 1387153"/>
                        <a:gd name="connsiteY17" fmla="*/ 1373055 h 1675918"/>
                        <a:gd name="connsiteX18" fmla="*/ 71477 w 1387153"/>
                        <a:gd name="connsiteY18" fmla="*/ 1313421 h 1675918"/>
                        <a:gd name="connsiteX19" fmla="*/ 32532 w 1387153"/>
                        <a:gd name="connsiteY19" fmla="*/ 1223970 h 1675918"/>
                        <a:gd name="connsiteX20" fmla="*/ 12653 w 1387153"/>
                        <a:gd name="connsiteY20" fmla="*/ 1084822 h 1675918"/>
                        <a:gd name="connsiteX21" fmla="*/ 11841 w 1387153"/>
                        <a:gd name="connsiteY21" fmla="*/ 985428 h 1675918"/>
                        <a:gd name="connsiteX22" fmla="*/ 23014 w 1387153"/>
                        <a:gd name="connsiteY22" fmla="*/ 860906 h 1675918"/>
                        <a:gd name="connsiteX0" fmla="*/ 20817 w 1384956"/>
                        <a:gd name="connsiteY0" fmla="*/ 854499 h 1669511"/>
                        <a:gd name="connsiteX1" fmla="*/ 159544 w 1384956"/>
                        <a:gd name="connsiteY1" fmla="*/ 283286 h 1669511"/>
                        <a:gd name="connsiteX2" fmla="*/ 711587 w 1384956"/>
                        <a:gd name="connsiteY2" fmla="*/ 9673 h 1669511"/>
                        <a:gd name="connsiteX3" fmla="*/ 1014309 w 1384956"/>
                        <a:gd name="connsiteY3" fmla="*/ 64624 h 1669511"/>
                        <a:gd name="connsiteX4" fmla="*/ 1302543 w 1384956"/>
                        <a:gd name="connsiteY4" fmla="*/ 203771 h 1669511"/>
                        <a:gd name="connsiteX5" fmla="*/ 1341488 w 1384956"/>
                        <a:gd name="connsiteY5" fmla="*/ 342919 h 1669511"/>
                        <a:gd name="connsiteX6" fmla="*/ 1342300 w 1384956"/>
                        <a:gd name="connsiteY6" fmla="*/ 571519 h 1669511"/>
                        <a:gd name="connsiteX7" fmla="*/ 1321610 w 1384956"/>
                        <a:gd name="connsiteY7" fmla="*/ 750423 h 1669511"/>
                        <a:gd name="connsiteX8" fmla="*/ 1332783 w 1384956"/>
                        <a:gd name="connsiteY8" fmla="*/ 854499 h 1669511"/>
                        <a:gd name="connsiteX9" fmla="*/ 1331549 w 1384956"/>
                        <a:gd name="connsiteY9" fmla="*/ 949206 h 1669511"/>
                        <a:gd name="connsiteX10" fmla="*/ 1381245 w 1384956"/>
                        <a:gd name="connsiteY10" fmla="*/ 1147989 h 1669511"/>
                        <a:gd name="connsiteX11" fmla="*/ 1293026 w 1384956"/>
                        <a:gd name="connsiteY11" fmla="*/ 1291820 h 1669511"/>
                        <a:gd name="connsiteX12" fmla="*/ 1132767 w 1384956"/>
                        <a:gd name="connsiteY12" fmla="*/ 1485917 h 1669511"/>
                        <a:gd name="connsiteX13" fmla="*/ 904167 w 1384956"/>
                        <a:gd name="connsiteY13" fmla="*/ 1635005 h 1669511"/>
                        <a:gd name="connsiteX14" fmla="*/ 711587 w 1384956"/>
                        <a:gd name="connsiteY14" fmla="*/ 1669508 h 1669511"/>
                        <a:gd name="connsiteX15" fmla="*/ 476784 w 1384956"/>
                        <a:gd name="connsiteY15" fmla="*/ 1635004 h 1669511"/>
                        <a:gd name="connsiteX16" fmla="*/ 258935 w 1384956"/>
                        <a:gd name="connsiteY16" fmla="*/ 1495859 h 1669511"/>
                        <a:gd name="connsiteX17" fmla="*/ 168672 w 1384956"/>
                        <a:gd name="connsiteY17" fmla="*/ 1366648 h 1669511"/>
                        <a:gd name="connsiteX18" fmla="*/ 69280 w 1384956"/>
                        <a:gd name="connsiteY18" fmla="*/ 1307014 h 1669511"/>
                        <a:gd name="connsiteX19" fmla="*/ 30335 w 1384956"/>
                        <a:gd name="connsiteY19" fmla="*/ 1217563 h 1669511"/>
                        <a:gd name="connsiteX20" fmla="*/ 10456 w 1384956"/>
                        <a:gd name="connsiteY20" fmla="*/ 1078415 h 1669511"/>
                        <a:gd name="connsiteX21" fmla="*/ 9644 w 1384956"/>
                        <a:gd name="connsiteY21" fmla="*/ 979021 h 1669511"/>
                        <a:gd name="connsiteX22" fmla="*/ 20817 w 1384956"/>
                        <a:gd name="connsiteY22" fmla="*/ 854499 h 1669511"/>
                        <a:gd name="connsiteX0" fmla="*/ 162351 w 1526490"/>
                        <a:gd name="connsiteY0" fmla="*/ 854499 h 1669511"/>
                        <a:gd name="connsiteX1" fmla="*/ 2298 w 1526490"/>
                        <a:gd name="connsiteY1" fmla="*/ 364781 h 1669511"/>
                        <a:gd name="connsiteX2" fmla="*/ 301078 w 1526490"/>
                        <a:gd name="connsiteY2" fmla="*/ 283286 h 1669511"/>
                        <a:gd name="connsiteX3" fmla="*/ 853121 w 1526490"/>
                        <a:gd name="connsiteY3" fmla="*/ 9673 h 1669511"/>
                        <a:gd name="connsiteX4" fmla="*/ 1155843 w 1526490"/>
                        <a:gd name="connsiteY4" fmla="*/ 64624 h 1669511"/>
                        <a:gd name="connsiteX5" fmla="*/ 1444077 w 1526490"/>
                        <a:gd name="connsiteY5" fmla="*/ 203771 h 1669511"/>
                        <a:gd name="connsiteX6" fmla="*/ 1483022 w 1526490"/>
                        <a:gd name="connsiteY6" fmla="*/ 342919 h 1669511"/>
                        <a:gd name="connsiteX7" fmla="*/ 1483834 w 1526490"/>
                        <a:gd name="connsiteY7" fmla="*/ 571519 h 1669511"/>
                        <a:gd name="connsiteX8" fmla="*/ 1463144 w 1526490"/>
                        <a:gd name="connsiteY8" fmla="*/ 750423 h 1669511"/>
                        <a:gd name="connsiteX9" fmla="*/ 1474317 w 1526490"/>
                        <a:gd name="connsiteY9" fmla="*/ 854499 h 1669511"/>
                        <a:gd name="connsiteX10" fmla="*/ 1473083 w 1526490"/>
                        <a:gd name="connsiteY10" fmla="*/ 949206 h 1669511"/>
                        <a:gd name="connsiteX11" fmla="*/ 1522779 w 1526490"/>
                        <a:gd name="connsiteY11" fmla="*/ 1147989 h 1669511"/>
                        <a:gd name="connsiteX12" fmla="*/ 1434560 w 1526490"/>
                        <a:gd name="connsiteY12" fmla="*/ 1291820 h 1669511"/>
                        <a:gd name="connsiteX13" fmla="*/ 1274301 w 1526490"/>
                        <a:gd name="connsiteY13" fmla="*/ 1485917 h 1669511"/>
                        <a:gd name="connsiteX14" fmla="*/ 1045701 w 1526490"/>
                        <a:gd name="connsiteY14" fmla="*/ 1635005 h 1669511"/>
                        <a:gd name="connsiteX15" fmla="*/ 853121 w 1526490"/>
                        <a:gd name="connsiteY15" fmla="*/ 1669508 h 1669511"/>
                        <a:gd name="connsiteX16" fmla="*/ 618318 w 1526490"/>
                        <a:gd name="connsiteY16" fmla="*/ 1635004 h 1669511"/>
                        <a:gd name="connsiteX17" fmla="*/ 400469 w 1526490"/>
                        <a:gd name="connsiteY17" fmla="*/ 1495859 h 1669511"/>
                        <a:gd name="connsiteX18" fmla="*/ 310206 w 1526490"/>
                        <a:gd name="connsiteY18" fmla="*/ 1366648 h 1669511"/>
                        <a:gd name="connsiteX19" fmla="*/ 210814 w 1526490"/>
                        <a:gd name="connsiteY19" fmla="*/ 1307014 h 1669511"/>
                        <a:gd name="connsiteX20" fmla="*/ 171869 w 1526490"/>
                        <a:gd name="connsiteY20" fmla="*/ 1217563 h 1669511"/>
                        <a:gd name="connsiteX21" fmla="*/ 151990 w 1526490"/>
                        <a:gd name="connsiteY21" fmla="*/ 1078415 h 1669511"/>
                        <a:gd name="connsiteX22" fmla="*/ 151178 w 1526490"/>
                        <a:gd name="connsiteY22" fmla="*/ 979021 h 1669511"/>
                        <a:gd name="connsiteX23" fmla="*/ 162351 w 1526490"/>
                        <a:gd name="connsiteY23" fmla="*/ 854499 h 1669511"/>
                        <a:gd name="connsiteX0" fmla="*/ 162123 w 1526262"/>
                        <a:gd name="connsiteY0" fmla="*/ 854499 h 1669511"/>
                        <a:gd name="connsiteX1" fmla="*/ 2070 w 1526262"/>
                        <a:gd name="connsiteY1" fmla="*/ 364781 h 1669511"/>
                        <a:gd name="connsiteX2" fmla="*/ 300850 w 1526262"/>
                        <a:gd name="connsiteY2" fmla="*/ 283286 h 1669511"/>
                        <a:gd name="connsiteX3" fmla="*/ 852893 w 1526262"/>
                        <a:gd name="connsiteY3" fmla="*/ 9673 h 1669511"/>
                        <a:gd name="connsiteX4" fmla="*/ 1155615 w 1526262"/>
                        <a:gd name="connsiteY4" fmla="*/ 64624 h 1669511"/>
                        <a:gd name="connsiteX5" fmla="*/ 1443849 w 1526262"/>
                        <a:gd name="connsiteY5" fmla="*/ 203771 h 1669511"/>
                        <a:gd name="connsiteX6" fmla="*/ 1482794 w 1526262"/>
                        <a:gd name="connsiteY6" fmla="*/ 342919 h 1669511"/>
                        <a:gd name="connsiteX7" fmla="*/ 1483606 w 1526262"/>
                        <a:gd name="connsiteY7" fmla="*/ 571519 h 1669511"/>
                        <a:gd name="connsiteX8" fmla="*/ 1462916 w 1526262"/>
                        <a:gd name="connsiteY8" fmla="*/ 750423 h 1669511"/>
                        <a:gd name="connsiteX9" fmla="*/ 1474089 w 1526262"/>
                        <a:gd name="connsiteY9" fmla="*/ 854499 h 1669511"/>
                        <a:gd name="connsiteX10" fmla="*/ 1472855 w 1526262"/>
                        <a:gd name="connsiteY10" fmla="*/ 949206 h 1669511"/>
                        <a:gd name="connsiteX11" fmla="*/ 1522551 w 1526262"/>
                        <a:gd name="connsiteY11" fmla="*/ 1147989 h 1669511"/>
                        <a:gd name="connsiteX12" fmla="*/ 1434332 w 1526262"/>
                        <a:gd name="connsiteY12" fmla="*/ 1291820 h 1669511"/>
                        <a:gd name="connsiteX13" fmla="*/ 1274073 w 1526262"/>
                        <a:gd name="connsiteY13" fmla="*/ 1485917 h 1669511"/>
                        <a:gd name="connsiteX14" fmla="*/ 1045473 w 1526262"/>
                        <a:gd name="connsiteY14" fmla="*/ 1635005 h 1669511"/>
                        <a:gd name="connsiteX15" fmla="*/ 852893 w 1526262"/>
                        <a:gd name="connsiteY15" fmla="*/ 1669508 h 1669511"/>
                        <a:gd name="connsiteX16" fmla="*/ 618090 w 1526262"/>
                        <a:gd name="connsiteY16" fmla="*/ 1635004 h 1669511"/>
                        <a:gd name="connsiteX17" fmla="*/ 400241 w 1526262"/>
                        <a:gd name="connsiteY17" fmla="*/ 1495859 h 1669511"/>
                        <a:gd name="connsiteX18" fmla="*/ 309978 w 1526262"/>
                        <a:gd name="connsiteY18" fmla="*/ 1366648 h 1669511"/>
                        <a:gd name="connsiteX19" fmla="*/ 210586 w 1526262"/>
                        <a:gd name="connsiteY19" fmla="*/ 1307014 h 1669511"/>
                        <a:gd name="connsiteX20" fmla="*/ 171641 w 1526262"/>
                        <a:gd name="connsiteY20" fmla="*/ 1217563 h 1669511"/>
                        <a:gd name="connsiteX21" fmla="*/ 151762 w 1526262"/>
                        <a:gd name="connsiteY21" fmla="*/ 1078415 h 1669511"/>
                        <a:gd name="connsiteX22" fmla="*/ 32078 w 1526262"/>
                        <a:gd name="connsiteY22" fmla="*/ 979021 h 1669511"/>
                        <a:gd name="connsiteX23" fmla="*/ 162123 w 1526262"/>
                        <a:gd name="connsiteY23" fmla="*/ 854499 h 1669511"/>
                        <a:gd name="connsiteX0" fmla="*/ 8528 w 1537259"/>
                        <a:gd name="connsiteY0" fmla="*/ 881931 h 1669511"/>
                        <a:gd name="connsiteX1" fmla="*/ 13067 w 1537259"/>
                        <a:gd name="connsiteY1" fmla="*/ 364781 h 1669511"/>
                        <a:gd name="connsiteX2" fmla="*/ 311847 w 1537259"/>
                        <a:gd name="connsiteY2" fmla="*/ 283286 h 1669511"/>
                        <a:gd name="connsiteX3" fmla="*/ 863890 w 1537259"/>
                        <a:gd name="connsiteY3" fmla="*/ 9673 h 1669511"/>
                        <a:gd name="connsiteX4" fmla="*/ 1166612 w 1537259"/>
                        <a:gd name="connsiteY4" fmla="*/ 64624 h 1669511"/>
                        <a:gd name="connsiteX5" fmla="*/ 1454846 w 1537259"/>
                        <a:gd name="connsiteY5" fmla="*/ 203771 h 1669511"/>
                        <a:gd name="connsiteX6" fmla="*/ 1493791 w 1537259"/>
                        <a:gd name="connsiteY6" fmla="*/ 342919 h 1669511"/>
                        <a:gd name="connsiteX7" fmla="*/ 1494603 w 1537259"/>
                        <a:gd name="connsiteY7" fmla="*/ 571519 h 1669511"/>
                        <a:gd name="connsiteX8" fmla="*/ 1473913 w 1537259"/>
                        <a:gd name="connsiteY8" fmla="*/ 750423 h 1669511"/>
                        <a:gd name="connsiteX9" fmla="*/ 1485086 w 1537259"/>
                        <a:gd name="connsiteY9" fmla="*/ 854499 h 1669511"/>
                        <a:gd name="connsiteX10" fmla="*/ 1483852 w 1537259"/>
                        <a:gd name="connsiteY10" fmla="*/ 949206 h 1669511"/>
                        <a:gd name="connsiteX11" fmla="*/ 1533548 w 1537259"/>
                        <a:gd name="connsiteY11" fmla="*/ 1147989 h 1669511"/>
                        <a:gd name="connsiteX12" fmla="*/ 1445329 w 1537259"/>
                        <a:gd name="connsiteY12" fmla="*/ 1291820 h 1669511"/>
                        <a:gd name="connsiteX13" fmla="*/ 1285070 w 1537259"/>
                        <a:gd name="connsiteY13" fmla="*/ 1485917 h 1669511"/>
                        <a:gd name="connsiteX14" fmla="*/ 1056470 w 1537259"/>
                        <a:gd name="connsiteY14" fmla="*/ 1635005 h 1669511"/>
                        <a:gd name="connsiteX15" fmla="*/ 863890 w 1537259"/>
                        <a:gd name="connsiteY15" fmla="*/ 1669508 h 1669511"/>
                        <a:gd name="connsiteX16" fmla="*/ 629087 w 1537259"/>
                        <a:gd name="connsiteY16" fmla="*/ 1635004 h 1669511"/>
                        <a:gd name="connsiteX17" fmla="*/ 411238 w 1537259"/>
                        <a:gd name="connsiteY17" fmla="*/ 1495859 h 1669511"/>
                        <a:gd name="connsiteX18" fmla="*/ 320975 w 1537259"/>
                        <a:gd name="connsiteY18" fmla="*/ 1366648 h 1669511"/>
                        <a:gd name="connsiteX19" fmla="*/ 221583 w 1537259"/>
                        <a:gd name="connsiteY19" fmla="*/ 1307014 h 1669511"/>
                        <a:gd name="connsiteX20" fmla="*/ 182638 w 1537259"/>
                        <a:gd name="connsiteY20" fmla="*/ 1217563 h 1669511"/>
                        <a:gd name="connsiteX21" fmla="*/ 162759 w 1537259"/>
                        <a:gd name="connsiteY21" fmla="*/ 1078415 h 1669511"/>
                        <a:gd name="connsiteX22" fmla="*/ 43075 w 1537259"/>
                        <a:gd name="connsiteY22" fmla="*/ 979021 h 1669511"/>
                        <a:gd name="connsiteX23" fmla="*/ 8528 w 1537259"/>
                        <a:gd name="connsiteY23" fmla="*/ 881931 h 1669511"/>
                        <a:gd name="connsiteX0" fmla="*/ 8528 w 1537259"/>
                        <a:gd name="connsiteY0" fmla="*/ 881931 h 1669511"/>
                        <a:gd name="connsiteX1" fmla="*/ 13067 w 1537259"/>
                        <a:gd name="connsiteY1" fmla="*/ 364781 h 1669511"/>
                        <a:gd name="connsiteX2" fmla="*/ 311847 w 1537259"/>
                        <a:gd name="connsiteY2" fmla="*/ 283286 h 1669511"/>
                        <a:gd name="connsiteX3" fmla="*/ 863890 w 1537259"/>
                        <a:gd name="connsiteY3" fmla="*/ 9673 h 1669511"/>
                        <a:gd name="connsiteX4" fmla="*/ 1166612 w 1537259"/>
                        <a:gd name="connsiteY4" fmla="*/ 64624 h 1669511"/>
                        <a:gd name="connsiteX5" fmla="*/ 1454846 w 1537259"/>
                        <a:gd name="connsiteY5" fmla="*/ 203771 h 1669511"/>
                        <a:gd name="connsiteX6" fmla="*/ 1493791 w 1537259"/>
                        <a:gd name="connsiteY6" fmla="*/ 342919 h 1669511"/>
                        <a:gd name="connsiteX7" fmla="*/ 1494603 w 1537259"/>
                        <a:gd name="connsiteY7" fmla="*/ 571519 h 1669511"/>
                        <a:gd name="connsiteX8" fmla="*/ 1473913 w 1537259"/>
                        <a:gd name="connsiteY8" fmla="*/ 750423 h 1669511"/>
                        <a:gd name="connsiteX9" fmla="*/ 1485086 w 1537259"/>
                        <a:gd name="connsiteY9" fmla="*/ 854499 h 1669511"/>
                        <a:gd name="connsiteX10" fmla="*/ 1483852 w 1537259"/>
                        <a:gd name="connsiteY10" fmla="*/ 949206 h 1669511"/>
                        <a:gd name="connsiteX11" fmla="*/ 1533548 w 1537259"/>
                        <a:gd name="connsiteY11" fmla="*/ 1147989 h 1669511"/>
                        <a:gd name="connsiteX12" fmla="*/ 1445329 w 1537259"/>
                        <a:gd name="connsiteY12" fmla="*/ 1291820 h 1669511"/>
                        <a:gd name="connsiteX13" fmla="*/ 1285070 w 1537259"/>
                        <a:gd name="connsiteY13" fmla="*/ 1485917 h 1669511"/>
                        <a:gd name="connsiteX14" fmla="*/ 1056470 w 1537259"/>
                        <a:gd name="connsiteY14" fmla="*/ 1635005 h 1669511"/>
                        <a:gd name="connsiteX15" fmla="*/ 863890 w 1537259"/>
                        <a:gd name="connsiteY15" fmla="*/ 1669508 h 1669511"/>
                        <a:gd name="connsiteX16" fmla="*/ 629087 w 1537259"/>
                        <a:gd name="connsiteY16" fmla="*/ 1635004 h 1669511"/>
                        <a:gd name="connsiteX17" fmla="*/ 411238 w 1537259"/>
                        <a:gd name="connsiteY17" fmla="*/ 1495859 h 1669511"/>
                        <a:gd name="connsiteX18" fmla="*/ 320975 w 1537259"/>
                        <a:gd name="connsiteY18" fmla="*/ 1366648 h 1669511"/>
                        <a:gd name="connsiteX19" fmla="*/ 56991 w 1537259"/>
                        <a:gd name="connsiteY19" fmla="*/ 1416742 h 1669511"/>
                        <a:gd name="connsiteX20" fmla="*/ 182638 w 1537259"/>
                        <a:gd name="connsiteY20" fmla="*/ 1217563 h 1669511"/>
                        <a:gd name="connsiteX21" fmla="*/ 162759 w 1537259"/>
                        <a:gd name="connsiteY21" fmla="*/ 1078415 h 1669511"/>
                        <a:gd name="connsiteX22" fmla="*/ 43075 w 1537259"/>
                        <a:gd name="connsiteY22" fmla="*/ 979021 h 1669511"/>
                        <a:gd name="connsiteX23" fmla="*/ 8528 w 1537259"/>
                        <a:gd name="connsiteY23" fmla="*/ 881931 h 1669511"/>
                        <a:gd name="connsiteX0" fmla="*/ 8528 w 1537259"/>
                        <a:gd name="connsiteY0" fmla="*/ 881931 h 1669511"/>
                        <a:gd name="connsiteX1" fmla="*/ 13067 w 1537259"/>
                        <a:gd name="connsiteY1" fmla="*/ 364781 h 1669511"/>
                        <a:gd name="connsiteX2" fmla="*/ 311847 w 1537259"/>
                        <a:gd name="connsiteY2" fmla="*/ 283286 h 1669511"/>
                        <a:gd name="connsiteX3" fmla="*/ 863890 w 1537259"/>
                        <a:gd name="connsiteY3" fmla="*/ 9673 h 1669511"/>
                        <a:gd name="connsiteX4" fmla="*/ 1166612 w 1537259"/>
                        <a:gd name="connsiteY4" fmla="*/ 64624 h 1669511"/>
                        <a:gd name="connsiteX5" fmla="*/ 1454846 w 1537259"/>
                        <a:gd name="connsiteY5" fmla="*/ 203771 h 1669511"/>
                        <a:gd name="connsiteX6" fmla="*/ 1493791 w 1537259"/>
                        <a:gd name="connsiteY6" fmla="*/ 342919 h 1669511"/>
                        <a:gd name="connsiteX7" fmla="*/ 1494603 w 1537259"/>
                        <a:gd name="connsiteY7" fmla="*/ 571519 h 1669511"/>
                        <a:gd name="connsiteX8" fmla="*/ 1473913 w 1537259"/>
                        <a:gd name="connsiteY8" fmla="*/ 750423 h 1669511"/>
                        <a:gd name="connsiteX9" fmla="*/ 1485086 w 1537259"/>
                        <a:gd name="connsiteY9" fmla="*/ 854499 h 1669511"/>
                        <a:gd name="connsiteX10" fmla="*/ 1483852 w 1537259"/>
                        <a:gd name="connsiteY10" fmla="*/ 949206 h 1669511"/>
                        <a:gd name="connsiteX11" fmla="*/ 1533548 w 1537259"/>
                        <a:gd name="connsiteY11" fmla="*/ 1147989 h 1669511"/>
                        <a:gd name="connsiteX12" fmla="*/ 1445329 w 1537259"/>
                        <a:gd name="connsiteY12" fmla="*/ 1291820 h 1669511"/>
                        <a:gd name="connsiteX13" fmla="*/ 1285070 w 1537259"/>
                        <a:gd name="connsiteY13" fmla="*/ 1485917 h 1669511"/>
                        <a:gd name="connsiteX14" fmla="*/ 1056470 w 1537259"/>
                        <a:gd name="connsiteY14" fmla="*/ 1635005 h 1669511"/>
                        <a:gd name="connsiteX15" fmla="*/ 863890 w 1537259"/>
                        <a:gd name="connsiteY15" fmla="*/ 1669508 h 1669511"/>
                        <a:gd name="connsiteX16" fmla="*/ 629087 w 1537259"/>
                        <a:gd name="connsiteY16" fmla="*/ 1635004 h 1669511"/>
                        <a:gd name="connsiteX17" fmla="*/ 411238 w 1537259"/>
                        <a:gd name="connsiteY17" fmla="*/ 1495859 h 1669511"/>
                        <a:gd name="connsiteX18" fmla="*/ 320975 w 1537259"/>
                        <a:gd name="connsiteY18" fmla="*/ 1366648 h 1669511"/>
                        <a:gd name="connsiteX19" fmla="*/ 56991 w 1537259"/>
                        <a:gd name="connsiteY19" fmla="*/ 1416742 h 1669511"/>
                        <a:gd name="connsiteX20" fmla="*/ 36334 w 1537259"/>
                        <a:gd name="connsiteY20" fmla="*/ 1281571 h 1669511"/>
                        <a:gd name="connsiteX21" fmla="*/ 162759 w 1537259"/>
                        <a:gd name="connsiteY21" fmla="*/ 1078415 h 1669511"/>
                        <a:gd name="connsiteX22" fmla="*/ 43075 w 1537259"/>
                        <a:gd name="connsiteY22" fmla="*/ 979021 h 1669511"/>
                        <a:gd name="connsiteX23" fmla="*/ 8528 w 1537259"/>
                        <a:gd name="connsiteY23" fmla="*/ 881931 h 1669511"/>
                        <a:gd name="connsiteX0" fmla="*/ 8528 w 1537259"/>
                        <a:gd name="connsiteY0" fmla="*/ 881931 h 1669511"/>
                        <a:gd name="connsiteX1" fmla="*/ 13067 w 1537259"/>
                        <a:gd name="connsiteY1" fmla="*/ 364781 h 1669511"/>
                        <a:gd name="connsiteX2" fmla="*/ 311847 w 1537259"/>
                        <a:gd name="connsiteY2" fmla="*/ 283286 h 1669511"/>
                        <a:gd name="connsiteX3" fmla="*/ 863890 w 1537259"/>
                        <a:gd name="connsiteY3" fmla="*/ 9673 h 1669511"/>
                        <a:gd name="connsiteX4" fmla="*/ 1166612 w 1537259"/>
                        <a:gd name="connsiteY4" fmla="*/ 64624 h 1669511"/>
                        <a:gd name="connsiteX5" fmla="*/ 1454846 w 1537259"/>
                        <a:gd name="connsiteY5" fmla="*/ 203771 h 1669511"/>
                        <a:gd name="connsiteX6" fmla="*/ 1493791 w 1537259"/>
                        <a:gd name="connsiteY6" fmla="*/ 342919 h 1669511"/>
                        <a:gd name="connsiteX7" fmla="*/ 1494603 w 1537259"/>
                        <a:gd name="connsiteY7" fmla="*/ 571519 h 1669511"/>
                        <a:gd name="connsiteX8" fmla="*/ 1473913 w 1537259"/>
                        <a:gd name="connsiteY8" fmla="*/ 750423 h 1669511"/>
                        <a:gd name="connsiteX9" fmla="*/ 1485086 w 1537259"/>
                        <a:gd name="connsiteY9" fmla="*/ 854499 h 1669511"/>
                        <a:gd name="connsiteX10" fmla="*/ 1483852 w 1537259"/>
                        <a:gd name="connsiteY10" fmla="*/ 949206 h 1669511"/>
                        <a:gd name="connsiteX11" fmla="*/ 1533548 w 1537259"/>
                        <a:gd name="connsiteY11" fmla="*/ 1147989 h 1669511"/>
                        <a:gd name="connsiteX12" fmla="*/ 1445329 w 1537259"/>
                        <a:gd name="connsiteY12" fmla="*/ 1291820 h 1669511"/>
                        <a:gd name="connsiteX13" fmla="*/ 1285070 w 1537259"/>
                        <a:gd name="connsiteY13" fmla="*/ 1485917 h 1669511"/>
                        <a:gd name="connsiteX14" fmla="*/ 1056470 w 1537259"/>
                        <a:gd name="connsiteY14" fmla="*/ 1635005 h 1669511"/>
                        <a:gd name="connsiteX15" fmla="*/ 863890 w 1537259"/>
                        <a:gd name="connsiteY15" fmla="*/ 1669508 h 1669511"/>
                        <a:gd name="connsiteX16" fmla="*/ 629087 w 1537259"/>
                        <a:gd name="connsiteY16" fmla="*/ 1635004 h 1669511"/>
                        <a:gd name="connsiteX17" fmla="*/ 411238 w 1537259"/>
                        <a:gd name="connsiteY17" fmla="*/ 1495859 h 1669511"/>
                        <a:gd name="connsiteX18" fmla="*/ 320975 w 1537259"/>
                        <a:gd name="connsiteY18" fmla="*/ 1366648 h 1669511"/>
                        <a:gd name="connsiteX19" fmla="*/ 56991 w 1537259"/>
                        <a:gd name="connsiteY19" fmla="*/ 1416742 h 1669511"/>
                        <a:gd name="connsiteX20" fmla="*/ 36334 w 1537259"/>
                        <a:gd name="connsiteY20" fmla="*/ 1281571 h 1669511"/>
                        <a:gd name="connsiteX21" fmla="*/ 43887 w 1537259"/>
                        <a:gd name="connsiteY21" fmla="*/ 1178999 h 1669511"/>
                        <a:gd name="connsiteX22" fmla="*/ 43075 w 1537259"/>
                        <a:gd name="connsiteY22" fmla="*/ 979021 h 1669511"/>
                        <a:gd name="connsiteX23" fmla="*/ 8528 w 1537259"/>
                        <a:gd name="connsiteY23" fmla="*/ 881931 h 1669511"/>
                        <a:gd name="connsiteX0" fmla="*/ 8528 w 1537259"/>
                        <a:gd name="connsiteY0" fmla="*/ 881931 h 1669511"/>
                        <a:gd name="connsiteX1" fmla="*/ 13067 w 1537259"/>
                        <a:gd name="connsiteY1" fmla="*/ 364781 h 1669511"/>
                        <a:gd name="connsiteX2" fmla="*/ 311847 w 1537259"/>
                        <a:gd name="connsiteY2" fmla="*/ 283286 h 1669511"/>
                        <a:gd name="connsiteX3" fmla="*/ 863890 w 1537259"/>
                        <a:gd name="connsiteY3" fmla="*/ 9673 h 1669511"/>
                        <a:gd name="connsiteX4" fmla="*/ 1166612 w 1537259"/>
                        <a:gd name="connsiteY4" fmla="*/ 64624 h 1669511"/>
                        <a:gd name="connsiteX5" fmla="*/ 1454846 w 1537259"/>
                        <a:gd name="connsiteY5" fmla="*/ 203771 h 1669511"/>
                        <a:gd name="connsiteX6" fmla="*/ 1493791 w 1537259"/>
                        <a:gd name="connsiteY6" fmla="*/ 342919 h 1669511"/>
                        <a:gd name="connsiteX7" fmla="*/ 1494603 w 1537259"/>
                        <a:gd name="connsiteY7" fmla="*/ 571519 h 1669511"/>
                        <a:gd name="connsiteX8" fmla="*/ 1473913 w 1537259"/>
                        <a:gd name="connsiteY8" fmla="*/ 750423 h 1669511"/>
                        <a:gd name="connsiteX9" fmla="*/ 1485086 w 1537259"/>
                        <a:gd name="connsiteY9" fmla="*/ 854499 h 1669511"/>
                        <a:gd name="connsiteX10" fmla="*/ 1483852 w 1537259"/>
                        <a:gd name="connsiteY10" fmla="*/ 949206 h 1669511"/>
                        <a:gd name="connsiteX11" fmla="*/ 1533548 w 1537259"/>
                        <a:gd name="connsiteY11" fmla="*/ 1147989 h 1669511"/>
                        <a:gd name="connsiteX12" fmla="*/ 1445329 w 1537259"/>
                        <a:gd name="connsiteY12" fmla="*/ 1291820 h 1669511"/>
                        <a:gd name="connsiteX13" fmla="*/ 1285070 w 1537259"/>
                        <a:gd name="connsiteY13" fmla="*/ 1485917 h 1669511"/>
                        <a:gd name="connsiteX14" fmla="*/ 1056470 w 1537259"/>
                        <a:gd name="connsiteY14" fmla="*/ 1635005 h 1669511"/>
                        <a:gd name="connsiteX15" fmla="*/ 863890 w 1537259"/>
                        <a:gd name="connsiteY15" fmla="*/ 1669508 h 1669511"/>
                        <a:gd name="connsiteX16" fmla="*/ 629087 w 1537259"/>
                        <a:gd name="connsiteY16" fmla="*/ 1635004 h 1669511"/>
                        <a:gd name="connsiteX17" fmla="*/ 411238 w 1537259"/>
                        <a:gd name="connsiteY17" fmla="*/ 1495859 h 1669511"/>
                        <a:gd name="connsiteX18" fmla="*/ 284399 w 1537259"/>
                        <a:gd name="connsiteY18" fmla="*/ 1522096 h 1669511"/>
                        <a:gd name="connsiteX19" fmla="*/ 56991 w 1537259"/>
                        <a:gd name="connsiteY19" fmla="*/ 1416742 h 1669511"/>
                        <a:gd name="connsiteX20" fmla="*/ 36334 w 1537259"/>
                        <a:gd name="connsiteY20" fmla="*/ 1281571 h 1669511"/>
                        <a:gd name="connsiteX21" fmla="*/ 43887 w 1537259"/>
                        <a:gd name="connsiteY21" fmla="*/ 1178999 h 1669511"/>
                        <a:gd name="connsiteX22" fmla="*/ 43075 w 1537259"/>
                        <a:gd name="connsiteY22" fmla="*/ 979021 h 1669511"/>
                        <a:gd name="connsiteX23" fmla="*/ 8528 w 1537259"/>
                        <a:gd name="connsiteY23" fmla="*/ 881931 h 1669511"/>
                        <a:gd name="connsiteX0" fmla="*/ 8528 w 1537259"/>
                        <a:gd name="connsiteY0" fmla="*/ 881931 h 1669508"/>
                        <a:gd name="connsiteX1" fmla="*/ 13067 w 1537259"/>
                        <a:gd name="connsiteY1" fmla="*/ 364781 h 1669508"/>
                        <a:gd name="connsiteX2" fmla="*/ 311847 w 1537259"/>
                        <a:gd name="connsiteY2" fmla="*/ 283286 h 1669508"/>
                        <a:gd name="connsiteX3" fmla="*/ 863890 w 1537259"/>
                        <a:gd name="connsiteY3" fmla="*/ 9673 h 1669508"/>
                        <a:gd name="connsiteX4" fmla="*/ 1166612 w 1537259"/>
                        <a:gd name="connsiteY4" fmla="*/ 64624 h 1669508"/>
                        <a:gd name="connsiteX5" fmla="*/ 1454846 w 1537259"/>
                        <a:gd name="connsiteY5" fmla="*/ 203771 h 1669508"/>
                        <a:gd name="connsiteX6" fmla="*/ 1493791 w 1537259"/>
                        <a:gd name="connsiteY6" fmla="*/ 342919 h 1669508"/>
                        <a:gd name="connsiteX7" fmla="*/ 1494603 w 1537259"/>
                        <a:gd name="connsiteY7" fmla="*/ 571519 h 1669508"/>
                        <a:gd name="connsiteX8" fmla="*/ 1473913 w 1537259"/>
                        <a:gd name="connsiteY8" fmla="*/ 750423 h 1669508"/>
                        <a:gd name="connsiteX9" fmla="*/ 1485086 w 1537259"/>
                        <a:gd name="connsiteY9" fmla="*/ 854499 h 1669508"/>
                        <a:gd name="connsiteX10" fmla="*/ 1483852 w 1537259"/>
                        <a:gd name="connsiteY10" fmla="*/ 949206 h 1669508"/>
                        <a:gd name="connsiteX11" fmla="*/ 1533548 w 1537259"/>
                        <a:gd name="connsiteY11" fmla="*/ 1147989 h 1669508"/>
                        <a:gd name="connsiteX12" fmla="*/ 1445329 w 1537259"/>
                        <a:gd name="connsiteY12" fmla="*/ 1291820 h 1669508"/>
                        <a:gd name="connsiteX13" fmla="*/ 1285070 w 1537259"/>
                        <a:gd name="connsiteY13" fmla="*/ 1485917 h 1669508"/>
                        <a:gd name="connsiteX14" fmla="*/ 1056470 w 1537259"/>
                        <a:gd name="connsiteY14" fmla="*/ 1635005 h 1669508"/>
                        <a:gd name="connsiteX15" fmla="*/ 863890 w 1537259"/>
                        <a:gd name="connsiteY15" fmla="*/ 1669508 h 1669508"/>
                        <a:gd name="connsiteX16" fmla="*/ 629087 w 1537259"/>
                        <a:gd name="connsiteY16" fmla="*/ 1635004 h 1669508"/>
                        <a:gd name="connsiteX17" fmla="*/ 438670 w 1537259"/>
                        <a:gd name="connsiteY17" fmla="*/ 1614731 h 1669508"/>
                        <a:gd name="connsiteX18" fmla="*/ 284399 w 1537259"/>
                        <a:gd name="connsiteY18" fmla="*/ 1522096 h 1669508"/>
                        <a:gd name="connsiteX19" fmla="*/ 56991 w 1537259"/>
                        <a:gd name="connsiteY19" fmla="*/ 1416742 h 1669508"/>
                        <a:gd name="connsiteX20" fmla="*/ 36334 w 1537259"/>
                        <a:gd name="connsiteY20" fmla="*/ 1281571 h 1669508"/>
                        <a:gd name="connsiteX21" fmla="*/ 43887 w 1537259"/>
                        <a:gd name="connsiteY21" fmla="*/ 1178999 h 1669508"/>
                        <a:gd name="connsiteX22" fmla="*/ 43075 w 1537259"/>
                        <a:gd name="connsiteY22" fmla="*/ 979021 h 1669508"/>
                        <a:gd name="connsiteX23" fmla="*/ 8528 w 1537259"/>
                        <a:gd name="connsiteY23" fmla="*/ 881931 h 1669508"/>
                        <a:gd name="connsiteX0" fmla="*/ 8528 w 1537259"/>
                        <a:gd name="connsiteY0" fmla="*/ 873672 h 1661249"/>
                        <a:gd name="connsiteX1" fmla="*/ 13067 w 1537259"/>
                        <a:gd name="connsiteY1" fmla="*/ 356522 h 1661249"/>
                        <a:gd name="connsiteX2" fmla="*/ 266127 w 1537259"/>
                        <a:gd name="connsiteY2" fmla="*/ 119579 h 1661249"/>
                        <a:gd name="connsiteX3" fmla="*/ 863890 w 1537259"/>
                        <a:gd name="connsiteY3" fmla="*/ 1414 h 1661249"/>
                        <a:gd name="connsiteX4" fmla="*/ 1166612 w 1537259"/>
                        <a:gd name="connsiteY4" fmla="*/ 56365 h 1661249"/>
                        <a:gd name="connsiteX5" fmla="*/ 1454846 w 1537259"/>
                        <a:gd name="connsiteY5" fmla="*/ 195512 h 1661249"/>
                        <a:gd name="connsiteX6" fmla="*/ 1493791 w 1537259"/>
                        <a:gd name="connsiteY6" fmla="*/ 334660 h 1661249"/>
                        <a:gd name="connsiteX7" fmla="*/ 1494603 w 1537259"/>
                        <a:gd name="connsiteY7" fmla="*/ 563260 h 1661249"/>
                        <a:gd name="connsiteX8" fmla="*/ 1473913 w 1537259"/>
                        <a:gd name="connsiteY8" fmla="*/ 742164 h 1661249"/>
                        <a:gd name="connsiteX9" fmla="*/ 1485086 w 1537259"/>
                        <a:gd name="connsiteY9" fmla="*/ 846240 h 1661249"/>
                        <a:gd name="connsiteX10" fmla="*/ 1483852 w 1537259"/>
                        <a:gd name="connsiteY10" fmla="*/ 940947 h 1661249"/>
                        <a:gd name="connsiteX11" fmla="*/ 1533548 w 1537259"/>
                        <a:gd name="connsiteY11" fmla="*/ 1139730 h 1661249"/>
                        <a:gd name="connsiteX12" fmla="*/ 1445329 w 1537259"/>
                        <a:gd name="connsiteY12" fmla="*/ 1283561 h 1661249"/>
                        <a:gd name="connsiteX13" fmla="*/ 1285070 w 1537259"/>
                        <a:gd name="connsiteY13" fmla="*/ 1477658 h 1661249"/>
                        <a:gd name="connsiteX14" fmla="*/ 1056470 w 1537259"/>
                        <a:gd name="connsiteY14" fmla="*/ 1626746 h 1661249"/>
                        <a:gd name="connsiteX15" fmla="*/ 863890 w 1537259"/>
                        <a:gd name="connsiteY15" fmla="*/ 1661249 h 1661249"/>
                        <a:gd name="connsiteX16" fmla="*/ 629087 w 1537259"/>
                        <a:gd name="connsiteY16" fmla="*/ 1626745 h 1661249"/>
                        <a:gd name="connsiteX17" fmla="*/ 438670 w 1537259"/>
                        <a:gd name="connsiteY17" fmla="*/ 1606472 h 1661249"/>
                        <a:gd name="connsiteX18" fmla="*/ 284399 w 1537259"/>
                        <a:gd name="connsiteY18" fmla="*/ 1513837 h 1661249"/>
                        <a:gd name="connsiteX19" fmla="*/ 56991 w 1537259"/>
                        <a:gd name="connsiteY19" fmla="*/ 1408483 h 1661249"/>
                        <a:gd name="connsiteX20" fmla="*/ 36334 w 1537259"/>
                        <a:gd name="connsiteY20" fmla="*/ 1273312 h 1661249"/>
                        <a:gd name="connsiteX21" fmla="*/ 43887 w 1537259"/>
                        <a:gd name="connsiteY21" fmla="*/ 1170740 h 1661249"/>
                        <a:gd name="connsiteX22" fmla="*/ 43075 w 1537259"/>
                        <a:gd name="connsiteY22" fmla="*/ 970762 h 1661249"/>
                        <a:gd name="connsiteX23" fmla="*/ 8528 w 1537259"/>
                        <a:gd name="connsiteY23" fmla="*/ 873672 h 1661249"/>
                        <a:gd name="connsiteX0" fmla="*/ 8528 w 1648683"/>
                        <a:gd name="connsiteY0" fmla="*/ 873672 h 1661249"/>
                        <a:gd name="connsiteX1" fmla="*/ 13067 w 1648683"/>
                        <a:gd name="connsiteY1" fmla="*/ 356522 h 1661249"/>
                        <a:gd name="connsiteX2" fmla="*/ 266127 w 1648683"/>
                        <a:gd name="connsiteY2" fmla="*/ 119579 h 1661249"/>
                        <a:gd name="connsiteX3" fmla="*/ 863890 w 1648683"/>
                        <a:gd name="connsiteY3" fmla="*/ 1414 h 1661249"/>
                        <a:gd name="connsiteX4" fmla="*/ 1166612 w 1648683"/>
                        <a:gd name="connsiteY4" fmla="*/ 56365 h 1661249"/>
                        <a:gd name="connsiteX5" fmla="*/ 1454846 w 1648683"/>
                        <a:gd name="connsiteY5" fmla="*/ 195512 h 1661249"/>
                        <a:gd name="connsiteX6" fmla="*/ 1493791 w 1648683"/>
                        <a:gd name="connsiteY6" fmla="*/ 334660 h 1661249"/>
                        <a:gd name="connsiteX7" fmla="*/ 1494603 w 1648683"/>
                        <a:gd name="connsiteY7" fmla="*/ 563260 h 1661249"/>
                        <a:gd name="connsiteX8" fmla="*/ 1473913 w 1648683"/>
                        <a:gd name="connsiteY8" fmla="*/ 742164 h 1661249"/>
                        <a:gd name="connsiteX9" fmla="*/ 1485086 w 1648683"/>
                        <a:gd name="connsiteY9" fmla="*/ 846240 h 1661249"/>
                        <a:gd name="connsiteX10" fmla="*/ 1648444 w 1648683"/>
                        <a:gd name="connsiteY10" fmla="*/ 913515 h 1661249"/>
                        <a:gd name="connsiteX11" fmla="*/ 1533548 w 1648683"/>
                        <a:gd name="connsiteY11" fmla="*/ 1139730 h 1661249"/>
                        <a:gd name="connsiteX12" fmla="*/ 1445329 w 1648683"/>
                        <a:gd name="connsiteY12" fmla="*/ 1283561 h 1661249"/>
                        <a:gd name="connsiteX13" fmla="*/ 1285070 w 1648683"/>
                        <a:gd name="connsiteY13" fmla="*/ 1477658 h 1661249"/>
                        <a:gd name="connsiteX14" fmla="*/ 1056470 w 1648683"/>
                        <a:gd name="connsiteY14" fmla="*/ 1626746 h 1661249"/>
                        <a:gd name="connsiteX15" fmla="*/ 863890 w 1648683"/>
                        <a:gd name="connsiteY15" fmla="*/ 1661249 h 1661249"/>
                        <a:gd name="connsiteX16" fmla="*/ 629087 w 1648683"/>
                        <a:gd name="connsiteY16" fmla="*/ 1626745 h 1661249"/>
                        <a:gd name="connsiteX17" fmla="*/ 438670 w 1648683"/>
                        <a:gd name="connsiteY17" fmla="*/ 1606472 h 1661249"/>
                        <a:gd name="connsiteX18" fmla="*/ 284399 w 1648683"/>
                        <a:gd name="connsiteY18" fmla="*/ 1513837 h 1661249"/>
                        <a:gd name="connsiteX19" fmla="*/ 56991 w 1648683"/>
                        <a:gd name="connsiteY19" fmla="*/ 1408483 h 1661249"/>
                        <a:gd name="connsiteX20" fmla="*/ 36334 w 1648683"/>
                        <a:gd name="connsiteY20" fmla="*/ 1273312 h 1661249"/>
                        <a:gd name="connsiteX21" fmla="*/ 43887 w 1648683"/>
                        <a:gd name="connsiteY21" fmla="*/ 1170740 h 1661249"/>
                        <a:gd name="connsiteX22" fmla="*/ 43075 w 1648683"/>
                        <a:gd name="connsiteY22" fmla="*/ 970762 h 1661249"/>
                        <a:gd name="connsiteX23" fmla="*/ 8528 w 1648683"/>
                        <a:gd name="connsiteY23" fmla="*/ 873672 h 1661249"/>
                        <a:gd name="connsiteX0" fmla="*/ 8528 w 1738254"/>
                        <a:gd name="connsiteY0" fmla="*/ 873672 h 1661249"/>
                        <a:gd name="connsiteX1" fmla="*/ 13067 w 1738254"/>
                        <a:gd name="connsiteY1" fmla="*/ 356522 h 1661249"/>
                        <a:gd name="connsiteX2" fmla="*/ 266127 w 1738254"/>
                        <a:gd name="connsiteY2" fmla="*/ 119579 h 1661249"/>
                        <a:gd name="connsiteX3" fmla="*/ 863890 w 1738254"/>
                        <a:gd name="connsiteY3" fmla="*/ 1414 h 1661249"/>
                        <a:gd name="connsiteX4" fmla="*/ 1166612 w 1738254"/>
                        <a:gd name="connsiteY4" fmla="*/ 56365 h 1661249"/>
                        <a:gd name="connsiteX5" fmla="*/ 1454846 w 1738254"/>
                        <a:gd name="connsiteY5" fmla="*/ 195512 h 1661249"/>
                        <a:gd name="connsiteX6" fmla="*/ 1493791 w 1738254"/>
                        <a:gd name="connsiteY6" fmla="*/ 334660 h 1661249"/>
                        <a:gd name="connsiteX7" fmla="*/ 1494603 w 1738254"/>
                        <a:gd name="connsiteY7" fmla="*/ 563260 h 1661249"/>
                        <a:gd name="connsiteX8" fmla="*/ 1473913 w 1738254"/>
                        <a:gd name="connsiteY8" fmla="*/ 742164 h 1661249"/>
                        <a:gd name="connsiteX9" fmla="*/ 1731974 w 1738254"/>
                        <a:gd name="connsiteY9" fmla="*/ 837096 h 1661249"/>
                        <a:gd name="connsiteX10" fmla="*/ 1648444 w 1738254"/>
                        <a:gd name="connsiteY10" fmla="*/ 913515 h 1661249"/>
                        <a:gd name="connsiteX11" fmla="*/ 1533548 w 1738254"/>
                        <a:gd name="connsiteY11" fmla="*/ 1139730 h 1661249"/>
                        <a:gd name="connsiteX12" fmla="*/ 1445329 w 1738254"/>
                        <a:gd name="connsiteY12" fmla="*/ 1283561 h 1661249"/>
                        <a:gd name="connsiteX13" fmla="*/ 1285070 w 1738254"/>
                        <a:gd name="connsiteY13" fmla="*/ 1477658 h 1661249"/>
                        <a:gd name="connsiteX14" fmla="*/ 1056470 w 1738254"/>
                        <a:gd name="connsiteY14" fmla="*/ 1626746 h 1661249"/>
                        <a:gd name="connsiteX15" fmla="*/ 863890 w 1738254"/>
                        <a:gd name="connsiteY15" fmla="*/ 1661249 h 1661249"/>
                        <a:gd name="connsiteX16" fmla="*/ 629087 w 1738254"/>
                        <a:gd name="connsiteY16" fmla="*/ 1626745 h 1661249"/>
                        <a:gd name="connsiteX17" fmla="*/ 438670 w 1738254"/>
                        <a:gd name="connsiteY17" fmla="*/ 1606472 h 1661249"/>
                        <a:gd name="connsiteX18" fmla="*/ 284399 w 1738254"/>
                        <a:gd name="connsiteY18" fmla="*/ 1513837 h 1661249"/>
                        <a:gd name="connsiteX19" fmla="*/ 56991 w 1738254"/>
                        <a:gd name="connsiteY19" fmla="*/ 1408483 h 1661249"/>
                        <a:gd name="connsiteX20" fmla="*/ 36334 w 1738254"/>
                        <a:gd name="connsiteY20" fmla="*/ 1273312 h 1661249"/>
                        <a:gd name="connsiteX21" fmla="*/ 43887 w 1738254"/>
                        <a:gd name="connsiteY21" fmla="*/ 1170740 h 1661249"/>
                        <a:gd name="connsiteX22" fmla="*/ 43075 w 1738254"/>
                        <a:gd name="connsiteY22" fmla="*/ 970762 h 1661249"/>
                        <a:gd name="connsiteX23" fmla="*/ 8528 w 1738254"/>
                        <a:gd name="connsiteY23" fmla="*/ 873672 h 1661249"/>
                        <a:gd name="connsiteX0" fmla="*/ 8528 w 1732940"/>
                        <a:gd name="connsiteY0" fmla="*/ 873672 h 1661249"/>
                        <a:gd name="connsiteX1" fmla="*/ 13067 w 1732940"/>
                        <a:gd name="connsiteY1" fmla="*/ 356522 h 1661249"/>
                        <a:gd name="connsiteX2" fmla="*/ 266127 w 1732940"/>
                        <a:gd name="connsiteY2" fmla="*/ 119579 h 1661249"/>
                        <a:gd name="connsiteX3" fmla="*/ 863890 w 1732940"/>
                        <a:gd name="connsiteY3" fmla="*/ 1414 h 1661249"/>
                        <a:gd name="connsiteX4" fmla="*/ 1166612 w 1732940"/>
                        <a:gd name="connsiteY4" fmla="*/ 56365 h 1661249"/>
                        <a:gd name="connsiteX5" fmla="*/ 1454846 w 1732940"/>
                        <a:gd name="connsiteY5" fmla="*/ 195512 h 1661249"/>
                        <a:gd name="connsiteX6" fmla="*/ 1493791 w 1732940"/>
                        <a:gd name="connsiteY6" fmla="*/ 334660 h 1661249"/>
                        <a:gd name="connsiteX7" fmla="*/ 1494603 w 1732940"/>
                        <a:gd name="connsiteY7" fmla="*/ 563260 h 1661249"/>
                        <a:gd name="connsiteX8" fmla="*/ 1592785 w 1732940"/>
                        <a:gd name="connsiteY8" fmla="*/ 687300 h 1661249"/>
                        <a:gd name="connsiteX9" fmla="*/ 1731974 w 1732940"/>
                        <a:gd name="connsiteY9" fmla="*/ 837096 h 1661249"/>
                        <a:gd name="connsiteX10" fmla="*/ 1648444 w 1732940"/>
                        <a:gd name="connsiteY10" fmla="*/ 913515 h 1661249"/>
                        <a:gd name="connsiteX11" fmla="*/ 1533548 w 1732940"/>
                        <a:gd name="connsiteY11" fmla="*/ 1139730 h 1661249"/>
                        <a:gd name="connsiteX12" fmla="*/ 1445329 w 1732940"/>
                        <a:gd name="connsiteY12" fmla="*/ 1283561 h 1661249"/>
                        <a:gd name="connsiteX13" fmla="*/ 1285070 w 1732940"/>
                        <a:gd name="connsiteY13" fmla="*/ 1477658 h 1661249"/>
                        <a:gd name="connsiteX14" fmla="*/ 1056470 w 1732940"/>
                        <a:gd name="connsiteY14" fmla="*/ 1626746 h 1661249"/>
                        <a:gd name="connsiteX15" fmla="*/ 863890 w 1732940"/>
                        <a:gd name="connsiteY15" fmla="*/ 1661249 h 1661249"/>
                        <a:gd name="connsiteX16" fmla="*/ 629087 w 1732940"/>
                        <a:gd name="connsiteY16" fmla="*/ 1626745 h 1661249"/>
                        <a:gd name="connsiteX17" fmla="*/ 438670 w 1732940"/>
                        <a:gd name="connsiteY17" fmla="*/ 1606472 h 1661249"/>
                        <a:gd name="connsiteX18" fmla="*/ 284399 w 1732940"/>
                        <a:gd name="connsiteY18" fmla="*/ 1513837 h 1661249"/>
                        <a:gd name="connsiteX19" fmla="*/ 56991 w 1732940"/>
                        <a:gd name="connsiteY19" fmla="*/ 1408483 h 1661249"/>
                        <a:gd name="connsiteX20" fmla="*/ 36334 w 1732940"/>
                        <a:gd name="connsiteY20" fmla="*/ 1273312 h 1661249"/>
                        <a:gd name="connsiteX21" fmla="*/ 43887 w 1732940"/>
                        <a:gd name="connsiteY21" fmla="*/ 1170740 h 1661249"/>
                        <a:gd name="connsiteX22" fmla="*/ 43075 w 1732940"/>
                        <a:gd name="connsiteY22" fmla="*/ 970762 h 1661249"/>
                        <a:gd name="connsiteX23" fmla="*/ 8528 w 1732940"/>
                        <a:gd name="connsiteY23" fmla="*/ 873672 h 1661249"/>
                        <a:gd name="connsiteX0" fmla="*/ 8528 w 1732940"/>
                        <a:gd name="connsiteY0" fmla="*/ 873672 h 1661249"/>
                        <a:gd name="connsiteX1" fmla="*/ 13067 w 1732940"/>
                        <a:gd name="connsiteY1" fmla="*/ 356522 h 1661249"/>
                        <a:gd name="connsiteX2" fmla="*/ 266127 w 1732940"/>
                        <a:gd name="connsiteY2" fmla="*/ 119579 h 1661249"/>
                        <a:gd name="connsiteX3" fmla="*/ 863890 w 1732940"/>
                        <a:gd name="connsiteY3" fmla="*/ 1414 h 1661249"/>
                        <a:gd name="connsiteX4" fmla="*/ 1166612 w 1732940"/>
                        <a:gd name="connsiteY4" fmla="*/ 56365 h 1661249"/>
                        <a:gd name="connsiteX5" fmla="*/ 1454846 w 1732940"/>
                        <a:gd name="connsiteY5" fmla="*/ 195512 h 1661249"/>
                        <a:gd name="connsiteX6" fmla="*/ 1493791 w 1732940"/>
                        <a:gd name="connsiteY6" fmla="*/ 334660 h 1661249"/>
                        <a:gd name="connsiteX7" fmla="*/ 1604331 w 1732940"/>
                        <a:gd name="connsiteY7" fmla="*/ 526684 h 1661249"/>
                        <a:gd name="connsiteX8" fmla="*/ 1592785 w 1732940"/>
                        <a:gd name="connsiteY8" fmla="*/ 687300 h 1661249"/>
                        <a:gd name="connsiteX9" fmla="*/ 1731974 w 1732940"/>
                        <a:gd name="connsiteY9" fmla="*/ 837096 h 1661249"/>
                        <a:gd name="connsiteX10" fmla="*/ 1648444 w 1732940"/>
                        <a:gd name="connsiteY10" fmla="*/ 913515 h 1661249"/>
                        <a:gd name="connsiteX11" fmla="*/ 1533548 w 1732940"/>
                        <a:gd name="connsiteY11" fmla="*/ 1139730 h 1661249"/>
                        <a:gd name="connsiteX12" fmla="*/ 1445329 w 1732940"/>
                        <a:gd name="connsiteY12" fmla="*/ 1283561 h 1661249"/>
                        <a:gd name="connsiteX13" fmla="*/ 1285070 w 1732940"/>
                        <a:gd name="connsiteY13" fmla="*/ 1477658 h 1661249"/>
                        <a:gd name="connsiteX14" fmla="*/ 1056470 w 1732940"/>
                        <a:gd name="connsiteY14" fmla="*/ 1626746 h 1661249"/>
                        <a:gd name="connsiteX15" fmla="*/ 863890 w 1732940"/>
                        <a:gd name="connsiteY15" fmla="*/ 1661249 h 1661249"/>
                        <a:gd name="connsiteX16" fmla="*/ 629087 w 1732940"/>
                        <a:gd name="connsiteY16" fmla="*/ 1626745 h 1661249"/>
                        <a:gd name="connsiteX17" fmla="*/ 438670 w 1732940"/>
                        <a:gd name="connsiteY17" fmla="*/ 1606472 h 1661249"/>
                        <a:gd name="connsiteX18" fmla="*/ 284399 w 1732940"/>
                        <a:gd name="connsiteY18" fmla="*/ 1513837 h 1661249"/>
                        <a:gd name="connsiteX19" fmla="*/ 56991 w 1732940"/>
                        <a:gd name="connsiteY19" fmla="*/ 1408483 h 1661249"/>
                        <a:gd name="connsiteX20" fmla="*/ 36334 w 1732940"/>
                        <a:gd name="connsiteY20" fmla="*/ 1273312 h 1661249"/>
                        <a:gd name="connsiteX21" fmla="*/ 43887 w 1732940"/>
                        <a:gd name="connsiteY21" fmla="*/ 1170740 h 1661249"/>
                        <a:gd name="connsiteX22" fmla="*/ 43075 w 1732940"/>
                        <a:gd name="connsiteY22" fmla="*/ 970762 h 1661249"/>
                        <a:gd name="connsiteX23" fmla="*/ 8528 w 1732940"/>
                        <a:gd name="connsiteY23" fmla="*/ 873672 h 1661249"/>
                        <a:gd name="connsiteX0" fmla="*/ 8528 w 1732940"/>
                        <a:gd name="connsiteY0" fmla="*/ 873672 h 1661249"/>
                        <a:gd name="connsiteX1" fmla="*/ 13067 w 1732940"/>
                        <a:gd name="connsiteY1" fmla="*/ 356522 h 1661249"/>
                        <a:gd name="connsiteX2" fmla="*/ 266127 w 1732940"/>
                        <a:gd name="connsiteY2" fmla="*/ 119579 h 1661249"/>
                        <a:gd name="connsiteX3" fmla="*/ 863890 w 1732940"/>
                        <a:gd name="connsiteY3" fmla="*/ 1414 h 1661249"/>
                        <a:gd name="connsiteX4" fmla="*/ 1166612 w 1732940"/>
                        <a:gd name="connsiteY4" fmla="*/ 56365 h 1661249"/>
                        <a:gd name="connsiteX5" fmla="*/ 1454846 w 1732940"/>
                        <a:gd name="connsiteY5" fmla="*/ 195512 h 1661249"/>
                        <a:gd name="connsiteX6" fmla="*/ 1603519 w 1732940"/>
                        <a:gd name="connsiteY6" fmla="*/ 325516 h 1661249"/>
                        <a:gd name="connsiteX7" fmla="*/ 1604331 w 1732940"/>
                        <a:gd name="connsiteY7" fmla="*/ 526684 h 1661249"/>
                        <a:gd name="connsiteX8" fmla="*/ 1592785 w 1732940"/>
                        <a:gd name="connsiteY8" fmla="*/ 687300 h 1661249"/>
                        <a:gd name="connsiteX9" fmla="*/ 1731974 w 1732940"/>
                        <a:gd name="connsiteY9" fmla="*/ 837096 h 1661249"/>
                        <a:gd name="connsiteX10" fmla="*/ 1648444 w 1732940"/>
                        <a:gd name="connsiteY10" fmla="*/ 913515 h 1661249"/>
                        <a:gd name="connsiteX11" fmla="*/ 1533548 w 1732940"/>
                        <a:gd name="connsiteY11" fmla="*/ 1139730 h 1661249"/>
                        <a:gd name="connsiteX12" fmla="*/ 1445329 w 1732940"/>
                        <a:gd name="connsiteY12" fmla="*/ 1283561 h 1661249"/>
                        <a:gd name="connsiteX13" fmla="*/ 1285070 w 1732940"/>
                        <a:gd name="connsiteY13" fmla="*/ 1477658 h 1661249"/>
                        <a:gd name="connsiteX14" fmla="*/ 1056470 w 1732940"/>
                        <a:gd name="connsiteY14" fmla="*/ 1626746 h 1661249"/>
                        <a:gd name="connsiteX15" fmla="*/ 863890 w 1732940"/>
                        <a:gd name="connsiteY15" fmla="*/ 1661249 h 1661249"/>
                        <a:gd name="connsiteX16" fmla="*/ 629087 w 1732940"/>
                        <a:gd name="connsiteY16" fmla="*/ 1626745 h 1661249"/>
                        <a:gd name="connsiteX17" fmla="*/ 438670 w 1732940"/>
                        <a:gd name="connsiteY17" fmla="*/ 1606472 h 1661249"/>
                        <a:gd name="connsiteX18" fmla="*/ 284399 w 1732940"/>
                        <a:gd name="connsiteY18" fmla="*/ 1513837 h 1661249"/>
                        <a:gd name="connsiteX19" fmla="*/ 56991 w 1732940"/>
                        <a:gd name="connsiteY19" fmla="*/ 1408483 h 1661249"/>
                        <a:gd name="connsiteX20" fmla="*/ 36334 w 1732940"/>
                        <a:gd name="connsiteY20" fmla="*/ 1273312 h 1661249"/>
                        <a:gd name="connsiteX21" fmla="*/ 43887 w 1732940"/>
                        <a:gd name="connsiteY21" fmla="*/ 1170740 h 1661249"/>
                        <a:gd name="connsiteX22" fmla="*/ 43075 w 1732940"/>
                        <a:gd name="connsiteY22" fmla="*/ 970762 h 1661249"/>
                        <a:gd name="connsiteX23" fmla="*/ 8528 w 1732940"/>
                        <a:gd name="connsiteY23" fmla="*/ 873672 h 1661249"/>
                        <a:gd name="connsiteX0" fmla="*/ 8528 w 1732940"/>
                        <a:gd name="connsiteY0" fmla="*/ 873672 h 1661249"/>
                        <a:gd name="connsiteX1" fmla="*/ 13067 w 1732940"/>
                        <a:gd name="connsiteY1" fmla="*/ 356522 h 1661249"/>
                        <a:gd name="connsiteX2" fmla="*/ 266127 w 1732940"/>
                        <a:gd name="connsiteY2" fmla="*/ 119579 h 1661249"/>
                        <a:gd name="connsiteX3" fmla="*/ 863890 w 1732940"/>
                        <a:gd name="connsiteY3" fmla="*/ 1414 h 1661249"/>
                        <a:gd name="connsiteX4" fmla="*/ 1166612 w 1732940"/>
                        <a:gd name="connsiteY4" fmla="*/ 56365 h 1661249"/>
                        <a:gd name="connsiteX5" fmla="*/ 1454846 w 1732940"/>
                        <a:gd name="connsiteY5" fmla="*/ 195512 h 1661249"/>
                        <a:gd name="connsiteX6" fmla="*/ 1603519 w 1732940"/>
                        <a:gd name="connsiteY6" fmla="*/ 325516 h 1661249"/>
                        <a:gd name="connsiteX7" fmla="*/ 1604331 w 1732940"/>
                        <a:gd name="connsiteY7" fmla="*/ 526684 h 1661249"/>
                        <a:gd name="connsiteX8" fmla="*/ 1592785 w 1732940"/>
                        <a:gd name="connsiteY8" fmla="*/ 687300 h 1661249"/>
                        <a:gd name="connsiteX9" fmla="*/ 1731974 w 1732940"/>
                        <a:gd name="connsiteY9" fmla="*/ 837096 h 1661249"/>
                        <a:gd name="connsiteX10" fmla="*/ 1648444 w 1732940"/>
                        <a:gd name="connsiteY10" fmla="*/ 913515 h 1661249"/>
                        <a:gd name="connsiteX11" fmla="*/ 1533548 w 1732940"/>
                        <a:gd name="connsiteY11" fmla="*/ 1139730 h 1661249"/>
                        <a:gd name="connsiteX12" fmla="*/ 1491049 w 1732940"/>
                        <a:gd name="connsiteY12" fmla="*/ 1393289 h 1661249"/>
                        <a:gd name="connsiteX13" fmla="*/ 1285070 w 1732940"/>
                        <a:gd name="connsiteY13" fmla="*/ 1477658 h 1661249"/>
                        <a:gd name="connsiteX14" fmla="*/ 1056470 w 1732940"/>
                        <a:gd name="connsiteY14" fmla="*/ 1626746 h 1661249"/>
                        <a:gd name="connsiteX15" fmla="*/ 863890 w 1732940"/>
                        <a:gd name="connsiteY15" fmla="*/ 1661249 h 1661249"/>
                        <a:gd name="connsiteX16" fmla="*/ 629087 w 1732940"/>
                        <a:gd name="connsiteY16" fmla="*/ 1626745 h 1661249"/>
                        <a:gd name="connsiteX17" fmla="*/ 438670 w 1732940"/>
                        <a:gd name="connsiteY17" fmla="*/ 1606472 h 1661249"/>
                        <a:gd name="connsiteX18" fmla="*/ 284399 w 1732940"/>
                        <a:gd name="connsiteY18" fmla="*/ 1513837 h 1661249"/>
                        <a:gd name="connsiteX19" fmla="*/ 56991 w 1732940"/>
                        <a:gd name="connsiteY19" fmla="*/ 1408483 h 1661249"/>
                        <a:gd name="connsiteX20" fmla="*/ 36334 w 1732940"/>
                        <a:gd name="connsiteY20" fmla="*/ 1273312 h 1661249"/>
                        <a:gd name="connsiteX21" fmla="*/ 43887 w 1732940"/>
                        <a:gd name="connsiteY21" fmla="*/ 1170740 h 1661249"/>
                        <a:gd name="connsiteX22" fmla="*/ 43075 w 1732940"/>
                        <a:gd name="connsiteY22" fmla="*/ 970762 h 1661249"/>
                        <a:gd name="connsiteX23" fmla="*/ 8528 w 1732940"/>
                        <a:gd name="connsiteY23" fmla="*/ 873672 h 1661249"/>
                        <a:gd name="connsiteX0" fmla="*/ 8528 w 1649273"/>
                        <a:gd name="connsiteY0" fmla="*/ 873672 h 1661249"/>
                        <a:gd name="connsiteX1" fmla="*/ 13067 w 1649273"/>
                        <a:gd name="connsiteY1" fmla="*/ 356522 h 1661249"/>
                        <a:gd name="connsiteX2" fmla="*/ 266127 w 1649273"/>
                        <a:gd name="connsiteY2" fmla="*/ 119579 h 1661249"/>
                        <a:gd name="connsiteX3" fmla="*/ 863890 w 1649273"/>
                        <a:gd name="connsiteY3" fmla="*/ 1414 h 1661249"/>
                        <a:gd name="connsiteX4" fmla="*/ 1166612 w 1649273"/>
                        <a:gd name="connsiteY4" fmla="*/ 56365 h 1661249"/>
                        <a:gd name="connsiteX5" fmla="*/ 1454846 w 1649273"/>
                        <a:gd name="connsiteY5" fmla="*/ 195512 h 1661249"/>
                        <a:gd name="connsiteX6" fmla="*/ 1603519 w 1649273"/>
                        <a:gd name="connsiteY6" fmla="*/ 325516 h 1661249"/>
                        <a:gd name="connsiteX7" fmla="*/ 1604331 w 1649273"/>
                        <a:gd name="connsiteY7" fmla="*/ 526684 h 1661249"/>
                        <a:gd name="connsiteX8" fmla="*/ 1592785 w 1649273"/>
                        <a:gd name="connsiteY8" fmla="*/ 687300 h 1661249"/>
                        <a:gd name="connsiteX9" fmla="*/ 1585670 w 1649273"/>
                        <a:gd name="connsiteY9" fmla="*/ 818808 h 1661249"/>
                        <a:gd name="connsiteX10" fmla="*/ 1648444 w 1649273"/>
                        <a:gd name="connsiteY10" fmla="*/ 913515 h 1661249"/>
                        <a:gd name="connsiteX11" fmla="*/ 1533548 w 1649273"/>
                        <a:gd name="connsiteY11" fmla="*/ 1139730 h 1661249"/>
                        <a:gd name="connsiteX12" fmla="*/ 1491049 w 1649273"/>
                        <a:gd name="connsiteY12" fmla="*/ 1393289 h 1661249"/>
                        <a:gd name="connsiteX13" fmla="*/ 1285070 w 1649273"/>
                        <a:gd name="connsiteY13" fmla="*/ 1477658 h 1661249"/>
                        <a:gd name="connsiteX14" fmla="*/ 1056470 w 1649273"/>
                        <a:gd name="connsiteY14" fmla="*/ 1626746 h 1661249"/>
                        <a:gd name="connsiteX15" fmla="*/ 863890 w 1649273"/>
                        <a:gd name="connsiteY15" fmla="*/ 1661249 h 1661249"/>
                        <a:gd name="connsiteX16" fmla="*/ 629087 w 1649273"/>
                        <a:gd name="connsiteY16" fmla="*/ 1626745 h 1661249"/>
                        <a:gd name="connsiteX17" fmla="*/ 438670 w 1649273"/>
                        <a:gd name="connsiteY17" fmla="*/ 1606472 h 1661249"/>
                        <a:gd name="connsiteX18" fmla="*/ 284399 w 1649273"/>
                        <a:gd name="connsiteY18" fmla="*/ 1513837 h 1661249"/>
                        <a:gd name="connsiteX19" fmla="*/ 56991 w 1649273"/>
                        <a:gd name="connsiteY19" fmla="*/ 1408483 h 1661249"/>
                        <a:gd name="connsiteX20" fmla="*/ 36334 w 1649273"/>
                        <a:gd name="connsiteY20" fmla="*/ 1273312 h 1661249"/>
                        <a:gd name="connsiteX21" fmla="*/ 43887 w 1649273"/>
                        <a:gd name="connsiteY21" fmla="*/ 1170740 h 1661249"/>
                        <a:gd name="connsiteX22" fmla="*/ 43075 w 1649273"/>
                        <a:gd name="connsiteY22" fmla="*/ 970762 h 1661249"/>
                        <a:gd name="connsiteX23" fmla="*/ 8528 w 1649273"/>
                        <a:gd name="connsiteY23" fmla="*/ 873672 h 1661249"/>
                        <a:gd name="connsiteX0" fmla="*/ 8528 w 1649273"/>
                        <a:gd name="connsiteY0" fmla="*/ 873672 h 1661249"/>
                        <a:gd name="connsiteX1" fmla="*/ 13067 w 1649273"/>
                        <a:gd name="connsiteY1" fmla="*/ 356522 h 1661249"/>
                        <a:gd name="connsiteX2" fmla="*/ 266127 w 1649273"/>
                        <a:gd name="connsiteY2" fmla="*/ 119579 h 1661249"/>
                        <a:gd name="connsiteX3" fmla="*/ 863890 w 1649273"/>
                        <a:gd name="connsiteY3" fmla="*/ 1414 h 1661249"/>
                        <a:gd name="connsiteX4" fmla="*/ 1166612 w 1649273"/>
                        <a:gd name="connsiteY4" fmla="*/ 56365 h 1661249"/>
                        <a:gd name="connsiteX5" fmla="*/ 1454846 w 1649273"/>
                        <a:gd name="connsiteY5" fmla="*/ 195512 h 1661249"/>
                        <a:gd name="connsiteX6" fmla="*/ 1603519 w 1649273"/>
                        <a:gd name="connsiteY6" fmla="*/ 325516 h 1661249"/>
                        <a:gd name="connsiteX7" fmla="*/ 1604331 w 1649273"/>
                        <a:gd name="connsiteY7" fmla="*/ 526684 h 1661249"/>
                        <a:gd name="connsiteX8" fmla="*/ 1592785 w 1649273"/>
                        <a:gd name="connsiteY8" fmla="*/ 687300 h 1661249"/>
                        <a:gd name="connsiteX9" fmla="*/ 1585670 w 1649273"/>
                        <a:gd name="connsiteY9" fmla="*/ 818808 h 1661249"/>
                        <a:gd name="connsiteX10" fmla="*/ 1648444 w 1649273"/>
                        <a:gd name="connsiteY10" fmla="*/ 913515 h 1661249"/>
                        <a:gd name="connsiteX11" fmla="*/ 1533548 w 1649273"/>
                        <a:gd name="connsiteY11" fmla="*/ 1139730 h 1661249"/>
                        <a:gd name="connsiteX12" fmla="*/ 1436185 w 1649273"/>
                        <a:gd name="connsiteY12" fmla="*/ 1347569 h 1661249"/>
                        <a:gd name="connsiteX13" fmla="*/ 1285070 w 1649273"/>
                        <a:gd name="connsiteY13" fmla="*/ 1477658 h 1661249"/>
                        <a:gd name="connsiteX14" fmla="*/ 1056470 w 1649273"/>
                        <a:gd name="connsiteY14" fmla="*/ 1626746 h 1661249"/>
                        <a:gd name="connsiteX15" fmla="*/ 863890 w 1649273"/>
                        <a:gd name="connsiteY15" fmla="*/ 1661249 h 1661249"/>
                        <a:gd name="connsiteX16" fmla="*/ 629087 w 1649273"/>
                        <a:gd name="connsiteY16" fmla="*/ 1626745 h 1661249"/>
                        <a:gd name="connsiteX17" fmla="*/ 438670 w 1649273"/>
                        <a:gd name="connsiteY17" fmla="*/ 1606472 h 1661249"/>
                        <a:gd name="connsiteX18" fmla="*/ 284399 w 1649273"/>
                        <a:gd name="connsiteY18" fmla="*/ 1513837 h 1661249"/>
                        <a:gd name="connsiteX19" fmla="*/ 56991 w 1649273"/>
                        <a:gd name="connsiteY19" fmla="*/ 1408483 h 1661249"/>
                        <a:gd name="connsiteX20" fmla="*/ 36334 w 1649273"/>
                        <a:gd name="connsiteY20" fmla="*/ 1273312 h 1661249"/>
                        <a:gd name="connsiteX21" fmla="*/ 43887 w 1649273"/>
                        <a:gd name="connsiteY21" fmla="*/ 1170740 h 1661249"/>
                        <a:gd name="connsiteX22" fmla="*/ 43075 w 1649273"/>
                        <a:gd name="connsiteY22" fmla="*/ 970762 h 1661249"/>
                        <a:gd name="connsiteX23" fmla="*/ 8528 w 1649273"/>
                        <a:gd name="connsiteY23" fmla="*/ 873672 h 1661249"/>
                        <a:gd name="connsiteX0" fmla="*/ 8528 w 1649273"/>
                        <a:gd name="connsiteY0" fmla="*/ 873672 h 1661249"/>
                        <a:gd name="connsiteX1" fmla="*/ 13067 w 1649273"/>
                        <a:gd name="connsiteY1" fmla="*/ 356522 h 1661249"/>
                        <a:gd name="connsiteX2" fmla="*/ 266127 w 1649273"/>
                        <a:gd name="connsiteY2" fmla="*/ 119579 h 1661249"/>
                        <a:gd name="connsiteX3" fmla="*/ 863890 w 1649273"/>
                        <a:gd name="connsiteY3" fmla="*/ 1414 h 1661249"/>
                        <a:gd name="connsiteX4" fmla="*/ 1166612 w 1649273"/>
                        <a:gd name="connsiteY4" fmla="*/ 56365 h 1661249"/>
                        <a:gd name="connsiteX5" fmla="*/ 1454846 w 1649273"/>
                        <a:gd name="connsiteY5" fmla="*/ 195512 h 1661249"/>
                        <a:gd name="connsiteX6" fmla="*/ 1603519 w 1649273"/>
                        <a:gd name="connsiteY6" fmla="*/ 325516 h 1661249"/>
                        <a:gd name="connsiteX7" fmla="*/ 1604331 w 1649273"/>
                        <a:gd name="connsiteY7" fmla="*/ 526684 h 1661249"/>
                        <a:gd name="connsiteX8" fmla="*/ 1592785 w 1649273"/>
                        <a:gd name="connsiteY8" fmla="*/ 687300 h 1661249"/>
                        <a:gd name="connsiteX9" fmla="*/ 1585670 w 1649273"/>
                        <a:gd name="connsiteY9" fmla="*/ 818808 h 1661249"/>
                        <a:gd name="connsiteX10" fmla="*/ 1648444 w 1649273"/>
                        <a:gd name="connsiteY10" fmla="*/ 913515 h 1661249"/>
                        <a:gd name="connsiteX11" fmla="*/ 1533548 w 1649273"/>
                        <a:gd name="connsiteY11" fmla="*/ 1139730 h 1661249"/>
                        <a:gd name="connsiteX12" fmla="*/ 1436185 w 1649273"/>
                        <a:gd name="connsiteY12" fmla="*/ 1347569 h 1661249"/>
                        <a:gd name="connsiteX13" fmla="*/ 1330790 w 1649273"/>
                        <a:gd name="connsiteY13" fmla="*/ 1514234 h 1661249"/>
                        <a:gd name="connsiteX14" fmla="*/ 1056470 w 1649273"/>
                        <a:gd name="connsiteY14" fmla="*/ 1626746 h 1661249"/>
                        <a:gd name="connsiteX15" fmla="*/ 863890 w 1649273"/>
                        <a:gd name="connsiteY15" fmla="*/ 1661249 h 1661249"/>
                        <a:gd name="connsiteX16" fmla="*/ 629087 w 1649273"/>
                        <a:gd name="connsiteY16" fmla="*/ 1626745 h 1661249"/>
                        <a:gd name="connsiteX17" fmla="*/ 438670 w 1649273"/>
                        <a:gd name="connsiteY17" fmla="*/ 1606472 h 1661249"/>
                        <a:gd name="connsiteX18" fmla="*/ 284399 w 1649273"/>
                        <a:gd name="connsiteY18" fmla="*/ 1513837 h 1661249"/>
                        <a:gd name="connsiteX19" fmla="*/ 56991 w 1649273"/>
                        <a:gd name="connsiteY19" fmla="*/ 1408483 h 1661249"/>
                        <a:gd name="connsiteX20" fmla="*/ 36334 w 1649273"/>
                        <a:gd name="connsiteY20" fmla="*/ 1273312 h 1661249"/>
                        <a:gd name="connsiteX21" fmla="*/ 43887 w 1649273"/>
                        <a:gd name="connsiteY21" fmla="*/ 1170740 h 1661249"/>
                        <a:gd name="connsiteX22" fmla="*/ 43075 w 1649273"/>
                        <a:gd name="connsiteY22" fmla="*/ 970762 h 1661249"/>
                        <a:gd name="connsiteX23" fmla="*/ 8528 w 1649273"/>
                        <a:gd name="connsiteY23" fmla="*/ 873672 h 1661249"/>
                        <a:gd name="connsiteX0" fmla="*/ 8528 w 1649273"/>
                        <a:gd name="connsiteY0" fmla="*/ 873672 h 1663921"/>
                        <a:gd name="connsiteX1" fmla="*/ 13067 w 1649273"/>
                        <a:gd name="connsiteY1" fmla="*/ 356522 h 1663921"/>
                        <a:gd name="connsiteX2" fmla="*/ 266127 w 1649273"/>
                        <a:gd name="connsiteY2" fmla="*/ 119579 h 1663921"/>
                        <a:gd name="connsiteX3" fmla="*/ 863890 w 1649273"/>
                        <a:gd name="connsiteY3" fmla="*/ 1414 h 1663921"/>
                        <a:gd name="connsiteX4" fmla="*/ 1166612 w 1649273"/>
                        <a:gd name="connsiteY4" fmla="*/ 56365 h 1663921"/>
                        <a:gd name="connsiteX5" fmla="*/ 1454846 w 1649273"/>
                        <a:gd name="connsiteY5" fmla="*/ 195512 h 1663921"/>
                        <a:gd name="connsiteX6" fmla="*/ 1603519 w 1649273"/>
                        <a:gd name="connsiteY6" fmla="*/ 325516 h 1663921"/>
                        <a:gd name="connsiteX7" fmla="*/ 1604331 w 1649273"/>
                        <a:gd name="connsiteY7" fmla="*/ 526684 h 1663921"/>
                        <a:gd name="connsiteX8" fmla="*/ 1592785 w 1649273"/>
                        <a:gd name="connsiteY8" fmla="*/ 687300 h 1663921"/>
                        <a:gd name="connsiteX9" fmla="*/ 1585670 w 1649273"/>
                        <a:gd name="connsiteY9" fmla="*/ 818808 h 1663921"/>
                        <a:gd name="connsiteX10" fmla="*/ 1648444 w 1649273"/>
                        <a:gd name="connsiteY10" fmla="*/ 913515 h 1663921"/>
                        <a:gd name="connsiteX11" fmla="*/ 1533548 w 1649273"/>
                        <a:gd name="connsiteY11" fmla="*/ 1139730 h 1663921"/>
                        <a:gd name="connsiteX12" fmla="*/ 1436185 w 1649273"/>
                        <a:gd name="connsiteY12" fmla="*/ 1347569 h 1663921"/>
                        <a:gd name="connsiteX13" fmla="*/ 1330790 w 1649273"/>
                        <a:gd name="connsiteY13" fmla="*/ 1514234 h 1663921"/>
                        <a:gd name="connsiteX14" fmla="*/ 1065614 w 1649273"/>
                        <a:gd name="connsiteY14" fmla="*/ 1645034 h 1663921"/>
                        <a:gd name="connsiteX15" fmla="*/ 863890 w 1649273"/>
                        <a:gd name="connsiteY15" fmla="*/ 1661249 h 1663921"/>
                        <a:gd name="connsiteX16" fmla="*/ 629087 w 1649273"/>
                        <a:gd name="connsiteY16" fmla="*/ 1626745 h 1663921"/>
                        <a:gd name="connsiteX17" fmla="*/ 438670 w 1649273"/>
                        <a:gd name="connsiteY17" fmla="*/ 1606472 h 1663921"/>
                        <a:gd name="connsiteX18" fmla="*/ 284399 w 1649273"/>
                        <a:gd name="connsiteY18" fmla="*/ 1513837 h 1663921"/>
                        <a:gd name="connsiteX19" fmla="*/ 56991 w 1649273"/>
                        <a:gd name="connsiteY19" fmla="*/ 1408483 h 1663921"/>
                        <a:gd name="connsiteX20" fmla="*/ 36334 w 1649273"/>
                        <a:gd name="connsiteY20" fmla="*/ 1273312 h 1663921"/>
                        <a:gd name="connsiteX21" fmla="*/ 43887 w 1649273"/>
                        <a:gd name="connsiteY21" fmla="*/ 1170740 h 1663921"/>
                        <a:gd name="connsiteX22" fmla="*/ 43075 w 1649273"/>
                        <a:gd name="connsiteY22" fmla="*/ 970762 h 1663921"/>
                        <a:gd name="connsiteX23" fmla="*/ 8528 w 1649273"/>
                        <a:gd name="connsiteY23" fmla="*/ 873672 h 1663921"/>
                        <a:gd name="connsiteX0" fmla="*/ 29909 w 1643222"/>
                        <a:gd name="connsiteY0" fmla="*/ 891960 h 1663921"/>
                        <a:gd name="connsiteX1" fmla="*/ 7016 w 1643222"/>
                        <a:gd name="connsiteY1" fmla="*/ 356522 h 1663921"/>
                        <a:gd name="connsiteX2" fmla="*/ 260076 w 1643222"/>
                        <a:gd name="connsiteY2" fmla="*/ 119579 h 1663921"/>
                        <a:gd name="connsiteX3" fmla="*/ 857839 w 1643222"/>
                        <a:gd name="connsiteY3" fmla="*/ 1414 h 1663921"/>
                        <a:gd name="connsiteX4" fmla="*/ 1160561 w 1643222"/>
                        <a:gd name="connsiteY4" fmla="*/ 56365 h 1663921"/>
                        <a:gd name="connsiteX5" fmla="*/ 1448795 w 1643222"/>
                        <a:gd name="connsiteY5" fmla="*/ 195512 h 1663921"/>
                        <a:gd name="connsiteX6" fmla="*/ 1597468 w 1643222"/>
                        <a:gd name="connsiteY6" fmla="*/ 325516 h 1663921"/>
                        <a:gd name="connsiteX7" fmla="*/ 1598280 w 1643222"/>
                        <a:gd name="connsiteY7" fmla="*/ 526684 h 1663921"/>
                        <a:gd name="connsiteX8" fmla="*/ 1586734 w 1643222"/>
                        <a:gd name="connsiteY8" fmla="*/ 687300 h 1663921"/>
                        <a:gd name="connsiteX9" fmla="*/ 1579619 w 1643222"/>
                        <a:gd name="connsiteY9" fmla="*/ 818808 h 1663921"/>
                        <a:gd name="connsiteX10" fmla="*/ 1642393 w 1643222"/>
                        <a:gd name="connsiteY10" fmla="*/ 913515 h 1663921"/>
                        <a:gd name="connsiteX11" fmla="*/ 1527497 w 1643222"/>
                        <a:gd name="connsiteY11" fmla="*/ 1139730 h 1663921"/>
                        <a:gd name="connsiteX12" fmla="*/ 1430134 w 1643222"/>
                        <a:gd name="connsiteY12" fmla="*/ 1347569 h 1663921"/>
                        <a:gd name="connsiteX13" fmla="*/ 1324739 w 1643222"/>
                        <a:gd name="connsiteY13" fmla="*/ 1514234 h 1663921"/>
                        <a:gd name="connsiteX14" fmla="*/ 1059563 w 1643222"/>
                        <a:gd name="connsiteY14" fmla="*/ 1645034 h 1663921"/>
                        <a:gd name="connsiteX15" fmla="*/ 857839 w 1643222"/>
                        <a:gd name="connsiteY15" fmla="*/ 1661249 h 1663921"/>
                        <a:gd name="connsiteX16" fmla="*/ 623036 w 1643222"/>
                        <a:gd name="connsiteY16" fmla="*/ 1626745 h 1663921"/>
                        <a:gd name="connsiteX17" fmla="*/ 432619 w 1643222"/>
                        <a:gd name="connsiteY17" fmla="*/ 1606472 h 1663921"/>
                        <a:gd name="connsiteX18" fmla="*/ 278348 w 1643222"/>
                        <a:gd name="connsiteY18" fmla="*/ 1513837 h 1663921"/>
                        <a:gd name="connsiteX19" fmla="*/ 50940 w 1643222"/>
                        <a:gd name="connsiteY19" fmla="*/ 1408483 h 1663921"/>
                        <a:gd name="connsiteX20" fmla="*/ 30283 w 1643222"/>
                        <a:gd name="connsiteY20" fmla="*/ 1273312 h 1663921"/>
                        <a:gd name="connsiteX21" fmla="*/ 37836 w 1643222"/>
                        <a:gd name="connsiteY21" fmla="*/ 1170740 h 1663921"/>
                        <a:gd name="connsiteX22" fmla="*/ 37024 w 1643222"/>
                        <a:gd name="connsiteY22" fmla="*/ 970762 h 1663921"/>
                        <a:gd name="connsiteX23" fmla="*/ 29909 w 1643222"/>
                        <a:gd name="connsiteY23" fmla="*/ 891960 h 1663921"/>
                        <a:gd name="connsiteX0" fmla="*/ 112533 w 1725846"/>
                        <a:gd name="connsiteY0" fmla="*/ 891960 h 1663921"/>
                        <a:gd name="connsiteX1" fmla="*/ 195 w 1725846"/>
                        <a:gd name="connsiteY1" fmla="*/ 657296 h 1663921"/>
                        <a:gd name="connsiteX2" fmla="*/ 89640 w 1725846"/>
                        <a:gd name="connsiteY2" fmla="*/ 356522 h 1663921"/>
                        <a:gd name="connsiteX3" fmla="*/ 342700 w 1725846"/>
                        <a:gd name="connsiteY3" fmla="*/ 119579 h 1663921"/>
                        <a:gd name="connsiteX4" fmla="*/ 940463 w 1725846"/>
                        <a:gd name="connsiteY4" fmla="*/ 1414 h 1663921"/>
                        <a:gd name="connsiteX5" fmla="*/ 1243185 w 1725846"/>
                        <a:gd name="connsiteY5" fmla="*/ 56365 h 1663921"/>
                        <a:gd name="connsiteX6" fmla="*/ 1531419 w 1725846"/>
                        <a:gd name="connsiteY6" fmla="*/ 195512 h 1663921"/>
                        <a:gd name="connsiteX7" fmla="*/ 1680092 w 1725846"/>
                        <a:gd name="connsiteY7" fmla="*/ 325516 h 1663921"/>
                        <a:gd name="connsiteX8" fmla="*/ 1680904 w 1725846"/>
                        <a:gd name="connsiteY8" fmla="*/ 526684 h 1663921"/>
                        <a:gd name="connsiteX9" fmla="*/ 1669358 w 1725846"/>
                        <a:gd name="connsiteY9" fmla="*/ 687300 h 1663921"/>
                        <a:gd name="connsiteX10" fmla="*/ 1662243 w 1725846"/>
                        <a:gd name="connsiteY10" fmla="*/ 818808 h 1663921"/>
                        <a:gd name="connsiteX11" fmla="*/ 1725017 w 1725846"/>
                        <a:gd name="connsiteY11" fmla="*/ 913515 h 1663921"/>
                        <a:gd name="connsiteX12" fmla="*/ 1610121 w 1725846"/>
                        <a:gd name="connsiteY12" fmla="*/ 1139730 h 1663921"/>
                        <a:gd name="connsiteX13" fmla="*/ 1512758 w 1725846"/>
                        <a:gd name="connsiteY13" fmla="*/ 1347569 h 1663921"/>
                        <a:gd name="connsiteX14" fmla="*/ 1407363 w 1725846"/>
                        <a:gd name="connsiteY14" fmla="*/ 1514234 h 1663921"/>
                        <a:gd name="connsiteX15" fmla="*/ 1142187 w 1725846"/>
                        <a:gd name="connsiteY15" fmla="*/ 1645034 h 1663921"/>
                        <a:gd name="connsiteX16" fmla="*/ 940463 w 1725846"/>
                        <a:gd name="connsiteY16" fmla="*/ 1661249 h 1663921"/>
                        <a:gd name="connsiteX17" fmla="*/ 705660 w 1725846"/>
                        <a:gd name="connsiteY17" fmla="*/ 1626745 h 1663921"/>
                        <a:gd name="connsiteX18" fmla="*/ 515243 w 1725846"/>
                        <a:gd name="connsiteY18" fmla="*/ 1606472 h 1663921"/>
                        <a:gd name="connsiteX19" fmla="*/ 360972 w 1725846"/>
                        <a:gd name="connsiteY19" fmla="*/ 1513837 h 1663921"/>
                        <a:gd name="connsiteX20" fmla="*/ 133564 w 1725846"/>
                        <a:gd name="connsiteY20" fmla="*/ 1408483 h 1663921"/>
                        <a:gd name="connsiteX21" fmla="*/ 112907 w 1725846"/>
                        <a:gd name="connsiteY21" fmla="*/ 1273312 h 1663921"/>
                        <a:gd name="connsiteX22" fmla="*/ 120460 w 1725846"/>
                        <a:gd name="connsiteY22" fmla="*/ 1170740 h 1663921"/>
                        <a:gd name="connsiteX23" fmla="*/ 119648 w 1725846"/>
                        <a:gd name="connsiteY23" fmla="*/ 970762 h 1663921"/>
                        <a:gd name="connsiteX24" fmla="*/ 112533 w 1725846"/>
                        <a:gd name="connsiteY24" fmla="*/ 891960 h 1663921"/>
                        <a:gd name="connsiteX0" fmla="*/ 2548 w 1807885"/>
                        <a:gd name="connsiteY0" fmla="*/ 891960 h 1663921"/>
                        <a:gd name="connsiteX1" fmla="*/ 82234 w 1807885"/>
                        <a:gd name="connsiteY1" fmla="*/ 657296 h 1663921"/>
                        <a:gd name="connsiteX2" fmla="*/ 171679 w 1807885"/>
                        <a:gd name="connsiteY2" fmla="*/ 356522 h 1663921"/>
                        <a:gd name="connsiteX3" fmla="*/ 424739 w 1807885"/>
                        <a:gd name="connsiteY3" fmla="*/ 119579 h 1663921"/>
                        <a:gd name="connsiteX4" fmla="*/ 1022502 w 1807885"/>
                        <a:gd name="connsiteY4" fmla="*/ 1414 h 1663921"/>
                        <a:gd name="connsiteX5" fmla="*/ 1325224 w 1807885"/>
                        <a:gd name="connsiteY5" fmla="*/ 56365 h 1663921"/>
                        <a:gd name="connsiteX6" fmla="*/ 1613458 w 1807885"/>
                        <a:gd name="connsiteY6" fmla="*/ 195512 h 1663921"/>
                        <a:gd name="connsiteX7" fmla="*/ 1762131 w 1807885"/>
                        <a:gd name="connsiteY7" fmla="*/ 325516 h 1663921"/>
                        <a:gd name="connsiteX8" fmla="*/ 1762943 w 1807885"/>
                        <a:gd name="connsiteY8" fmla="*/ 526684 h 1663921"/>
                        <a:gd name="connsiteX9" fmla="*/ 1751397 w 1807885"/>
                        <a:gd name="connsiteY9" fmla="*/ 687300 h 1663921"/>
                        <a:gd name="connsiteX10" fmla="*/ 1744282 w 1807885"/>
                        <a:gd name="connsiteY10" fmla="*/ 818808 h 1663921"/>
                        <a:gd name="connsiteX11" fmla="*/ 1807056 w 1807885"/>
                        <a:gd name="connsiteY11" fmla="*/ 913515 h 1663921"/>
                        <a:gd name="connsiteX12" fmla="*/ 1692160 w 1807885"/>
                        <a:gd name="connsiteY12" fmla="*/ 1139730 h 1663921"/>
                        <a:gd name="connsiteX13" fmla="*/ 1594797 w 1807885"/>
                        <a:gd name="connsiteY13" fmla="*/ 1347569 h 1663921"/>
                        <a:gd name="connsiteX14" fmla="*/ 1489402 w 1807885"/>
                        <a:gd name="connsiteY14" fmla="*/ 1514234 h 1663921"/>
                        <a:gd name="connsiteX15" fmla="*/ 1224226 w 1807885"/>
                        <a:gd name="connsiteY15" fmla="*/ 1645034 h 1663921"/>
                        <a:gd name="connsiteX16" fmla="*/ 1022502 w 1807885"/>
                        <a:gd name="connsiteY16" fmla="*/ 1661249 h 1663921"/>
                        <a:gd name="connsiteX17" fmla="*/ 787699 w 1807885"/>
                        <a:gd name="connsiteY17" fmla="*/ 1626745 h 1663921"/>
                        <a:gd name="connsiteX18" fmla="*/ 597282 w 1807885"/>
                        <a:gd name="connsiteY18" fmla="*/ 1606472 h 1663921"/>
                        <a:gd name="connsiteX19" fmla="*/ 443011 w 1807885"/>
                        <a:gd name="connsiteY19" fmla="*/ 1513837 h 1663921"/>
                        <a:gd name="connsiteX20" fmla="*/ 215603 w 1807885"/>
                        <a:gd name="connsiteY20" fmla="*/ 1408483 h 1663921"/>
                        <a:gd name="connsiteX21" fmla="*/ 194946 w 1807885"/>
                        <a:gd name="connsiteY21" fmla="*/ 1273312 h 1663921"/>
                        <a:gd name="connsiteX22" fmla="*/ 202499 w 1807885"/>
                        <a:gd name="connsiteY22" fmla="*/ 1170740 h 1663921"/>
                        <a:gd name="connsiteX23" fmla="*/ 201687 w 1807885"/>
                        <a:gd name="connsiteY23" fmla="*/ 970762 h 1663921"/>
                        <a:gd name="connsiteX24" fmla="*/ 2548 w 1807885"/>
                        <a:gd name="connsiteY24" fmla="*/ 891960 h 1663921"/>
                        <a:gd name="connsiteX0" fmla="*/ 26 w 1805363"/>
                        <a:gd name="connsiteY0" fmla="*/ 891960 h 1663921"/>
                        <a:gd name="connsiteX1" fmla="*/ 79712 w 1805363"/>
                        <a:gd name="connsiteY1" fmla="*/ 657296 h 1663921"/>
                        <a:gd name="connsiteX2" fmla="*/ 169157 w 1805363"/>
                        <a:gd name="connsiteY2" fmla="*/ 356522 h 1663921"/>
                        <a:gd name="connsiteX3" fmla="*/ 422217 w 1805363"/>
                        <a:gd name="connsiteY3" fmla="*/ 119579 h 1663921"/>
                        <a:gd name="connsiteX4" fmla="*/ 1019980 w 1805363"/>
                        <a:gd name="connsiteY4" fmla="*/ 1414 h 1663921"/>
                        <a:gd name="connsiteX5" fmla="*/ 1322702 w 1805363"/>
                        <a:gd name="connsiteY5" fmla="*/ 56365 h 1663921"/>
                        <a:gd name="connsiteX6" fmla="*/ 1610936 w 1805363"/>
                        <a:gd name="connsiteY6" fmla="*/ 195512 h 1663921"/>
                        <a:gd name="connsiteX7" fmla="*/ 1759609 w 1805363"/>
                        <a:gd name="connsiteY7" fmla="*/ 325516 h 1663921"/>
                        <a:gd name="connsiteX8" fmla="*/ 1760421 w 1805363"/>
                        <a:gd name="connsiteY8" fmla="*/ 526684 h 1663921"/>
                        <a:gd name="connsiteX9" fmla="*/ 1748875 w 1805363"/>
                        <a:gd name="connsiteY9" fmla="*/ 687300 h 1663921"/>
                        <a:gd name="connsiteX10" fmla="*/ 1741760 w 1805363"/>
                        <a:gd name="connsiteY10" fmla="*/ 818808 h 1663921"/>
                        <a:gd name="connsiteX11" fmla="*/ 1804534 w 1805363"/>
                        <a:gd name="connsiteY11" fmla="*/ 913515 h 1663921"/>
                        <a:gd name="connsiteX12" fmla="*/ 1689638 w 1805363"/>
                        <a:gd name="connsiteY12" fmla="*/ 1139730 h 1663921"/>
                        <a:gd name="connsiteX13" fmla="*/ 1592275 w 1805363"/>
                        <a:gd name="connsiteY13" fmla="*/ 1347569 h 1663921"/>
                        <a:gd name="connsiteX14" fmla="*/ 1486880 w 1805363"/>
                        <a:gd name="connsiteY14" fmla="*/ 1514234 h 1663921"/>
                        <a:gd name="connsiteX15" fmla="*/ 1221704 w 1805363"/>
                        <a:gd name="connsiteY15" fmla="*/ 1645034 h 1663921"/>
                        <a:gd name="connsiteX16" fmla="*/ 1019980 w 1805363"/>
                        <a:gd name="connsiteY16" fmla="*/ 1661249 h 1663921"/>
                        <a:gd name="connsiteX17" fmla="*/ 785177 w 1805363"/>
                        <a:gd name="connsiteY17" fmla="*/ 1626745 h 1663921"/>
                        <a:gd name="connsiteX18" fmla="*/ 594760 w 1805363"/>
                        <a:gd name="connsiteY18" fmla="*/ 1606472 h 1663921"/>
                        <a:gd name="connsiteX19" fmla="*/ 440489 w 1805363"/>
                        <a:gd name="connsiteY19" fmla="*/ 1513837 h 1663921"/>
                        <a:gd name="connsiteX20" fmla="*/ 213081 w 1805363"/>
                        <a:gd name="connsiteY20" fmla="*/ 1408483 h 1663921"/>
                        <a:gd name="connsiteX21" fmla="*/ 192424 w 1805363"/>
                        <a:gd name="connsiteY21" fmla="*/ 1273312 h 1663921"/>
                        <a:gd name="connsiteX22" fmla="*/ 199977 w 1805363"/>
                        <a:gd name="connsiteY22" fmla="*/ 1170740 h 1663921"/>
                        <a:gd name="connsiteX23" fmla="*/ 71149 w 1805363"/>
                        <a:gd name="connsiteY23" fmla="*/ 1080490 h 1663921"/>
                        <a:gd name="connsiteX24" fmla="*/ 26 w 1805363"/>
                        <a:gd name="connsiteY24" fmla="*/ 891960 h 1663921"/>
                        <a:gd name="connsiteX0" fmla="*/ 26 w 1805363"/>
                        <a:gd name="connsiteY0" fmla="*/ 891960 h 1663921"/>
                        <a:gd name="connsiteX1" fmla="*/ 79712 w 1805363"/>
                        <a:gd name="connsiteY1" fmla="*/ 657296 h 1663921"/>
                        <a:gd name="connsiteX2" fmla="*/ 169157 w 1805363"/>
                        <a:gd name="connsiteY2" fmla="*/ 356522 h 1663921"/>
                        <a:gd name="connsiteX3" fmla="*/ 422217 w 1805363"/>
                        <a:gd name="connsiteY3" fmla="*/ 119579 h 1663921"/>
                        <a:gd name="connsiteX4" fmla="*/ 1019980 w 1805363"/>
                        <a:gd name="connsiteY4" fmla="*/ 1414 h 1663921"/>
                        <a:gd name="connsiteX5" fmla="*/ 1322702 w 1805363"/>
                        <a:gd name="connsiteY5" fmla="*/ 56365 h 1663921"/>
                        <a:gd name="connsiteX6" fmla="*/ 1610936 w 1805363"/>
                        <a:gd name="connsiteY6" fmla="*/ 195512 h 1663921"/>
                        <a:gd name="connsiteX7" fmla="*/ 1759609 w 1805363"/>
                        <a:gd name="connsiteY7" fmla="*/ 325516 h 1663921"/>
                        <a:gd name="connsiteX8" fmla="*/ 1760421 w 1805363"/>
                        <a:gd name="connsiteY8" fmla="*/ 526684 h 1663921"/>
                        <a:gd name="connsiteX9" fmla="*/ 1748875 w 1805363"/>
                        <a:gd name="connsiteY9" fmla="*/ 687300 h 1663921"/>
                        <a:gd name="connsiteX10" fmla="*/ 1741760 w 1805363"/>
                        <a:gd name="connsiteY10" fmla="*/ 818808 h 1663921"/>
                        <a:gd name="connsiteX11" fmla="*/ 1804534 w 1805363"/>
                        <a:gd name="connsiteY11" fmla="*/ 913515 h 1663921"/>
                        <a:gd name="connsiteX12" fmla="*/ 1689638 w 1805363"/>
                        <a:gd name="connsiteY12" fmla="*/ 1139730 h 1663921"/>
                        <a:gd name="connsiteX13" fmla="*/ 1592275 w 1805363"/>
                        <a:gd name="connsiteY13" fmla="*/ 1347569 h 1663921"/>
                        <a:gd name="connsiteX14" fmla="*/ 1486880 w 1805363"/>
                        <a:gd name="connsiteY14" fmla="*/ 1514234 h 1663921"/>
                        <a:gd name="connsiteX15" fmla="*/ 1221704 w 1805363"/>
                        <a:gd name="connsiteY15" fmla="*/ 1645034 h 1663921"/>
                        <a:gd name="connsiteX16" fmla="*/ 1019980 w 1805363"/>
                        <a:gd name="connsiteY16" fmla="*/ 1661249 h 1663921"/>
                        <a:gd name="connsiteX17" fmla="*/ 785177 w 1805363"/>
                        <a:gd name="connsiteY17" fmla="*/ 1626745 h 1663921"/>
                        <a:gd name="connsiteX18" fmla="*/ 594760 w 1805363"/>
                        <a:gd name="connsiteY18" fmla="*/ 1606472 h 1663921"/>
                        <a:gd name="connsiteX19" fmla="*/ 440489 w 1805363"/>
                        <a:gd name="connsiteY19" fmla="*/ 1513837 h 1663921"/>
                        <a:gd name="connsiteX20" fmla="*/ 213081 w 1805363"/>
                        <a:gd name="connsiteY20" fmla="*/ 1408483 h 1663921"/>
                        <a:gd name="connsiteX21" fmla="*/ 192424 w 1805363"/>
                        <a:gd name="connsiteY21" fmla="*/ 1273312 h 1663921"/>
                        <a:gd name="connsiteX22" fmla="*/ 81105 w 1805363"/>
                        <a:gd name="connsiteY22" fmla="*/ 1262180 h 1663921"/>
                        <a:gd name="connsiteX23" fmla="*/ 71149 w 1805363"/>
                        <a:gd name="connsiteY23" fmla="*/ 1080490 h 1663921"/>
                        <a:gd name="connsiteX24" fmla="*/ 26 w 1805363"/>
                        <a:gd name="connsiteY24" fmla="*/ 891960 h 1663921"/>
                        <a:gd name="connsiteX0" fmla="*/ 26 w 1805363"/>
                        <a:gd name="connsiteY0" fmla="*/ 891960 h 1663921"/>
                        <a:gd name="connsiteX1" fmla="*/ 79712 w 1805363"/>
                        <a:gd name="connsiteY1" fmla="*/ 657296 h 1663921"/>
                        <a:gd name="connsiteX2" fmla="*/ 169157 w 1805363"/>
                        <a:gd name="connsiteY2" fmla="*/ 356522 h 1663921"/>
                        <a:gd name="connsiteX3" fmla="*/ 422217 w 1805363"/>
                        <a:gd name="connsiteY3" fmla="*/ 119579 h 1663921"/>
                        <a:gd name="connsiteX4" fmla="*/ 1019980 w 1805363"/>
                        <a:gd name="connsiteY4" fmla="*/ 1414 h 1663921"/>
                        <a:gd name="connsiteX5" fmla="*/ 1322702 w 1805363"/>
                        <a:gd name="connsiteY5" fmla="*/ 56365 h 1663921"/>
                        <a:gd name="connsiteX6" fmla="*/ 1610936 w 1805363"/>
                        <a:gd name="connsiteY6" fmla="*/ 195512 h 1663921"/>
                        <a:gd name="connsiteX7" fmla="*/ 1759609 w 1805363"/>
                        <a:gd name="connsiteY7" fmla="*/ 325516 h 1663921"/>
                        <a:gd name="connsiteX8" fmla="*/ 1760421 w 1805363"/>
                        <a:gd name="connsiteY8" fmla="*/ 526684 h 1663921"/>
                        <a:gd name="connsiteX9" fmla="*/ 1748875 w 1805363"/>
                        <a:gd name="connsiteY9" fmla="*/ 687300 h 1663921"/>
                        <a:gd name="connsiteX10" fmla="*/ 1741760 w 1805363"/>
                        <a:gd name="connsiteY10" fmla="*/ 818808 h 1663921"/>
                        <a:gd name="connsiteX11" fmla="*/ 1804534 w 1805363"/>
                        <a:gd name="connsiteY11" fmla="*/ 913515 h 1663921"/>
                        <a:gd name="connsiteX12" fmla="*/ 1689638 w 1805363"/>
                        <a:gd name="connsiteY12" fmla="*/ 1139730 h 1663921"/>
                        <a:gd name="connsiteX13" fmla="*/ 1592275 w 1805363"/>
                        <a:gd name="connsiteY13" fmla="*/ 1347569 h 1663921"/>
                        <a:gd name="connsiteX14" fmla="*/ 1486880 w 1805363"/>
                        <a:gd name="connsiteY14" fmla="*/ 1514234 h 1663921"/>
                        <a:gd name="connsiteX15" fmla="*/ 1221704 w 1805363"/>
                        <a:gd name="connsiteY15" fmla="*/ 1645034 h 1663921"/>
                        <a:gd name="connsiteX16" fmla="*/ 1019980 w 1805363"/>
                        <a:gd name="connsiteY16" fmla="*/ 1661249 h 1663921"/>
                        <a:gd name="connsiteX17" fmla="*/ 785177 w 1805363"/>
                        <a:gd name="connsiteY17" fmla="*/ 1626745 h 1663921"/>
                        <a:gd name="connsiteX18" fmla="*/ 594760 w 1805363"/>
                        <a:gd name="connsiteY18" fmla="*/ 1606472 h 1663921"/>
                        <a:gd name="connsiteX19" fmla="*/ 385625 w 1805363"/>
                        <a:gd name="connsiteY19" fmla="*/ 1586989 h 1663921"/>
                        <a:gd name="connsiteX20" fmla="*/ 213081 w 1805363"/>
                        <a:gd name="connsiteY20" fmla="*/ 1408483 h 1663921"/>
                        <a:gd name="connsiteX21" fmla="*/ 192424 w 1805363"/>
                        <a:gd name="connsiteY21" fmla="*/ 1273312 h 1663921"/>
                        <a:gd name="connsiteX22" fmla="*/ 81105 w 1805363"/>
                        <a:gd name="connsiteY22" fmla="*/ 1262180 h 1663921"/>
                        <a:gd name="connsiteX23" fmla="*/ 71149 w 1805363"/>
                        <a:gd name="connsiteY23" fmla="*/ 1080490 h 1663921"/>
                        <a:gd name="connsiteX24" fmla="*/ 26 w 1805363"/>
                        <a:gd name="connsiteY24" fmla="*/ 891960 h 1663921"/>
                        <a:gd name="connsiteX0" fmla="*/ 26 w 1805363"/>
                        <a:gd name="connsiteY0" fmla="*/ 891960 h 1716559"/>
                        <a:gd name="connsiteX1" fmla="*/ 79712 w 1805363"/>
                        <a:gd name="connsiteY1" fmla="*/ 657296 h 1716559"/>
                        <a:gd name="connsiteX2" fmla="*/ 169157 w 1805363"/>
                        <a:gd name="connsiteY2" fmla="*/ 356522 h 1716559"/>
                        <a:gd name="connsiteX3" fmla="*/ 422217 w 1805363"/>
                        <a:gd name="connsiteY3" fmla="*/ 119579 h 1716559"/>
                        <a:gd name="connsiteX4" fmla="*/ 1019980 w 1805363"/>
                        <a:gd name="connsiteY4" fmla="*/ 1414 h 1716559"/>
                        <a:gd name="connsiteX5" fmla="*/ 1322702 w 1805363"/>
                        <a:gd name="connsiteY5" fmla="*/ 56365 h 1716559"/>
                        <a:gd name="connsiteX6" fmla="*/ 1610936 w 1805363"/>
                        <a:gd name="connsiteY6" fmla="*/ 195512 h 1716559"/>
                        <a:gd name="connsiteX7" fmla="*/ 1759609 w 1805363"/>
                        <a:gd name="connsiteY7" fmla="*/ 325516 h 1716559"/>
                        <a:gd name="connsiteX8" fmla="*/ 1760421 w 1805363"/>
                        <a:gd name="connsiteY8" fmla="*/ 526684 h 1716559"/>
                        <a:gd name="connsiteX9" fmla="*/ 1748875 w 1805363"/>
                        <a:gd name="connsiteY9" fmla="*/ 687300 h 1716559"/>
                        <a:gd name="connsiteX10" fmla="*/ 1741760 w 1805363"/>
                        <a:gd name="connsiteY10" fmla="*/ 818808 h 1716559"/>
                        <a:gd name="connsiteX11" fmla="*/ 1804534 w 1805363"/>
                        <a:gd name="connsiteY11" fmla="*/ 913515 h 1716559"/>
                        <a:gd name="connsiteX12" fmla="*/ 1689638 w 1805363"/>
                        <a:gd name="connsiteY12" fmla="*/ 1139730 h 1716559"/>
                        <a:gd name="connsiteX13" fmla="*/ 1592275 w 1805363"/>
                        <a:gd name="connsiteY13" fmla="*/ 1347569 h 1716559"/>
                        <a:gd name="connsiteX14" fmla="*/ 1486880 w 1805363"/>
                        <a:gd name="connsiteY14" fmla="*/ 1514234 h 1716559"/>
                        <a:gd name="connsiteX15" fmla="*/ 1221704 w 1805363"/>
                        <a:gd name="connsiteY15" fmla="*/ 1645034 h 1716559"/>
                        <a:gd name="connsiteX16" fmla="*/ 1019980 w 1805363"/>
                        <a:gd name="connsiteY16" fmla="*/ 1661249 h 1716559"/>
                        <a:gd name="connsiteX17" fmla="*/ 785177 w 1805363"/>
                        <a:gd name="connsiteY17" fmla="*/ 1626745 h 1716559"/>
                        <a:gd name="connsiteX18" fmla="*/ 585616 w 1805363"/>
                        <a:gd name="connsiteY18" fmla="*/ 1716200 h 1716559"/>
                        <a:gd name="connsiteX19" fmla="*/ 385625 w 1805363"/>
                        <a:gd name="connsiteY19" fmla="*/ 1586989 h 1716559"/>
                        <a:gd name="connsiteX20" fmla="*/ 213081 w 1805363"/>
                        <a:gd name="connsiteY20" fmla="*/ 1408483 h 1716559"/>
                        <a:gd name="connsiteX21" fmla="*/ 192424 w 1805363"/>
                        <a:gd name="connsiteY21" fmla="*/ 1273312 h 1716559"/>
                        <a:gd name="connsiteX22" fmla="*/ 81105 w 1805363"/>
                        <a:gd name="connsiteY22" fmla="*/ 1262180 h 1716559"/>
                        <a:gd name="connsiteX23" fmla="*/ 71149 w 1805363"/>
                        <a:gd name="connsiteY23" fmla="*/ 1080490 h 1716559"/>
                        <a:gd name="connsiteX24" fmla="*/ 26 w 1805363"/>
                        <a:gd name="connsiteY24" fmla="*/ 891960 h 1716559"/>
                        <a:gd name="connsiteX0" fmla="*/ 26 w 1805363"/>
                        <a:gd name="connsiteY0" fmla="*/ 891960 h 1717509"/>
                        <a:gd name="connsiteX1" fmla="*/ 79712 w 1805363"/>
                        <a:gd name="connsiteY1" fmla="*/ 657296 h 1717509"/>
                        <a:gd name="connsiteX2" fmla="*/ 169157 w 1805363"/>
                        <a:gd name="connsiteY2" fmla="*/ 356522 h 1717509"/>
                        <a:gd name="connsiteX3" fmla="*/ 422217 w 1805363"/>
                        <a:gd name="connsiteY3" fmla="*/ 119579 h 1717509"/>
                        <a:gd name="connsiteX4" fmla="*/ 1019980 w 1805363"/>
                        <a:gd name="connsiteY4" fmla="*/ 1414 h 1717509"/>
                        <a:gd name="connsiteX5" fmla="*/ 1322702 w 1805363"/>
                        <a:gd name="connsiteY5" fmla="*/ 56365 h 1717509"/>
                        <a:gd name="connsiteX6" fmla="*/ 1610936 w 1805363"/>
                        <a:gd name="connsiteY6" fmla="*/ 195512 h 1717509"/>
                        <a:gd name="connsiteX7" fmla="*/ 1759609 w 1805363"/>
                        <a:gd name="connsiteY7" fmla="*/ 325516 h 1717509"/>
                        <a:gd name="connsiteX8" fmla="*/ 1760421 w 1805363"/>
                        <a:gd name="connsiteY8" fmla="*/ 526684 h 1717509"/>
                        <a:gd name="connsiteX9" fmla="*/ 1748875 w 1805363"/>
                        <a:gd name="connsiteY9" fmla="*/ 687300 h 1717509"/>
                        <a:gd name="connsiteX10" fmla="*/ 1741760 w 1805363"/>
                        <a:gd name="connsiteY10" fmla="*/ 818808 h 1717509"/>
                        <a:gd name="connsiteX11" fmla="*/ 1804534 w 1805363"/>
                        <a:gd name="connsiteY11" fmla="*/ 913515 h 1717509"/>
                        <a:gd name="connsiteX12" fmla="*/ 1689638 w 1805363"/>
                        <a:gd name="connsiteY12" fmla="*/ 1139730 h 1717509"/>
                        <a:gd name="connsiteX13" fmla="*/ 1592275 w 1805363"/>
                        <a:gd name="connsiteY13" fmla="*/ 1347569 h 1717509"/>
                        <a:gd name="connsiteX14" fmla="*/ 1486880 w 1805363"/>
                        <a:gd name="connsiteY14" fmla="*/ 1514234 h 1717509"/>
                        <a:gd name="connsiteX15" fmla="*/ 1221704 w 1805363"/>
                        <a:gd name="connsiteY15" fmla="*/ 1645034 h 1717509"/>
                        <a:gd name="connsiteX16" fmla="*/ 1019980 w 1805363"/>
                        <a:gd name="connsiteY16" fmla="*/ 1661249 h 1717509"/>
                        <a:gd name="connsiteX17" fmla="*/ 785177 w 1805363"/>
                        <a:gd name="connsiteY17" fmla="*/ 1654177 h 1717509"/>
                        <a:gd name="connsiteX18" fmla="*/ 585616 w 1805363"/>
                        <a:gd name="connsiteY18" fmla="*/ 1716200 h 1717509"/>
                        <a:gd name="connsiteX19" fmla="*/ 385625 w 1805363"/>
                        <a:gd name="connsiteY19" fmla="*/ 1586989 h 1717509"/>
                        <a:gd name="connsiteX20" fmla="*/ 213081 w 1805363"/>
                        <a:gd name="connsiteY20" fmla="*/ 1408483 h 1717509"/>
                        <a:gd name="connsiteX21" fmla="*/ 192424 w 1805363"/>
                        <a:gd name="connsiteY21" fmla="*/ 1273312 h 1717509"/>
                        <a:gd name="connsiteX22" fmla="*/ 81105 w 1805363"/>
                        <a:gd name="connsiteY22" fmla="*/ 1262180 h 1717509"/>
                        <a:gd name="connsiteX23" fmla="*/ 71149 w 1805363"/>
                        <a:gd name="connsiteY23" fmla="*/ 1080490 h 1717509"/>
                        <a:gd name="connsiteX24" fmla="*/ 26 w 1805363"/>
                        <a:gd name="connsiteY24" fmla="*/ 891960 h 1717509"/>
                        <a:gd name="connsiteX0" fmla="*/ 26 w 1805363"/>
                        <a:gd name="connsiteY0" fmla="*/ 910303 h 1735852"/>
                        <a:gd name="connsiteX1" fmla="*/ 79712 w 1805363"/>
                        <a:gd name="connsiteY1" fmla="*/ 675639 h 1735852"/>
                        <a:gd name="connsiteX2" fmla="*/ 169157 w 1805363"/>
                        <a:gd name="connsiteY2" fmla="*/ 374865 h 1735852"/>
                        <a:gd name="connsiteX3" fmla="*/ 422217 w 1805363"/>
                        <a:gd name="connsiteY3" fmla="*/ 137922 h 1735852"/>
                        <a:gd name="connsiteX4" fmla="*/ 1038268 w 1805363"/>
                        <a:gd name="connsiteY4" fmla="*/ 1469 h 1735852"/>
                        <a:gd name="connsiteX5" fmla="*/ 1322702 w 1805363"/>
                        <a:gd name="connsiteY5" fmla="*/ 74708 h 1735852"/>
                        <a:gd name="connsiteX6" fmla="*/ 1610936 w 1805363"/>
                        <a:gd name="connsiteY6" fmla="*/ 213855 h 1735852"/>
                        <a:gd name="connsiteX7" fmla="*/ 1759609 w 1805363"/>
                        <a:gd name="connsiteY7" fmla="*/ 343859 h 1735852"/>
                        <a:gd name="connsiteX8" fmla="*/ 1760421 w 1805363"/>
                        <a:gd name="connsiteY8" fmla="*/ 545027 h 1735852"/>
                        <a:gd name="connsiteX9" fmla="*/ 1748875 w 1805363"/>
                        <a:gd name="connsiteY9" fmla="*/ 705643 h 1735852"/>
                        <a:gd name="connsiteX10" fmla="*/ 1741760 w 1805363"/>
                        <a:gd name="connsiteY10" fmla="*/ 837151 h 1735852"/>
                        <a:gd name="connsiteX11" fmla="*/ 1804534 w 1805363"/>
                        <a:gd name="connsiteY11" fmla="*/ 931858 h 1735852"/>
                        <a:gd name="connsiteX12" fmla="*/ 1689638 w 1805363"/>
                        <a:gd name="connsiteY12" fmla="*/ 1158073 h 1735852"/>
                        <a:gd name="connsiteX13" fmla="*/ 1592275 w 1805363"/>
                        <a:gd name="connsiteY13" fmla="*/ 1365912 h 1735852"/>
                        <a:gd name="connsiteX14" fmla="*/ 1486880 w 1805363"/>
                        <a:gd name="connsiteY14" fmla="*/ 1532577 h 1735852"/>
                        <a:gd name="connsiteX15" fmla="*/ 1221704 w 1805363"/>
                        <a:gd name="connsiteY15" fmla="*/ 1663377 h 1735852"/>
                        <a:gd name="connsiteX16" fmla="*/ 1019980 w 1805363"/>
                        <a:gd name="connsiteY16" fmla="*/ 1679592 h 1735852"/>
                        <a:gd name="connsiteX17" fmla="*/ 785177 w 1805363"/>
                        <a:gd name="connsiteY17" fmla="*/ 1672520 h 1735852"/>
                        <a:gd name="connsiteX18" fmla="*/ 585616 w 1805363"/>
                        <a:gd name="connsiteY18" fmla="*/ 1734543 h 1735852"/>
                        <a:gd name="connsiteX19" fmla="*/ 385625 w 1805363"/>
                        <a:gd name="connsiteY19" fmla="*/ 1605332 h 1735852"/>
                        <a:gd name="connsiteX20" fmla="*/ 213081 w 1805363"/>
                        <a:gd name="connsiteY20" fmla="*/ 1426826 h 1735852"/>
                        <a:gd name="connsiteX21" fmla="*/ 192424 w 1805363"/>
                        <a:gd name="connsiteY21" fmla="*/ 1291655 h 1735852"/>
                        <a:gd name="connsiteX22" fmla="*/ 81105 w 1805363"/>
                        <a:gd name="connsiteY22" fmla="*/ 1280523 h 1735852"/>
                        <a:gd name="connsiteX23" fmla="*/ 71149 w 1805363"/>
                        <a:gd name="connsiteY23" fmla="*/ 1098833 h 1735852"/>
                        <a:gd name="connsiteX24" fmla="*/ 26 w 1805363"/>
                        <a:gd name="connsiteY24" fmla="*/ 910303 h 1735852"/>
                        <a:gd name="connsiteX0" fmla="*/ 26 w 1805363"/>
                        <a:gd name="connsiteY0" fmla="*/ 910303 h 1735852"/>
                        <a:gd name="connsiteX1" fmla="*/ 79712 w 1805363"/>
                        <a:gd name="connsiteY1" fmla="*/ 675639 h 1735852"/>
                        <a:gd name="connsiteX2" fmla="*/ 169157 w 1805363"/>
                        <a:gd name="connsiteY2" fmla="*/ 374865 h 1735852"/>
                        <a:gd name="connsiteX3" fmla="*/ 422217 w 1805363"/>
                        <a:gd name="connsiteY3" fmla="*/ 137922 h 1735852"/>
                        <a:gd name="connsiteX4" fmla="*/ 1038268 w 1805363"/>
                        <a:gd name="connsiteY4" fmla="*/ 1469 h 1735852"/>
                        <a:gd name="connsiteX5" fmla="*/ 1322702 w 1805363"/>
                        <a:gd name="connsiteY5" fmla="*/ 74708 h 1735852"/>
                        <a:gd name="connsiteX6" fmla="*/ 1610936 w 1805363"/>
                        <a:gd name="connsiteY6" fmla="*/ 213855 h 1735852"/>
                        <a:gd name="connsiteX7" fmla="*/ 1759609 w 1805363"/>
                        <a:gd name="connsiteY7" fmla="*/ 343859 h 1735852"/>
                        <a:gd name="connsiteX8" fmla="*/ 1760421 w 1805363"/>
                        <a:gd name="connsiteY8" fmla="*/ 545027 h 1735852"/>
                        <a:gd name="connsiteX9" fmla="*/ 1748875 w 1805363"/>
                        <a:gd name="connsiteY9" fmla="*/ 705643 h 1735852"/>
                        <a:gd name="connsiteX10" fmla="*/ 1741760 w 1805363"/>
                        <a:gd name="connsiteY10" fmla="*/ 837151 h 1735852"/>
                        <a:gd name="connsiteX11" fmla="*/ 1804534 w 1805363"/>
                        <a:gd name="connsiteY11" fmla="*/ 931858 h 1735852"/>
                        <a:gd name="connsiteX12" fmla="*/ 1689638 w 1805363"/>
                        <a:gd name="connsiteY12" fmla="*/ 1158073 h 1735852"/>
                        <a:gd name="connsiteX13" fmla="*/ 1592275 w 1805363"/>
                        <a:gd name="connsiteY13" fmla="*/ 1365912 h 1735852"/>
                        <a:gd name="connsiteX14" fmla="*/ 1486880 w 1805363"/>
                        <a:gd name="connsiteY14" fmla="*/ 1532577 h 1735852"/>
                        <a:gd name="connsiteX15" fmla="*/ 1221704 w 1805363"/>
                        <a:gd name="connsiteY15" fmla="*/ 1663377 h 1735852"/>
                        <a:gd name="connsiteX16" fmla="*/ 1019980 w 1805363"/>
                        <a:gd name="connsiteY16" fmla="*/ 1679592 h 1735852"/>
                        <a:gd name="connsiteX17" fmla="*/ 785177 w 1805363"/>
                        <a:gd name="connsiteY17" fmla="*/ 1672520 h 1735852"/>
                        <a:gd name="connsiteX18" fmla="*/ 585616 w 1805363"/>
                        <a:gd name="connsiteY18" fmla="*/ 1734543 h 1735852"/>
                        <a:gd name="connsiteX19" fmla="*/ 385625 w 1805363"/>
                        <a:gd name="connsiteY19" fmla="*/ 1605332 h 1735852"/>
                        <a:gd name="connsiteX20" fmla="*/ 213081 w 1805363"/>
                        <a:gd name="connsiteY20" fmla="*/ 1426826 h 1735852"/>
                        <a:gd name="connsiteX21" fmla="*/ 173173 w 1805363"/>
                        <a:gd name="connsiteY21" fmla="*/ 1310906 h 1735852"/>
                        <a:gd name="connsiteX22" fmla="*/ 81105 w 1805363"/>
                        <a:gd name="connsiteY22" fmla="*/ 1280523 h 1735852"/>
                        <a:gd name="connsiteX23" fmla="*/ 71149 w 1805363"/>
                        <a:gd name="connsiteY23" fmla="*/ 1098833 h 1735852"/>
                        <a:gd name="connsiteX24" fmla="*/ 26 w 1805363"/>
                        <a:gd name="connsiteY24" fmla="*/ 910303 h 173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5363" h="1735852">
                          <a:moveTo>
                            <a:pt x="26" y="910303"/>
                          </a:moveTo>
                          <a:cubicBezTo>
                            <a:pt x="1453" y="839771"/>
                            <a:pt x="83527" y="764879"/>
                            <a:pt x="79712" y="675639"/>
                          </a:cubicBezTo>
                          <a:cubicBezTo>
                            <a:pt x="75897" y="586399"/>
                            <a:pt x="128837" y="464484"/>
                            <a:pt x="169157" y="374865"/>
                          </a:cubicBezTo>
                          <a:cubicBezTo>
                            <a:pt x="209477" y="285246"/>
                            <a:pt x="277365" y="200155"/>
                            <a:pt x="422217" y="137922"/>
                          </a:cubicBezTo>
                          <a:cubicBezTo>
                            <a:pt x="567069" y="75689"/>
                            <a:pt x="888187" y="12005"/>
                            <a:pt x="1038268" y="1469"/>
                          </a:cubicBezTo>
                          <a:cubicBezTo>
                            <a:pt x="1188349" y="-9067"/>
                            <a:pt x="1227257" y="39310"/>
                            <a:pt x="1322702" y="74708"/>
                          </a:cubicBezTo>
                          <a:cubicBezTo>
                            <a:pt x="1418147" y="110106"/>
                            <a:pt x="1538118" y="168997"/>
                            <a:pt x="1610936" y="213855"/>
                          </a:cubicBezTo>
                          <a:cubicBezTo>
                            <a:pt x="1683754" y="258713"/>
                            <a:pt x="1734695" y="288664"/>
                            <a:pt x="1759609" y="343859"/>
                          </a:cubicBezTo>
                          <a:cubicBezTo>
                            <a:pt x="1784523" y="399054"/>
                            <a:pt x="1762210" y="484730"/>
                            <a:pt x="1760421" y="545027"/>
                          </a:cubicBezTo>
                          <a:cubicBezTo>
                            <a:pt x="1758632" y="605324"/>
                            <a:pt x="1751985" y="656956"/>
                            <a:pt x="1748875" y="705643"/>
                          </a:cubicBezTo>
                          <a:cubicBezTo>
                            <a:pt x="1745765" y="754330"/>
                            <a:pt x="1732484" y="799449"/>
                            <a:pt x="1741760" y="837151"/>
                          </a:cubicBezTo>
                          <a:cubicBezTo>
                            <a:pt x="1751036" y="874853"/>
                            <a:pt x="1813221" y="878371"/>
                            <a:pt x="1804534" y="931858"/>
                          </a:cubicBezTo>
                          <a:cubicBezTo>
                            <a:pt x="1795847" y="985345"/>
                            <a:pt x="1725015" y="1085731"/>
                            <a:pt x="1689638" y="1158073"/>
                          </a:cubicBezTo>
                          <a:cubicBezTo>
                            <a:pt x="1654262" y="1230415"/>
                            <a:pt x="1626068" y="1303495"/>
                            <a:pt x="1592275" y="1365912"/>
                          </a:cubicBezTo>
                          <a:cubicBezTo>
                            <a:pt x="1558482" y="1428329"/>
                            <a:pt x="1548642" y="1483000"/>
                            <a:pt x="1486880" y="1532577"/>
                          </a:cubicBezTo>
                          <a:cubicBezTo>
                            <a:pt x="1425118" y="1582155"/>
                            <a:pt x="1299521" y="1638875"/>
                            <a:pt x="1221704" y="1663377"/>
                          </a:cubicBezTo>
                          <a:cubicBezTo>
                            <a:pt x="1143887" y="1687879"/>
                            <a:pt x="1092734" y="1678068"/>
                            <a:pt x="1019980" y="1679592"/>
                          </a:cubicBezTo>
                          <a:cubicBezTo>
                            <a:pt x="947226" y="1681116"/>
                            <a:pt x="857571" y="1663361"/>
                            <a:pt x="785177" y="1672520"/>
                          </a:cubicBezTo>
                          <a:cubicBezTo>
                            <a:pt x="712783" y="1681679"/>
                            <a:pt x="652208" y="1745741"/>
                            <a:pt x="585616" y="1734543"/>
                          </a:cubicBezTo>
                          <a:cubicBezTo>
                            <a:pt x="519024" y="1723345"/>
                            <a:pt x="447714" y="1656618"/>
                            <a:pt x="385625" y="1605332"/>
                          </a:cubicBezTo>
                          <a:cubicBezTo>
                            <a:pt x="323536" y="1554046"/>
                            <a:pt x="248490" y="1475897"/>
                            <a:pt x="213081" y="1426826"/>
                          </a:cubicBezTo>
                          <a:cubicBezTo>
                            <a:pt x="177672" y="1377755"/>
                            <a:pt x="195169" y="1335290"/>
                            <a:pt x="173173" y="1310906"/>
                          </a:cubicBezTo>
                          <a:cubicBezTo>
                            <a:pt x="151177" y="1286522"/>
                            <a:pt x="77927" y="1316967"/>
                            <a:pt x="81105" y="1280523"/>
                          </a:cubicBezTo>
                          <a:cubicBezTo>
                            <a:pt x="84283" y="1244079"/>
                            <a:pt x="74392" y="1136152"/>
                            <a:pt x="71149" y="1098833"/>
                          </a:cubicBezTo>
                          <a:cubicBezTo>
                            <a:pt x="56446" y="1030040"/>
                            <a:pt x="-1401" y="980835"/>
                            <a:pt x="26" y="910303"/>
                          </a:cubicBezTo>
                          <a:close/>
                        </a:path>
                      </a:pathLst>
                    </a:custGeom>
                    <a:solidFill>
                      <a:schemeClr val="accent2">
                        <a:lumMod val="40000"/>
                        <a:lumOff val="6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85" name="Oval 84"/>
                    <p:cNvSpPr/>
                    <p:nvPr/>
                  </p:nvSpPr>
                  <p:spPr>
                    <a:xfrm>
                      <a:off x="5391243" y="3346799"/>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86" name="Oval 85"/>
                    <p:cNvSpPr/>
                    <p:nvPr/>
                  </p:nvSpPr>
                  <p:spPr>
                    <a:xfrm>
                      <a:off x="5079302" y="3061995"/>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87" name="Oval 86"/>
                    <p:cNvSpPr/>
                    <p:nvPr/>
                  </p:nvSpPr>
                  <p:spPr>
                    <a:xfrm>
                      <a:off x="5671092" y="3070116"/>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57" name="Oval 56"/>
                    <p:cNvSpPr/>
                    <p:nvPr/>
                  </p:nvSpPr>
                  <p:spPr>
                    <a:xfrm>
                      <a:off x="5823492" y="3222516"/>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58" name="Oval 57"/>
                    <p:cNvSpPr/>
                    <p:nvPr/>
                  </p:nvSpPr>
                  <p:spPr>
                    <a:xfrm>
                      <a:off x="5162349" y="3061995"/>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59" name="Oval 58"/>
                    <p:cNvSpPr/>
                    <p:nvPr/>
                  </p:nvSpPr>
                  <p:spPr>
                    <a:xfrm>
                      <a:off x="5760236" y="3026603"/>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60" name="Oval 59"/>
                    <p:cNvSpPr/>
                    <p:nvPr/>
                  </p:nvSpPr>
                  <p:spPr>
                    <a:xfrm>
                      <a:off x="5569683" y="3367535"/>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61" name="Oval 60"/>
                    <p:cNvSpPr/>
                    <p:nvPr/>
                  </p:nvSpPr>
                  <p:spPr>
                    <a:xfrm>
                      <a:off x="5502886" y="3272499"/>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62" name="Oval 61"/>
                    <p:cNvSpPr/>
                    <p:nvPr/>
                  </p:nvSpPr>
                  <p:spPr>
                    <a:xfrm>
                      <a:off x="5478351" y="3105374"/>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63" name="Oval 62"/>
                    <p:cNvSpPr/>
                    <p:nvPr/>
                  </p:nvSpPr>
                  <p:spPr>
                    <a:xfrm>
                      <a:off x="4944637" y="2533061"/>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64" name="Oval 63"/>
                    <p:cNvSpPr/>
                    <p:nvPr/>
                  </p:nvSpPr>
                  <p:spPr>
                    <a:xfrm>
                      <a:off x="5636977" y="3313758"/>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65" name="Oval 64"/>
                    <p:cNvSpPr/>
                    <p:nvPr/>
                  </p:nvSpPr>
                  <p:spPr>
                    <a:xfrm>
                      <a:off x="4970229" y="2819685"/>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66" name="Oval 65"/>
                    <p:cNvSpPr/>
                    <p:nvPr/>
                  </p:nvSpPr>
                  <p:spPr>
                    <a:xfrm>
                      <a:off x="5607199" y="3253221"/>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67" name="Oval 66"/>
                    <p:cNvSpPr/>
                    <p:nvPr/>
                  </p:nvSpPr>
                  <p:spPr>
                    <a:xfrm>
                      <a:off x="5094868" y="2919933"/>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68" name="Oval 67"/>
                    <p:cNvSpPr/>
                    <p:nvPr/>
                  </p:nvSpPr>
                  <p:spPr>
                    <a:xfrm>
                      <a:off x="5545147" y="3119628"/>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69" name="Oval 68"/>
                    <p:cNvSpPr/>
                    <p:nvPr/>
                  </p:nvSpPr>
                  <p:spPr>
                    <a:xfrm>
                      <a:off x="5797036" y="3170674"/>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70" name="Oval 69"/>
                    <p:cNvSpPr/>
                    <p:nvPr/>
                  </p:nvSpPr>
                  <p:spPr>
                    <a:xfrm>
                      <a:off x="5051172" y="2462357"/>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71" name="Oval 70"/>
                    <p:cNvSpPr/>
                    <p:nvPr/>
                  </p:nvSpPr>
                  <p:spPr>
                    <a:xfrm>
                      <a:off x="5408666" y="3230471"/>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72" name="Oval 71"/>
                    <p:cNvSpPr/>
                    <p:nvPr/>
                  </p:nvSpPr>
                  <p:spPr>
                    <a:xfrm>
                      <a:off x="5012505" y="2340278"/>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73" name="Oval 72"/>
                    <p:cNvSpPr/>
                    <p:nvPr/>
                  </p:nvSpPr>
                  <p:spPr>
                    <a:xfrm>
                      <a:off x="5122629" y="2972085"/>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74" name="Oval 73"/>
                    <p:cNvSpPr/>
                    <p:nvPr/>
                  </p:nvSpPr>
                  <p:spPr>
                    <a:xfrm>
                      <a:off x="5275029" y="3124485"/>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75" name="Oval 74"/>
                    <p:cNvSpPr/>
                    <p:nvPr/>
                  </p:nvSpPr>
                  <p:spPr>
                    <a:xfrm>
                      <a:off x="5957085" y="2893010"/>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76" name="Oval 75"/>
                    <p:cNvSpPr/>
                    <p:nvPr/>
                  </p:nvSpPr>
                  <p:spPr>
                    <a:xfrm>
                      <a:off x="5427429" y="3276885"/>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77" name="Oval 76"/>
                    <p:cNvSpPr/>
                    <p:nvPr/>
                  </p:nvSpPr>
                  <p:spPr>
                    <a:xfrm>
                      <a:off x="5579829" y="3429285"/>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78" name="Oval 77"/>
                    <p:cNvSpPr/>
                    <p:nvPr/>
                  </p:nvSpPr>
                  <p:spPr>
                    <a:xfrm>
                      <a:off x="5018966" y="2766902"/>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79" name="Oval 78"/>
                    <p:cNvSpPr/>
                    <p:nvPr/>
                  </p:nvSpPr>
                  <p:spPr>
                    <a:xfrm>
                      <a:off x="5129669" y="3142852"/>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80" name="Oval 79"/>
                    <p:cNvSpPr/>
                    <p:nvPr/>
                  </p:nvSpPr>
                  <p:spPr>
                    <a:xfrm>
                      <a:off x="5192329" y="3251427"/>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81" name="Oval 80"/>
                    <p:cNvSpPr/>
                    <p:nvPr/>
                  </p:nvSpPr>
                  <p:spPr>
                    <a:xfrm>
                      <a:off x="5117968" y="2208288"/>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82" name="Oval 81"/>
                    <p:cNvSpPr/>
                    <p:nvPr/>
                  </p:nvSpPr>
                  <p:spPr>
                    <a:xfrm>
                      <a:off x="5876829" y="2179151"/>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83" name="Oval 82"/>
                    <p:cNvSpPr/>
                    <p:nvPr/>
                  </p:nvSpPr>
                  <p:spPr>
                    <a:xfrm>
                      <a:off x="5905002" y="3078445"/>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91" name="Oval 90"/>
                    <p:cNvSpPr/>
                    <p:nvPr/>
                  </p:nvSpPr>
                  <p:spPr>
                    <a:xfrm>
                      <a:off x="4885018" y="2880153"/>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92" name="Oval 91"/>
                    <p:cNvSpPr/>
                    <p:nvPr/>
                  </p:nvSpPr>
                  <p:spPr>
                    <a:xfrm>
                      <a:off x="5397280" y="3390971"/>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93" name="Oval 92"/>
                    <p:cNvSpPr/>
                    <p:nvPr/>
                  </p:nvSpPr>
                  <p:spPr>
                    <a:xfrm>
                      <a:off x="4955416" y="2904988"/>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94" name="Oval 93"/>
                    <p:cNvSpPr/>
                    <p:nvPr/>
                  </p:nvSpPr>
                  <p:spPr>
                    <a:xfrm>
                      <a:off x="4997852" y="2982342"/>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95" name="Oval 94"/>
                    <p:cNvSpPr/>
                    <p:nvPr/>
                  </p:nvSpPr>
                  <p:spPr>
                    <a:xfrm>
                      <a:off x="4983181" y="3143855"/>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96" name="Oval 95"/>
                    <p:cNvSpPr/>
                    <p:nvPr/>
                  </p:nvSpPr>
                  <p:spPr>
                    <a:xfrm>
                      <a:off x="5028543" y="3213748"/>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97" name="Oval 96"/>
                    <p:cNvSpPr/>
                    <p:nvPr/>
                  </p:nvSpPr>
                  <p:spPr>
                    <a:xfrm>
                      <a:off x="6078892" y="2573069"/>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98" name="Oval 97"/>
                    <p:cNvSpPr/>
                    <p:nvPr/>
                  </p:nvSpPr>
                  <p:spPr>
                    <a:xfrm>
                      <a:off x="6058001" y="2506273"/>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99" name="Oval 98"/>
                    <p:cNvSpPr/>
                    <p:nvPr/>
                  </p:nvSpPr>
                  <p:spPr>
                    <a:xfrm>
                      <a:off x="6063191" y="2257927"/>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00" name="Oval 99"/>
                    <p:cNvSpPr/>
                    <p:nvPr/>
                  </p:nvSpPr>
                  <p:spPr>
                    <a:xfrm>
                      <a:off x="6054808" y="2399025"/>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01" name="Oval 100"/>
                    <p:cNvSpPr/>
                    <p:nvPr/>
                  </p:nvSpPr>
                  <p:spPr>
                    <a:xfrm>
                      <a:off x="5765973" y="2059067"/>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02" name="Oval 101"/>
                    <p:cNvSpPr/>
                    <p:nvPr/>
                  </p:nvSpPr>
                  <p:spPr>
                    <a:xfrm>
                      <a:off x="4882653" y="2483590"/>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03" name="Oval 102"/>
                    <p:cNvSpPr/>
                    <p:nvPr/>
                  </p:nvSpPr>
                  <p:spPr>
                    <a:xfrm>
                      <a:off x="5150252" y="3134742"/>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04" name="Oval 103"/>
                    <p:cNvSpPr/>
                    <p:nvPr/>
                  </p:nvSpPr>
                  <p:spPr>
                    <a:xfrm>
                      <a:off x="5302652" y="3287142"/>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05" name="Oval 104"/>
                    <p:cNvSpPr/>
                    <p:nvPr/>
                  </p:nvSpPr>
                  <p:spPr>
                    <a:xfrm>
                      <a:off x="5455052" y="3439542"/>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06" name="Oval 105"/>
                    <p:cNvSpPr/>
                    <p:nvPr/>
                  </p:nvSpPr>
                  <p:spPr>
                    <a:xfrm>
                      <a:off x="4903327" y="2714119"/>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07" name="Oval 106"/>
                    <p:cNvSpPr/>
                    <p:nvPr/>
                  </p:nvSpPr>
                  <p:spPr>
                    <a:xfrm>
                      <a:off x="4781542" y="2838492"/>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08" name="Oval 107"/>
                    <p:cNvSpPr/>
                    <p:nvPr/>
                  </p:nvSpPr>
                  <p:spPr>
                    <a:xfrm>
                      <a:off x="4788742" y="2706662"/>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09" name="Oval 108"/>
                    <p:cNvSpPr/>
                    <p:nvPr/>
                  </p:nvSpPr>
                  <p:spPr>
                    <a:xfrm>
                      <a:off x="4876187" y="3280544"/>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10" name="Oval 109"/>
                    <p:cNvSpPr/>
                    <p:nvPr/>
                  </p:nvSpPr>
                  <p:spPr>
                    <a:xfrm>
                      <a:off x="4875689" y="3226840"/>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11" name="Oval 110"/>
                    <p:cNvSpPr/>
                    <p:nvPr/>
                  </p:nvSpPr>
                  <p:spPr>
                    <a:xfrm>
                      <a:off x="4964778" y="3379851"/>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12" name="Oval 111"/>
                    <p:cNvSpPr/>
                    <p:nvPr/>
                  </p:nvSpPr>
                  <p:spPr>
                    <a:xfrm>
                      <a:off x="5009282" y="3495111"/>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13" name="Oval 112"/>
                    <p:cNvSpPr/>
                    <p:nvPr/>
                  </p:nvSpPr>
                  <p:spPr>
                    <a:xfrm>
                      <a:off x="5150252" y="3501128"/>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14" name="Oval 113"/>
                    <p:cNvSpPr/>
                    <p:nvPr/>
                  </p:nvSpPr>
                  <p:spPr>
                    <a:xfrm>
                      <a:off x="5074576" y="3406092"/>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15" name="Oval 114"/>
                    <p:cNvSpPr/>
                    <p:nvPr/>
                  </p:nvSpPr>
                  <p:spPr>
                    <a:xfrm>
                      <a:off x="5232123" y="3454147"/>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16" name="Oval 115"/>
                    <p:cNvSpPr/>
                    <p:nvPr/>
                  </p:nvSpPr>
                  <p:spPr>
                    <a:xfrm>
                      <a:off x="5037924" y="3296560"/>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17" name="Oval 116"/>
                    <p:cNvSpPr/>
                    <p:nvPr/>
                  </p:nvSpPr>
                  <p:spPr>
                    <a:xfrm>
                      <a:off x="5125532" y="3385020"/>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18" name="Oval 117"/>
                    <p:cNvSpPr/>
                    <p:nvPr/>
                  </p:nvSpPr>
                  <p:spPr>
                    <a:xfrm>
                      <a:off x="4875689" y="3115935"/>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19" name="Oval 118"/>
                    <p:cNvSpPr/>
                    <p:nvPr/>
                  </p:nvSpPr>
                  <p:spPr>
                    <a:xfrm>
                      <a:off x="4845496" y="3222516"/>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20" name="Oval 119"/>
                    <p:cNvSpPr/>
                    <p:nvPr/>
                  </p:nvSpPr>
                  <p:spPr>
                    <a:xfrm>
                      <a:off x="5159329" y="3344464"/>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21" name="Oval 120"/>
                    <p:cNvSpPr/>
                    <p:nvPr/>
                  </p:nvSpPr>
                  <p:spPr>
                    <a:xfrm>
                      <a:off x="5740792" y="3213748"/>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22" name="Oval 121"/>
                    <p:cNvSpPr/>
                    <p:nvPr/>
                  </p:nvSpPr>
                  <p:spPr>
                    <a:xfrm>
                      <a:off x="5647123" y="3411260"/>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nvGrpSpPr>
                    <p:cNvPr id="40" name="Group 39"/>
                    <p:cNvGrpSpPr/>
                    <p:nvPr/>
                  </p:nvGrpSpPr>
                  <p:grpSpPr>
                    <a:xfrm>
                      <a:off x="5227983" y="2216198"/>
                      <a:ext cx="764140" cy="795369"/>
                      <a:chOff x="-2140389" y="2783063"/>
                      <a:chExt cx="764140" cy="795369"/>
                    </a:xfrm>
                  </p:grpSpPr>
                  <p:sp>
                    <p:nvSpPr>
                      <p:cNvPr id="124" name="Oval 9"/>
                      <p:cNvSpPr/>
                      <p:nvPr/>
                    </p:nvSpPr>
                    <p:spPr>
                      <a:xfrm>
                        <a:off x="-2140389" y="2783063"/>
                        <a:ext cx="764140" cy="795369"/>
                      </a:xfrm>
                      <a:custGeom>
                        <a:avLst/>
                        <a:gdLst>
                          <a:gd name="connsiteX0" fmla="*/ 0 w 735497"/>
                          <a:gd name="connsiteY0" fmla="*/ 392596 h 785191"/>
                          <a:gd name="connsiteX1" fmla="*/ 367749 w 735497"/>
                          <a:gd name="connsiteY1" fmla="*/ 0 h 785191"/>
                          <a:gd name="connsiteX2" fmla="*/ 735498 w 735497"/>
                          <a:gd name="connsiteY2" fmla="*/ 392596 h 785191"/>
                          <a:gd name="connsiteX3" fmla="*/ 367749 w 735497"/>
                          <a:gd name="connsiteY3" fmla="*/ 785192 h 785191"/>
                          <a:gd name="connsiteX4" fmla="*/ 0 w 735497"/>
                          <a:gd name="connsiteY4" fmla="*/ 392596 h 785191"/>
                          <a:gd name="connsiteX0" fmla="*/ 21363 w 756861"/>
                          <a:gd name="connsiteY0" fmla="*/ 392596 h 802447"/>
                          <a:gd name="connsiteX1" fmla="*/ 389112 w 756861"/>
                          <a:gd name="connsiteY1" fmla="*/ 0 h 802447"/>
                          <a:gd name="connsiteX2" fmla="*/ 756861 w 756861"/>
                          <a:gd name="connsiteY2" fmla="*/ 392596 h 802447"/>
                          <a:gd name="connsiteX3" fmla="*/ 389112 w 756861"/>
                          <a:gd name="connsiteY3" fmla="*/ 785192 h 802447"/>
                          <a:gd name="connsiteX4" fmla="*/ 81000 w 756861"/>
                          <a:gd name="connsiteY4" fmla="*/ 698689 h 802447"/>
                          <a:gd name="connsiteX5" fmla="*/ 21363 w 756861"/>
                          <a:gd name="connsiteY5" fmla="*/ 392596 h 802447"/>
                          <a:gd name="connsiteX0" fmla="*/ 9954 w 745452"/>
                          <a:gd name="connsiteY0" fmla="*/ 397807 h 807658"/>
                          <a:gd name="connsiteX1" fmla="*/ 39774 w 745452"/>
                          <a:gd name="connsiteY1" fmla="*/ 187065 h 807658"/>
                          <a:gd name="connsiteX2" fmla="*/ 377703 w 745452"/>
                          <a:gd name="connsiteY2" fmla="*/ 5211 h 807658"/>
                          <a:gd name="connsiteX3" fmla="*/ 745452 w 745452"/>
                          <a:gd name="connsiteY3" fmla="*/ 397807 h 807658"/>
                          <a:gd name="connsiteX4" fmla="*/ 377703 w 745452"/>
                          <a:gd name="connsiteY4" fmla="*/ 790403 h 807658"/>
                          <a:gd name="connsiteX5" fmla="*/ 69591 w 745452"/>
                          <a:gd name="connsiteY5" fmla="*/ 703900 h 807658"/>
                          <a:gd name="connsiteX6" fmla="*/ 9954 w 745452"/>
                          <a:gd name="connsiteY6" fmla="*/ 397807 h 807658"/>
                          <a:gd name="connsiteX0" fmla="*/ 9954 w 747560"/>
                          <a:gd name="connsiteY0" fmla="*/ 403107 h 812958"/>
                          <a:gd name="connsiteX1" fmla="*/ 39774 w 747560"/>
                          <a:gd name="connsiteY1" fmla="*/ 192365 h 812958"/>
                          <a:gd name="connsiteX2" fmla="*/ 377703 w 747560"/>
                          <a:gd name="connsiteY2" fmla="*/ 10511 h 812958"/>
                          <a:gd name="connsiteX3" fmla="*/ 556607 w 747560"/>
                          <a:gd name="connsiteY3" fmla="*/ 63156 h 812958"/>
                          <a:gd name="connsiteX4" fmla="*/ 745452 w 747560"/>
                          <a:gd name="connsiteY4" fmla="*/ 403107 h 812958"/>
                          <a:gd name="connsiteX5" fmla="*/ 377703 w 747560"/>
                          <a:gd name="connsiteY5" fmla="*/ 795703 h 812958"/>
                          <a:gd name="connsiteX6" fmla="*/ 69591 w 747560"/>
                          <a:gd name="connsiteY6" fmla="*/ 709200 h 812958"/>
                          <a:gd name="connsiteX7" fmla="*/ 9954 w 747560"/>
                          <a:gd name="connsiteY7" fmla="*/ 403107 h 812958"/>
                          <a:gd name="connsiteX0" fmla="*/ 9954 w 748956"/>
                          <a:gd name="connsiteY0" fmla="*/ 403107 h 812958"/>
                          <a:gd name="connsiteX1" fmla="*/ 39774 w 748956"/>
                          <a:gd name="connsiteY1" fmla="*/ 192365 h 812958"/>
                          <a:gd name="connsiteX2" fmla="*/ 377703 w 748956"/>
                          <a:gd name="connsiteY2" fmla="*/ 10511 h 812958"/>
                          <a:gd name="connsiteX3" fmla="*/ 556607 w 748956"/>
                          <a:gd name="connsiteY3" fmla="*/ 63156 h 812958"/>
                          <a:gd name="connsiteX4" fmla="*/ 745452 w 748956"/>
                          <a:gd name="connsiteY4" fmla="*/ 403107 h 812958"/>
                          <a:gd name="connsiteX5" fmla="*/ 377703 w 748956"/>
                          <a:gd name="connsiteY5" fmla="*/ 795703 h 812958"/>
                          <a:gd name="connsiteX6" fmla="*/ 69591 w 748956"/>
                          <a:gd name="connsiteY6" fmla="*/ 709200 h 812958"/>
                          <a:gd name="connsiteX7" fmla="*/ 9954 w 748956"/>
                          <a:gd name="connsiteY7" fmla="*/ 403107 h 812958"/>
                          <a:gd name="connsiteX0" fmla="*/ 9954 w 764140"/>
                          <a:gd name="connsiteY0" fmla="*/ 403107 h 799599"/>
                          <a:gd name="connsiteX1" fmla="*/ 39774 w 764140"/>
                          <a:gd name="connsiteY1" fmla="*/ 192365 h 799599"/>
                          <a:gd name="connsiteX2" fmla="*/ 377703 w 764140"/>
                          <a:gd name="connsiteY2" fmla="*/ 10511 h 799599"/>
                          <a:gd name="connsiteX3" fmla="*/ 556607 w 764140"/>
                          <a:gd name="connsiteY3" fmla="*/ 63156 h 799599"/>
                          <a:gd name="connsiteX4" fmla="*/ 745452 w 764140"/>
                          <a:gd name="connsiteY4" fmla="*/ 403107 h 799599"/>
                          <a:gd name="connsiteX5" fmla="*/ 725573 w 764140"/>
                          <a:gd name="connsiteY5" fmla="*/ 609809 h 799599"/>
                          <a:gd name="connsiteX6" fmla="*/ 377703 w 764140"/>
                          <a:gd name="connsiteY6" fmla="*/ 795703 h 799599"/>
                          <a:gd name="connsiteX7" fmla="*/ 69591 w 764140"/>
                          <a:gd name="connsiteY7" fmla="*/ 709200 h 799599"/>
                          <a:gd name="connsiteX8" fmla="*/ 9954 w 764140"/>
                          <a:gd name="connsiteY8" fmla="*/ 403107 h 799599"/>
                          <a:gd name="connsiteX0" fmla="*/ 9954 w 764140"/>
                          <a:gd name="connsiteY0" fmla="*/ 403107 h 800143"/>
                          <a:gd name="connsiteX1" fmla="*/ 39774 w 764140"/>
                          <a:gd name="connsiteY1" fmla="*/ 192365 h 800143"/>
                          <a:gd name="connsiteX2" fmla="*/ 377703 w 764140"/>
                          <a:gd name="connsiteY2" fmla="*/ 10511 h 800143"/>
                          <a:gd name="connsiteX3" fmla="*/ 556607 w 764140"/>
                          <a:gd name="connsiteY3" fmla="*/ 63156 h 800143"/>
                          <a:gd name="connsiteX4" fmla="*/ 745452 w 764140"/>
                          <a:gd name="connsiteY4" fmla="*/ 403107 h 800143"/>
                          <a:gd name="connsiteX5" fmla="*/ 725573 w 764140"/>
                          <a:gd name="connsiteY5" fmla="*/ 609809 h 800143"/>
                          <a:gd name="connsiteX6" fmla="*/ 526790 w 764140"/>
                          <a:gd name="connsiteY6" fmla="*/ 768836 h 800143"/>
                          <a:gd name="connsiteX7" fmla="*/ 377703 w 764140"/>
                          <a:gd name="connsiteY7" fmla="*/ 795703 h 800143"/>
                          <a:gd name="connsiteX8" fmla="*/ 69591 w 764140"/>
                          <a:gd name="connsiteY8" fmla="*/ 709200 h 800143"/>
                          <a:gd name="connsiteX9" fmla="*/ 9954 w 764140"/>
                          <a:gd name="connsiteY9" fmla="*/ 403107 h 800143"/>
                          <a:gd name="connsiteX0" fmla="*/ 9954 w 764140"/>
                          <a:gd name="connsiteY0" fmla="*/ 398333 h 795369"/>
                          <a:gd name="connsiteX1" fmla="*/ 39774 w 764140"/>
                          <a:gd name="connsiteY1" fmla="*/ 187591 h 795369"/>
                          <a:gd name="connsiteX2" fmla="*/ 377703 w 764140"/>
                          <a:gd name="connsiteY2" fmla="*/ 5737 h 795369"/>
                          <a:gd name="connsiteX3" fmla="*/ 556607 w 764140"/>
                          <a:gd name="connsiteY3" fmla="*/ 58382 h 795369"/>
                          <a:gd name="connsiteX4" fmla="*/ 715633 w 764140"/>
                          <a:gd name="connsiteY4" fmla="*/ 167714 h 795369"/>
                          <a:gd name="connsiteX5" fmla="*/ 745452 w 764140"/>
                          <a:gd name="connsiteY5" fmla="*/ 398333 h 795369"/>
                          <a:gd name="connsiteX6" fmla="*/ 725573 w 764140"/>
                          <a:gd name="connsiteY6" fmla="*/ 605035 h 795369"/>
                          <a:gd name="connsiteX7" fmla="*/ 526790 w 764140"/>
                          <a:gd name="connsiteY7" fmla="*/ 764062 h 795369"/>
                          <a:gd name="connsiteX8" fmla="*/ 377703 w 764140"/>
                          <a:gd name="connsiteY8" fmla="*/ 790929 h 795369"/>
                          <a:gd name="connsiteX9" fmla="*/ 69591 w 764140"/>
                          <a:gd name="connsiteY9" fmla="*/ 704426 h 795369"/>
                          <a:gd name="connsiteX10" fmla="*/ 9954 w 764140"/>
                          <a:gd name="connsiteY10" fmla="*/ 398333 h 79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140" h="795369">
                            <a:moveTo>
                              <a:pt x="9954" y="398333"/>
                            </a:moveTo>
                            <a:cubicBezTo>
                              <a:pt x="4985" y="312194"/>
                              <a:pt x="-21517" y="253024"/>
                              <a:pt x="39774" y="187591"/>
                            </a:cubicBezTo>
                            <a:cubicBezTo>
                              <a:pt x="101065" y="122158"/>
                              <a:pt x="291564" y="27272"/>
                              <a:pt x="377703" y="5737"/>
                            </a:cubicBezTo>
                            <a:cubicBezTo>
                              <a:pt x="463842" y="-15798"/>
                              <a:pt x="503598" y="28073"/>
                              <a:pt x="556607" y="58382"/>
                            </a:cubicBezTo>
                            <a:cubicBezTo>
                              <a:pt x="609616" y="88691"/>
                              <a:pt x="684159" y="111056"/>
                              <a:pt x="715633" y="167714"/>
                            </a:cubicBezTo>
                            <a:cubicBezTo>
                              <a:pt x="747107" y="224372"/>
                              <a:pt x="740482" y="328759"/>
                              <a:pt x="745452" y="398333"/>
                            </a:cubicBezTo>
                            <a:cubicBezTo>
                              <a:pt x="760361" y="476190"/>
                              <a:pt x="786864" y="539602"/>
                              <a:pt x="725573" y="605035"/>
                            </a:cubicBezTo>
                            <a:cubicBezTo>
                              <a:pt x="685816" y="662677"/>
                              <a:pt x="584768" y="733080"/>
                              <a:pt x="526790" y="764062"/>
                            </a:cubicBezTo>
                            <a:cubicBezTo>
                              <a:pt x="468812" y="795044"/>
                              <a:pt x="453903" y="800868"/>
                              <a:pt x="377703" y="790929"/>
                            </a:cubicBezTo>
                            <a:cubicBezTo>
                              <a:pt x="301503" y="780990"/>
                              <a:pt x="130882" y="769859"/>
                              <a:pt x="69591" y="704426"/>
                            </a:cubicBezTo>
                            <a:cubicBezTo>
                              <a:pt x="8300" y="638993"/>
                              <a:pt x="14923" y="484472"/>
                              <a:pt x="9954" y="398333"/>
                            </a:cubicBezTo>
                            <a:close/>
                          </a:path>
                        </a:pathLst>
                      </a:custGeom>
                      <a:pattFill prst="pct90">
                        <a:fgClr>
                          <a:schemeClr val="accent1">
                            <a:lumMod val="60000"/>
                            <a:lumOff val="40000"/>
                          </a:schemeClr>
                        </a:fgClr>
                        <a:bgClr>
                          <a:srgbClr val="000000"/>
                        </a:bgClr>
                      </a:patt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25" name="Oval 124"/>
                      <p:cNvSpPr/>
                      <p:nvPr/>
                    </p:nvSpPr>
                    <p:spPr>
                      <a:xfrm>
                        <a:off x="-2086310" y="2852757"/>
                        <a:ext cx="655983" cy="655983"/>
                      </a:xfrm>
                      <a:prstGeom prst="ellipse">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grpSp>
              <p:sp>
                <p:nvSpPr>
                  <p:cNvPr id="272" name="Rounded Rectangle 271"/>
                  <p:cNvSpPr/>
                  <p:nvPr/>
                </p:nvSpPr>
                <p:spPr>
                  <a:xfrm>
                    <a:off x="4450924" y="1212449"/>
                    <a:ext cx="742498" cy="420552"/>
                  </a:xfrm>
                  <a:prstGeom prst="roundRect">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Adipose tissue</a:t>
                    </a:r>
                  </a:p>
                </p:txBody>
              </p:sp>
              <p:sp>
                <p:nvSpPr>
                  <p:cNvPr id="274" name="Rounded Rectangle 273"/>
                  <p:cNvSpPr/>
                  <p:nvPr/>
                </p:nvSpPr>
                <p:spPr>
                  <a:xfrm>
                    <a:off x="5529855" y="1212090"/>
                    <a:ext cx="874183" cy="417324"/>
                  </a:xfrm>
                  <a:prstGeom prst="roundRect">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Gut and microbiome</a:t>
                    </a:r>
                  </a:p>
                </p:txBody>
              </p:sp>
              <p:cxnSp>
                <p:nvCxnSpPr>
                  <p:cNvPr id="136" name="Straight Arrow Connector 135"/>
                  <p:cNvCxnSpPr>
                    <a:endCxn id="274" idx="2"/>
                  </p:cNvCxnSpPr>
                  <p:nvPr/>
                </p:nvCxnSpPr>
                <p:spPr>
                  <a:xfrm flipV="1">
                    <a:off x="5897530" y="1629414"/>
                    <a:ext cx="69417" cy="322824"/>
                  </a:xfrm>
                  <a:prstGeom prst="straightConnector1">
                    <a:avLst/>
                  </a:prstGeom>
                  <a:ln>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68" name="Straight Arrow Connector 267"/>
                  <p:cNvCxnSpPr>
                    <a:endCxn id="272" idx="2"/>
                  </p:cNvCxnSpPr>
                  <p:nvPr/>
                </p:nvCxnSpPr>
                <p:spPr>
                  <a:xfrm flipH="1" flipV="1">
                    <a:off x="4822173" y="1633001"/>
                    <a:ext cx="96596" cy="462411"/>
                  </a:xfrm>
                  <a:prstGeom prst="straightConnector1">
                    <a:avLst/>
                  </a:prstGeom>
                  <a:ln>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9" name="Straight Arrow Connector 278"/>
                  <p:cNvCxnSpPr>
                    <a:endCxn id="100" idx="6"/>
                  </p:cNvCxnSpPr>
                  <p:nvPr/>
                </p:nvCxnSpPr>
                <p:spPr>
                  <a:xfrm flipH="1">
                    <a:off x="6151754" y="1887072"/>
                    <a:ext cx="463877" cy="4118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235" name="Group 234"/>
                  <p:cNvGrpSpPr/>
                  <p:nvPr/>
                </p:nvGrpSpPr>
                <p:grpSpPr>
                  <a:xfrm>
                    <a:off x="4588295" y="2762323"/>
                    <a:ext cx="1633665" cy="293321"/>
                    <a:chOff x="4634497" y="2865250"/>
                    <a:chExt cx="1633665" cy="293321"/>
                  </a:xfrm>
                </p:grpSpPr>
                <p:sp>
                  <p:nvSpPr>
                    <p:cNvPr id="281" name="TextBox 280"/>
                    <p:cNvSpPr txBox="1"/>
                    <p:nvPr/>
                  </p:nvSpPr>
                  <p:spPr>
                    <a:xfrm>
                      <a:off x="5045701" y="2865250"/>
                      <a:ext cx="807815" cy="293321"/>
                    </a:xfrm>
                    <a:prstGeom prst="rect">
                      <a:avLst/>
                    </a:prstGeom>
                  </p:spPr>
                  <p:txBody>
                    <a:bodyPr vert="horz" wrap="none" lIns="91440" tIns="45720" rIns="91440" bIns="45720" rtlCol="0">
                      <a:noAutofit/>
                    </a:bodyPr>
                    <a:lstStyle/>
                    <a:p>
                      <a:r>
                        <a:rPr lang="en-US" sz="1200" b="1" dirty="0">
                          <a:effectLst>
                            <a:outerShdw blurRad="38100" dist="38100" dir="2700000" algn="tl">
                              <a:srgbClr val="000000">
                                <a:alpha val="43137"/>
                              </a:srgbClr>
                            </a:outerShdw>
                          </a:effectLst>
                          <a:ea typeface="Arial Unicode MS" pitchFamily="34" charset="-128"/>
                          <a:cs typeface="Arial Unicode MS" pitchFamily="34" charset="-128"/>
                        </a:rPr>
                        <a:t>Ballooned</a:t>
                      </a:r>
                    </a:p>
                  </p:txBody>
                </p:sp>
                <p:cxnSp>
                  <p:nvCxnSpPr>
                    <p:cNvPr id="225" name="Straight Arrow Connector 224"/>
                    <p:cNvCxnSpPr/>
                    <p:nvPr/>
                  </p:nvCxnSpPr>
                  <p:spPr>
                    <a:xfrm>
                      <a:off x="5796122" y="3000984"/>
                      <a:ext cx="47204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5" name="Straight Arrow Connector 284"/>
                    <p:cNvCxnSpPr/>
                    <p:nvPr/>
                  </p:nvCxnSpPr>
                  <p:spPr>
                    <a:xfrm flipH="1">
                      <a:off x="4634497" y="3011613"/>
                      <a:ext cx="48141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293" name="Straight Arrow Connector 292"/>
                  <p:cNvCxnSpPr/>
                  <p:nvPr/>
                </p:nvCxnSpPr>
                <p:spPr>
                  <a:xfrm flipH="1">
                    <a:off x="5162557" y="1435322"/>
                    <a:ext cx="389441" cy="1"/>
                  </a:xfrm>
                  <a:prstGeom prst="straightConnector1">
                    <a:avLst/>
                  </a:prstGeom>
                  <a:ln>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grpSp>
      </p:grpSp>
      <p:sp>
        <p:nvSpPr>
          <p:cNvPr id="210" name="Content Placeholder 209">
            <a:extLst>
              <a:ext uri="{FF2B5EF4-FFF2-40B4-BE49-F238E27FC236}">
                <a16:creationId xmlns:a16="http://schemas.microsoft.com/office/drawing/2014/main" id="{AAE2E18B-9739-46DF-97AF-22A3E4DBE633}"/>
              </a:ext>
            </a:extLst>
          </p:cNvPr>
          <p:cNvSpPr>
            <a:spLocks noGrp="1"/>
          </p:cNvSpPr>
          <p:nvPr>
            <p:ph sz="quarter" idx="15"/>
          </p:nvPr>
        </p:nvSpPr>
        <p:spPr>
          <a:xfrm>
            <a:off x="320040" y="3807458"/>
            <a:ext cx="5709973" cy="2311009"/>
          </a:xfrm>
        </p:spPr>
        <p:txBody>
          <a:bodyPr/>
          <a:lstStyle/>
          <a:p>
            <a:r>
              <a:rPr lang="en-US" sz="1400" dirty="0"/>
              <a:t>Various factors (genetic mutation, altered lipid homeostasis, hyperinsulinemia or insulin resistance) induce chronic liver steatosis, leading to metabolic, oxidative and endoplasmic reticulum stress (i.e. </a:t>
            </a:r>
            <a:r>
              <a:rPr lang="en-US" sz="1400" b="1" dirty="0"/>
              <a:t>lipotoxicity</a:t>
            </a:r>
            <a:r>
              <a:rPr lang="en-US" sz="1400" dirty="0"/>
              <a:t>) </a:t>
            </a:r>
          </a:p>
          <a:p>
            <a:r>
              <a:rPr lang="en-US" sz="1400" dirty="0"/>
              <a:t>Lipotoxicity further leads to hepatocyte injury and apoptosis </a:t>
            </a:r>
          </a:p>
          <a:p>
            <a:r>
              <a:rPr lang="en-US" sz="1400" dirty="0"/>
              <a:t>Necrotic and apoptotic hepatocytes release signals, which recruit and activate repair-related cells</a:t>
            </a:r>
          </a:p>
          <a:p>
            <a:r>
              <a:rPr lang="en-US" sz="1400" dirty="0"/>
              <a:t>Repair-related cells accumulate and initiate wound-healing responses, which include release of inflammatory cytokines, collagen deposition, vascular remodeling and accumulation of immature biliary cells</a:t>
            </a:r>
          </a:p>
          <a:p>
            <a:r>
              <a:rPr lang="en-US" sz="1400" b="1" dirty="0"/>
              <a:t>NASH is the sum of injury and repair responses triggered by lipotoxicity</a:t>
            </a:r>
          </a:p>
          <a:p>
            <a:endParaRPr lang="en-GB" sz="1400" dirty="0"/>
          </a:p>
        </p:txBody>
      </p:sp>
      <p:sp>
        <p:nvSpPr>
          <p:cNvPr id="2" name="Title 1"/>
          <p:cNvSpPr>
            <a:spLocks noGrp="1"/>
          </p:cNvSpPr>
          <p:nvPr>
            <p:ph type="title"/>
          </p:nvPr>
        </p:nvSpPr>
        <p:spPr/>
        <p:txBody>
          <a:bodyPr/>
          <a:lstStyle/>
          <a:p>
            <a:r>
              <a:rPr lang="en-US" dirty="0"/>
              <a:t>Pathogenesis of Nonalcoholic Steatohepatitis Involves Lipotoxicity</a:t>
            </a:r>
          </a:p>
        </p:txBody>
      </p:sp>
      <p:sp>
        <p:nvSpPr>
          <p:cNvPr id="3" name="Slide Number Placeholder 2">
            <a:extLst>
              <a:ext uri="{FF2B5EF4-FFF2-40B4-BE49-F238E27FC236}">
                <a16:creationId xmlns:a16="http://schemas.microsoft.com/office/drawing/2014/main" id="{3EEBE3B0-7C39-4626-96A3-E211B6EC1802}"/>
              </a:ext>
            </a:extLst>
          </p:cNvPr>
          <p:cNvSpPr>
            <a:spLocks noGrp="1"/>
          </p:cNvSpPr>
          <p:nvPr>
            <p:ph type="sldNum" sz="quarter" idx="18"/>
          </p:nvPr>
        </p:nvSpPr>
        <p:spPr/>
        <p:txBody>
          <a:bodyPr/>
          <a:lstStyle/>
          <a:p>
            <a:fld id="{CADEBDAC-4AB6-BB4D-B369-93AFCDEF87B0}" type="slidenum">
              <a:rPr lang="en-US" smtClean="0"/>
              <a:pPr/>
              <a:t>11</a:t>
            </a:fld>
            <a:endParaRPr lang="en-US" dirty="0"/>
          </a:p>
        </p:txBody>
      </p:sp>
      <p:sp>
        <p:nvSpPr>
          <p:cNvPr id="223" name="Text Placeholder 222">
            <a:extLst>
              <a:ext uri="{FF2B5EF4-FFF2-40B4-BE49-F238E27FC236}">
                <a16:creationId xmlns:a16="http://schemas.microsoft.com/office/drawing/2014/main" id="{6DD31916-75F4-42A4-B216-D24314CE36D5}"/>
              </a:ext>
            </a:extLst>
          </p:cNvPr>
          <p:cNvSpPr>
            <a:spLocks noGrp="1"/>
          </p:cNvSpPr>
          <p:nvPr>
            <p:ph type="body" sz="quarter" idx="19"/>
          </p:nvPr>
        </p:nvSpPr>
        <p:spPr/>
        <p:txBody>
          <a:bodyPr/>
          <a:lstStyle/>
          <a:p>
            <a:r>
              <a:rPr lang="en-US" dirty="0"/>
              <a:t>Adapted from Diehl AM and Day C. New </a:t>
            </a:r>
            <a:r>
              <a:rPr lang="en-US" dirty="0" err="1"/>
              <a:t>Engl</a:t>
            </a:r>
            <a:r>
              <a:rPr lang="en-US" dirty="0"/>
              <a:t> J Med. 2017;377:3063–3072.</a:t>
            </a:r>
          </a:p>
        </p:txBody>
      </p:sp>
      <p:grpSp>
        <p:nvGrpSpPr>
          <p:cNvPr id="7" name="Group 6"/>
          <p:cNvGrpSpPr/>
          <p:nvPr/>
        </p:nvGrpSpPr>
        <p:grpSpPr>
          <a:xfrm>
            <a:off x="2101587" y="2047282"/>
            <a:ext cx="1384956" cy="1669511"/>
            <a:chOff x="-1819377" y="2052412"/>
            <a:chExt cx="1384956" cy="1669511"/>
          </a:xfrm>
        </p:grpSpPr>
        <p:grpSp>
          <p:nvGrpSpPr>
            <p:cNvPr id="11" name="Group 10"/>
            <p:cNvGrpSpPr/>
            <p:nvPr/>
          </p:nvGrpSpPr>
          <p:grpSpPr>
            <a:xfrm>
              <a:off x="-1819377" y="2052412"/>
              <a:ext cx="1384956" cy="1669511"/>
              <a:chOff x="546136" y="3721923"/>
              <a:chExt cx="1384956" cy="1669511"/>
            </a:xfrm>
          </p:grpSpPr>
          <p:sp>
            <p:nvSpPr>
              <p:cNvPr id="5" name="Oval 4"/>
              <p:cNvSpPr/>
              <p:nvPr/>
            </p:nvSpPr>
            <p:spPr>
              <a:xfrm>
                <a:off x="546136" y="3721923"/>
                <a:ext cx="1384956" cy="1669511"/>
              </a:xfrm>
              <a:custGeom>
                <a:avLst/>
                <a:gdLst>
                  <a:gd name="connsiteX0" fmla="*/ 0 w 1401417"/>
                  <a:gd name="connsiteY0" fmla="*/ 655983 h 1311965"/>
                  <a:gd name="connsiteX1" fmla="*/ 700709 w 1401417"/>
                  <a:gd name="connsiteY1" fmla="*/ 0 h 1311965"/>
                  <a:gd name="connsiteX2" fmla="*/ 1401418 w 1401417"/>
                  <a:gd name="connsiteY2" fmla="*/ 655983 h 1311965"/>
                  <a:gd name="connsiteX3" fmla="*/ 700709 w 1401417"/>
                  <a:gd name="connsiteY3" fmla="*/ 1311966 h 1311965"/>
                  <a:gd name="connsiteX4" fmla="*/ 0 w 1401417"/>
                  <a:gd name="connsiteY4" fmla="*/ 655983 h 1311965"/>
                  <a:gd name="connsiteX0" fmla="*/ 0 w 1433729"/>
                  <a:gd name="connsiteY0" fmla="*/ 655983 h 1328703"/>
                  <a:gd name="connsiteX1" fmla="*/ 700709 w 1433729"/>
                  <a:gd name="connsiteY1" fmla="*/ 0 h 1328703"/>
                  <a:gd name="connsiteX2" fmla="*/ 1401418 w 1433729"/>
                  <a:gd name="connsiteY2" fmla="*/ 655983 h 1328703"/>
                  <a:gd name="connsiteX3" fmla="*/ 1272209 w 1433729"/>
                  <a:gd name="connsiteY3" fmla="*/ 1093304 h 1328703"/>
                  <a:gd name="connsiteX4" fmla="*/ 700709 w 1433729"/>
                  <a:gd name="connsiteY4" fmla="*/ 1311966 h 1328703"/>
                  <a:gd name="connsiteX5" fmla="*/ 0 w 1433729"/>
                  <a:gd name="connsiteY5" fmla="*/ 655983 h 1328703"/>
                  <a:gd name="connsiteX0" fmla="*/ 3048 w 1436777"/>
                  <a:gd name="connsiteY0" fmla="*/ 655983 h 1471475"/>
                  <a:gd name="connsiteX1" fmla="*/ 703757 w 1436777"/>
                  <a:gd name="connsiteY1" fmla="*/ 0 h 1471475"/>
                  <a:gd name="connsiteX2" fmla="*/ 1404466 w 1436777"/>
                  <a:gd name="connsiteY2" fmla="*/ 655983 h 1471475"/>
                  <a:gd name="connsiteX3" fmla="*/ 1275257 w 1436777"/>
                  <a:gd name="connsiteY3" fmla="*/ 1093304 h 1471475"/>
                  <a:gd name="connsiteX4" fmla="*/ 703757 w 1436777"/>
                  <a:gd name="connsiteY4" fmla="*/ 1311966 h 1471475"/>
                  <a:gd name="connsiteX5" fmla="*/ 459015 w 1436777"/>
                  <a:gd name="connsiteY5" fmla="*/ 1436488 h 1471475"/>
                  <a:gd name="connsiteX6" fmla="*/ 3048 w 1436777"/>
                  <a:gd name="connsiteY6" fmla="*/ 655983 h 1471475"/>
                  <a:gd name="connsiteX0" fmla="*/ 40449 w 1474178"/>
                  <a:gd name="connsiteY0" fmla="*/ 655983 h 1448766"/>
                  <a:gd name="connsiteX1" fmla="*/ 741158 w 1474178"/>
                  <a:gd name="connsiteY1" fmla="*/ 0 h 1448766"/>
                  <a:gd name="connsiteX2" fmla="*/ 1441867 w 1474178"/>
                  <a:gd name="connsiteY2" fmla="*/ 655983 h 1448766"/>
                  <a:gd name="connsiteX3" fmla="*/ 1312658 w 1474178"/>
                  <a:gd name="connsiteY3" fmla="*/ 1093304 h 1448766"/>
                  <a:gd name="connsiteX4" fmla="*/ 741158 w 1474178"/>
                  <a:gd name="connsiteY4" fmla="*/ 1311966 h 1448766"/>
                  <a:gd name="connsiteX5" fmla="*/ 496416 w 1474178"/>
                  <a:gd name="connsiteY5" fmla="*/ 1436488 h 1448766"/>
                  <a:gd name="connsiteX6" fmla="*/ 128668 w 1474178"/>
                  <a:gd name="connsiteY6" fmla="*/ 1068741 h 1448766"/>
                  <a:gd name="connsiteX7" fmla="*/ 40449 w 1474178"/>
                  <a:gd name="connsiteY7" fmla="*/ 655983 h 1448766"/>
                  <a:gd name="connsiteX0" fmla="*/ 46008 w 1479737"/>
                  <a:gd name="connsiteY0" fmla="*/ 655983 h 1448766"/>
                  <a:gd name="connsiteX1" fmla="*/ 746717 w 1479737"/>
                  <a:gd name="connsiteY1" fmla="*/ 0 h 1448766"/>
                  <a:gd name="connsiteX2" fmla="*/ 1447426 w 1479737"/>
                  <a:gd name="connsiteY2" fmla="*/ 655983 h 1448766"/>
                  <a:gd name="connsiteX3" fmla="*/ 1318217 w 1479737"/>
                  <a:gd name="connsiteY3" fmla="*/ 1093304 h 1448766"/>
                  <a:gd name="connsiteX4" fmla="*/ 746717 w 1479737"/>
                  <a:gd name="connsiteY4" fmla="*/ 1311966 h 1448766"/>
                  <a:gd name="connsiteX5" fmla="*/ 501975 w 1479737"/>
                  <a:gd name="connsiteY5" fmla="*/ 1436488 h 1448766"/>
                  <a:gd name="connsiteX6" fmla="*/ 134227 w 1479737"/>
                  <a:gd name="connsiteY6" fmla="*/ 1068741 h 1448766"/>
                  <a:gd name="connsiteX7" fmla="*/ 74592 w 1479737"/>
                  <a:gd name="connsiteY7" fmla="*/ 800384 h 1448766"/>
                  <a:gd name="connsiteX8" fmla="*/ 46008 w 1479737"/>
                  <a:gd name="connsiteY8" fmla="*/ 655983 h 1448766"/>
                  <a:gd name="connsiteX0" fmla="*/ 46008 w 1479737"/>
                  <a:gd name="connsiteY0" fmla="*/ 655983 h 1440414"/>
                  <a:gd name="connsiteX1" fmla="*/ 746717 w 1479737"/>
                  <a:gd name="connsiteY1" fmla="*/ 0 h 1440414"/>
                  <a:gd name="connsiteX2" fmla="*/ 1447426 w 1479737"/>
                  <a:gd name="connsiteY2" fmla="*/ 655983 h 1440414"/>
                  <a:gd name="connsiteX3" fmla="*/ 1318217 w 1479737"/>
                  <a:gd name="connsiteY3" fmla="*/ 1093304 h 1440414"/>
                  <a:gd name="connsiteX4" fmla="*/ 746717 w 1479737"/>
                  <a:gd name="connsiteY4" fmla="*/ 1311966 h 1440414"/>
                  <a:gd name="connsiteX5" fmla="*/ 501975 w 1479737"/>
                  <a:gd name="connsiteY5" fmla="*/ 1436488 h 1440414"/>
                  <a:gd name="connsiteX6" fmla="*/ 193863 w 1479737"/>
                  <a:gd name="connsiteY6" fmla="*/ 1168132 h 1440414"/>
                  <a:gd name="connsiteX7" fmla="*/ 134227 w 1479737"/>
                  <a:gd name="connsiteY7" fmla="*/ 1068741 h 1440414"/>
                  <a:gd name="connsiteX8" fmla="*/ 74592 w 1479737"/>
                  <a:gd name="connsiteY8" fmla="*/ 800384 h 1440414"/>
                  <a:gd name="connsiteX9" fmla="*/ 46008 w 1479737"/>
                  <a:gd name="connsiteY9" fmla="*/ 655983 h 1440414"/>
                  <a:gd name="connsiteX0" fmla="*/ 46008 w 1473043"/>
                  <a:gd name="connsiteY0" fmla="*/ 655983 h 1439555"/>
                  <a:gd name="connsiteX1" fmla="*/ 746717 w 1473043"/>
                  <a:gd name="connsiteY1" fmla="*/ 0 h 1439555"/>
                  <a:gd name="connsiteX2" fmla="*/ 1447426 w 1473043"/>
                  <a:gd name="connsiteY2" fmla="*/ 655983 h 1439555"/>
                  <a:gd name="connsiteX3" fmla="*/ 1318217 w 1473043"/>
                  <a:gd name="connsiteY3" fmla="*/ 1093304 h 1439555"/>
                  <a:gd name="connsiteX4" fmla="*/ 1157958 w 1473043"/>
                  <a:gd name="connsiteY4" fmla="*/ 1287401 h 1439555"/>
                  <a:gd name="connsiteX5" fmla="*/ 746717 w 1473043"/>
                  <a:gd name="connsiteY5" fmla="*/ 1311966 h 1439555"/>
                  <a:gd name="connsiteX6" fmla="*/ 501975 w 1473043"/>
                  <a:gd name="connsiteY6" fmla="*/ 1436488 h 1439555"/>
                  <a:gd name="connsiteX7" fmla="*/ 193863 w 1473043"/>
                  <a:gd name="connsiteY7" fmla="*/ 1168132 h 1439555"/>
                  <a:gd name="connsiteX8" fmla="*/ 134227 w 1473043"/>
                  <a:gd name="connsiteY8" fmla="*/ 1068741 h 1439555"/>
                  <a:gd name="connsiteX9" fmla="*/ 74592 w 1473043"/>
                  <a:gd name="connsiteY9" fmla="*/ 800384 h 1439555"/>
                  <a:gd name="connsiteX10" fmla="*/ 46008 w 1473043"/>
                  <a:gd name="connsiteY10" fmla="*/ 655983 h 1439555"/>
                  <a:gd name="connsiteX0" fmla="*/ 46008 w 1473043"/>
                  <a:gd name="connsiteY0" fmla="*/ 655983 h 1439106"/>
                  <a:gd name="connsiteX1" fmla="*/ 746717 w 1473043"/>
                  <a:gd name="connsiteY1" fmla="*/ 0 h 1439106"/>
                  <a:gd name="connsiteX2" fmla="*/ 1447426 w 1473043"/>
                  <a:gd name="connsiteY2" fmla="*/ 655983 h 1439106"/>
                  <a:gd name="connsiteX3" fmla="*/ 1318217 w 1473043"/>
                  <a:gd name="connsiteY3" fmla="*/ 1093304 h 1439106"/>
                  <a:gd name="connsiteX4" fmla="*/ 1157958 w 1473043"/>
                  <a:gd name="connsiteY4" fmla="*/ 1287401 h 1439106"/>
                  <a:gd name="connsiteX5" fmla="*/ 929358 w 1473043"/>
                  <a:gd name="connsiteY5" fmla="*/ 1436489 h 1439106"/>
                  <a:gd name="connsiteX6" fmla="*/ 746717 w 1473043"/>
                  <a:gd name="connsiteY6" fmla="*/ 1311966 h 1439106"/>
                  <a:gd name="connsiteX7" fmla="*/ 501975 w 1473043"/>
                  <a:gd name="connsiteY7" fmla="*/ 1436488 h 1439106"/>
                  <a:gd name="connsiteX8" fmla="*/ 193863 w 1473043"/>
                  <a:gd name="connsiteY8" fmla="*/ 1168132 h 1439106"/>
                  <a:gd name="connsiteX9" fmla="*/ 134227 w 1473043"/>
                  <a:gd name="connsiteY9" fmla="*/ 1068741 h 1439106"/>
                  <a:gd name="connsiteX10" fmla="*/ 74592 w 1473043"/>
                  <a:gd name="connsiteY10" fmla="*/ 800384 h 1439106"/>
                  <a:gd name="connsiteX11" fmla="*/ 46008 w 1473043"/>
                  <a:gd name="connsiteY11" fmla="*/ 655983 h 1439106"/>
                  <a:gd name="connsiteX0" fmla="*/ 46008 w 1473043"/>
                  <a:gd name="connsiteY0" fmla="*/ 655983 h 1470992"/>
                  <a:gd name="connsiteX1" fmla="*/ 746717 w 1473043"/>
                  <a:gd name="connsiteY1" fmla="*/ 0 h 1470992"/>
                  <a:gd name="connsiteX2" fmla="*/ 1447426 w 1473043"/>
                  <a:gd name="connsiteY2" fmla="*/ 655983 h 1470992"/>
                  <a:gd name="connsiteX3" fmla="*/ 1318217 w 1473043"/>
                  <a:gd name="connsiteY3" fmla="*/ 1093304 h 1470992"/>
                  <a:gd name="connsiteX4" fmla="*/ 1157958 w 1473043"/>
                  <a:gd name="connsiteY4" fmla="*/ 1287401 h 1470992"/>
                  <a:gd name="connsiteX5" fmla="*/ 929358 w 1473043"/>
                  <a:gd name="connsiteY5" fmla="*/ 1436489 h 1470992"/>
                  <a:gd name="connsiteX6" fmla="*/ 736778 w 1473043"/>
                  <a:gd name="connsiteY6" fmla="*/ 1470992 h 1470992"/>
                  <a:gd name="connsiteX7" fmla="*/ 501975 w 1473043"/>
                  <a:gd name="connsiteY7" fmla="*/ 1436488 h 1470992"/>
                  <a:gd name="connsiteX8" fmla="*/ 193863 w 1473043"/>
                  <a:gd name="connsiteY8" fmla="*/ 1168132 h 1470992"/>
                  <a:gd name="connsiteX9" fmla="*/ 134227 w 1473043"/>
                  <a:gd name="connsiteY9" fmla="*/ 1068741 h 1470992"/>
                  <a:gd name="connsiteX10" fmla="*/ 74592 w 1473043"/>
                  <a:gd name="connsiteY10" fmla="*/ 800384 h 1470992"/>
                  <a:gd name="connsiteX11" fmla="*/ 46008 w 1473043"/>
                  <a:gd name="connsiteY11" fmla="*/ 655983 h 1470992"/>
                  <a:gd name="connsiteX0" fmla="*/ 46008 w 1453659"/>
                  <a:gd name="connsiteY0" fmla="*/ 656460 h 1471469"/>
                  <a:gd name="connsiteX1" fmla="*/ 746717 w 1453659"/>
                  <a:gd name="connsiteY1" fmla="*/ 477 h 1471469"/>
                  <a:gd name="connsiteX2" fmla="*/ 1346801 w 1453659"/>
                  <a:gd name="connsiteY2" fmla="*/ 552384 h 1471469"/>
                  <a:gd name="connsiteX3" fmla="*/ 1447426 w 1453659"/>
                  <a:gd name="connsiteY3" fmla="*/ 656460 h 1471469"/>
                  <a:gd name="connsiteX4" fmla="*/ 1318217 w 1453659"/>
                  <a:gd name="connsiteY4" fmla="*/ 1093781 h 1471469"/>
                  <a:gd name="connsiteX5" fmla="*/ 1157958 w 1453659"/>
                  <a:gd name="connsiteY5" fmla="*/ 1287878 h 1471469"/>
                  <a:gd name="connsiteX6" fmla="*/ 929358 w 1453659"/>
                  <a:gd name="connsiteY6" fmla="*/ 1436966 h 1471469"/>
                  <a:gd name="connsiteX7" fmla="*/ 736778 w 1453659"/>
                  <a:gd name="connsiteY7" fmla="*/ 1471469 h 1471469"/>
                  <a:gd name="connsiteX8" fmla="*/ 501975 w 1453659"/>
                  <a:gd name="connsiteY8" fmla="*/ 1436965 h 1471469"/>
                  <a:gd name="connsiteX9" fmla="*/ 193863 w 1453659"/>
                  <a:gd name="connsiteY9" fmla="*/ 1168609 h 1471469"/>
                  <a:gd name="connsiteX10" fmla="*/ 134227 w 1453659"/>
                  <a:gd name="connsiteY10" fmla="*/ 1069218 h 1471469"/>
                  <a:gd name="connsiteX11" fmla="*/ 74592 w 1453659"/>
                  <a:gd name="connsiteY11" fmla="*/ 800861 h 1471469"/>
                  <a:gd name="connsiteX12" fmla="*/ 46008 w 1453659"/>
                  <a:gd name="connsiteY12" fmla="*/ 656460 h 1471469"/>
                  <a:gd name="connsiteX0" fmla="*/ 46008 w 1448077"/>
                  <a:gd name="connsiteY0" fmla="*/ 656460 h 1471469"/>
                  <a:gd name="connsiteX1" fmla="*/ 746717 w 1448077"/>
                  <a:gd name="connsiteY1" fmla="*/ 477 h 1471469"/>
                  <a:gd name="connsiteX2" fmla="*/ 1346801 w 1448077"/>
                  <a:gd name="connsiteY2" fmla="*/ 552384 h 1471469"/>
                  <a:gd name="connsiteX3" fmla="*/ 1447426 w 1448077"/>
                  <a:gd name="connsiteY3" fmla="*/ 656460 h 1471469"/>
                  <a:gd name="connsiteX4" fmla="*/ 1406436 w 1448077"/>
                  <a:gd name="connsiteY4" fmla="*/ 949950 h 1471469"/>
                  <a:gd name="connsiteX5" fmla="*/ 1318217 w 1448077"/>
                  <a:gd name="connsiteY5" fmla="*/ 1093781 h 1471469"/>
                  <a:gd name="connsiteX6" fmla="*/ 1157958 w 1448077"/>
                  <a:gd name="connsiteY6" fmla="*/ 1287878 h 1471469"/>
                  <a:gd name="connsiteX7" fmla="*/ 929358 w 1448077"/>
                  <a:gd name="connsiteY7" fmla="*/ 1436966 h 1471469"/>
                  <a:gd name="connsiteX8" fmla="*/ 736778 w 1448077"/>
                  <a:gd name="connsiteY8" fmla="*/ 1471469 h 1471469"/>
                  <a:gd name="connsiteX9" fmla="*/ 501975 w 1448077"/>
                  <a:gd name="connsiteY9" fmla="*/ 1436965 h 1471469"/>
                  <a:gd name="connsiteX10" fmla="*/ 193863 w 1448077"/>
                  <a:gd name="connsiteY10" fmla="*/ 1168609 h 1471469"/>
                  <a:gd name="connsiteX11" fmla="*/ 134227 w 1448077"/>
                  <a:gd name="connsiteY11" fmla="*/ 1069218 h 1471469"/>
                  <a:gd name="connsiteX12" fmla="*/ 74592 w 1448077"/>
                  <a:gd name="connsiteY12" fmla="*/ 800861 h 1471469"/>
                  <a:gd name="connsiteX13" fmla="*/ 46008 w 1448077"/>
                  <a:gd name="connsiteY13" fmla="*/ 656460 h 1471469"/>
                  <a:gd name="connsiteX0" fmla="*/ 46008 w 1450731"/>
                  <a:gd name="connsiteY0" fmla="*/ 656460 h 1471469"/>
                  <a:gd name="connsiteX1" fmla="*/ 746717 w 1450731"/>
                  <a:gd name="connsiteY1" fmla="*/ 477 h 1471469"/>
                  <a:gd name="connsiteX2" fmla="*/ 1346801 w 1450731"/>
                  <a:gd name="connsiteY2" fmla="*/ 552384 h 1471469"/>
                  <a:gd name="connsiteX3" fmla="*/ 1447426 w 1450731"/>
                  <a:gd name="connsiteY3" fmla="*/ 656460 h 1471469"/>
                  <a:gd name="connsiteX4" fmla="*/ 1406436 w 1450731"/>
                  <a:gd name="connsiteY4" fmla="*/ 741228 h 1471469"/>
                  <a:gd name="connsiteX5" fmla="*/ 1406436 w 1450731"/>
                  <a:gd name="connsiteY5" fmla="*/ 949950 h 1471469"/>
                  <a:gd name="connsiteX6" fmla="*/ 1318217 w 1450731"/>
                  <a:gd name="connsiteY6" fmla="*/ 1093781 h 1471469"/>
                  <a:gd name="connsiteX7" fmla="*/ 1157958 w 1450731"/>
                  <a:gd name="connsiteY7" fmla="*/ 1287878 h 1471469"/>
                  <a:gd name="connsiteX8" fmla="*/ 929358 w 1450731"/>
                  <a:gd name="connsiteY8" fmla="*/ 1436966 h 1471469"/>
                  <a:gd name="connsiteX9" fmla="*/ 736778 w 1450731"/>
                  <a:gd name="connsiteY9" fmla="*/ 1471469 h 1471469"/>
                  <a:gd name="connsiteX10" fmla="*/ 501975 w 1450731"/>
                  <a:gd name="connsiteY10" fmla="*/ 1436965 h 1471469"/>
                  <a:gd name="connsiteX11" fmla="*/ 193863 w 1450731"/>
                  <a:gd name="connsiteY11" fmla="*/ 1168609 h 1471469"/>
                  <a:gd name="connsiteX12" fmla="*/ 134227 w 1450731"/>
                  <a:gd name="connsiteY12" fmla="*/ 1069218 h 1471469"/>
                  <a:gd name="connsiteX13" fmla="*/ 74592 w 1450731"/>
                  <a:gd name="connsiteY13" fmla="*/ 800861 h 1471469"/>
                  <a:gd name="connsiteX14" fmla="*/ 46008 w 1450731"/>
                  <a:gd name="connsiteY14" fmla="*/ 656460 h 1471469"/>
                  <a:gd name="connsiteX0" fmla="*/ 46008 w 1450731"/>
                  <a:gd name="connsiteY0" fmla="*/ 682745 h 1497754"/>
                  <a:gd name="connsiteX1" fmla="*/ 746717 w 1450731"/>
                  <a:gd name="connsiteY1" fmla="*/ 26762 h 1497754"/>
                  <a:gd name="connsiteX2" fmla="*/ 1366679 w 1450731"/>
                  <a:gd name="connsiteY2" fmla="*/ 171165 h 1497754"/>
                  <a:gd name="connsiteX3" fmla="*/ 1346801 w 1450731"/>
                  <a:gd name="connsiteY3" fmla="*/ 578669 h 1497754"/>
                  <a:gd name="connsiteX4" fmla="*/ 1447426 w 1450731"/>
                  <a:gd name="connsiteY4" fmla="*/ 682745 h 1497754"/>
                  <a:gd name="connsiteX5" fmla="*/ 1406436 w 1450731"/>
                  <a:gd name="connsiteY5" fmla="*/ 767513 h 1497754"/>
                  <a:gd name="connsiteX6" fmla="*/ 1406436 w 1450731"/>
                  <a:gd name="connsiteY6" fmla="*/ 976235 h 1497754"/>
                  <a:gd name="connsiteX7" fmla="*/ 1318217 w 1450731"/>
                  <a:gd name="connsiteY7" fmla="*/ 1120066 h 1497754"/>
                  <a:gd name="connsiteX8" fmla="*/ 1157958 w 1450731"/>
                  <a:gd name="connsiteY8" fmla="*/ 1314163 h 1497754"/>
                  <a:gd name="connsiteX9" fmla="*/ 929358 w 1450731"/>
                  <a:gd name="connsiteY9" fmla="*/ 1463251 h 1497754"/>
                  <a:gd name="connsiteX10" fmla="*/ 736778 w 1450731"/>
                  <a:gd name="connsiteY10" fmla="*/ 1497754 h 1497754"/>
                  <a:gd name="connsiteX11" fmla="*/ 501975 w 1450731"/>
                  <a:gd name="connsiteY11" fmla="*/ 1463250 h 1497754"/>
                  <a:gd name="connsiteX12" fmla="*/ 193863 w 1450731"/>
                  <a:gd name="connsiteY12" fmla="*/ 1194894 h 1497754"/>
                  <a:gd name="connsiteX13" fmla="*/ 134227 w 1450731"/>
                  <a:gd name="connsiteY13" fmla="*/ 1095503 h 1497754"/>
                  <a:gd name="connsiteX14" fmla="*/ 74592 w 1450731"/>
                  <a:gd name="connsiteY14" fmla="*/ 827146 h 1497754"/>
                  <a:gd name="connsiteX15" fmla="*/ 46008 w 1450731"/>
                  <a:gd name="connsiteY15" fmla="*/ 682745 h 1497754"/>
                  <a:gd name="connsiteX0" fmla="*/ 46008 w 1449268"/>
                  <a:gd name="connsiteY0" fmla="*/ 682745 h 1497754"/>
                  <a:gd name="connsiteX1" fmla="*/ 746717 w 1449268"/>
                  <a:gd name="connsiteY1" fmla="*/ 26762 h 1497754"/>
                  <a:gd name="connsiteX2" fmla="*/ 1366679 w 1449268"/>
                  <a:gd name="connsiteY2" fmla="*/ 171165 h 1497754"/>
                  <a:gd name="connsiteX3" fmla="*/ 1346801 w 1449268"/>
                  <a:gd name="connsiteY3" fmla="*/ 578669 h 1497754"/>
                  <a:gd name="connsiteX4" fmla="*/ 1447426 w 1449268"/>
                  <a:gd name="connsiteY4" fmla="*/ 682745 h 1497754"/>
                  <a:gd name="connsiteX5" fmla="*/ 1356740 w 1449268"/>
                  <a:gd name="connsiteY5" fmla="*/ 777452 h 1497754"/>
                  <a:gd name="connsiteX6" fmla="*/ 1406436 w 1449268"/>
                  <a:gd name="connsiteY6" fmla="*/ 976235 h 1497754"/>
                  <a:gd name="connsiteX7" fmla="*/ 1318217 w 1449268"/>
                  <a:gd name="connsiteY7" fmla="*/ 1120066 h 1497754"/>
                  <a:gd name="connsiteX8" fmla="*/ 1157958 w 1449268"/>
                  <a:gd name="connsiteY8" fmla="*/ 1314163 h 1497754"/>
                  <a:gd name="connsiteX9" fmla="*/ 929358 w 1449268"/>
                  <a:gd name="connsiteY9" fmla="*/ 1463251 h 1497754"/>
                  <a:gd name="connsiteX10" fmla="*/ 736778 w 1449268"/>
                  <a:gd name="connsiteY10" fmla="*/ 1497754 h 1497754"/>
                  <a:gd name="connsiteX11" fmla="*/ 501975 w 1449268"/>
                  <a:gd name="connsiteY11" fmla="*/ 1463250 h 1497754"/>
                  <a:gd name="connsiteX12" fmla="*/ 193863 w 1449268"/>
                  <a:gd name="connsiteY12" fmla="*/ 1194894 h 1497754"/>
                  <a:gd name="connsiteX13" fmla="*/ 134227 w 1449268"/>
                  <a:gd name="connsiteY13" fmla="*/ 1095503 h 1497754"/>
                  <a:gd name="connsiteX14" fmla="*/ 74592 w 1449268"/>
                  <a:gd name="connsiteY14" fmla="*/ 827146 h 1497754"/>
                  <a:gd name="connsiteX15" fmla="*/ 46008 w 1449268"/>
                  <a:gd name="connsiteY15" fmla="*/ 682745 h 1497754"/>
                  <a:gd name="connsiteX0" fmla="*/ 46008 w 1449268"/>
                  <a:gd name="connsiteY0" fmla="*/ 679381 h 1494390"/>
                  <a:gd name="connsiteX1" fmla="*/ 746717 w 1449268"/>
                  <a:gd name="connsiteY1" fmla="*/ 23398 h 1494390"/>
                  <a:gd name="connsiteX2" fmla="*/ 1366679 w 1449268"/>
                  <a:gd name="connsiteY2" fmla="*/ 167801 h 1494390"/>
                  <a:gd name="connsiteX3" fmla="*/ 1367491 w 1449268"/>
                  <a:gd name="connsiteY3" fmla="*/ 396401 h 1494390"/>
                  <a:gd name="connsiteX4" fmla="*/ 1346801 w 1449268"/>
                  <a:gd name="connsiteY4" fmla="*/ 575305 h 1494390"/>
                  <a:gd name="connsiteX5" fmla="*/ 1447426 w 1449268"/>
                  <a:gd name="connsiteY5" fmla="*/ 679381 h 1494390"/>
                  <a:gd name="connsiteX6" fmla="*/ 1356740 w 1449268"/>
                  <a:gd name="connsiteY6" fmla="*/ 774088 h 1494390"/>
                  <a:gd name="connsiteX7" fmla="*/ 1406436 w 1449268"/>
                  <a:gd name="connsiteY7" fmla="*/ 972871 h 1494390"/>
                  <a:gd name="connsiteX8" fmla="*/ 1318217 w 1449268"/>
                  <a:gd name="connsiteY8" fmla="*/ 1116702 h 1494390"/>
                  <a:gd name="connsiteX9" fmla="*/ 1157958 w 1449268"/>
                  <a:gd name="connsiteY9" fmla="*/ 1310799 h 1494390"/>
                  <a:gd name="connsiteX10" fmla="*/ 929358 w 1449268"/>
                  <a:gd name="connsiteY10" fmla="*/ 1459887 h 1494390"/>
                  <a:gd name="connsiteX11" fmla="*/ 736778 w 1449268"/>
                  <a:gd name="connsiteY11" fmla="*/ 1494390 h 1494390"/>
                  <a:gd name="connsiteX12" fmla="*/ 501975 w 1449268"/>
                  <a:gd name="connsiteY12" fmla="*/ 1459886 h 1494390"/>
                  <a:gd name="connsiteX13" fmla="*/ 193863 w 1449268"/>
                  <a:gd name="connsiteY13" fmla="*/ 1191530 h 1494390"/>
                  <a:gd name="connsiteX14" fmla="*/ 134227 w 1449268"/>
                  <a:gd name="connsiteY14" fmla="*/ 1092139 h 1494390"/>
                  <a:gd name="connsiteX15" fmla="*/ 74592 w 1449268"/>
                  <a:gd name="connsiteY15" fmla="*/ 823782 h 1494390"/>
                  <a:gd name="connsiteX16" fmla="*/ 46008 w 1449268"/>
                  <a:gd name="connsiteY16" fmla="*/ 679381 h 1494390"/>
                  <a:gd name="connsiteX0" fmla="*/ 46008 w 1449268"/>
                  <a:gd name="connsiteY0" fmla="*/ 736735 h 1551744"/>
                  <a:gd name="connsiteX1" fmla="*/ 746717 w 1449268"/>
                  <a:gd name="connsiteY1" fmla="*/ 80752 h 1551744"/>
                  <a:gd name="connsiteX2" fmla="*/ 1059378 w 1449268"/>
                  <a:gd name="connsiteY2" fmla="*/ 26373 h 1551744"/>
                  <a:gd name="connsiteX3" fmla="*/ 1366679 w 1449268"/>
                  <a:gd name="connsiteY3" fmla="*/ 225155 h 1551744"/>
                  <a:gd name="connsiteX4" fmla="*/ 1367491 w 1449268"/>
                  <a:gd name="connsiteY4" fmla="*/ 453755 h 1551744"/>
                  <a:gd name="connsiteX5" fmla="*/ 1346801 w 1449268"/>
                  <a:gd name="connsiteY5" fmla="*/ 632659 h 1551744"/>
                  <a:gd name="connsiteX6" fmla="*/ 1447426 w 1449268"/>
                  <a:gd name="connsiteY6" fmla="*/ 736735 h 1551744"/>
                  <a:gd name="connsiteX7" fmla="*/ 1356740 w 1449268"/>
                  <a:gd name="connsiteY7" fmla="*/ 831442 h 1551744"/>
                  <a:gd name="connsiteX8" fmla="*/ 1406436 w 1449268"/>
                  <a:gd name="connsiteY8" fmla="*/ 1030225 h 1551744"/>
                  <a:gd name="connsiteX9" fmla="*/ 1318217 w 1449268"/>
                  <a:gd name="connsiteY9" fmla="*/ 1174056 h 1551744"/>
                  <a:gd name="connsiteX10" fmla="*/ 1157958 w 1449268"/>
                  <a:gd name="connsiteY10" fmla="*/ 1368153 h 1551744"/>
                  <a:gd name="connsiteX11" fmla="*/ 929358 w 1449268"/>
                  <a:gd name="connsiteY11" fmla="*/ 1517241 h 1551744"/>
                  <a:gd name="connsiteX12" fmla="*/ 736778 w 1449268"/>
                  <a:gd name="connsiteY12" fmla="*/ 1551744 h 1551744"/>
                  <a:gd name="connsiteX13" fmla="*/ 501975 w 1449268"/>
                  <a:gd name="connsiteY13" fmla="*/ 1517240 h 1551744"/>
                  <a:gd name="connsiteX14" fmla="*/ 193863 w 1449268"/>
                  <a:gd name="connsiteY14" fmla="*/ 1248884 h 1551744"/>
                  <a:gd name="connsiteX15" fmla="*/ 134227 w 1449268"/>
                  <a:gd name="connsiteY15" fmla="*/ 1149493 h 1551744"/>
                  <a:gd name="connsiteX16" fmla="*/ 74592 w 1449268"/>
                  <a:gd name="connsiteY16" fmla="*/ 881136 h 1551744"/>
                  <a:gd name="connsiteX17" fmla="*/ 46008 w 1449268"/>
                  <a:gd name="connsiteY17" fmla="*/ 736735 h 1551744"/>
                  <a:gd name="connsiteX0" fmla="*/ 43085 w 1446345"/>
                  <a:gd name="connsiteY0" fmla="*/ 765540 h 1580549"/>
                  <a:gd name="connsiteX1" fmla="*/ 704038 w 1446345"/>
                  <a:gd name="connsiteY1" fmla="*/ 59861 h 1580549"/>
                  <a:gd name="connsiteX2" fmla="*/ 1056455 w 1446345"/>
                  <a:gd name="connsiteY2" fmla="*/ 55178 h 1580549"/>
                  <a:gd name="connsiteX3" fmla="*/ 1363756 w 1446345"/>
                  <a:gd name="connsiteY3" fmla="*/ 253960 h 1580549"/>
                  <a:gd name="connsiteX4" fmla="*/ 1364568 w 1446345"/>
                  <a:gd name="connsiteY4" fmla="*/ 482560 h 1580549"/>
                  <a:gd name="connsiteX5" fmla="*/ 1343878 w 1446345"/>
                  <a:gd name="connsiteY5" fmla="*/ 661464 h 1580549"/>
                  <a:gd name="connsiteX6" fmla="*/ 1444503 w 1446345"/>
                  <a:gd name="connsiteY6" fmla="*/ 765540 h 1580549"/>
                  <a:gd name="connsiteX7" fmla="*/ 1353817 w 1446345"/>
                  <a:gd name="connsiteY7" fmla="*/ 860247 h 1580549"/>
                  <a:gd name="connsiteX8" fmla="*/ 1403513 w 1446345"/>
                  <a:gd name="connsiteY8" fmla="*/ 1059030 h 1580549"/>
                  <a:gd name="connsiteX9" fmla="*/ 1315294 w 1446345"/>
                  <a:gd name="connsiteY9" fmla="*/ 1202861 h 1580549"/>
                  <a:gd name="connsiteX10" fmla="*/ 1155035 w 1446345"/>
                  <a:gd name="connsiteY10" fmla="*/ 1396958 h 1580549"/>
                  <a:gd name="connsiteX11" fmla="*/ 926435 w 1446345"/>
                  <a:gd name="connsiteY11" fmla="*/ 1546046 h 1580549"/>
                  <a:gd name="connsiteX12" fmla="*/ 733855 w 1446345"/>
                  <a:gd name="connsiteY12" fmla="*/ 1580549 h 1580549"/>
                  <a:gd name="connsiteX13" fmla="*/ 499052 w 1446345"/>
                  <a:gd name="connsiteY13" fmla="*/ 1546045 h 1580549"/>
                  <a:gd name="connsiteX14" fmla="*/ 190940 w 1446345"/>
                  <a:gd name="connsiteY14" fmla="*/ 1277689 h 1580549"/>
                  <a:gd name="connsiteX15" fmla="*/ 131304 w 1446345"/>
                  <a:gd name="connsiteY15" fmla="*/ 1178298 h 1580549"/>
                  <a:gd name="connsiteX16" fmla="*/ 71669 w 1446345"/>
                  <a:gd name="connsiteY16" fmla="*/ 909941 h 1580549"/>
                  <a:gd name="connsiteX17" fmla="*/ 43085 w 1446345"/>
                  <a:gd name="connsiteY17" fmla="*/ 765540 h 1580549"/>
                  <a:gd name="connsiteX0" fmla="*/ 8178 w 1411438"/>
                  <a:gd name="connsiteY0" fmla="*/ 732013 h 1547022"/>
                  <a:gd name="connsiteX1" fmla="*/ 186661 w 1411438"/>
                  <a:gd name="connsiteY1" fmla="*/ 260191 h 1547022"/>
                  <a:gd name="connsiteX2" fmla="*/ 669131 w 1411438"/>
                  <a:gd name="connsiteY2" fmla="*/ 26334 h 1547022"/>
                  <a:gd name="connsiteX3" fmla="*/ 1021548 w 1411438"/>
                  <a:gd name="connsiteY3" fmla="*/ 21651 h 1547022"/>
                  <a:gd name="connsiteX4" fmla="*/ 1328849 w 1411438"/>
                  <a:gd name="connsiteY4" fmla="*/ 220433 h 1547022"/>
                  <a:gd name="connsiteX5" fmla="*/ 1329661 w 1411438"/>
                  <a:gd name="connsiteY5" fmla="*/ 449033 h 1547022"/>
                  <a:gd name="connsiteX6" fmla="*/ 1308971 w 1411438"/>
                  <a:gd name="connsiteY6" fmla="*/ 627937 h 1547022"/>
                  <a:gd name="connsiteX7" fmla="*/ 1409596 w 1411438"/>
                  <a:gd name="connsiteY7" fmla="*/ 732013 h 1547022"/>
                  <a:gd name="connsiteX8" fmla="*/ 1318910 w 1411438"/>
                  <a:gd name="connsiteY8" fmla="*/ 826720 h 1547022"/>
                  <a:gd name="connsiteX9" fmla="*/ 1368606 w 1411438"/>
                  <a:gd name="connsiteY9" fmla="*/ 1025503 h 1547022"/>
                  <a:gd name="connsiteX10" fmla="*/ 1280387 w 1411438"/>
                  <a:gd name="connsiteY10" fmla="*/ 1169334 h 1547022"/>
                  <a:gd name="connsiteX11" fmla="*/ 1120128 w 1411438"/>
                  <a:gd name="connsiteY11" fmla="*/ 1363431 h 1547022"/>
                  <a:gd name="connsiteX12" fmla="*/ 891528 w 1411438"/>
                  <a:gd name="connsiteY12" fmla="*/ 1512519 h 1547022"/>
                  <a:gd name="connsiteX13" fmla="*/ 698948 w 1411438"/>
                  <a:gd name="connsiteY13" fmla="*/ 1547022 h 1547022"/>
                  <a:gd name="connsiteX14" fmla="*/ 464145 w 1411438"/>
                  <a:gd name="connsiteY14" fmla="*/ 1512518 h 1547022"/>
                  <a:gd name="connsiteX15" fmla="*/ 156033 w 1411438"/>
                  <a:gd name="connsiteY15" fmla="*/ 1244162 h 1547022"/>
                  <a:gd name="connsiteX16" fmla="*/ 96397 w 1411438"/>
                  <a:gd name="connsiteY16" fmla="*/ 1144771 h 1547022"/>
                  <a:gd name="connsiteX17" fmla="*/ 36762 w 1411438"/>
                  <a:gd name="connsiteY17" fmla="*/ 876414 h 1547022"/>
                  <a:gd name="connsiteX18" fmla="*/ 8178 w 1411438"/>
                  <a:gd name="connsiteY18" fmla="*/ 732013 h 1547022"/>
                  <a:gd name="connsiteX0" fmla="*/ 8178 w 1372317"/>
                  <a:gd name="connsiteY0" fmla="*/ 732013 h 1547022"/>
                  <a:gd name="connsiteX1" fmla="*/ 186661 w 1372317"/>
                  <a:gd name="connsiteY1" fmla="*/ 260191 h 1547022"/>
                  <a:gd name="connsiteX2" fmla="*/ 669131 w 1372317"/>
                  <a:gd name="connsiteY2" fmla="*/ 26334 h 1547022"/>
                  <a:gd name="connsiteX3" fmla="*/ 1021548 w 1372317"/>
                  <a:gd name="connsiteY3" fmla="*/ 21651 h 1547022"/>
                  <a:gd name="connsiteX4" fmla="*/ 1328849 w 1372317"/>
                  <a:gd name="connsiteY4" fmla="*/ 220433 h 1547022"/>
                  <a:gd name="connsiteX5" fmla="*/ 1329661 w 1372317"/>
                  <a:gd name="connsiteY5" fmla="*/ 449033 h 1547022"/>
                  <a:gd name="connsiteX6" fmla="*/ 1308971 w 1372317"/>
                  <a:gd name="connsiteY6" fmla="*/ 627937 h 1547022"/>
                  <a:gd name="connsiteX7" fmla="*/ 1320144 w 1372317"/>
                  <a:gd name="connsiteY7" fmla="*/ 732013 h 1547022"/>
                  <a:gd name="connsiteX8" fmla="*/ 1318910 w 1372317"/>
                  <a:gd name="connsiteY8" fmla="*/ 826720 h 1547022"/>
                  <a:gd name="connsiteX9" fmla="*/ 1368606 w 1372317"/>
                  <a:gd name="connsiteY9" fmla="*/ 1025503 h 1547022"/>
                  <a:gd name="connsiteX10" fmla="*/ 1280387 w 1372317"/>
                  <a:gd name="connsiteY10" fmla="*/ 1169334 h 1547022"/>
                  <a:gd name="connsiteX11" fmla="*/ 1120128 w 1372317"/>
                  <a:gd name="connsiteY11" fmla="*/ 1363431 h 1547022"/>
                  <a:gd name="connsiteX12" fmla="*/ 891528 w 1372317"/>
                  <a:gd name="connsiteY12" fmla="*/ 1512519 h 1547022"/>
                  <a:gd name="connsiteX13" fmla="*/ 698948 w 1372317"/>
                  <a:gd name="connsiteY13" fmla="*/ 1547022 h 1547022"/>
                  <a:gd name="connsiteX14" fmla="*/ 464145 w 1372317"/>
                  <a:gd name="connsiteY14" fmla="*/ 1512518 h 1547022"/>
                  <a:gd name="connsiteX15" fmla="*/ 156033 w 1372317"/>
                  <a:gd name="connsiteY15" fmla="*/ 1244162 h 1547022"/>
                  <a:gd name="connsiteX16" fmla="*/ 96397 w 1372317"/>
                  <a:gd name="connsiteY16" fmla="*/ 1144771 h 1547022"/>
                  <a:gd name="connsiteX17" fmla="*/ 36762 w 1372317"/>
                  <a:gd name="connsiteY17" fmla="*/ 876414 h 1547022"/>
                  <a:gd name="connsiteX18" fmla="*/ 8178 w 1372317"/>
                  <a:gd name="connsiteY18" fmla="*/ 732013 h 1547022"/>
                  <a:gd name="connsiteX0" fmla="*/ 8178 w 1372317"/>
                  <a:gd name="connsiteY0" fmla="*/ 732013 h 1547022"/>
                  <a:gd name="connsiteX1" fmla="*/ 186661 w 1372317"/>
                  <a:gd name="connsiteY1" fmla="*/ 260191 h 1547022"/>
                  <a:gd name="connsiteX2" fmla="*/ 669131 w 1372317"/>
                  <a:gd name="connsiteY2" fmla="*/ 26334 h 1547022"/>
                  <a:gd name="connsiteX3" fmla="*/ 1021548 w 1372317"/>
                  <a:gd name="connsiteY3" fmla="*/ 21651 h 1547022"/>
                  <a:gd name="connsiteX4" fmla="*/ 1328849 w 1372317"/>
                  <a:gd name="connsiteY4" fmla="*/ 220433 h 1547022"/>
                  <a:gd name="connsiteX5" fmla="*/ 1329661 w 1372317"/>
                  <a:gd name="connsiteY5" fmla="*/ 449033 h 1547022"/>
                  <a:gd name="connsiteX6" fmla="*/ 1308971 w 1372317"/>
                  <a:gd name="connsiteY6" fmla="*/ 627937 h 1547022"/>
                  <a:gd name="connsiteX7" fmla="*/ 1320144 w 1372317"/>
                  <a:gd name="connsiteY7" fmla="*/ 732013 h 1547022"/>
                  <a:gd name="connsiteX8" fmla="*/ 1318910 w 1372317"/>
                  <a:gd name="connsiteY8" fmla="*/ 826720 h 1547022"/>
                  <a:gd name="connsiteX9" fmla="*/ 1368606 w 1372317"/>
                  <a:gd name="connsiteY9" fmla="*/ 1025503 h 1547022"/>
                  <a:gd name="connsiteX10" fmla="*/ 1280387 w 1372317"/>
                  <a:gd name="connsiteY10" fmla="*/ 1169334 h 1547022"/>
                  <a:gd name="connsiteX11" fmla="*/ 1120128 w 1372317"/>
                  <a:gd name="connsiteY11" fmla="*/ 1363431 h 1547022"/>
                  <a:gd name="connsiteX12" fmla="*/ 891528 w 1372317"/>
                  <a:gd name="connsiteY12" fmla="*/ 1512519 h 1547022"/>
                  <a:gd name="connsiteX13" fmla="*/ 698948 w 1372317"/>
                  <a:gd name="connsiteY13" fmla="*/ 1547022 h 1547022"/>
                  <a:gd name="connsiteX14" fmla="*/ 464145 w 1372317"/>
                  <a:gd name="connsiteY14" fmla="*/ 1512518 h 1547022"/>
                  <a:gd name="connsiteX15" fmla="*/ 156033 w 1372317"/>
                  <a:gd name="connsiteY15" fmla="*/ 1244162 h 1547022"/>
                  <a:gd name="connsiteX16" fmla="*/ 96397 w 1372317"/>
                  <a:gd name="connsiteY16" fmla="*/ 1144771 h 1547022"/>
                  <a:gd name="connsiteX17" fmla="*/ 17696 w 1372317"/>
                  <a:gd name="connsiteY17" fmla="*/ 1095077 h 1547022"/>
                  <a:gd name="connsiteX18" fmla="*/ 36762 w 1372317"/>
                  <a:gd name="connsiteY18" fmla="*/ 876414 h 1547022"/>
                  <a:gd name="connsiteX19" fmla="*/ 8178 w 1372317"/>
                  <a:gd name="connsiteY19" fmla="*/ 732013 h 1547022"/>
                  <a:gd name="connsiteX0" fmla="*/ 8178 w 1372317"/>
                  <a:gd name="connsiteY0" fmla="*/ 732013 h 1547025"/>
                  <a:gd name="connsiteX1" fmla="*/ 186661 w 1372317"/>
                  <a:gd name="connsiteY1" fmla="*/ 260191 h 1547025"/>
                  <a:gd name="connsiteX2" fmla="*/ 669131 w 1372317"/>
                  <a:gd name="connsiteY2" fmla="*/ 26334 h 1547025"/>
                  <a:gd name="connsiteX3" fmla="*/ 1021548 w 1372317"/>
                  <a:gd name="connsiteY3" fmla="*/ 21651 h 1547025"/>
                  <a:gd name="connsiteX4" fmla="*/ 1328849 w 1372317"/>
                  <a:gd name="connsiteY4" fmla="*/ 220433 h 1547025"/>
                  <a:gd name="connsiteX5" fmla="*/ 1329661 w 1372317"/>
                  <a:gd name="connsiteY5" fmla="*/ 449033 h 1547025"/>
                  <a:gd name="connsiteX6" fmla="*/ 1308971 w 1372317"/>
                  <a:gd name="connsiteY6" fmla="*/ 627937 h 1547025"/>
                  <a:gd name="connsiteX7" fmla="*/ 1320144 w 1372317"/>
                  <a:gd name="connsiteY7" fmla="*/ 732013 h 1547025"/>
                  <a:gd name="connsiteX8" fmla="*/ 1318910 w 1372317"/>
                  <a:gd name="connsiteY8" fmla="*/ 826720 h 1547025"/>
                  <a:gd name="connsiteX9" fmla="*/ 1368606 w 1372317"/>
                  <a:gd name="connsiteY9" fmla="*/ 1025503 h 1547025"/>
                  <a:gd name="connsiteX10" fmla="*/ 1280387 w 1372317"/>
                  <a:gd name="connsiteY10" fmla="*/ 1169334 h 1547025"/>
                  <a:gd name="connsiteX11" fmla="*/ 1120128 w 1372317"/>
                  <a:gd name="connsiteY11" fmla="*/ 1363431 h 1547025"/>
                  <a:gd name="connsiteX12" fmla="*/ 891528 w 1372317"/>
                  <a:gd name="connsiteY12" fmla="*/ 1512519 h 1547025"/>
                  <a:gd name="connsiteX13" fmla="*/ 698948 w 1372317"/>
                  <a:gd name="connsiteY13" fmla="*/ 1547022 h 1547025"/>
                  <a:gd name="connsiteX14" fmla="*/ 464145 w 1372317"/>
                  <a:gd name="connsiteY14" fmla="*/ 1512518 h 1547025"/>
                  <a:gd name="connsiteX15" fmla="*/ 246296 w 1372317"/>
                  <a:gd name="connsiteY15" fmla="*/ 1373373 h 1547025"/>
                  <a:gd name="connsiteX16" fmla="*/ 156033 w 1372317"/>
                  <a:gd name="connsiteY16" fmla="*/ 1244162 h 1547025"/>
                  <a:gd name="connsiteX17" fmla="*/ 96397 w 1372317"/>
                  <a:gd name="connsiteY17" fmla="*/ 1144771 h 1547025"/>
                  <a:gd name="connsiteX18" fmla="*/ 17696 w 1372317"/>
                  <a:gd name="connsiteY18" fmla="*/ 1095077 h 1547025"/>
                  <a:gd name="connsiteX19" fmla="*/ 36762 w 1372317"/>
                  <a:gd name="connsiteY19" fmla="*/ 876414 h 1547025"/>
                  <a:gd name="connsiteX20" fmla="*/ 8178 w 1372317"/>
                  <a:gd name="connsiteY20" fmla="*/ 732013 h 1547025"/>
                  <a:gd name="connsiteX0" fmla="*/ 8178 w 1372317"/>
                  <a:gd name="connsiteY0" fmla="*/ 732013 h 1547025"/>
                  <a:gd name="connsiteX1" fmla="*/ 186661 w 1372317"/>
                  <a:gd name="connsiteY1" fmla="*/ 260191 h 1547025"/>
                  <a:gd name="connsiteX2" fmla="*/ 669131 w 1372317"/>
                  <a:gd name="connsiteY2" fmla="*/ 26334 h 1547025"/>
                  <a:gd name="connsiteX3" fmla="*/ 1021548 w 1372317"/>
                  <a:gd name="connsiteY3" fmla="*/ 21651 h 1547025"/>
                  <a:gd name="connsiteX4" fmla="*/ 1328849 w 1372317"/>
                  <a:gd name="connsiteY4" fmla="*/ 220433 h 1547025"/>
                  <a:gd name="connsiteX5" fmla="*/ 1329661 w 1372317"/>
                  <a:gd name="connsiteY5" fmla="*/ 449033 h 1547025"/>
                  <a:gd name="connsiteX6" fmla="*/ 1308971 w 1372317"/>
                  <a:gd name="connsiteY6" fmla="*/ 627937 h 1547025"/>
                  <a:gd name="connsiteX7" fmla="*/ 1320144 w 1372317"/>
                  <a:gd name="connsiteY7" fmla="*/ 732013 h 1547025"/>
                  <a:gd name="connsiteX8" fmla="*/ 1318910 w 1372317"/>
                  <a:gd name="connsiteY8" fmla="*/ 826720 h 1547025"/>
                  <a:gd name="connsiteX9" fmla="*/ 1368606 w 1372317"/>
                  <a:gd name="connsiteY9" fmla="*/ 1025503 h 1547025"/>
                  <a:gd name="connsiteX10" fmla="*/ 1280387 w 1372317"/>
                  <a:gd name="connsiteY10" fmla="*/ 1169334 h 1547025"/>
                  <a:gd name="connsiteX11" fmla="*/ 1120128 w 1372317"/>
                  <a:gd name="connsiteY11" fmla="*/ 1363431 h 1547025"/>
                  <a:gd name="connsiteX12" fmla="*/ 891528 w 1372317"/>
                  <a:gd name="connsiteY12" fmla="*/ 1512519 h 1547025"/>
                  <a:gd name="connsiteX13" fmla="*/ 698948 w 1372317"/>
                  <a:gd name="connsiteY13" fmla="*/ 1547022 h 1547025"/>
                  <a:gd name="connsiteX14" fmla="*/ 464145 w 1372317"/>
                  <a:gd name="connsiteY14" fmla="*/ 1512518 h 1547025"/>
                  <a:gd name="connsiteX15" fmla="*/ 246296 w 1372317"/>
                  <a:gd name="connsiteY15" fmla="*/ 1373373 h 1547025"/>
                  <a:gd name="connsiteX16" fmla="*/ 156033 w 1372317"/>
                  <a:gd name="connsiteY16" fmla="*/ 1244162 h 1547025"/>
                  <a:gd name="connsiteX17" fmla="*/ 56641 w 1372317"/>
                  <a:gd name="connsiteY17" fmla="*/ 1184528 h 1547025"/>
                  <a:gd name="connsiteX18" fmla="*/ 17696 w 1372317"/>
                  <a:gd name="connsiteY18" fmla="*/ 1095077 h 1547025"/>
                  <a:gd name="connsiteX19" fmla="*/ 36762 w 1372317"/>
                  <a:gd name="connsiteY19" fmla="*/ 876414 h 1547025"/>
                  <a:gd name="connsiteX20" fmla="*/ 8178 w 1372317"/>
                  <a:gd name="connsiteY20" fmla="*/ 732013 h 1547025"/>
                  <a:gd name="connsiteX0" fmla="*/ 10730 w 1374869"/>
                  <a:gd name="connsiteY0" fmla="*/ 732013 h 1547025"/>
                  <a:gd name="connsiteX1" fmla="*/ 189213 w 1374869"/>
                  <a:gd name="connsiteY1" fmla="*/ 260191 h 1547025"/>
                  <a:gd name="connsiteX2" fmla="*/ 671683 w 1374869"/>
                  <a:gd name="connsiteY2" fmla="*/ 26334 h 1547025"/>
                  <a:gd name="connsiteX3" fmla="*/ 1024100 w 1374869"/>
                  <a:gd name="connsiteY3" fmla="*/ 21651 h 1547025"/>
                  <a:gd name="connsiteX4" fmla="*/ 1331401 w 1374869"/>
                  <a:gd name="connsiteY4" fmla="*/ 220433 h 1547025"/>
                  <a:gd name="connsiteX5" fmla="*/ 1332213 w 1374869"/>
                  <a:gd name="connsiteY5" fmla="*/ 449033 h 1547025"/>
                  <a:gd name="connsiteX6" fmla="*/ 1311523 w 1374869"/>
                  <a:gd name="connsiteY6" fmla="*/ 627937 h 1547025"/>
                  <a:gd name="connsiteX7" fmla="*/ 1322696 w 1374869"/>
                  <a:gd name="connsiteY7" fmla="*/ 732013 h 1547025"/>
                  <a:gd name="connsiteX8" fmla="*/ 1321462 w 1374869"/>
                  <a:gd name="connsiteY8" fmla="*/ 826720 h 1547025"/>
                  <a:gd name="connsiteX9" fmla="*/ 1371158 w 1374869"/>
                  <a:gd name="connsiteY9" fmla="*/ 1025503 h 1547025"/>
                  <a:gd name="connsiteX10" fmla="*/ 1282939 w 1374869"/>
                  <a:gd name="connsiteY10" fmla="*/ 1169334 h 1547025"/>
                  <a:gd name="connsiteX11" fmla="*/ 1122680 w 1374869"/>
                  <a:gd name="connsiteY11" fmla="*/ 1363431 h 1547025"/>
                  <a:gd name="connsiteX12" fmla="*/ 894080 w 1374869"/>
                  <a:gd name="connsiteY12" fmla="*/ 1512519 h 1547025"/>
                  <a:gd name="connsiteX13" fmla="*/ 701500 w 1374869"/>
                  <a:gd name="connsiteY13" fmla="*/ 1547022 h 1547025"/>
                  <a:gd name="connsiteX14" fmla="*/ 466697 w 1374869"/>
                  <a:gd name="connsiteY14" fmla="*/ 1512518 h 1547025"/>
                  <a:gd name="connsiteX15" fmla="*/ 248848 w 1374869"/>
                  <a:gd name="connsiteY15" fmla="*/ 1373373 h 1547025"/>
                  <a:gd name="connsiteX16" fmla="*/ 158585 w 1374869"/>
                  <a:gd name="connsiteY16" fmla="*/ 1244162 h 1547025"/>
                  <a:gd name="connsiteX17" fmla="*/ 59193 w 1374869"/>
                  <a:gd name="connsiteY17" fmla="*/ 1184528 h 1547025"/>
                  <a:gd name="connsiteX18" fmla="*/ 20248 w 1374869"/>
                  <a:gd name="connsiteY18" fmla="*/ 1095077 h 1547025"/>
                  <a:gd name="connsiteX19" fmla="*/ 369 w 1374869"/>
                  <a:gd name="connsiteY19" fmla="*/ 955929 h 1547025"/>
                  <a:gd name="connsiteX20" fmla="*/ 39314 w 1374869"/>
                  <a:gd name="connsiteY20" fmla="*/ 876414 h 1547025"/>
                  <a:gd name="connsiteX21" fmla="*/ 10730 w 1374869"/>
                  <a:gd name="connsiteY21" fmla="*/ 732013 h 1547025"/>
                  <a:gd name="connsiteX0" fmla="*/ 23014 w 1387153"/>
                  <a:gd name="connsiteY0" fmla="*/ 732013 h 1547025"/>
                  <a:gd name="connsiteX1" fmla="*/ 201497 w 1387153"/>
                  <a:gd name="connsiteY1" fmla="*/ 260191 h 1547025"/>
                  <a:gd name="connsiteX2" fmla="*/ 683967 w 1387153"/>
                  <a:gd name="connsiteY2" fmla="*/ 26334 h 1547025"/>
                  <a:gd name="connsiteX3" fmla="*/ 1036384 w 1387153"/>
                  <a:gd name="connsiteY3" fmla="*/ 21651 h 1547025"/>
                  <a:gd name="connsiteX4" fmla="*/ 1343685 w 1387153"/>
                  <a:gd name="connsiteY4" fmla="*/ 220433 h 1547025"/>
                  <a:gd name="connsiteX5" fmla="*/ 1344497 w 1387153"/>
                  <a:gd name="connsiteY5" fmla="*/ 449033 h 1547025"/>
                  <a:gd name="connsiteX6" fmla="*/ 1323807 w 1387153"/>
                  <a:gd name="connsiteY6" fmla="*/ 627937 h 1547025"/>
                  <a:gd name="connsiteX7" fmla="*/ 1334980 w 1387153"/>
                  <a:gd name="connsiteY7" fmla="*/ 732013 h 1547025"/>
                  <a:gd name="connsiteX8" fmla="*/ 1333746 w 1387153"/>
                  <a:gd name="connsiteY8" fmla="*/ 826720 h 1547025"/>
                  <a:gd name="connsiteX9" fmla="*/ 1383442 w 1387153"/>
                  <a:gd name="connsiteY9" fmla="*/ 1025503 h 1547025"/>
                  <a:gd name="connsiteX10" fmla="*/ 1295223 w 1387153"/>
                  <a:gd name="connsiteY10" fmla="*/ 1169334 h 1547025"/>
                  <a:gd name="connsiteX11" fmla="*/ 1134964 w 1387153"/>
                  <a:gd name="connsiteY11" fmla="*/ 1363431 h 1547025"/>
                  <a:gd name="connsiteX12" fmla="*/ 906364 w 1387153"/>
                  <a:gd name="connsiteY12" fmla="*/ 1512519 h 1547025"/>
                  <a:gd name="connsiteX13" fmla="*/ 713784 w 1387153"/>
                  <a:gd name="connsiteY13" fmla="*/ 1547022 h 1547025"/>
                  <a:gd name="connsiteX14" fmla="*/ 478981 w 1387153"/>
                  <a:gd name="connsiteY14" fmla="*/ 1512518 h 1547025"/>
                  <a:gd name="connsiteX15" fmla="*/ 261132 w 1387153"/>
                  <a:gd name="connsiteY15" fmla="*/ 1373373 h 1547025"/>
                  <a:gd name="connsiteX16" fmla="*/ 170869 w 1387153"/>
                  <a:gd name="connsiteY16" fmla="*/ 1244162 h 1547025"/>
                  <a:gd name="connsiteX17" fmla="*/ 71477 w 1387153"/>
                  <a:gd name="connsiteY17" fmla="*/ 1184528 h 1547025"/>
                  <a:gd name="connsiteX18" fmla="*/ 32532 w 1387153"/>
                  <a:gd name="connsiteY18" fmla="*/ 1095077 h 1547025"/>
                  <a:gd name="connsiteX19" fmla="*/ 12653 w 1387153"/>
                  <a:gd name="connsiteY19" fmla="*/ 955929 h 1547025"/>
                  <a:gd name="connsiteX20" fmla="*/ 11841 w 1387153"/>
                  <a:gd name="connsiteY20" fmla="*/ 856535 h 1547025"/>
                  <a:gd name="connsiteX21" fmla="*/ 23014 w 1387153"/>
                  <a:gd name="connsiteY21" fmla="*/ 732013 h 1547025"/>
                  <a:gd name="connsiteX0" fmla="*/ 23014 w 1387153"/>
                  <a:gd name="connsiteY0" fmla="*/ 728663 h 1543675"/>
                  <a:gd name="connsiteX1" fmla="*/ 201497 w 1387153"/>
                  <a:gd name="connsiteY1" fmla="*/ 256841 h 1543675"/>
                  <a:gd name="connsiteX2" fmla="*/ 683967 w 1387153"/>
                  <a:gd name="connsiteY2" fmla="*/ 22984 h 1543675"/>
                  <a:gd name="connsiteX3" fmla="*/ 1036384 w 1387153"/>
                  <a:gd name="connsiteY3" fmla="*/ 18301 h 1543675"/>
                  <a:gd name="connsiteX4" fmla="*/ 1304740 w 1387153"/>
                  <a:gd name="connsiteY4" fmla="*/ 77935 h 1543675"/>
                  <a:gd name="connsiteX5" fmla="*/ 1343685 w 1387153"/>
                  <a:gd name="connsiteY5" fmla="*/ 217083 h 1543675"/>
                  <a:gd name="connsiteX6" fmla="*/ 1344497 w 1387153"/>
                  <a:gd name="connsiteY6" fmla="*/ 445683 h 1543675"/>
                  <a:gd name="connsiteX7" fmla="*/ 1323807 w 1387153"/>
                  <a:gd name="connsiteY7" fmla="*/ 624587 h 1543675"/>
                  <a:gd name="connsiteX8" fmla="*/ 1334980 w 1387153"/>
                  <a:gd name="connsiteY8" fmla="*/ 728663 h 1543675"/>
                  <a:gd name="connsiteX9" fmla="*/ 1333746 w 1387153"/>
                  <a:gd name="connsiteY9" fmla="*/ 823370 h 1543675"/>
                  <a:gd name="connsiteX10" fmla="*/ 1383442 w 1387153"/>
                  <a:gd name="connsiteY10" fmla="*/ 1022153 h 1543675"/>
                  <a:gd name="connsiteX11" fmla="*/ 1295223 w 1387153"/>
                  <a:gd name="connsiteY11" fmla="*/ 1165984 h 1543675"/>
                  <a:gd name="connsiteX12" fmla="*/ 1134964 w 1387153"/>
                  <a:gd name="connsiteY12" fmla="*/ 1360081 h 1543675"/>
                  <a:gd name="connsiteX13" fmla="*/ 906364 w 1387153"/>
                  <a:gd name="connsiteY13" fmla="*/ 1509169 h 1543675"/>
                  <a:gd name="connsiteX14" fmla="*/ 713784 w 1387153"/>
                  <a:gd name="connsiteY14" fmla="*/ 1543672 h 1543675"/>
                  <a:gd name="connsiteX15" fmla="*/ 478981 w 1387153"/>
                  <a:gd name="connsiteY15" fmla="*/ 1509168 h 1543675"/>
                  <a:gd name="connsiteX16" fmla="*/ 261132 w 1387153"/>
                  <a:gd name="connsiteY16" fmla="*/ 1370023 h 1543675"/>
                  <a:gd name="connsiteX17" fmla="*/ 170869 w 1387153"/>
                  <a:gd name="connsiteY17" fmla="*/ 1240812 h 1543675"/>
                  <a:gd name="connsiteX18" fmla="*/ 71477 w 1387153"/>
                  <a:gd name="connsiteY18" fmla="*/ 1181178 h 1543675"/>
                  <a:gd name="connsiteX19" fmla="*/ 32532 w 1387153"/>
                  <a:gd name="connsiteY19" fmla="*/ 1091727 h 1543675"/>
                  <a:gd name="connsiteX20" fmla="*/ 12653 w 1387153"/>
                  <a:gd name="connsiteY20" fmla="*/ 952579 h 1543675"/>
                  <a:gd name="connsiteX21" fmla="*/ 11841 w 1387153"/>
                  <a:gd name="connsiteY21" fmla="*/ 853185 h 1543675"/>
                  <a:gd name="connsiteX22" fmla="*/ 23014 w 1387153"/>
                  <a:gd name="connsiteY22" fmla="*/ 728663 h 1543675"/>
                  <a:gd name="connsiteX0" fmla="*/ 23014 w 1387153"/>
                  <a:gd name="connsiteY0" fmla="*/ 792487 h 1607499"/>
                  <a:gd name="connsiteX1" fmla="*/ 201497 w 1387153"/>
                  <a:gd name="connsiteY1" fmla="*/ 320665 h 1607499"/>
                  <a:gd name="connsiteX2" fmla="*/ 683967 w 1387153"/>
                  <a:gd name="connsiteY2" fmla="*/ 86808 h 1607499"/>
                  <a:gd name="connsiteX3" fmla="*/ 1016506 w 1387153"/>
                  <a:gd name="connsiteY3" fmla="*/ 2612 h 1607499"/>
                  <a:gd name="connsiteX4" fmla="*/ 1304740 w 1387153"/>
                  <a:gd name="connsiteY4" fmla="*/ 141759 h 1607499"/>
                  <a:gd name="connsiteX5" fmla="*/ 1343685 w 1387153"/>
                  <a:gd name="connsiteY5" fmla="*/ 280907 h 1607499"/>
                  <a:gd name="connsiteX6" fmla="*/ 1344497 w 1387153"/>
                  <a:gd name="connsiteY6" fmla="*/ 509507 h 1607499"/>
                  <a:gd name="connsiteX7" fmla="*/ 1323807 w 1387153"/>
                  <a:gd name="connsiteY7" fmla="*/ 688411 h 1607499"/>
                  <a:gd name="connsiteX8" fmla="*/ 1334980 w 1387153"/>
                  <a:gd name="connsiteY8" fmla="*/ 792487 h 1607499"/>
                  <a:gd name="connsiteX9" fmla="*/ 1333746 w 1387153"/>
                  <a:gd name="connsiteY9" fmla="*/ 887194 h 1607499"/>
                  <a:gd name="connsiteX10" fmla="*/ 1383442 w 1387153"/>
                  <a:gd name="connsiteY10" fmla="*/ 1085977 h 1607499"/>
                  <a:gd name="connsiteX11" fmla="*/ 1295223 w 1387153"/>
                  <a:gd name="connsiteY11" fmla="*/ 1229808 h 1607499"/>
                  <a:gd name="connsiteX12" fmla="*/ 1134964 w 1387153"/>
                  <a:gd name="connsiteY12" fmla="*/ 1423905 h 1607499"/>
                  <a:gd name="connsiteX13" fmla="*/ 906364 w 1387153"/>
                  <a:gd name="connsiteY13" fmla="*/ 1572993 h 1607499"/>
                  <a:gd name="connsiteX14" fmla="*/ 713784 w 1387153"/>
                  <a:gd name="connsiteY14" fmla="*/ 1607496 h 1607499"/>
                  <a:gd name="connsiteX15" fmla="*/ 478981 w 1387153"/>
                  <a:gd name="connsiteY15" fmla="*/ 1572992 h 1607499"/>
                  <a:gd name="connsiteX16" fmla="*/ 261132 w 1387153"/>
                  <a:gd name="connsiteY16" fmla="*/ 1433847 h 1607499"/>
                  <a:gd name="connsiteX17" fmla="*/ 170869 w 1387153"/>
                  <a:gd name="connsiteY17" fmla="*/ 1304636 h 1607499"/>
                  <a:gd name="connsiteX18" fmla="*/ 71477 w 1387153"/>
                  <a:gd name="connsiteY18" fmla="*/ 1245002 h 1607499"/>
                  <a:gd name="connsiteX19" fmla="*/ 32532 w 1387153"/>
                  <a:gd name="connsiteY19" fmla="*/ 1155551 h 1607499"/>
                  <a:gd name="connsiteX20" fmla="*/ 12653 w 1387153"/>
                  <a:gd name="connsiteY20" fmla="*/ 1016403 h 1607499"/>
                  <a:gd name="connsiteX21" fmla="*/ 11841 w 1387153"/>
                  <a:gd name="connsiteY21" fmla="*/ 917009 h 1607499"/>
                  <a:gd name="connsiteX22" fmla="*/ 23014 w 1387153"/>
                  <a:gd name="connsiteY22" fmla="*/ 792487 h 1607499"/>
                  <a:gd name="connsiteX0" fmla="*/ 23014 w 1387153"/>
                  <a:gd name="connsiteY0" fmla="*/ 860906 h 1675918"/>
                  <a:gd name="connsiteX1" fmla="*/ 201497 w 1387153"/>
                  <a:gd name="connsiteY1" fmla="*/ 389084 h 1675918"/>
                  <a:gd name="connsiteX2" fmla="*/ 713784 w 1387153"/>
                  <a:gd name="connsiteY2" fmla="*/ 16080 h 1675918"/>
                  <a:gd name="connsiteX3" fmla="*/ 1016506 w 1387153"/>
                  <a:gd name="connsiteY3" fmla="*/ 71031 h 1675918"/>
                  <a:gd name="connsiteX4" fmla="*/ 1304740 w 1387153"/>
                  <a:gd name="connsiteY4" fmla="*/ 210178 h 1675918"/>
                  <a:gd name="connsiteX5" fmla="*/ 1343685 w 1387153"/>
                  <a:gd name="connsiteY5" fmla="*/ 349326 h 1675918"/>
                  <a:gd name="connsiteX6" fmla="*/ 1344497 w 1387153"/>
                  <a:gd name="connsiteY6" fmla="*/ 577926 h 1675918"/>
                  <a:gd name="connsiteX7" fmla="*/ 1323807 w 1387153"/>
                  <a:gd name="connsiteY7" fmla="*/ 756830 h 1675918"/>
                  <a:gd name="connsiteX8" fmla="*/ 1334980 w 1387153"/>
                  <a:gd name="connsiteY8" fmla="*/ 860906 h 1675918"/>
                  <a:gd name="connsiteX9" fmla="*/ 1333746 w 1387153"/>
                  <a:gd name="connsiteY9" fmla="*/ 955613 h 1675918"/>
                  <a:gd name="connsiteX10" fmla="*/ 1383442 w 1387153"/>
                  <a:gd name="connsiteY10" fmla="*/ 1154396 h 1675918"/>
                  <a:gd name="connsiteX11" fmla="*/ 1295223 w 1387153"/>
                  <a:gd name="connsiteY11" fmla="*/ 1298227 h 1675918"/>
                  <a:gd name="connsiteX12" fmla="*/ 1134964 w 1387153"/>
                  <a:gd name="connsiteY12" fmla="*/ 1492324 h 1675918"/>
                  <a:gd name="connsiteX13" fmla="*/ 906364 w 1387153"/>
                  <a:gd name="connsiteY13" fmla="*/ 1641412 h 1675918"/>
                  <a:gd name="connsiteX14" fmla="*/ 713784 w 1387153"/>
                  <a:gd name="connsiteY14" fmla="*/ 1675915 h 1675918"/>
                  <a:gd name="connsiteX15" fmla="*/ 478981 w 1387153"/>
                  <a:gd name="connsiteY15" fmla="*/ 1641411 h 1675918"/>
                  <a:gd name="connsiteX16" fmla="*/ 261132 w 1387153"/>
                  <a:gd name="connsiteY16" fmla="*/ 1502266 h 1675918"/>
                  <a:gd name="connsiteX17" fmla="*/ 170869 w 1387153"/>
                  <a:gd name="connsiteY17" fmla="*/ 1373055 h 1675918"/>
                  <a:gd name="connsiteX18" fmla="*/ 71477 w 1387153"/>
                  <a:gd name="connsiteY18" fmla="*/ 1313421 h 1675918"/>
                  <a:gd name="connsiteX19" fmla="*/ 32532 w 1387153"/>
                  <a:gd name="connsiteY19" fmla="*/ 1223970 h 1675918"/>
                  <a:gd name="connsiteX20" fmla="*/ 12653 w 1387153"/>
                  <a:gd name="connsiteY20" fmla="*/ 1084822 h 1675918"/>
                  <a:gd name="connsiteX21" fmla="*/ 11841 w 1387153"/>
                  <a:gd name="connsiteY21" fmla="*/ 985428 h 1675918"/>
                  <a:gd name="connsiteX22" fmla="*/ 23014 w 1387153"/>
                  <a:gd name="connsiteY22" fmla="*/ 860906 h 1675918"/>
                  <a:gd name="connsiteX0" fmla="*/ 20817 w 1384956"/>
                  <a:gd name="connsiteY0" fmla="*/ 854499 h 1669511"/>
                  <a:gd name="connsiteX1" fmla="*/ 159544 w 1384956"/>
                  <a:gd name="connsiteY1" fmla="*/ 283286 h 1669511"/>
                  <a:gd name="connsiteX2" fmla="*/ 711587 w 1384956"/>
                  <a:gd name="connsiteY2" fmla="*/ 9673 h 1669511"/>
                  <a:gd name="connsiteX3" fmla="*/ 1014309 w 1384956"/>
                  <a:gd name="connsiteY3" fmla="*/ 64624 h 1669511"/>
                  <a:gd name="connsiteX4" fmla="*/ 1302543 w 1384956"/>
                  <a:gd name="connsiteY4" fmla="*/ 203771 h 1669511"/>
                  <a:gd name="connsiteX5" fmla="*/ 1341488 w 1384956"/>
                  <a:gd name="connsiteY5" fmla="*/ 342919 h 1669511"/>
                  <a:gd name="connsiteX6" fmla="*/ 1342300 w 1384956"/>
                  <a:gd name="connsiteY6" fmla="*/ 571519 h 1669511"/>
                  <a:gd name="connsiteX7" fmla="*/ 1321610 w 1384956"/>
                  <a:gd name="connsiteY7" fmla="*/ 750423 h 1669511"/>
                  <a:gd name="connsiteX8" fmla="*/ 1332783 w 1384956"/>
                  <a:gd name="connsiteY8" fmla="*/ 854499 h 1669511"/>
                  <a:gd name="connsiteX9" fmla="*/ 1331549 w 1384956"/>
                  <a:gd name="connsiteY9" fmla="*/ 949206 h 1669511"/>
                  <a:gd name="connsiteX10" fmla="*/ 1381245 w 1384956"/>
                  <a:gd name="connsiteY10" fmla="*/ 1147989 h 1669511"/>
                  <a:gd name="connsiteX11" fmla="*/ 1293026 w 1384956"/>
                  <a:gd name="connsiteY11" fmla="*/ 1291820 h 1669511"/>
                  <a:gd name="connsiteX12" fmla="*/ 1132767 w 1384956"/>
                  <a:gd name="connsiteY12" fmla="*/ 1485917 h 1669511"/>
                  <a:gd name="connsiteX13" fmla="*/ 904167 w 1384956"/>
                  <a:gd name="connsiteY13" fmla="*/ 1635005 h 1669511"/>
                  <a:gd name="connsiteX14" fmla="*/ 711587 w 1384956"/>
                  <a:gd name="connsiteY14" fmla="*/ 1669508 h 1669511"/>
                  <a:gd name="connsiteX15" fmla="*/ 476784 w 1384956"/>
                  <a:gd name="connsiteY15" fmla="*/ 1635004 h 1669511"/>
                  <a:gd name="connsiteX16" fmla="*/ 258935 w 1384956"/>
                  <a:gd name="connsiteY16" fmla="*/ 1495859 h 1669511"/>
                  <a:gd name="connsiteX17" fmla="*/ 168672 w 1384956"/>
                  <a:gd name="connsiteY17" fmla="*/ 1366648 h 1669511"/>
                  <a:gd name="connsiteX18" fmla="*/ 69280 w 1384956"/>
                  <a:gd name="connsiteY18" fmla="*/ 1307014 h 1669511"/>
                  <a:gd name="connsiteX19" fmla="*/ 30335 w 1384956"/>
                  <a:gd name="connsiteY19" fmla="*/ 1217563 h 1669511"/>
                  <a:gd name="connsiteX20" fmla="*/ 10456 w 1384956"/>
                  <a:gd name="connsiteY20" fmla="*/ 1078415 h 1669511"/>
                  <a:gd name="connsiteX21" fmla="*/ 9644 w 1384956"/>
                  <a:gd name="connsiteY21" fmla="*/ 979021 h 1669511"/>
                  <a:gd name="connsiteX22" fmla="*/ 20817 w 1384956"/>
                  <a:gd name="connsiteY22" fmla="*/ 854499 h 166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84956" h="1669511">
                    <a:moveTo>
                      <a:pt x="20817" y="854499"/>
                    </a:moveTo>
                    <a:cubicBezTo>
                      <a:pt x="45800" y="738543"/>
                      <a:pt x="49385" y="400899"/>
                      <a:pt x="159544" y="283286"/>
                    </a:cubicBezTo>
                    <a:cubicBezTo>
                      <a:pt x="269703" y="165673"/>
                      <a:pt x="569126" y="46117"/>
                      <a:pt x="711587" y="9673"/>
                    </a:cubicBezTo>
                    <a:cubicBezTo>
                      <a:pt x="854048" y="-26771"/>
                      <a:pt x="922443" y="50496"/>
                      <a:pt x="1014309" y="64624"/>
                    </a:cubicBezTo>
                    <a:cubicBezTo>
                      <a:pt x="1106176" y="78752"/>
                      <a:pt x="1251326" y="170641"/>
                      <a:pt x="1302543" y="203771"/>
                    </a:cubicBezTo>
                    <a:cubicBezTo>
                      <a:pt x="1353760" y="236901"/>
                      <a:pt x="1323266" y="286597"/>
                      <a:pt x="1341488" y="342919"/>
                    </a:cubicBezTo>
                    <a:cubicBezTo>
                      <a:pt x="1359710" y="399241"/>
                      <a:pt x="1345613" y="503602"/>
                      <a:pt x="1342300" y="571519"/>
                    </a:cubicBezTo>
                    <a:cubicBezTo>
                      <a:pt x="1338987" y="639436"/>
                      <a:pt x="1306631" y="699947"/>
                      <a:pt x="1321610" y="750423"/>
                    </a:cubicBezTo>
                    <a:cubicBezTo>
                      <a:pt x="1336589" y="800899"/>
                      <a:pt x="1316218" y="819712"/>
                      <a:pt x="1332783" y="854499"/>
                    </a:cubicBezTo>
                    <a:cubicBezTo>
                      <a:pt x="1349348" y="889286"/>
                      <a:pt x="1338381" y="900291"/>
                      <a:pt x="1331549" y="949206"/>
                    </a:cubicBezTo>
                    <a:cubicBezTo>
                      <a:pt x="1324717" y="998121"/>
                      <a:pt x="1402574" y="1092543"/>
                      <a:pt x="1381245" y="1147989"/>
                    </a:cubicBezTo>
                    <a:cubicBezTo>
                      <a:pt x="1359916" y="1203435"/>
                      <a:pt x="1329470" y="1225560"/>
                      <a:pt x="1293026" y="1291820"/>
                    </a:cubicBezTo>
                    <a:cubicBezTo>
                      <a:pt x="1256583" y="1358081"/>
                      <a:pt x="1214142" y="1451911"/>
                      <a:pt x="1132767" y="1485917"/>
                    </a:cubicBezTo>
                    <a:cubicBezTo>
                      <a:pt x="1051392" y="1519923"/>
                      <a:pt x="972707" y="1630911"/>
                      <a:pt x="904167" y="1635005"/>
                    </a:cubicBezTo>
                    <a:cubicBezTo>
                      <a:pt x="835627" y="1639099"/>
                      <a:pt x="782817" y="1669508"/>
                      <a:pt x="711587" y="1669508"/>
                    </a:cubicBezTo>
                    <a:cubicBezTo>
                      <a:pt x="640357" y="1669508"/>
                      <a:pt x="552226" y="1670572"/>
                      <a:pt x="476784" y="1635004"/>
                    </a:cubicBezTo>
                    <a:cubicBezTo>
                      <a:pt x="401342" y="1599436"/>
                      <a:pt x="310287" y="1540585"/>
                      <a:pt x="258935" y="1495859"/>
                    </a:cubicBezTo>
                    <a:cubicBezTo>
                      <a:pt x="207583" y="1451133"/>
                      <a:pt x="193655" y="1398122"/>
                      <a:pt x="168672" y="1366648"/>
                    </a:cubicBezTo>
                    <a:cubicBezTo>
                      <a:pt x="143689" y="1335174"/>
                      <a:pt x="84054" y="1346770"/>
                      <a:pt x="69280" y="1307014"/>
                    </a:cubicBezTo>
                    <a:cubicBezTo>
                      <a:pt x="54506" y="1267258"/>
                      <a:pt x="35169" y="1255663"/>
                      <a:pt x="30335" y="1217563"/>
                    </a:cubicBezTo>
                    <a:cubicBezTo>
                      <a:pt x="25501" y="1179463"/>
                      <a:pt x="7278" y="1114859"/>
                      <a:pt x="10456" y="1078415"/>
                    </a:cubicBezTo>
                    <a:cubicBezTo>
                      <a:pt x="13634" y="1041971"/>
                      <a:pt x="12887" y="1016340"/>
                      <a:pt x="9644" y="979021"/>
                    </a:cubicBezTo>
                    <a:cubicBezTo>
                      <a:pt x="-5059" y="910228"/>
                      <a:pt x="-4166" y="970455"/>
                      <a:pt x="20817" y="854499"/>
                    </a:cubicBezTo>
                    <a:close/>
                  </a:path>
                </a:pathLst>
              </a:custGeom>
              <a:solidFill>
                <a:schemeClr val="accent2">
                  <a:lumMod val="40000"/>
                  <a:lumOff val="6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0" name="Oval 9"/>
              <p:cNvSpPr/>
              <p:nvPr/>
            </p:nvSpPr>
            <p:spPr>
              <a:xfrm>
                <a:off x="949772" y="3937321"/>
                <a:ext cx="764140" cy="795369"/>
              </a:xfrm>
              <a:custGeom>
                <a:avLst/>
                <a:gdLst>
                  <a:gd name="connsiteX0" fmla="*/ 0 w 735497"/>
                  <a:gd name="connsiteY0" fmla="*/ 392596 h 785191"/>
                  <a:gd name="connsiteX1" fmla="*/ 367749 w 735497"/>
                  <a:gd name="connsiteY1" fmla="*/ 0 h 785191"/>
                  <a:gd name="connsiteX2" fmla="*/ 735498 w 735497"/>
                  <a:gd name="connsiteY2" fmla="*/ 392596 h 785191"/>
                  <a:gd name="connsiteX3" fmla="*/ 367749 w 735497"/>
                  <a:gd name="connsiteY3" fmla="*/ 785192 h 785191"/>
                  <a:gd name="connsiteX4" fmla="*/ 0 w 735497"/>
                  <a:gd name="connsiteY4" fmla="*/ 392596 h 785191"/>
                  <a:gd name="connsiteX0" fmla="*/ 21363 w 756861"/>
                  <a:gd name="connsiteY0" fmla="*/ 392596 h 802447"/>
                  <a:gd name="connsiteX1" fmla="*/ 389112 w 756861"/>
                  <a:gd name="connsiteY1" fmla="*/ 0 h 802447"/>
                  <a:gd name="connsiteX2" fmla="*/ 756861 w 756861"/>
                  <a:gd name="connsiteY2" fmla="*/ 392596 h 802447"/>
                  <a:gd name="connsiteX3" fmla="*/ 389112 w 756861"/>
                  <a:gd name="connsiteY3" fmla="*/ 785192 h 802447"/>
                  <a:gd name="connsiteX4" fmla="*/ 81000 w 756861"/>
                  <a:gd name="connsiteY4" fmla="*/ 698689 h 802447"/>
                  <a:gd name="connsiteX5" fmla="*/ 21363 w 756861"/>
                  <a:gd name="connsiteY5" fmla="*/ 392596 h 802447"/>
                  <a:gd name="connsiteX0" fmla="*/ 9954 w 745452"/>
                  <a:gd name="connsiteY0" fmla="*/ 397807 h 807658"/>
                  <a:gd name="connsiteX1" fmla="*/ 39774 w 745452"/>
                  <a:gd name="connsiteY1" fmla="*/ 187065 h 807658"/>
                  <a:gd name="connsiteX2" fmla="*/ 377703 w 745452"/>
                  <a:gd name="connsiteY2" fmla="*/ 5211 h 807658"/>
                  <a:gd name="connsiteX3" fmla="*/ 745452 w 745452"/>
                  <a:gd name="connsiteY3" fmla="*/ 397807 h 807658"/>
                  <a:gd name="connsiteX4" fmla="*/ 377703 w 745452"/>
                  <a:gd name="connsiteY4" fmla="*/ 790403 h 807658"/>
                  <a:gd name="connsiteX5" fmla="*/ 69591 w 745452"/>
                  <a:gd name="connsiteY5" fmla="*/ 703900 h 807658"/>
                  <a:gd name="connsiteX6" fmla="*/ 9954 w 745452"/>
                  <a:gd name="connsiteY6" fmla="*/ 397807 h 807658"/>
                  <a:gd name="connsiteX0" fmla="*/ 9954 w 747560"/>
                  <a:gd name="connsiteY0" fmla="*/ 403107 h 812958"/>
                  <a:gd name="connsiteX1" fmla="*/ 39774 w 747560"/>
                  <a:gd name="connsiteY1" fmla="*/ 192365 h 812958"/>
                  <a:gd name="connsiteX2" fmla="*/ 377703 w 747560"/>
                  <a:gd name="connsiteY2" fmla="*/ 10511 h 812958"/>
                  <a:gd name="connsiteX3" fmla="*/ 556607 w 747560"/>
                  <a:gd name="connsiteY3" fmla="*/ 63156 h 812958"/>
                  <a:gd name="connsiteX4" fmla="*/ 745452 w 747560"/>
                  <a:gd name="connsiteY4" fmla="*/ 403107 h 812958"/>
                  <a:gd name="connsiteX5" fmla="*/ 377703 w 747560"/>
                  <a:gd name="connsiteY5" fmla="*/ 795703 h 812958"/>
                  <a:gd name="connsiteX6" fmla="*/ 69591 w 747560"/>
                  <a:gd name="connsiteY6" fmla="*/ 709200 h 812958"/>
                  <a:gd name="connsiteX7" fmla="*/ 9954 w 747560"/>
                  <a:gd name="connsiteY7" fmla="*/ 403107 h 812958"/>
                  <a:gd name="connsiteX0" fmla="*/ 9954 w 748956"/>
                  <a:gd name="connsiteY0" fmla="*/ 403107 h 812958"/>
                  <a:gd name="connsiteX1" fmla="*/ 39774 w 748956"/>
                  <a:gd name="connsiteY1" fmla="*/ 192365 h 812958"/>
                  <a:gd name="connsiteX2" fmla="*/ 377703 w 748956"/>
                  <a:gd name="connsiteY2" fmla="*/ 10511 h 812958"/>
                  <a:gd name="connsiteX3" fmla="*/ 556607 w 748956"/>
                  <a:gd name="connsiteY3" fmla="*/ 63156 h 812958"/>
                  <a:gd name="connsiteX4" fmla="*/ 745452 w 748956"/>
                  <a:gd name="connsiteY4" fmla="*/ 403107 h 812958"/>
                  <a:gd name="connsiteX5" fmla="*/ 377703 w 748956"/>
                  <a:gd name="connsiteY5" fmla="*/ 795703 h 812958"/>
                  <a:gd name="connsiteX6" fmla="*/ 69591 w 748956"/>
                  <a:gd name="connsiteY6" fmla="*/ 709200 h 812958"/>
                  <a:gd name="connsiteX7" fmla="*/ 9954 w 748956"/>
                  <a:gd name="connsiteY7" fmla="*/ 403107 h 812958"/>
                  <a:gd name="connsiteX0" fmla="*/ 9954 w 764140"/>
                  <a:gd name="connsiteY0" fmla="*/ 403107 h 799599"/>
                  <a:gd name="connsiteX1" fmla="*/ 39774 w 764140"/>
                  <a:gd name="connsiteY1" fmla="*/ 192365 h 799599"/>
                  <a:gd name="connsiteX2" fmla="*/ 377703 w 764140"/>
                  <a:gd name="connsiteY2" fmla="*/ 10511 h 799599"/>
                  <a:gd name="connsiteX3" fmla="*/ 556607 w 764140"/>
                  <a:gd name="connsiteY3" fmla="*/ 63156 h 799599"/>
                  <a:gd name="connsiteX4" fmla="*/ 745452 w 764140"/>
                  <a:gd name="connsiteY4" fmla="*/ 403107 h 799599"/>
                  <a:gd name="connsiteX5" fmla="*/ 725573 w 764140"/>
                  <a:gd name="connsiteY5" fmla="*/ 609809 h 799599"/>
                  <a:gd name="connsiteX6" fmla="*/ 377703 w 764140"/>
                  <a:gd name="connsiteY6" fmla="*/ 795703 h 799599"/>
                  <a:gd name="connsiteX7" fmla="*/ 69591 w 764140"/>
                  <a:gd name="connsiteY7" fmla="*/ 709200 h 799599"/>
                  <a:gd name="connsiteX8" fmla="*/ 9954 w 764140"/>
                  <a:gd name="connsiteY8" fmla="*/ 403107 h 799599"/>
                  <a:gd name="connsiteX0" fmla="*/ 9954 w 764140"/>
                  <a:gd name="connsiteY0" fmla="*/ 403107 h 800143"/>
                  <a:gd name="connsiteX1" fmla="*/ 39774 w 764140"/>
                  <a:gd name="connsiteY1" fmla="*/ 192365 h 800143"/>
                  <a:gd name="connsiteX2" fmla="*/ 377703 w 764140"/>
                  <a:gd name="connsiteY2" fmla="*/ 10511 h 800143"/>
                  <a:gd name="connsiteX3" fmla="*/ 556607 w 764140"/>
                  <a:gd name="connsiteY3" fmla="*/ 63156 h 800143"/>
                  <a:gd name="connsiteX4" fmla="*/ 745452 w 764140"/>
                  <a:gd name="connsiteY4" fmla="*/ 403107 h 800143"/>
                  <a:gd name="connsiteX5" fmla="*/ 725573 w 764140"/>
                  <a:gd name="connsiteY5" fmla="*/ 609809 h 800143"/>
                  <a:gd name="connsiteX6" fmla="*/ 526790 w 764140"/>
                  <a:gd name="connsiteY6" fmla="*/ 768836 h 800143"/>
                  <a:gd name="connsiteX7" fmla="*/ 377703 w 764140"/>
                  <a:gd name="connsiteY7" fmla="*/ 795703 h 800143"/>
                  <a:gd name="connsiteX8" fmla="*/ 69591 w 764140"/>
                  <a:gd name="connsiteY8" fmla="*/ 709200 h 800143"/>
                  <a:gd name="connsiteX9" fmla="*/ 9954 w 764140"/>
                  <a:gd name="connsiteY9" fmla="*/ 403107 h 800143"/>
                  <a:gd name="connsiteX0" fmla="*/ 9954 w 764140"/>
                  <a:gd name="connsiteY0" fmla="*/ 398333 h 795369"/>
                  <a:gd name="connsiteX1" fmla="*/ 39774 w 764140"/>
                  <a:gd name="connsiteY1" fmla="*/ 187591 h 795369"/>
                  <a:gd name="connsiteX2" fmla="*/ 377703 w 764140"/>
                  <a:gd name="connsiteY2" fmla="*/ 5737 h 795369"/>
                  <a:gd name="connsiteX3" fmla="*/ 556607 w 764140"/>
                  <a:gd name="connsiteY3" fmla="*/ 58382 h 795369"/>
                  <a:gd name="connsiteX4" fmla="*/ 715633 w 764140"/>
                  <a:gd name="connsiteY4" fmla="*/ 167714 h 795369"/>
                  <a:gd name="connsiteX5" fmla="*/ 745452 w 764140"/>
                  <a:gd name="connsiteY5" fmla="*/ 398333 h 795369"/>
                  <a:gd name="connsiteX6" fmla="*/ 725573 w 764140"/>
                  <a:gd name="connsiteY6" fmla="*/ 605035 h 795369"/>
                  <a:gd name="connsiteX7" fmla="*/ 526790 w 764140"/>
                  <a:gd name="connsiteY7" fmla="*/ 764062 h 795369"/>
                  <a:gd name="connsiteX8" fmla="*/ 377703 w 764140"/>
                  <a:gd name="connsiteY8" fmla="*/ 790929 h 795369"/>
                  <a:gd name="connsiteX9" fmla="*/ 69591 w 764140"/>
                  <a:gd name="connsiteY9" fmla="*/ 704426 h 795369"/>
                  <a:gd name="connsiteX10" fmla="*/ 9954 w 764140"/>
                  <a:gd name="connsiteY10" fmla="*/ 398333 h 79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140" h="795369">
                    <a:moveTo>
                      <a:pt x="9954" y="398333"/>
                    </a:moveTo>
                    <a:cubicBezTo>
                      <a:pt x="4985" y="312194"/>
                      <a:pt x="-21517" y="253024"/>
                      <a:pt x="39774" y="187591"/>
                    </a:cubicBezTo>
                    <a:cubicBezTo>
                      <a:pt x="101065" y="122158"/>
                      <a:pt x="291564" y="27272"/>
                      <a:pt x="377703" y="5737"/>
                    </a:cubicBezTo>
                    <a:cubicBezTo>
                      <a:pt x="463842" y="-15798"/>
                      <a:pt x="503598" y="28073"/>
                      <a:pt x="556607" y="58382"/>
                    </a:cubicBezTo>
                    <a:cubicBezTo>
                      <a:pt x="609616" y="88691"/>
                      <a:pt x="684159" y="111056"/>
                      <a:pt x="715633" y="167714"/>
                    </a:cubicBezTo>
                    <a:cubicBezTo>
                      <a:pt x="747107" y="224372"/>
                      <a:pt x="740482" y="328759"/>
                      <a:pt x="745452" y="398333"/>
                    </a:cubicBezTo>
                    <a:cubicBezTo>
                      <a:pt x="760361" y="476190"/>
                      <a:pt x="786864" y="539602"/>
                      <a:pt x="725573" y="605035"/>
                    </a:cubicBezTo>
                    <a:cubicBezTo>
                      <a:pt x="685816" y="662677"/>
                      <a:pt x="584768" y="733080"/>
                      <a:pt x="526790" y="764062"/>
                    </a:cubicBezTo>
                    <a:cubicBezTo>
                      <a:pt x="468812" y="795044"/>
                      <a:pt x="453903" y="800868"/>
                      <a:pt x="377703" y="790929"/>
                    </a:cubicBezTo>
                    <a:cubicBezTo>
                      <a:pt x="301503" y="780990"/>
                      <a:pt x="130882" y="769859"/>
                      <a:pt x="69591" y="704426"/>
                    </a:cubicBezTo>
                    <a:cubicBezTo>
                      <a:pt x="8300" y="638993"/>
                      <a:pt x="14923" y="484472"/>
                      <a:pt x="9954" y="398333"/>
                    </a:cubicBezTo>
                    <a:close/>
                  </a:path>
                </a:pathLst>
              </a:custGeom>
              <a:pattFill prst="pct90">
                <a:fgClr>
                  <a:schemeClr val="accent1">
                    <a:lumMod val="60000"/>
                    <a:lumOff val="40000"/>
                  </a:schemeClr>
                </a:fgClr>
                <a:bgClr>
                  <a:srgbClr val="000000"/>
                </a:bgClr>
              </a:patt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9" name="Oval 8"/>
              <p:cNvSpPr/>
              <p:nvPr/>
            </p:nvSpPr>
            <p:spPr>
              <a:xfrm>
                <a:off x="1003851" y="4007015"/>
                <a:ext cx="655983" cy="655983"/>
              </a:xfrm>
              <a:prstGeom prst="ellipse">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sp>
          <p:nvSpPr>
            <p:cNvPr id="14" name="Oval 13"/>
            <p:cNvSpPr/>
            <p:nvPr/>
          </p:nvSpPr>
          <p:spPr>
            <a:xfrm>
              <a:off x="-1263341" y="3412435"/>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5" name="Oval 14"/>
            <p:cNvSpPr/>
            <p:nvPr/>
          </p:nvSpPr>
          <p:spPr>
            <a:xfrm>
              <a:off x="-1575282" y="3127631"/>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6" name="Oval 15"/>
            <p:cNvSpPr/>
            <p:nvPr/>
          </p:nvSpPr>
          <p:spPr>
            <a:xfrm>
              <a:off x="-983492" y="3135752"/>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sp>
        <p:nvSpPr>
          <p:cNvPr id="55" name="TextBox 54"/>
          <p:cNvSpPr txBox="1"/>
          <p:nvPr/>
        </p:nvSpPr>
        <p:spPr>
          <a:xfrm>
            <a:off x="1903353" y="1018894"/>
            <a:ext cx="1583190" cy="283110"/>
          </a:xfrm>
          <a:prstGeom prst="rect">
            <a:avLst/>
          </a:prstGeom>
        </p:spPr>
        <p:txBody>
          <a:bodyPr vert="horz" wrap="none" lIns="91440" tIns="45720" rIns="91440" bIns="45720" rtlCol="0">
            <a:noAutofit/>
          </a:bodyPr>
          <a:lstStyle/>
          <a:p>
            <a:r>
              <a:rPr lang="en-US" sz="1600" b="1" dirty="0">
                <a:ea typeface="Arial Unicode MS" pitchFamily="34" charset="-128"/>
                <a:cs typeface="Arial Unicode MS" pitchFamily="34" charset="-128"/>
              </a:rPr>
              <a:t>Normal hepatocyte</a:t>
            </a:r>
          </a:p>
        </p:txBody>
      </p:sp>
      <p:sp>
        <p:nvSpPr>
          <p:cNvPr id="270" name="Rounded Rectangle 269"/>
          <p:cNvSpPr/>
          <p:nvPr/>
        </p:nvSpPr>
        <p:spPr>
          <a:xfrm>
            <a:off x="1878628" y="1413837"/>
            <a:ext cx="742498" cy="420552"/>
          </a:xfrm>
          <a:prstGeom prst="roundRect">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Adipose tissue</a:t>
            </a:r>
          </a:p>
        </p:txBody>
      </p:sp>
      <p:sp>
        <p:nvSpPr>
          <p:cNvPr id="273" name="Rounded Rectangle 272"/>
          <p:cNvSpPr/>
          <p:nvPr/>
        </p:nvSpPr>
        <p:spPr>
          <a:xfrm>
            <a:off x="2884499" y="1418044"/>
            <a:ext cx="874183" cy="417324"/>
          </a:xfrm>
          <a:prstGeom prst="roundRect">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Gut and microbiome</a:t>
            </a:r>
          </a:p>
        </p:txBody>
      </p:sp>
      <p:cxnSp>
        <p:nvCxnSpPr>
          <p:cNvPr id="277" name="Straight Arrow Connector 276"/>
          <p:cNvCxnSpPr/>
          <p:nvPr/>
        </p:nvCxnSpPr>
        <p:spPr>
          <a:xfrm flipV="1">
            <a:off x="3203570" y="1852952"/>
            <a:ext cx="108387" cy="412164"/>
          </a:xfrm>
          <a:prstGeom prst="straightConnector1">
            <a:avLst/>
          </a:prstGeom>
          <a:ln>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8" name="Straight Arrow Connector 277"/>
          <p:cNvCxnSpPr>
            <a:endCxn id="270" idx="2"/>
          </p:cNvCxnSpPr>
          <p:nvPr/>
        </p:nvCxnSpPr>
        <p:spPr>
          <a:xfrm flipH="1" flipV="1">
            <a:off x="2249878" y="1834389"/>
            <a:ext cx="113243" cy="508090"/>
          </a:xfrm>
          <a:prstGeom prst="straightConnector1">
            <a:avLst/>
          </a:prstGeom>
          <a:ln>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132" name="Group 131">
            <a:extLst>
              <a:ext uri="{FF2B5EF4-FFF2-40B4-BE49-F238E27FC236}">
                <a16:creationId xmlns:a16="http://schemas.microsoft.com/office/drawing/2014/main" id="{14743218-624B-4CEC-9B20-DBB3CEA715EF}"/>
              </a:ext>
            </a:extLst>
          </p:cNvPr>
          <p:cNvGrpSpPr/>
          <p:nvPr/>
        </p:nvGrpSpPr>
        <p:grpSpPr>
          <a:xfrm>
            <a:off x="7946017" y="1024417"/>
            <a:ext cx="2515139" cy="2604670"/>
            <a:chOff x="6422016" y="838150"/>
            <a:chExt cx="2515139" cy="2604670"/>
          </a:xfrm>
        </p:grpSpPr>
        <p:sp>
          <p:nvSpPr>
            <p:cNvPr id="267" name="TextBox 266"/>
            <p:cNvSpPr txBox="1"/>
            <p:nvPr/>
          </p:nvSpPr>
          <p:spPr>
            <a:xfrm>
              <a:off x="6994132" y="838150"/>
              <a:ext cx="1583190" cy="283110"/>
            </a:xfrm>
            <a:prstGeom prst="rect">
              <a:avLst/>
            </a:prstGeom>
          </p:spPr>
          <p:txBody>
            <a:bodyPr vert="horz" wrap="none" lIns="91440" tIns="45720" rIns="91440" bIns="45720" rtlCol="0">
              <a:noAutofit/>
            </a:bodyPr>
            <a:lstStyle/>
            <a:p>
              <a:r>
                <a:rPr lang="en-US" sz="1600" b="1" dirty="0">
                  <a:ea typeface="Arial Unicode MS" pitchFamily="34" charset="-128"/>
                  <a:cs typeface="Arial Unicode MS" pitchFamily="34" charset="-128"/>
                </a:rPr>
                <a:t>Apoptotic hepatocyte</a:t>
              </a:r>
            </a:p>
          </p:txBody>
        </p:sp>
        <p:grpSp>
          <p:nvGrpSpPr>
            <p:cNvPr id="123" name="Group 122">
              <a:extLst>
                <a:ext uri="{FF2B5EF4-FFF2-40B4-BE49-F238E27FC236}">
                  <a16:creationId xmlns:a16="http://schemas.microsoft.com/office/drawing/2014/main" id="{3516AC39-FC49-4B83-9112-21AEB6F8F3EB}"/>
                </a:ext>
              </a:extLst>
            </p:cNvPr>
            <p:cNvGrpSpPr/>
            <p:nvPr/>
          </p:nvGrpSpPr>
          <p:grpSpPr>
            <a:xfrm>
              <a:off x="6422016" y="1583202"/>
              <a:ext cx="2515139" cy="1859618"/>
              <a:chOff x="6422016" y="1583202"/>
              <a:chExt cx="2515139" cy="1859618"/>
            </a:xfrm>
          </p:grpSpPr>
          <p:sp>
            <p:nvSpPr>
              <p:cNvPr id="291" name="Right Arrow 290"/>
              <p:cNvSpPr/>
              <p:nvPr/>
            </p:nvSpPr>
            <p:spPr>
              <a:xfrm>
                <a:off x="6422016" y="2470886"/>
                <a:ext cx="395828" cy="274641"/>
              </a:xfrm>
              <a:prstGeom prst="rightArrow">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nvGrpSpPr>
              <p:cNvPr id="84" name="Group 83"/>
              <p:cNvGrpSpPr/>
              <p:nvPr/>
            </p:nvGrpSpPr>
            <p:grpSpPr>
              <a:xfrm>
                <a:off x="6760233" y="1583202"/>
                <a:ext cx="2176922" cy="1859618"/>
                <a:chOff x="6760233" y="1737312"/>
                <a:chExt cx="2176922" cy="1859618"/>
              </a:xfrm>
            </p:grpSpPr>
            <p:sp>
              <p:nvSpPr>
                <p:cNvPr id="137" name="Oval 4"/>
                <p:cNvSpPr/>
                <p:nvPr/>
              </p:nvSpPr>
              <p:spPr>
                <a:xfrm>
                  <a:off x="7040370" y="1834971"/>
                  <a:ext cx="1685616" cy="1761959"/>
                </a:xfrm>
                <a:custGeom>
                  <a:avLst/>
                  <a:gdLst>
                    <a:gd name="connsiteX0" fmla="*/ 0 w 1401417"/>
                    <a:gd name="connsiteY0" fmla="*/ 655983 h 1311965"/>
                    <a:gd name="connsiteX1" fmla="*/ 700709 w 1401417"/>
                    <a:gd name="connsiteY1" fmla="*/ 0 h 1311965"/>
                    <a:gd name="connsiteX2" fmla="*/ 1401418 w 1401417"/>
                    <a:gd name="connsiteY2" fmla="*/ 655983 h 1311965"/>
                    <a:gd name="connsiteX3" fmla="*/ 700709 w 1401417"/>
                    <a:gd name="connsiteY3" fmla="*/ 1311966 h 1311965"/>
                    <a:gd name="connsiteX4" fmla="*/ 0 w 1401417"/>
                    <a:gd name="connsiteY4" fmla="*/ 655983 h 1311965"/>
                    <a:gd name="connsiteX0" fmla="*/ 0 w 1433729"/>
                    <a:gd name="connsiteY0" fmla="*/ 655983 h 1328703"/>
                    <a:gd name="connsiteX1" fmla="*/ 700709 w 1433729"/>
                    <a:gd name="connsiteY1" fmla="*/ 0 h 1328703"/>
                    <a:gd name="connsiteX2" fmla="*/ 1401418 w 1433729"/>
                    <a:gd name="connsiteY2" fmla="*/ 655983 h 1328703"/>
                    <a:gd name="connsiteX3" fmla="*/ 1272209 w 1433729"/>
                    <a:gd name="connsiteY3" fmla="*/ 1093304 h 1328703"/>
                    <a:gd name="connsiteX4" fmla="*/ 700709 w 1433729"/>
                    <a:gd name="connsiteY4" fmla="*/ 1311966 h 1328703"/>
                    <a:gd name="connsiteX5" fmla="*/ 0 w 1433729"/>
                    <a:gd name="connsiteY5" fmla="*/ 655983 h 1328703"/>
                    <a:gd name="connsiteX0" fmla="*/ 3048 w 1436777"/>
                    <a:gd name="connsiteY0" fmla="*/ 655983 h 1471475"/>
                    <a:gd name="connsiteX1" fmla="*/ 703757 w 1436777"/>
                    <a:gd name="connsiteY1" fmla="*/ 0 h 1471475"/>
                    <a:gd name="connsiteX2" fmla="*/ 1404466 w 1436777"/>
                    <a:gd name="connsiteY2" fmla="*/ 655983 h 1471475"/>
                    <a:gd name="connsiteX3" fmla="*/ 1275257 w 1436777"/>
                    <a:gd name="connsiteY3" fmla="*/ 1093304 h 1471475"/>
                    <a:gd name="connsiteX4" fmla="*/ 703757 w 1436777"/>
                    <a:gd name="connsiteY4" fmla="*/ 1311966 h 1471475"/>
                    <a:gd name="connsiteX5" fmla="*/ 459015 w 1436777"/>
                    <a:gd name="connsiteY5" fmla="*/ 1436488 h 1471475"/>
                    <a:gd name="connsiteX6" fmla="*/ 3048 w 1436777"/>
                    <a:gd name="connsiteY6" fmla="*/ 655983 h 1471475"/>
                    <a:gd name="connsiteX0" fmla="*/ 40449 w 1474178"/>
                    <a:gd name="connsiteY0" fmla="*/ 655983 h 1448766"/>
                    <a:gd name="connsiteX1" fmla="*/ 741158 w 1474178"/>
                    <a:gd name="connsiteY1" fmla="*/ 0 h 1448766"/>
                    <a:gd name="connsiteX2" fmla="*/ 1441867 w 1474178"/>
                    <a:gd name="connsiteY2" fmla="*/ 655983 h 1448766"/>
                    <a:gd name="connsiteX3" fmla="*/ 1312658 w 1474178"/>
                    <a:gd name="connsiteY3" fmla="*/ 1093304 h 1448766"/>
                    <a:gd name="connsiteX4" fmla="*/ 741158 w 1474178"/>
                    <a:gd name="connsiteY4" fmla="*/ 1311966 h 1448766"/>
                    <a:gd name="connsiteX5" fmla="*/ 496416 w 1474178"/>
                    <a:gd name="connsiteY5" fmla="*/ 1436488 h 1448766"/>
                    <a:gd name="connsiteX6" fmla="*/ 128668 w 1474178"/>
                    <a:gd name="connsiteY6" fmla="*/ 1068741 h 1448766"/>
                    <a:gd name="connsiteX7" fmla="*/ 40449 w 1474178"/>
                    <a:gd name="connsiteY7" fmla="*/ 655983 h 1448766"/>
                    <a:gd name="connsiteX0" fmla="*/ 46008 w 1479737"/>
                    <a:gd name="connsiteY0" fmla="*/ 655983 h 1448766"/>
                    <a:gd name="connsiteX1" fmla="*/ 746717 w 1479737"/>
                    <a:gd name="connsiteY1" fmla="*/ 0 h 1448766"/>
                    <a:gd name="connsiteX2" fmla="*/ 1447426 w 1479737"/>
                    <a:gd name="connsiteY2" fmla="*/ 655983 h 1448766"/>
                    <a:gd name="connsiteX3" fmla="*/ 1318217 w 1479737"/>
                    <a:gd name="connsiteY3" fmla="*/ 1093304 h 1448766"/>
                    <a:gd name="connsiteX4" fmla="*/ 746717 w 1479737"/>
                    <a:gd name="connsiteY4" fmla="*/ 1311966 h 1448766"/>
                    <a:gd name="connsiteX5" fmla="*/ 501975 w 1479737"/>
                    <a:gd name="connsiteY5" fmla="*/ 1436488 h 1448766"/>
                    <a:gd name="connsiteX6" fmla="*/ 134227 w 1479737"/>
                    <a:gd name="connsiteY6" fmla="*/ 1068741 h 1448766"/>
                    <a:gd name="connsiteX7" fmla="*/ 74592 w 1479737"/>
                    <a:gd name="connsiteY7" fmla="*/ 800384 h 1448766"/>
                    <a:gd name="connsiteX8" fmla="*/ 46008 w 1479737"/>
                    <a:gd name="connsiteY8" fmla="*/ 655983 h 1448766"/>
                    <a:gd name="connsiteX0" fmla="*/ 46008 w 1479737"/>
                    <a:gd name="connsiteY0" fmla="*/ 655983 h 1440414"/>
                    <a:gd name="connsiteX1" fmla="*/ 746717 w 1479737"/>
                    <a:gd name="connsiteY1" fmla="*/ 0 h 1440414"/>
                    <a:gd name="connsiteX2" fmla="*/ 1447426 w 1479737"/>
                    <a:gd name="connsiteY2" fmla="*/ 655983 h 1440414"/>
                    <a:gd name="connsiteX3" fmla="*/ 1318217 w 1479737"/>
                    <a:gd name="connsiteY3" fmla="*/ 1093304 h 1440414"/>
                    <a:gd name="connsiteX4" fmla="*/ 746717 w 1479737"/>
                    <a:gd name="connsiteY4" fmla="*/ 1311966 h 1440414"/>
                    <a:gd name="connsiteX5" fmla="*/ 501975 w 1479737"/>
                    <a:gd name="connsiteY5" fmla="*/ 1436488 h 1440414"/>
                    <a:gd name="connsiteX6" fmla="*/ 193863 w 1479737"/>
                    <a:gd name="connsiteY6" fmla="*/ 1168132 h 1440414"/>
                    <a:gd name="connsiteX7" fmla="*/ 134227 w 1479737"/>
                    <a:gd name="connsiteY7" fmla="*/ 1068741 h 1440414"/>
                    <a:gd name="connsiteX8" fmla="*/ 74592 w 1479737"/>
                    <a:gd name="connsiteY8" fmla="*/ 800384 h 1440414"/>
                    <a:gd name="connsiteX9" fmla="*/ 46008 w 1479737"/>
                    <a:gd name="connsiteY9" fmla="*/ 655983 h 1440414"/>
                    <a:gd name="connsiteX0" fmla="*/ 46008 w 1473043"/>
                    <a:gd name="connsiteY0" fmla="*/ 655983 h 1439555"/>
                    <a:gd name="connsiteX1" fmla="*/ 746717 w 1473043"/>
                    <a:gd name="connsiteY1" fmla="*/ 0 h 1439555"/>
                    <a:gd name="connsiteX2" fmla="*/ 1447426 w 1473043"/>
                    <a:gd name="connsiteY2" fmla="*/ 655983 h 1439555"/>
                    <a:gd name="connsiteX3" fmla="*/ 1318217 w 1473043"/>
                    <a:gd name="connsiteY3" fmla="*/ 1093304 h 1439555"/>
                    <a:gd name="connsiteX4" fmla="*/ 1157958 w 1473043"/>
                    <a:gd name="connsiteY4" fmla="*/ 1287401 h 1439555"/>
                    <a:gd name="connsiteX5" fmla="*/ 746717 w 1473043"/>
                    <a:gd name="connsiteY5" fmla="*/ 1311966 h 1439555"/>
                    <a:gd name="connsiteX6" fmla="*/ 501975 w 1473043"/>
                    <a:gd name="connsiteY6" fmla="*/ 1436488 h 1439555"/>
                    <a:gd name="connsiteX7" fmla="*/ 193863 w 1473043"/>
                    <a:gd name="connsiteY7" fmla="*/ 1168132 h 1439555"/>
                    <a:gd name="connsiteX8" fmla="*/ 134227 w 1473043"/>
                    <a:gd name="connsiteY8" fmla="*/ 1068741 h 1439555"/>
                    <a:gd name="connsiteX9" fmla="*/ 74592 w 1473043"/>
                    <a:gd name="connsiteY9" fmla="*/ 800384 h 1439555"/>
                    <a:gd name="connsiteX10" fmla="*/ 46008 w 1473043"/>
                    <a:gd name="connsiteY10" fmla="*/ 655983 h 1439555"/>
                    <a:gd name="connsiteX0" fmla="*/ 46008 w 1473043"/>
                    <a:gd name="connsiteY0" fmla="*/ 655983 h 1439106"/>
                    <a:gd name="connsiteX1" fmla="*/ 746717 w 1473043"/>
                    <a:gd name="connsiteY1" fmla="*/ 0 h 1439106"/>
                    <a:gd name="connsiteX2" fmla="*/ 1447426 w 1473043"/>
                    <a:gd name="connsiteY2" fmla="*/ 655983 h 1439106"/>
                    <a:gd name="connsiteX3" fmla="*/ 1318217 w 1473043"/>
                    <a:gd name="connsiteY3" fmla="*/ 1093304 h 1439106"/>
                    <a:gd name="connsiteX4" fmla="*/ 1157958 w 1473043"/>
                    <a:gd name="connsiteY4" fmla="*/ 1287401 h 1439106"/>
                    <a:gd name="connsiteX5" fmla="*/ 929358 w 1473043"/>
                    <a:gd name="connsiteY5" fmla="*/ 1436489 h 1439106"/>
                    <a:gd name="connsiteX6" fmla="*/ 746717 w 1473043"/>
                    <a:gd name="connsiteY6" fmla="*/ 1311966 h 1439106"/>
                    <a:gd name="connsiteX7" fmla="*/ 501975 w 1473043"/>
                    <a:gd name="connsiteY7" fmla="*/ 1436488 h 1439106"/>
                    <a:gd name="connsiteX8" fmla="*/ 193863 w 1473043"/>
                    <a:gd name="connsiteY8" fmla="*/ 1168132 h 1439106"/>
                    <a:gd name="connsiteX9" fmla="*/ 134227 w 1473043"/>
                    <a:gd name="connsiteY9" fmla="*/ 1068741 h 1439106"/>
                    <a:gd name="connsiteX10" fmla="*/ 74592 w 1473043"/>
                    <a:gd name="connsiteY10" fmla="*/ 800384 h 1439106"/>
                    <a:gd name="connsiteX11" fmla="*/ 46008 w 1473043"/>
                    <a:gd name="connsiteY11" fmla="*/ 655983 h 1439106"/>
                    <a:gd name="connsiteX0" fmla="*/ 46008 w 1473043"/>
                    <a:gd name="connsiteY0" fmla="*/ 655983 h 1470992"/>
                    <a:gd name="connsiteX1" fmla="*/ 746717 w 1473043"/>
                    <a:gd name="connsiteY1" fmla="*/ 0 h 1470992"/>
                    <a:gd name="connsiteX2" fmla="*/ 1447426 w 1473043"/>
                    <a:gd name="connsiteY2" fmla="*/ 655983 h 1470992"/>
                    <a:gd name="connsiteX3" fmla="*/ 1318217 w 1473043"/>
                    <a:gd name="connsiteY3" fmla="*/ 1093304 h 1470992"/>
                    <a:gd name="connsiteX4" fmla="*/ 1157958 w 1473043"/>
                    <a:gd name="connsiteY4" fmla="*/ 1287401 h 1470992"/>
                    <a:gd name="connsiteX5" fmla="*/ 929358 w 1473043"/>
                    <a:gd name="connsiteY5" fmla="*/ 1436489 h 1470992"/>
                    <a:gd name="connsiteX6" fmla="*/ 736778 w 1473043"/>
                    <a:gd name="connsiteY6" fmla="*/ 1470992 h 1470992"/>
                    <a:gd name="connsiteX7" fmla="*/ 501975 w 1473043"/>
                    <a:gd name="connsiteY7" fmla="*/ 1436488 h 1470992"/>
                    <a:gd name="connsiteX8" fmla="*/ 193863 w 1473043"/>
                    <a:gd name="connsiteY8" fmla="*/ 1168132 h 1470992"/>
                    <a:gd name="connsiteX9" fmla="*/ 134227 w 1473043"/>
                    <a:gd name="connsiteY9" fmla="*/ 1068741 h 1470992"/>
                    <a:gd name="connsiteX10" fmla="*/ 74592 w 1473043"/>
                    <a:gd name="connsiteY10" fmla="*/ 800384 h 1470992"/>
                    <a:gd name="connsiteX11" fmla="*/ 46008 w 1473043"/>
                    <a:gd name="connsiteY11" fmla="*/ 655983 h 1470992"/>
                    <a:gd name="connsiteX0" fmla="*/ 46008 w 1453659"/>
                    <a:gd name="connsiteY0" fmla="*/ 656460 h 1471469"/>
                    <a:gd name="connsiteX1" fmla="*/ 746717 w 1453659"/>
                    <a:gd name="connsiteY1" fmla="*/ 477 h 1471469"/>
                    <a:gd name="connsiteX2" fmla="*/ 1346801 w 1453659"/>
                    <a:gd name="connsiteY2" fmla="*/ 552384 h 1471469"/>
                    <a:gd name="connsiteX3" fmla="*/ 1447426 w 1453659"/>
                    <a:gd name="connsiteY3" fmla="*/ 656460 h 1471469"/>
                    <a:gd name="connsiteX4" fmla="*/ 1318217 w 1453659"/>
                    <a:gd name="connsiteY4" fmla="*/ 1093781 h 1471469"/>
                    <a:gd name="connsiteX5" fmla="*/ 1157958 w 1453659"/>
                    <a:gd name="connsiteY5" fmla="*/ 1287878 h 1471469"/>
                    <a:gd name="connsiteX6" fmla="*/ 929358 w 1453659"/>
                    <a:gd name="connsiteY6" fmla="*/ 1436966 h 1471469"/>
                    <a:gd name="connsiteX7" fmla="*/ 736778 w 1453659"/>
                    <a:gd name="connsiteY7" fmla="*/ 1471469 h 1471469"/>
                    <a:gd name="connsiteX8" fmla="*/ 501975 w 1453659"/>
                    <a:gd name="connsiteY8" fmla="*/ 1436965 h 1471469"/>
                    <a:gd name="connsiteX9" fmla="*/ 193863 w 1453659"/>
                    <a:gd name="connsiteY9" fmla="*/ 1168609 h 1471469"/>
                    <a:gd name="connsiteX10" fmla="*/ 134227 w 1453659"/>
                    <a:gd name="connsiteY10" fmla="*/ 1069218 h 1471469"/>
                    <a:gd name="connsiteX11" fmla="*/ 74592 w 1453659"/>
                    <a:gd name="connsiteY11" fmla="*/ 800861 h 1471469"/>
                    <a:gd name="connsiteX12" fmla="*/ 46008 w 1453659"/>
                    <a:gd name="connsiteY12" fmla="*/ 656460 h 1471469"/>
                    <a:gd name="connsiteX0" fmla="*/ 46008 w 1448077"/>
                    <a:gd name="connsiteY0" fmla="*/ 656460 h 1471469"/>
                    <a:gd name="connsiteX1" fmla="*/ 746717 w 1448077"/>
                    <a:gd name="connsiteY1" fmla="*/ 477 h 1471469"/>
                    <a:gd name="connsiteX2" fmla="*/ 1346801 w 1448077"/>
                    <a:gd name="connsiteY2" fmla="*/ 552384 h 1471469"/>
                    <a:gd name="connsiteX3" fmla="*/ 1447426 w 1448077"/>
                    <a:gd name="connsiteY3" fmla="*/ 656460 h 1471469"/>
                    <a:gd name="connsiteX4" fmla="*/ 1406436 w 1448077"/>
                    <a:gd name="connsiteY4" fmla="*/ 949950 h 1471469"/>
                    <a:gd name="connsiteX5" fmla="*/ 1318217 w 1448077"/>
                    <a:gd name="connsiteY5" fmla="*/ 1093781 h 1471469"/>
                    <a:gd name="connsiteX6" fmla="*/ 1157958 w 1448077"/>
                    <a:gd name="connsiteY6" fmla="*/ 1287878 h 1471469"/>
                    <a:gd name="connsiteX7" fmla="*/ 929358 w 1448077"/>
                    <a:gd name="connsiteY7" fmla="*/ 1436966 h 1471469"/>
                    <a:gd name="connsiteX8" fmla="*/ 736778 w 1448077"/>
                    <a:gd name="connsiteY8" fmla="*/ 1471469 h 1471469"/>
                    <a:gd name="connsiteX9" fmla="*/ 501975 w 1448077"/>
                    <a:gd name="connsiteY9" fmla="*/ 1436965 h 1471469"/>
                    <a:gd name="connsiteX10" fmla="*/ 193863 w 1448077"/>
                    <a:gd name="connsiteY10" fmla="*/ 1168609 h 1471469"/>
                    <a:gd name="connsiteX11" fmla="*/ 134227 w 1448077"/>
                    <a:gd name="connsiteY11" fmla="*/ 1069218 h 1471469"/>
                    <a:gd name="connsiteX12" fmla="*/ 74592 w 1448077"/>
                    <a:gd name="connsiteY12" fmla="*/ 800861 h 1471469"/>
                    <a:gd name="connsiteX13" fmla="*/ 46008 w 1448077"/>
                    <a:gd name="connsiteY13" fmla="*/ 656460 h 1471469"/>
                    <a:gd name="connsiteX0" fmla="*/ 46008 w 1450731"/>
                    <a:gd name="connsiteY0" fmla="*/ 656460 h 1471469"/>
                    <a:gd name="connsiteX1" fmla="*/ 746717 w 1450731"/>
                    <a:gd name="connsiteY1" fmla="*/ 477 h 1471469"/>
                    <a:gd name="connsiteX2" fmla="*/ 1346801 w 1450731"/>
                    <a:gd name="connsiteY2" fmla="*/ 552384 h 1471469"/>
                    <a:gd name="connsiteX3" fmla="*/ 1447426 w 1450731"/>
                    <a:gd name="connsiteY3" fmla="*/ 656460 h 1471469"/>
                    <a:gd name="connsiteX4" fmla="*/ 1406436 w 1450731"/>
                    <a:gd name="connsiteY4" fmla="*/ 741228 h 1471469"/>
                    <a:gd name="connsiteX5" fmla="*/ 1406436 w 1450731"/>
                    <a:gd name="connsiteY5" fmla="*/ 949950 h 1471469"/>
                    <a:gd name="connsiteX6" fmla="*/ 1318217 w 1450731"/>
                    <a:gd name="connsiteY6" fmla="*/ 1093781 h 1471469"/>
                    <a:gd name="connsiteX7" fmla="*/ 1157958 w 1450731"/>
                    <a:gd name="connsiteY7" fmla="*/ 1287878 h 1471469"/>
                    <a:gd name="connsiteX8" fmla="*/ 929358 w 1450731"/>
                    <a:gd name="connsiteY8" fmla="*/ 1436966 h 1471469"/>
                    <a:gd name="connsiteX9" fmla="*/ 736778 w 1450731"/>
                    <a:gd name="connsiteY9" fmla="*/ 1471469 h 1471469"/>
                    <a:gd name="connsiteX10" fmla="*/ 501975 w 1450731"/>
                    <a:gd name="connsiteY10" fmla="*/ 1436965 h 1471469"/>
                    <a:gd name="connsiteX11" fmla="*/ 193863 w 1450731"/>
                    <a:gd name="connsiteY11" fmla="*/ 1168609 h 1471469"/>
                    <a:gd name="connsiteX12" fmla="*/ 134227 w 1450731"/>
                    <a:gd name="connsiteY12" fmla="*/ 1069218 h 1471469"/>
                    <a:gd name="connsiteX13" fmla="*/ 74592 w 1450731"/>
                    <a:gd name="connsiteY13" fmla="*/ 800861 h 1471469"/>
                    <a:gd name="connsiteX14" fmla="*/ 46008 w 1450731"/>
                    <a:gd name="connsiteY14" fmla="*/ 656460 h 1471469"/>
                    <a:gd name="connsiteX0" fmla="*/ 46008 w 1450731"/>
                    <a:gd name="connsiteY0" fmla="*/ 682745 h 1497754"/>
                    <a:gd name="connsiteX1" fmla="*/ 746717 w 1450731"/>
                    <a:gd name="connsiteY1" fmla="*/ 26762 h 1497754"/>
                    <a:gd name="connsiteX2" fmla="*/ 1366679 w 1450731"/>
                    <a:gd name="connsiteY2" fmla="*/ 171165 h 1497754"/>
                    <a:gd name="connsiteX3" fmla="*/ 1346801 w 1450731"/>
                    <a:gd name="connsiteY3" fmla="*/ 578669 h 1497754"/>
                    <a:gd name="connsiteX4" fmla="*/ 1447426 w 1450731"/>
                    <a:gd name="connsiteY4" fmla="*/ 682745 h 1497754"/>
                    <a:gd name="connsiteX5" fmla="*/ 1406436 w 1450731"/>
                    <a:gd name="connsiteY5" fmla="*/ 767513 h 1497754"/>
                    <a:gd name="connsiteX6" fmla="*/ 1406436 w 1450731"/>
                    <a:gd name="connsiteY6" fmla="*/ 976235 h 1497754"/>
                    <a:gd name="connsiteX7" fmla="*/ 1318217 w 1450731"/>
                    <a:gd name="connsiteY7" fmla="*/ 1120066 h 1497754"/>
                    <a:gd name="connsiteX8" fmla="*/ 1157958 w 1450731"/>
                    <a:gd name="connsiteY8" fmla="*/ 1314163 h 1497754"/>
                    <a:gd name="connsiteX9" fmla="*/ 929358 w 1450731"/>
                    <a:gd name="connsiteY9" fmla="*/ 1463251 h 1497754"/>
                    <a:gd name="connsiteX10" fmla="*/ 736778 w 1450731"/>
                    <a:gd name="connsiteY10" fmla="*/ 1497754 h 1497754"/>
                    <a:gd name="connsiteX11" fmla="*/ 501975 w 1450731"/>
                    <a:gd name="connsiteY11" fmla="*/ 1463250 h 1497754"/>
                    <a:gd name="connsiteX12" fmla="*/ 193863 w 1450731"/>
                    <a:gd name="connsiteY12" fmla="*/ 1194894 h 1497754"/>
                    <a:gd name="connsiteX13" fmla="*/ 134227 w 1450731"/>
                    <a:gd name="connsiteY13" fmla="*/ 1095503 h 1497754"/>
                    <a:gd name="connsiteX14" fmla="*/ 74592 w 1450731"/>
                    <a:gd name="connsiteY14" fmla="*/ 827146 h 1497754"/>
                    <a:gd name="connsiteX15" fmla="*/ 46008 w 1450731"/>
                    <a:gd name="connsiteY15" fmla="*/ 682745 h 1497754"/>
                    <a:gd name="connsiteX0" fmla="*/ 46008 w 1449268"/>
                    <a:gd name="connsiteY0" fmla="*/ 682745 h 1497754"/>
                    <a:gd name="connsiteX1" fmla="*/ 746717 w 1449268"/>
                    <a:gd name="connsiteY1" fmla="*/ 26762 h 1497754"/>
                    <a:gd name="connsiteX2" fmla="*/ 1366679 w 1449268"/>
                    <a:gd name="connsiteY2" fmla="*/ 171165 h 1497754"/>
                    <a:gd name="connsiteX3" fmla="*/ 1346801 w 1449268"/>
                    <a:gd name="connsiteY3" fmla="*/ 578669 h 1497754"/>
                    <a:gd name="connsiteX4" fmla="*/ 1447426 w 1449268"/>
                    <a:gd name="connsiteY4" fmla="*/ 682745 h 1497754"/>
                    <a:gd name="connsiteX5" fmla="*/ 1356740 w 1449268"/>
                    <a:gd name="connsiteY5" fmla="*/ 777452 h 1497754"/>
                    <a:gd name="connsiteX6" fmla="*/ 1406436 w 1449268"/>
                    <a:gd name="connsiteY6" fmla="*/ 976235 h 1497754"/>
                    <a:gd name="connsiteX7" fmla="*/ 1318217 w 1449268"/>
                    <a:gd name="connsiteY7" fmla="*/ 1120066 h 1497754"/>
                    <a:gd name="connsiteX8" fmla="*/ 1157958 w 1449268"/>
                    <a:gd name="connsiteY8" fmla="*/ 1314163 h 1497754"/>
                    <a:gd name="connsiteX9" fmla="*/ 929358 w 1449268"/>
                    <a:gd name="connsiteY9" fmla="*/ 1463251 h 1497754"/>
                    <a:gd name="connsiteX10" fmla="*/ 736778 w 1449268"/>
                    <a:gd name="connsiteY10" fmla="*/ 1497754 h 1497754"/>
                    <a:gd name="connsiteX11" fmla="*/ 501975 w 1449268"/>
                    <a:gd name="connsiteY11" fmla="*/ 1463250 h 1497754"/>
                    <a:gd name="connsiteX12" fmla="*/ 193863 w 1449268"/>
                    <a:gd name="connsiteY12" fmla="*/ 1194894 h 1497754"/>
                    <a:gd name="connsiteX13" fmla="*/ 134227 w 1449268"/>
                    <a:gd name="connsiteY13" fmla="*/ 1095503 h 1497754"/>
                    <a:gd name="connsiteX14" fmla="*/ 74592 w 1449268"/>
                    <a:gd name="connsiteY14" fmla="*/ 827146 h 1497754"/>
                    <a:gd name="connsiteX15" fmla="*/ 46008 w 1449268"/>
                    <a:gd name="connsiteY15" fmla="*/ 682745 h 1497754"/>
                    <a:gd name="connsiteX0" fmla="*/ 46008 w 1449268"/>
                    <a:gd name="connsiteY0" fmla="*/ 679381 h 1494390"/>
                    <a:gd name="connsiteX1" fmla="*/ 746717 w 1449268"/>
                    <a:gd name="connsiteY1" fmla="*/ 23398 h 1494390"/>
                    <a:gd name="connsiteX2" fmla="*/ 1366679 w 1449268"/>
                    <a:gd name="connsiteY2" fmla="*/ 167801 h 1494390"/>
                    <a:gd name="connsiteX3" fmla="*/ 1367491 w 1449268"/>
                    <a:gd name="connsiteY3" fmla="*/ 396401 h 1494390"/>
                    <a:gd name="connsiteX4" fmla="*/ 1346801 w 1449268"/>
                    <a:gd name="connsiteY4" fmla="*/ 575305 h 1494390"/>
                    <a:gd name="connsiteX5" fmla="*/ 1447426 w 1449268"/>
                    <a:gd name="connsiteY5" fmla="*/ 679381 h 1494390"/>
                    <a:gd name="connsiteX6" fmla="*/ 1356740 w 1449268"/>
                    <a:gd name="connsiteY6" fmla="*/ 774088 h 1494390"/>
                    <a:gd name="connsiteX7" fmla="*/ 1406436 w 1449268"/>
                    <a:gd name="connsiteY7" fmla="*/ 972871 h 1494390"/>
                    <a:gd name="connsiteX8" fmla="*/ 1318217 w 1449268"/>
                    <a:gd name="connsiteY8" fmla="*/ 1116702 h 1494390"/>
                    <a:gd name="connsiteX9" fmla="*/ 1157958 w 1449268"/>
                    <a:gd name="connsiteY9" fmla="*/ 1310799 h 1494390"/>
                    <a:gd name="connsiteX10" fmla="*/ 929358 w 1449268"/>
                    <a:gd name="connsiteY10" fmla="*/ 1459887 h 1494390"/>
                    <a:gd name="connsiteX11" fmla="*/ 736778 w 1449268"/>
                    <a:gd name="connsiteY11" fmla="*/ 1494390 h 1494390"/>
                    <a:gd name="connsiteX12" fmla="*/ 501975 w 1449268"/>
                    <a:gd name="connsiteY12" fmla="*/ 1459886 h 1494390"/>
                    <a:gd name="connsiteX13" fmla="*/ 193863 w 1449268"/>
                    <a:gd name="connsiteY13" fmla="*/ 1191530 h 1494390"/>
                    <a:gd name="connsiteX14" fmla="*/ 134227 w 1449268"/>
                    <a:gd name="connsiteY14" fmla="*/ 1092139 h 1494390"/>
                    <a:gd name="connsiteX15" fmla="*/ 74592 w 1449268"/>
                    <a:gd name="connsiteY15" fmla="*/ 823782 h 1494390"/>
                    <a:gd name="connsiteX16" fmla="*/ 46008 w 1449268"/>
                    <a:gd name="connsiteY16" fmla="*/ 679381 h 1494390"/>
                    <a:gd name="connsiteX0" fmla="*/ 46008 w 1449268"/>
                    <a:gd name="connsiteY0" fmla="*/ 736735 h 1551744"/>
                    <a:gd name="connsiteX1" fmla="*/ 746717 w 1449268"/>
                    <a:gd name="connsiteY1" fmla="*/ 80752 h 1551744"/>
                    <a:gd name="connsiteX2" fmla="*/ 1059378 w 1449268"/>
                    <a:gd name="connsiteY2" fmla="*/ 26373 h 1551744"/>
                    <a:gd name="connsiteX3" fmla="*/ 1366679 w 1449268"/>
                    <a:gd name="connsiteY3" fmla="*/ 225155 h 1551744"/>
                    <a:gd name="connsiteX4" fmla="*/ 1367491 w 1449268"/>
                    <a:gd name="connsiteY4" fmla="*/ 453755 h 1551744"/>
                    <a:gd name="connsiteX5" fmla="*/ 1346801 w 1449268"/>
                    <a:gd name="connsiteY5" fmla="*/ 632659 h 1551744"/>
                    <a:gd name="connsiteX6" fmla="*/ 1447426 w 1449268"/>
                    <a:gd name="connsiteY6" fmla="*/ 736735 h 1551744"/>
                    <a:gd name="connsiteX7" fmla="*/ 1356740 w 1449268"/>
                    <a:gd name="connsiteY7" fmla="*/ 831442 h 1551744"/>
                    <a:gd name="connsiteX8" fmla="*/ 1406436 w 1449268"/>
                    <a:gd name="connsiteY8" fmla="*/ 1030225 h 1551744"/>
                    <a:gd name="connsiteX9" fmla="*/ 1318217 w 1449268"/>
                    <a:gd name="connsiteY9" fmla="*/ 1174056 h 1551744"/>
                    <a:gd name="connsiteX10" fmla="*/ 1157958 w 1449268"/>
                    <a:gd name="connsiteY10" fmla="*/ 1368153 h 1551744"/>
                    <a:gd name="connsiteX11" fmla="*/ 929358 w 1449268"/>
                    <a:gd name="connsiteY11" fmla="*/ 1517241 h 1551744"/>
                    <a:gd name="connsiteX12" fmla="*/ 736778 w 1449268"/>
                    <a:gd name="connsiteY12" fmla="*/ 1551744 h 1551744"/>
                    <a:gd name="connsiteX13" fmla="*/ 501975 w 1449268"/>
                    <a:gd name="connsiteY13" fmla="*/ 1517240 h 1551744"/>
                    <a:gd name="connsiteX14" fmla="*/ 193863 w 1449268"/>
                    <a:gd name="connsiteY14" fmla="*/ 1248884 h 1551744"/>
                    <a:gd name="connsiteX15" fmla="*/ 134227 w 1449268"/>
                    <a:gd name="connsiteY15" fmla="*/ 1149493 h 1551744"/>
                    <a:gd name="connsiteX16" fmla="*/ 74592 w 1449268"/>
                    <a:gd name="connsiteY16" fmla="*/ 881136 h 1551744"/>
                    <a:gd name="connsiteX17" fmla="*/ 46008 w 1449268"/>
                    <a:gd name="connsiteY17" fmla="*/ 736735 h 1551744"/>
                    <a:gd name="connsiteX0" fmla="*/ 43085 w 1446345"/>
                    <a:gd name="connsiteY0" fmla="*/ 765540 h 1580549"/>
                    <a:gd name="connsiteX1" fmla="*/ 704038 w 1446345"/>
                    <a:gd name="connsiteY1" fmla="*/ 59861 h 1580549"/>
                    <a:gd name="connsiteX2" fmla="*/ 1056455 w 1446345"/>
                    <a:gd name="connsiteY2" fmla="*/ 55178 h 1580549"/>
                    <a:gd name="connsiteX3" fmla="*/ 1363756 w 1446345"/>
                    <a:gd name="connsiteY3" fmla="*/ 253960 h 1580549"/>
                    <a:gd name="connsiteX4" fmla="*/ 1364568 w 1446345"/>
                    <a:gd name="connsiteY4" fmla="*/ 482560 h 1580549"/>
                    <a:gd name="connsiteX5" fmla="*/ 1343878 w 1446345"/>
                    <a:gd name="connsiteY5" fmla="*/ 661464 h 1580549"/>
                    <a:gd name="connsiteX6" fmla="*/ 1444503 w 1446345"/>
                    <a:gd name="connsiteY6" fmla="*/ 765540 h 1580549"/>
                    <a:gd name="connsiteX7" fmla="*/ 1353817 w 1446345"/>
                    <a:gd name="connsiteY7" fmla="*/ 860247 h 1580549"/>
                    <a:gd name="connsiteX8" fmla="*/ 1403513 w 1446345"/>
                    <a:gd name="connsiteY8" fmla="*/ 1059030 h 1580549"/>
                    <a:gd name="connsiteX9" fmla="*/ 1315294 w 1446345"/>
                    <a:gd name="connsiteY9" fmla="*/ 1202861 h 1580549"/>
                    <a:gd name="connsiteX10" fmla="*/ 1155035 w 1446345"/>
                    <a:gd name="connsiteY10" fmla="*/ 1396958 h 1580549"/>
                    <a:gd name="connsiteX11" fmla="*/ 926435 w 1446345"/>
                    <a:gd name="connsiteY11" fmla="*/ 1546046 h 1580549"/>
                    <a:gd name="connsiteX12" fmla="*/ 733855 w 1446345"/>
                    <a:gd name="connsiteY12" fmla="*/ 1580549 h 1580549"/>
                    <a:gd name="connsiteX13" fmla="*/ 499052 w 1446345"/>
                    <a:gd name="connsiteY13" fmla="*/ 1546045 h 1580549"/>
                    <a:gd name="connsiteX14" fmla="*/ 190940 w 1446345"/>
                    <a:gd name="connsiteY14" fmla="*/ 1277689 h 1580549"/>
                    <a:gd name="connsiteX15" fmla="*/ 131304 w 1446345"/>
                    <a:gd name="connsiteY15" fmla="*/ 1178298 h 1580549"/>
                    <a:gd name="connsiteX16" fmla="*/ 71669 w 1446345"/>
                    <a:gd name="connsiteY16" fmla="*/ 909941 h 1580549"/>
                    <a:gd name="connsiteX17" fmla="*/ 43085 w 1446345"/>
                    <a:gd name="connsiteY17" fmla="*/ 765540 h 1580549"/>
                    <a:gd name="connsiteX0" fmla="*/ 8178 w 1411438"/>
                    <a:gd name="connsiteY0" fmla="*/ 732013 h 1547022"/>
                    <a:gd name="connsiteX1" fmla="*/ 186661 w 1411438"/>
                    <a:gd name="connsiteY1" fmla="*/ 260191 h 1547022"/>
                    <a:gd name="connsiteX2" fmla="*/ 669131 w 1411438"/>
                    <a:gd name="connsiteY2" fmla="*/ 26334 h 1547022"/>
                    <a:gd name="connsiteX3" fmla="*/ 1021548 w 1411438"/>
                    <a:gd name="connsiteY3" fmla="*/ 21651 h 1547022"/>
                    <a:gd name="connsiteX4" fmla="*/ 1328849 w 1411438"/>
                    <a:gd name="connsiteY4" fmla="*/ 220433 h 1547022"/>
                    <a:gd name="connsiteX5" fmla="*/ 1329661 w 1411438"/>
                    <a:gd name="connsiteY5" fmla="*/ 449033 h 1547022"/>
                    <a:gd name="connsiteX6" fmla="*/ 1308971 w 1411438"/>
                    <a:gd name="connsiteY6" fmla="*/ 627937 h 1547022"/>
                    <a:gd name="connsiteX7" fmla="*/ 1409596 w 1411438"/>
                    <a:gd name="connsiteY7" fmla="*/ 732013 h 1547022"/>
                    <a:gd name="connsiteX8" fmla="*/ 1318910 w 1411438"/>
                    <a:gd name="connsiteY8" fmla="*/ 826720 h 1547022"/>
                    <a:gd name="connsiteX9" fmla="*/ 1368606 w 1411438"/>
                    <a:gd name="connsiteY9" fmla="*/ 1025503 h 1547022"/>
                    <a:gd name="connsiteX10" fmla="*/ 1280387 w 1411438"/>
                    <a:gd name="connsiteY10" fmla="*/ 1169334 h 1547022"/>
                    <a:gd name="connsiteX11" fmla="*/ 1120128 w 1411438"/>
                    <a:gd name="connsiteY11" fmla="*/ 1363431 h 1547022"/>
                    <a:gd name="connsiteX12" fmla="*/ 891528 w 1411438"/>
                    <a:gd name="connsiteY12" fmla="*/ 1512519 h 1547022"/>
                    <a:gd name="connsiteX13" fmla="*/ 698948 w 1411438"/>
                    <a:gd name="connsiteY13" fmla="*/ 1547022 h 1547022"/>
                    <a:gd name="connsiteX14" fmla="*/ 464145 w 1411438"/>
                    <a:gd name="connsiteY14" fmla="*/ 1512518 h 1547022"/>
                    <a:gd name="connsiteX15" fmla="*/ 156033 w 1411438"/>
                    <a:gd name="connsiteY15" fmla="*/ 1244162 h 1547022"/>
                    <a:gd name="connsiteX16" fmla="*/ 96397 w 1411438"/>
                    <a:gd name="connsiteY16" fmla="*/ 1144771 h 1547022"/>
                    <a:gd name="connsiteX17" fmla="*/ 36762 w 1411438"/>
                    <a:gd name="connsiteY17" fmla="*/ 876414 h 1547022"/>
                    <a:gd name="connsiteX18" fmla="*/ 8178 w 1411438"/>
                    <a:gd name="connsiteY18" fmla="*/ 732013 h 1547022"/>
                    <a:gd name="connsiteX0" fmla="*/ 8178 w 1372317"/>
                    <a:gd name="connsiteY0" fmla="*/ 732013 h 1547022"/>
                    <a:gd name="connsiteX1" fmla="*/ 186661 w 1372317"/>
                    <a:gd name="connsiteY1" fmla="*/ 260191 h 1547022"/>
                    <a:gd name="connsiteX2" fmla="*/ 669131 w 1372317"/>
                    <a:gd name="connsiteY2" fmla="*/ 26334 h 1547022"/>
                    <a:gd name="connsiteX3" fmla="*/ 1021548 w 1372317"/>
                    <a:gd name="connsiteY3" fmla="*/ 21651 h 1547022"/>
                    <a:gd name="connsiteX4" fmla="*/ 1328849 w 1372317"/>
                    <a:gd name="connsiteY4" fmla="*/ 220433 h 1547022"/>
                    <a:gd name="connsiteX5" fmla="*/ 1329661 w 1372317"/>
                    <a:gd name="connsiteY5" fmla="*/ 449033 h 1547022"/>
                    <a:gd name="connsiteX6" fmla="*/ 1308971 w 1372317"/>
                    <a:gd name="connsiteY6" fmla="*/ 627937 h 1547022"/>
                    <a:gd name="connsiteX7" fmla="*/ 1320144 w 1372317"/>
                    <a:gd name="connsiteY7" fmla="*/ 732013 h 1547022"/>
                    <a:gd name="connsiteX8" fmla="*/ 1318910 w 1372317"/>
                    <a:gd name="connsiteY8" fmla="*/ 826720 h 1547022"/>
                    <a:gd name="connsiteX9" fmla="*/ 1368606 w 1372317"/>
                    <a:gd name="connsiteY9" fmla="*/ 1025503 h 1547022"/>
                    <a:gd name="connsiteX10" fmla="*/ 1280387 w 1372317"/>
                    <a:gd name="connsiteY10" fmla="*/ 1169334 h 1547022"/>
                    <a:gd name="connsiteX11" fmla="*/ 1120128 w 1372317"/>
                    <a:gd name="connsiteY11" fmla="*/ 1363431 h 1547022"/>
                    <a:gd name="connsiteX12" fmla="*/ 891528 w 1372317"/>
                    <a:gd name="connsiteY12" fmla="*/ 1512519 h 1547022"/>
                    <a:gd name="connsiteX13" fmla="*/ 698948 w 1372317"/>
                    <a:gd name="connsiteY13" fmla="*/ 1547022 h 1547022"/>
                    <a:gd name="connsiteX14" fmla="*/ 464145 w 1372317"/>
                    <a:gd name="connsiteY14" fmla="*/ 1512518 h 1547022"/>
                    <a:gd name="connsiteX15" fmla="*/ 156033 w 1372317"/>
                    <a:gd name="connsiteY15" fmla="*/ 1244162 h 1547022"/>
                    <a:gd name="connsiteX16" fmla="*/ 96397 w 1372317"/>
                    <a:gd name="connsiteY16" fmla="*/ 1144771 h 1547022"/>
                    <a:gd name="connsiteX17" fmla="*/ 36762 w 1372317"/>
                    <a:gd name="connsiteY17" fmla="*/ 876414 h 1547022"/>
                    <a:gd name="connsiteX18" fmla="*/ 8178 w 1372317"/>
                    <a:gd name="connsiteY18" fmla="*/ 732013 h 1547022"/>
                    <a:gd name="connsiteX0" fmla="*/ 8178 w 1372317"/>
                    <a:gd name="connsiteY0" fmla="*/ 732013 h 1547022"/>
                    <a:gd name="connsiteX1" fmla="*/ 186661 w 1372317"/>
                    <a:gd name="connsiteY1" fmla="*/ 260191 h 1547022"/>
                    <a:gd name="connsiteX2" fmla="*/ 669131 w 1372317"/>
                    <a:gd name="connsiteY2" fmla="*/ 26334 h 1547022"/>
                    <a:gd name="connsiteX3" fmla="*/ 1021548 w 1372317"/>
                    <a:gd name="connsiteY3" fmla="*/ 21651 h 1547022"/>
                    <a:gd name="connsiteX4" fmla="*/ 1328849 w 1372317"/>
                    <a:gd name="connsiteY4" fmla="*/ 220433 h 1547022"/>
                    <a:gd name="connsiteX5" fmla="*/ 1329661 w 1372317"/>
                    <a:gd name="connsiteY5" fmla="*/ 449033 h 1547022"/>
                    <a:gd name="connsiteX6" fmla="*/ 1308971 w 1372317"/>
                    <a:gd name="connsiteY6" fmla="*/ 627937 h 1547022"/>
                    <a:gd name="connsiteX7" fmla="*/ 1320144 w 1372317"/>
                    <a:gd name="connsiteY7" fmla="*/ 732013 h 1547022"/>
                    <a:gd name="connsiteX8" fmla="*/ 1318910 w 1372317"/>
                    <a:gd name="connsiteY8" fmla="*/ 826720 h 1547022"/>
                    <a:gd name="connsiteX9" fmla="*/ 1368606 w 1372317"/>
                    <a:gd name="connsiteY9" fmla="*/ 1025503 h 1547022"/>
                    <a:gd name="connsiteX10" fmla="*/ 1280387 w 1372317"/>
                    <a:gd name="connsiteY10" fmla="*/ 1169334 h 1547022"/>
                    <a:gd name="connsiteX11" fmla="*/ 1120128 w 1372317"/>
                    <a:gd name="connsiteY11" fmla="*/ 1363431 h 1547022"/>
                    <a:gd name="connsiteX12" fmla="*/ 891528 w 1372317"/>
                    <a:gd name="connsiteY12" fmla="*/ 1512519 h 1547022"/>
                    <a:gd name="connsiteX13" fmla="*/ 698948 w 1372317"/>
                    <a:gd name="connsiteY13" fmla="*/ 1547022 h 1547022"/>
                    <a:gd name="connsiteX14" fmla="*/ 464145 w 1372317"/>
                    <a:gd name="connsiteY14" fmla="*/ 1512518 h 1547022"/>
                    <a:gd name="connsiteX15" fmla="*/ 156033 w 1372317"/>
                    <a:gd name="connsiteY15" fmla="*/ 1244162 h 1547022"/>
                    <a:gd name="connsiteX16" fmla="*/ 96397 w 1372317"/>
                    <a:gd name="connsiteY16" fmla="*/ 1144771 h 1547022"/>
                    <a:gd name="connsiteX17" fmla="*/ 17696 w 1372317"/>
                    <a:gd name="connsiteY17" fmla="*/ 1095077 h 1547022"/>
                    <a:gd name="connsiteX18" fmla="*/ 36762 w 1372317"/>
                    <a:gd name="connsiteY18" fmla="*/ 876414 h 1547022"/>
                    <a:gd name="connsiteX19" fmla="*/ 8178 w 1372317"/>
                    <a:gd name="connsiteY19" fmla="*/ 732013 h 1547022"/>
                    <a:gd name="connsiteX0" fmla="*/ 8178 w 1372317"/>
                    <a:gd name="connsiteY0" fmla="*/ 732013 h 1547025"/>
                    <a:gd name="connsiteX1" fmla="*/ 186661 w 1372317"/>
                    <a:gd name="connsiteY1" fmla="*/ 260191 h 1547025"/>
                    <a:gd name="connsiteX2" fmla="*/ 669131 w 1372317"/>
                    <a:gd name="connsiteY2" fmla="*/ 26334 h 1547025"/>
                    <a:gd name="connsiteX3" fmla="*/ 1021548 w 1372317"/>
                    <a:gd name="connsiteY3" fmla="*/ 21651 h 1547025"/>
                    <a:gd name="connsiteX4" fmla="*/ 1328849 w 1372317"/>
                    <a:gd name="connsiteY4" fmla="*/ 220433 h 1547025"/>
                    <a:gd name="connsiteX5" fmla="*/ 1329661 w 1372317"/>
                    <a:gd name="connsiteY5" fmla="*/ 449033 h 1547025"/>
                    <a:gd name="connsiteX6" fmla="*/ 1308971 w 1372317"/>
                    <a:gd name="connsiteY6" fmla="*/ 627937 h 1547025"/>
                    <a:gd name="connsiteX7" fmla="*/ 1320144 w 1372317"/>
                    <a:gd name="connsiteY7" fmla="*/ 732013 h 1547025"/>
                    <a:gd name="connsiteX8" fmla="*/ 1318910 w 1372317"/>
                    <a:gd name="connsiteY8" fmla="*/ 826720 h 1547025"/>
                    <a:gd name="connsiteX9" fmla="*/ 1368606 w 1372317"/>
                    <a:gd name="connsiteY9" fmla="*/ 1025503 h 1547025"/>
                    <a:gd name="connsiteX10" fmla="*/ 1280387 w 1372317"/>
                    <a:gd name="connsiteY10" fmla="*/ 1169334 h 1547025"/>
                    <a:gd name="connsiteX11" fmla="*/ 1120128 w 1372317"/>
                    <a:gd name="connsiteY11" fmla="*/ 1363431 h 1547025"/>
                    <a:gd name="connsiteX12" fmla="*/ 891528 w 1372317"/>
                    <a:gd name="connsiteY12" fmla="*/ 1512519 h 1547025"/>
                    <a:gd name="connsiteX13" fmla="*/ 698948 w 1372317"/>
                    <a:gd name="connsiteY13" fmla="*/ 1547022 h 1547025"/>
                    <a:gd name="connsiteX14" fmla="*/ 464145 w 1372317"/>
                    <a:gd name="connsiteY14" fmla="*/ 1512518 h 1547025"/>
                    <a:gd name="connsiteX15" fmla="*/ 246296 w 1372317"/>
                    <a:gd name="connsiteY15" fmla="*/ 1373373 h 1547025"/>
                    <a:gd name="connsiteX16" fmla="*/ 156033 w 1372317"/>
                    <a:gd name="connsiteY16" fmla="*/ 1244162 h 1547025"/>
                    <a:gd name="connsiteX17" fmla="*/ 96397 w 1372317"/>
                    <a:gd name="connsiteY17" fmla="*/ 1144771 h 1547025"/>
                    <a:gd name="connsiteX18" fmla="*/ 17696 w 1372317"/>
                    <a:gd name="connsiteY18" fmla="*/ 1095077 h 1547025"/>
                    <a:gd name="connsiteX19" fmla="*/ 36762 w 1372317"/>
                    <a:gd name="connsiteY19" fmla="*/ 876414 h 1547025"/>
                    <a:gd name="connsiteX20" fmla="*/ 8178 w 1372317"/>
                    <a:gd name="connsiteY20" fmla="*/ 732013 h 1547025"/>
                    <a:gd name="connsiteX0" fmla="*/ 8178 w 1372317"/>
                    <a:gd name="connsiteY0" fmla="*/ 732013 h 1547025"/>
                    <a:gd name="connsiteX1" fmla="*/ 186661 w 1372317"/>
                    <a:gd name="connsiteY1" fmla="*/ 260191 h 1547025"/>
                    <a:gd name="connsiteX2" fmla="*/ 669131 w 1372317"/>
                    <a:gd name="connsiteY2" fmla="*/ 26334 h 1547025"/>
                    <a:gd name="connsiteX3" fmla="*/ 1021548 w 1372317"/>
                    <a:gd name="connsiteY3" fmla="*/ 21651 h 1547025"/>
                    <a:gd name="connsiteX4" fmla="*/ 1328849 w 1372317"/>
                    <a:gd name="connsiteY4" fmla="*/ 220433 h 1547025"/>
                    <a:gd name="connsiteX5" fmla="*/ 1329661 w 1372317"/>
                    <a:gd name="connsiteY5" fmla="*/ 449033 h 1547025"/>
                    <a:gd name="connsiteX6" fmla="*/ 1308971 w 1372317"/>
                    <a:gd name="connsiteY6" fmla="*/ 627937 h 1547025"/>
                    <a:gd name="connsiteX7" fmla="*/ 1320144 w 1372317"/>
                    <a:gd name="connsiteY7" fmla="*/ 732013 h 1547025"/>
                    <a:gd name="connsiteX8" fmla="*/ 1318910 w 1372317"/>
                    <a:gd name="connsiteY8" fmla="*/ 826720 h 1547025"/>
                    <a:gd name="connsiteX9" fmla="*/ 1368606 w 1372317"/>
                    <a:gd name="connsiteY9" fmla="*/ 1025503 h 1547025"/>
                    <a:gd name="connsiteX10" fmla="*/ 1280387 w 1372317"/>
                    <a:gd name="connsiteY10" fmla="*/ 1169334 h 1547025"/>
                    <a:gd name="connsiteX11" fmla="*/ 1120128 w 1372317"/>
                    <a:gd name="connsiteY11" fmla="*/ 1363431 h 1547025"/>
                    <a:gd name="connsiteX12" fmla="*/ 891528 w 1372317"/>
                    <a:gd name="connsiteY12" fmla="*/ 1512519 h 1547025"/>
                    <a:gd name="connsiteX13" fmla="*/ 698948 w 1372317"/>
                    <a:gd name="connsiteY13" fmla="*/ 1547022 h 1547025"/>
                    <a:gd name="connsiteX14" fmla="*/ 464145 w 1372317"/>
                    <a:gd name="connsiteY14" fmla="*/ 1512518 h 1547025"/>
                    <a:gd name="connsiteX15" fmla="*/ 246296 w 1372317"/>
                    <a:gd name="connsiteY15" fmla="*/ 1373373 h 1547025"/>
                    <a:gd name="connsiteX16" fmla="*/ 156033 w 1372317"/>
                    <a:gd name="connsiteY16" fmla="*/ 1244162 h 1547025"/>
                    <a:gd name="connsiteX17" fmla="*/ 56641 w 1372317"/>
                    <a:gd name="connsiteY17" fmla="*/ 1184528 h 1547025"/>
                    <a:gd name="connsiteX18" fmla="*/ 17696 w 1372317"/>
                    <a:gd name="connsiteY18" fmla="*/ 1095077 h 1547025"/>
                    <a:gd name="connsiteX19" fmla="*/ 36762 w 1372317"/>
                    <a:gd name="connsiteY19" fmla="*/ 876414 h 1547025"/>
                    <a:gd name="connsiteX20" fmla="*/ 8178 w 1372317"/>
                    <a:gd name="connsiteY20" fmla="*/ 732013 h 1547025"/>
                    <a:gd name="connsiteX0" fmla="*/ 10730 w 1374869"/>
                    <a:gd name="connsiteY0" fmla="*/ 732013 h 1547025"/>
                    <a:gd name="connsiteX1" fmla="*/ 189213 w 1374869"/>
                    <a:gd name="connsiteY1" fmla="*/ 260191 h 1547025"/>
                    <a:gd name="connsiteX2" fmla="*/ 671683 w 1374869"/>
                    <a:gd name="connsiteY2" fmla="*/ 26334 h 1547025"/>
                    <a:gd name="connsiteX3" fmla="*/ 1024100 w 1374869"/>
                    <a:gd name="connsiteY3" fmla="*/ 21651 h 1547025"/>
                    <a:gd name="connsiteX4" fmla="*/ 1331401 w 1374869"/>
                    <a:gd name="connsiteY4" fmla="*/ 220433 h 1547025"/>
                    <a:gd name="connsiteX5" fmla="*/ 1332213 w 1374869"/>
                    <a:gd name="connsiteY5" fmla="*/ 449033 h 1547025"/>
                    <a:gd name="connsiteX6" fmla="*/ 1311523 w 1374869"/>
                    <a:gd name="connsiteY6" fmla="*/ 627937 h 1547025"/>
                    <a:gd name="connsiteX7" fmla="*/ 1322696 w 1374869"/>
                    <a:gd name="connsiteY7" fmla="*/ 732013 h 1547025"/>
                    <a:gd name="connsiteX8" fmla="*/ 1321462 w 1374869"/>
                    <a:gd name="connsiteY8" fmla="*/ 826720 h 1547025"/>
                    <a:gd name="connsiteX9" fmla="*/ 1371158 w 1374869"/>
                    <a:gd name="connsiteY9" fmla="*/ 1025503 h 1547025"/>
                    <a:gd name="connsiteX10" fmla="*/ 1282939 w 1374869"/>
                    <a:gd name="connsiteY10" fmla="*/ 1169334 h 1547025"/>
                    <a:gd name="connsiteX11" fmla="*/ 1122680 w 1374869"/>
                    <a:gd name="connsiteY11" fmla="*/ 1363431 h 1547025"/>
                    <a:gd name="connsiteX12" fmla="*/ 894080 w 1374869"/>
                    <a:gd name="connsiteY12" fmla="*/ 1512519 h 1547025"/>
                    <a:gd name="connsiteX13" fmla="*/ 701500 w 1374869"/>
                    <a:gd name="connsiteY13" fmla="*/ 1547022 h 1547025"/>
                    <a:gd name="connsiteX14" fmla="*/ 466697 w 1374869"/>
                    <a:gd name="connsiteY14" fmla="*/ 1512518 h 1547025"/>
                    <a:gd name="connsiteX15" fmla="*/ 248848 w 1374869"/>
                    <a:gd name="connsiteY15" fmla="*/ 1373373 h 1547025"/>
                    <a:gd name="connsiteX16" fmla="*/ 158585 w 1374869"/>
                    <a:gd name="connsiteY16" fmla="*/ 1244162 h 1547025"/>
                    <a:gd name="connsiteX17" fmla="*/ 59193 w 1374869"/>
                    <a:gd name="connsiteY17" fmla="*/ 1184528 h 1547025"/>
                    <a:gd name="connsiteX18" fmla="*/ 20248 w 1374869"/>
                    <a:gd name="connsiteY18" fmla="*/ 1095077 h 1547025"/>
                    <a:gd name="connsiteX19" fmla="*/ 369 w 1374869"/>
                    <a:gd name="connsiteY19" fmla="*/ 955929 h 1547025"/>
                    <a:gd name="connsiteX20" fmla="*/ 39314 w 1374869"/>
                    <a:gd name="connsiteY20" fmla="*/ 876414 h 1547025"/>
                    <a:gd name="connsiteX21" fmla="*/ 10730 w 1374869"/>
                    <a:gd name="connsiteY21" fmla="*/ 732013 h 1547025"/>
                    <a:gd name="connsiteX0" fmla="*/ 23014 w 1387153"/>
                    <a:gd name="connsiteY0" fmla="*/ 732013 h 1547025"/>
                    <a:gd name="connsiteX1" fmla="*/ 201497 w 1387153"/>
                    <a:gd name="connsiteY1" fmla="*/ 260191 h 1547025"/>
                    <a:gd name="connsiteX2" fmla="*/ 683967 w 1387153"/>
                    <a:gd name="connsiteY2" fmla="*/ 26334 h 1547025"/>
                    <a:gd name="connsiteX3" fmla="*/ 1036384 w 1387153"/>
                    <a:gd name="connsiteY3" fmla="*/ 21651 h 1547025"/>
                    <a:gd name="connsiteX4" fmla="*/ 1343685 w 1387153"/>
                    <a:gd name="connsiteY4" fmla="*/ 220433 h 1547025"/>
                    <a:gd name="connsiteX5" fmla="*/ 1344497 w 1387153"/>
                    <a:gd name="connsiteY5" fmla="*/ 449033 h 1547025"/>
                    <a:gd name="connsiteX6" fmla="*/ 1323807 w 1387153"/>
                    <a:gd name="connsiteY6" fmla="*/ 627937 h 1547025"/>
                    <a:gd name="connsiteX7" fmla="*/ 1334980 w 1387153"/>
                    <a:gd name="connsiteY7" fmla="*/ 732013 h 1547025"/>
                    <a:gd name="connsiteX8" fmla="*/ 1333746 w 1387153"/>
                    <a:gd name="connsiteY8" fmla="*/ 826720 h 1547025"/>
                    <a:gd name="connsiteX9" fmla="*/ 1383442 w 1387153"/>
                    <a:gd name="connsiteY9" fmla="*/ 1025503 h 1547025"/>
                    <a:gd name="connsiteX10" fmla="*/ 1295223 w 1387153"/>
                    <a:gd name="connsiteY10" fmla="*/ 1169334 h 1547025"/>
                    <a:gd name="connsiteX11" fmla="*/ 1134964 w 1387153"/>
                    <a:gd name="connsiteY11" fmla="*/ 1363431 h 1547025"/>
                    <a:gd name="connsiteX12" fmla="*/ 906364 w 1387153"/>
                    <a:gd name="connsiteY12" fmla="*/ 1512519 h 1547025"/>
                    <a:gd name="connsiteX13" fmla="*/ 713784 w 1387153"/>
                    <a:gd name="connsiteY13" fmla="*/ 1547022 h 1547025"/>
                    <a:gd name="connsiteX14" fmla="*/ 478981 w 1387153"/>
                    <a:gd name="connsiteY14" fmla="*/ 1512518 h 1547025"/>
                    <a:gd name="connsiteX15" fmla="*/ 261132 w 1387153"/>
                    <a:gd name="connsiteY15" fmla="*/ 1373373 h 1547025"/>
                    <a:gd name="connsiteX16" fmla="*/ 170869 w 1387153"/>
                    <a:gd name="connsiteY16" fmla="*/ 1244162 h 1547025"/>
                    <a:gd name="connsiteX17" fmla="*/ 71477 w 1387153"/>
                    <a:gd name="connsiteY17" fmla="*/ 1184528 h 1547025"/>
                    <a:gd name="connsiteX18" fmla="*/ 32532 w 1387153"/>
                    <a:gd name="connsiteY18" fmla="*/ 1095077 h 1547025"/>
                    <a:gd name="connsiteX19" fmla="*/ 12653 w 1387153"/>
                    <a:gd name="connsiteY19" fmla="*/ 955929 h 1547025"/>
                    <a:gd name="connsiteX20" fmla="*/ 11841 w 1387153"/>
                    <a:gd name="connsiteY20" fmla="*/ 856535 h 1547025"/>
                    <a:gd name="connsiteX21" fmla="*/ 23014 w 1387153"/>
                    <a:gd name="connsiteY21" fmla="*/ 732013 h 1547025"/>
                    <a:gd name="connsiteX0" fmla="*/ 23014 w 1387153"/>
                    <a:gd name="connsiteY0" fmla="*/ 728663 h 1543675"/>
                    <a:gd name="connsiteX1" fmla="*/ 201497 w 1387153"/>
                    <a:gd name="connsiteY1" fmla="*/ 256841 h 1543675"/>
                    <a:gd name="connsiteX2" fmla="*/ 683967 w 1387153"/>
                    <a:gd name="connsiteY2" fmla="*/ 22984 h 1543675"/>
                    <a:gd name="connsiteX3" fmla="*/ 1036384 w 1387153"/>
                    <a:gd name="connsiteY3" fmla="*/ 18301 h 1543675"/>
                    <a:gd name="connsiteX4" fmla="*/ 1304740 w 1387153"/>
                    <a:gd name="connsiteY4" fmla="*/ 77935 h 1543675"/>
                    <a:gd name="connsiteX5" fmla="*/ 1343685 w 1387153"/>
                    <a:gd name="connsiteY5" fmla="*/ 217083 h 1543675"/>
                    <a:gd name="connsiteX6" fmla="*/ 1344497 w 1387153"/>
                    <a:gd name="connsiteY6" fmla="*/ 445683 h 1543675"/>
                    <a:gd name="connsiteX7" fmla="*/ 1323807 w 1387153"/>
                    <a:gd name="connsiteY7" fmla="*/ 624587 h 1543675"/>
                    <a:gd name="connsiteX8" fmla="*/ 1334980 w 1387153"/>
                    <a:gd name="connsiteY8" fmla="*/ 728663 h 1543675"/>
                    <a:gd name="connsiteX9" fmla="*/ 1333746 w 1387153"/>
                    <a:gd name="connsiteY9" fmla="*/ 823370 h 1543675"/>
                    <a:gd name="connsiteX10" fmla="*/ 1383442 w 1387153"/>
                    <a:gd name="connsiteY10" fmla="*/ 1022153 h 1543675"/>
                    <a:gd name="connsiteX11" fmla="*/ 1295223 w 1387153"/>
                    <a:gd name="connsiteY11" fmla="*/ 1165984 h 1543675"/>
                    <a:gd name="connsiteX12" fmla="*/ 1134964 w 1387153"/>
                    <a:gd name="connsiteY12" fmla="*/ 1360081 h 1543675"/>
                    <a:gd name="connsiteX13" fmla="*/ 906364 w 1387153"/>
                    <a:gd name="connsiteY13" fmla="*/ 1509169 h 1543675"/>
                    <a:gd name="connsiteX14" fmla="*/ 713784 w 1387153"/>
                    <a:gd name="connsiteY14" fmla="*/ 1543672 h 1543675"/>
                    <a:gd name="connsiteX15" fmla="*/ 478981 w 1387153"/>
                    <a:gd name="connsiteY15" fmla="*/ 1509168 h 1543675"/>
                    <a:gd name="connsiteX16" fmla="*/ 261132 w 1387153"/>
                    <a:gd name="connsiteY16" fmla="*/ 1370023 h 1543675"/>
                    <a:gd name="connsiteX17" fmla="*/ 170869 w 1387153"/>
                    <a:gd name="connsiteY17" fmla="*/ 1240812 h 1543675"/>
                    <a:gd name="connsiteX18" fmla="*/ 71477 w 1387153"/>
                    <a:gd name="connsiteY18" fmla="*/ 1181178 h 1543675"/>
                    <a:gd name="connsiteX19" fmla="*/ 32532 w 1387153"/>
                    <a:gd name="connsiteY19" fmla="*/ 1091727 h 1543675"/>
                    <a:gd name="connsiteX20" fmla="*/ 12653 w 1387153"/>
                    <a:gd name="connsiteY20" fmla="*/ 952579 h 1543675"/>
                    <a:gd name="connsiteX21" fmla="*/ 11841 w 1387153"/>
                    <a:gd name="connsiteY21" fmla="*/ 853185 h 1543675"/>
                    <a:gd name="connsiteX22" fmla="*/ 23014 w 1387153"/>
                    <a:gd name="connsiteY22" fmla="*/ 728663 h 1543675"/>
                    <a:gd name="connsiteX0" fmla="*/ 23014 w 1387153"/>
                    <a:gd name="connsiteY0" fmla="*/ 792487 h 1607499"/>
                    <a:gd name="connsiteX1" fmla="*/ 201497 w 1387153"/>
                    <a:gd name="connsiteY1" fmla="*/ 320665 h 1607499"/>
                    <a:gd name="connsiteX2" fmla="*/ 683967 w 1387153"/>
                    <a:gd name="connsiteY2" fmla="*/ 86808 h 1607499"/>
                    <a:gd name="connsiteX3" fmla="*/ 1016506 w 1387153"/>
                    <a:gd name="connsiteY3" fmla="*/ 2612 h 1607499"/>
                    <a:gd name="connsiteX4" fmla="*/ 1304740 w 1387153"/>
                    <a:gd name="connsiteY4" fmla="*/ 141759 h 1607499"/>
                    <a:gd name="connsiteX5" fmla="*/ 1343685 w 1387153"/>
                    <a:gd name="connsiteY5" fmla="*/ 280907 h 1607499"/>
                    <a:gd name="connsiteX6" fmla="*/ 1344497 w 1387153"/>
                    <a:gd name="connsiteY6" fmla="*/ 509507 h 1607499"/>
                    <a:gd name="connsiteX7" fmla="*/ 1323807 w 1387153"/>
                    <a:gd name="connsiteY7" fmla="*/ 688411 h 1607499"/>
                    <a:gd name="connsiteX8" fmla="*/ 1334980 w 1387153"/>
                    <a:gd name="connsiteY8" fmla="*/ 792487 h 1607499"/>
                    <a:gd name="connsiteX9" fmla="*/ 1333746 w 1387153"/>
                    <a:gd name="connsiteY9" fmla="*/ 887194 h 1607499"/>
                    <a:gd name="connsiteX10" fmla="*/ 1383442 w 1387153"/>
                    <a:gd name="connsiteY10" fmla="*/ 1085977 h 1607499"/>
                    <a:gd name="connsiteX11" fmla="*/ 1295223 w 1387153"/>
                    <a:gd name="connsiteY11" fmla="*/ 1229808 h 1607499"/>
                    <a:gd name="connsiteX12" fmla="*/ 1134964 w 1387153"/>
                    <a:gd name="connsiteY12" fmla="*/ 1423905 h 1607499"/>
                    <a:gd name="connsiteX13" fmla="*/ 906364 w 1387153"/>
                    <a:gd name="connsiteY13" fmla="*/ 1572993 h 1607499"/>
                    <a:gd name="connsiteX14" fmla="*/ 713784 w 1387153"/>
                    <a:gd name="connsiteY14" fmla="*/ 1607496 h 1607499"/>
                    <a:gd name="connsiteX15" fmla="*/ 478981 w 1387153"/>
                    <a:gd name="connsiteY15" fmla="*/ 1572992 h 1607499"/>
                    <a:gd name="connsiteX16" fmla="*/ 261132 w 1387153"/>
                    <a:gd name="connsiteY16" fmla="*/ 1433847 h 1607499"/>
                    <a:gd name="connsiteX17" fmla="*/ 170869 w 1387153"/>
                    <a:gd name="connsiteY17" fmla="*/ 1304636 h 1607499"/>
                    <a:gd name="connsiteX18" fmla="*/ 71477 w 1387153"/>
                    <a:gd name="connsiteY18" fmla="*/ 1245002 h 1607499"/>
                    <a:gd name="connsiteX19" fmla="*/ 32532 w 1387153"/>
                    <a:gd name="connsiteY19" fmla="*/ 1155551 h 1607499"/>
                    <a:gd name="connsiteX20" fmla="*/ 12653 w 1387153"/>
                    <a:gd name="connsiteY20" fmla="*/ 1016403 h 1607499"/>
                    <a:gd name="connsiteX21" fmla="*/ 11841 w 1387153"/>
                    <a:gd name="connsiteY21" fmla="*/ 917009 h 1607499"/>
                    <a:gd name="connsiteX22" fmla="*/ 23014 w 1387153"/>
                    <a:gd name="connsiteY22" fmla="*/ 792487 h 1607499"/>
                    <a:gd name="connsiteX0" fmla="*/ 23014 w 1387153"/>
                    <a:gd name="connsiteY0" fmla="*/ 860906 h 1675918"/>
                    <a:gd name="connsiteX1" fmla="*/ 201497 w 1387153"/>
                    <a:gd name="connsiteY1" fmla="*/ 389084 h 1675918"/>
                    <a:gd name="connsiteX2" fmla="*/ 713784 w 1387153"/>
                    <a:gd name="connsiteY2" fmla="*/ 16080 h 1675918"/>
                    <a:gd name="connsiteX3" fmla="*/ 1016506 w 1387153"/>
                    <a:gd name="connsiteY3" fmla="*/ 71031 h 1675918"/>
                    <a:gd name="connsiteX4" fmla="*/ 1304740 w 1387153"/>
                    <a:gd name="connsiteY4" fmla="*/ 210178 h 1675918"/>
                    <a:gd name="connsiteX5" fmla="*/ 1343685 w 1387153"/>
                    <a:gd name="connsiteY5" fmla="*/ 349326 h 1675918"/>
                    <a:gd name="connsiteX6" fmla="*/ 1344497 w 1387153"/>
                    <a:gd name="connsiteY6" fmla="*/ 577926 h 1675918"/>
                    <a:gd name="connsiteX7" fmla="*/ 1323807 w 1387153"/>
                    <a:gd name="connsiteY7" fmla="*/ 756830 h 1675918"/>
                    <a:gd name="connsiteX8" fmla="*/ 1334980 w 1387153"/>
                    <a:gd name="connsiteY8" fmla="*/ 860906 h 1675918"/>
                    <a:gd name="connsiteX9" fmla="*/ 1333746 w 1387153"/>
                    <a:gd name="connsiteY9" fmla="*/ 955613 h 1675918"/>
                    <a:gd name="connsiteX10" fmla="*/ 1383442 w 1387153"/>
                    <a:gd name="connsiteY10" fmla="*/ 1154396 h 1675918"/>
                    <a:gd name="connsiteX11" fmla="*/ 1295223 w 1387153"/>
                    <a:gd name="connsiteY11" fmla="*/ 1298227 h 1675918"/>
                    <a:gd name="connsiteX12" fmla="*/ 1134964 w 1387153"/>
                    <a:gd name="connsiteY12" fmla="*/ 1492324 h 1675918"/>
                    <a:gd name="connsiteX13" fmla="*/ 906364 w 1387153"/>
                    <a:gd name="connsiteY13" fmla="*/ 1641412 h 1675918"/>
                    <a:gd name="connsiteX14" fmla="*/ 713784 w 1387153"/>
                    <a:gd name="connsiteY14" fmla="*/ 1675915 h 1675918"/>
                    <a:gd name="connsiteX15" fmla="*/ 478981 w 1387153"/>
                    <a:gd name="connsiteY15" fmla="*/ 1641411 h 1675918"/>
                    <a:gd name="connsiteX16" fmla="*/ 261132 w 1387153"/>
                    <a:gd name="connsiteY16" fmla="*/ 1502266 h 1675918"/>
                    <a:gd name="connsiteX17" fmla="*/ 170869 w 1387153"/>
                    <a:gd name="connsiteY17" fmla="*/ 1373055 h 1675918"/>
                    <a:gd name="connsiteX18" fmla="*/ 71477 w 1387153"/>
                    <a:gd name="connsiteY18" fmla="*/ 1313421 h 1675918"/>
                    <a:gd name="connsiteX19" fmla="*/ 32532 w 1387153"/>
                    <a:gd name="connsiteY19" fmla="*/ 1223970 h 1675918"/>
                    <a:gd name="connsiteX20" fmla="*/ 12653 w 1387153"/>
                    <a:gd name="connsiteY20" fmla="*/ 1084822 h 1675918"/>
                    <a:gd name="connsiteX21" fmla="*/ 11841 w 1387153"/>
                    <a:gd name="connsiteY21" fmla="*/ 985428 h 1675918"/>
                    <a:gd name="connsiteX22" fmla="*/ 23014 w 1387153"/>
                    <a:gd name="connsiteY22" fmla="*/ 860906 h 1675918"/>
                    <a:gd name="connsiteX0" fmla="*/ 20817 w 1384956"/>
                    <a:gd name="connsiteY0" fmla="*/ 854499 h 1669511"/>
                    <a:gd name="connsiteX1" fmla="*/ 159544 w 1384956"/>
                    <a:gd name="connsiteY1" fmla="*/ 283286 h 1669511"/>
                    <a:gd name="connsiteX2" fmla="*/ 711587 w 1384956"/>
                    <a:gd name="connsiteY2" fmla="*/ 9673 h 1669511"/>
                    <a:gd name="connsiteX3" fmla="*/ 1014309 w 1384956"/>
                    <a:gd name="connsiteY3" fmla="*/ 64624 h 1669511"/>
                    <a:gd name="connsiteX4" fmla="*/ 1302543 w 1384956"/>
                    <a:gd name="connsiteY4" fmla="*/ 203771 h 1669511"/>
                    <a:gd name="connsiteX5" fmla="*/ 1341488 w 1384956"/>
                    <a:gd name="connsiteY5" fmla="*/ 342919 h 1669511"/>
                    <a:gd name="connsiteX6" fmla="*/ 1342300 w 1384956"/>
                    <a:gd name="connsiteY6" fmla="*/ 571519 h 1669511"/>
                    <a:gd name="connsiteX7" fmla="*/ 1321610 w 1384956"/>
                    <a:gd name="connsiteY7" fmla="*/ 750423 h 1669511"/>
                    <a:gd name="connsiteX8" fmla="*/ 1332783 w 1384956"/>
                    <a:gd name="connsiteY8" fmla="*/ 854499 h 1669511"/>
                    <a:gd name="connsiteX9" fmla="*/ 1331549 w 1384956"/>
                    <a:gd name="connsiteY9" fmla="*/ 949206 h 1669511"/>
                    <a:gd name="connsiteX10" fmla="*/ 1381245 w 1384956"/>
                    <a:gd name="connsiteY10" fmla="*/ 1147989 h 1669511"/>
                    <a:gd name="connsiteX11" fmla="*/ 1293026 w 1384956"/>
                    <a:gd name="connsiteY11" fmla="*/ 1291820 h 1669511"/>
                    <a:gd name="connsiteX12" fmla="*/ 1132767 w 1384956"/>
                    <a:gd name="connsiteY12" fmla="*/ 1485917 h 1669511"/>
                    <a:gd name="connsiteX13" fmla="*/ 904167 w 1384956"/>
                    <a:gd name="connsiteY13" fmla="*/ 1635005 h 1669511"/>
                    <a:gd name="connsiteX14" fmla="*/ 711587 w 1384956"/>
                    <a:gd name="connsiteY14" fmla="*/ 1669508 h 1669511"/>
                    <a:gd name="connsiteX15" fmla="*/ 476784 w 1384956"/>
                    <a:gd name="connsiteY15" fmla="*/ 1635004 h 1669511"/>
                    <a:gd name="connsiteX16" fmla="*/ 258935 w 1384956"/>
                    <a:gd name="connsiteY16" fmla="*/ 1495859 h 1669511"/>
                    <a:gd name="connsiteX17" fmla="*/ 168672 w 1384956"/>
                    <a:gd name="connsiteY17" fmla="*/ 1366648 h 1669511"/>
                    <a:gd name="connsiteX18" fmla="*/ 69280 w 1384956"/>
                    <a:gd name="connsiteY18" fmla="*/ 1307014 h 1669511"/>
                    <a:gd name="connsiteX19" fmla="*/ 30335 w 1384956"/>
                    <a:gd name="connsiteY19" fmla="*/ 1217563 h 1669511"/>
                    <a:gd name="connsiteX20" fmla="*/ 10456 w 1384956"/>
                    <a:gd name="connsiteY20" fmla="*/ 1078415 h 1669511"/>
                    <a:gd name="connsiteX21" fmla="*/ 9644 w 1384956"/>
                    <a:gd name="connsiteY21" fmla="*/ 979021 h 1669511"/>
                    <a:gd name="connsiteX22" fmla="*/ 20817 w 1384956"/>
                    <a:gd name="connsiteY22" fmla="*/ 854499 h 1669511"/>
                    <a:gd name="connsiteX0" fmla="*/ 162351 w 1526490"/>
                    <a:gd name="connsiteY0" fmla="*/ 854499 h 1669511"/>
                    <a:gd name="connsiteX1" fmla="*/ 2298 w 1526490"/>
                    <a:gd name="connsiteY1" fmla="*/ 364781 h 1669511"/>
                    <a:gd name="connsiteX2" fmla="*/ 301078 w 1526490"/>
                    <a:gd name="connsiteY2" fmla="*/ 283286 h 1669511"/>
                    <a:gd name="connsiteX3" fmla="*/ 853121 w 1526490"/>
                    <a:gd name="connsiteY3" fmla="*/ 9673 h 1669511"/>
                    <a:gd name="connsiteX4" fmla="*/ 1155843 w 1526490"/>
                    <a:gd name="connsiteY4" fmla="*/ 64624 h 1669511"/>
                    <a:gd name="connsiteX5" fmla="*/ 1444077 w 1526490"/>
                    <a:gd name="connsiteY5" fmla="*/ 203771 h 1669511"/>
                    <a:gd name="connsiteX6" fmla="*/ 1483022 w 1526490"/>
                    <a:gd name="connsiteY6" fmla="*/ 342919 h 1669511"/>
                    <a:gd name="connsiteX7" fmla="*/ 1483834 w 1526490"/>
                    <a:gd name="connsiteY7" fmla="*/ 571519 h 1669511"/>
                    <a:gd name="connsiteX8" fmla="*/ 1463144 w 1526490"/>
                    <a:gd name="connsiteY8" fmla="*/ 750423 h 1669511"/>
                    <a:gd name="connsiteX9" fmla="*/ 1474317 w 1526490"/>
                    <a:gd name="connsiteY9" fmla="*/ 854499 h 1669511"/>
                    <a:gd name="connsiteX10" fmla="*/ 1473083 w 1526490"/>
                    <a:gd name="connsiteY10" fmla="*/ 949206 h 1669511"/>
                    <a:gd name="connsiteX11" fmla="*/ 1522779 w 1526490"/>
                    <a:gd name="connsiteY11" fmla="*/ 1147989 h 1669511"/>
                    <a:gd name="connsiteX12" fmla="*/ 1434560 w 1526490"/>
                    <a:gd name="connsiteY12" fmla="*/ 1291820 h 1669511"/>
                    <a:gd name="connsiteX13" fmla="*/ 1274301 w 1526490"/>
                    <a:gd name="connsiteY13" fmla="*/ 1485917 h 1669511"/>
                    <a:gd name="connsiteX14" fmla="*/ 1045701 w 1526490"/>
                    <a:gd name="connsiteY14" fmla="*/ 1635005 h 1669511"/>
                    <a:gd name="connsiteX15" fmla="*/ 853121 w 1526490"/>
                    <a:gd name="connsiteY15" fmla="*/ 1669508 h 1669511"/>
                    <a:gd name="connsiteX16" fmla="*/ 618318 w 1526490"/>
                    <a:gd name="connsiteY16" fmla="*/ 1635004 h 1669511"/>
                    <a:gd name="connsiteX17" fmla="*/ 400469 w 1526490"/>
                    <a:gd name="connsiteY17" fmla="*/ 1495859 h 1669511"/>
                    <a:gd name="connsiteX18" fmla="*/ 310206 w 1526490"/>
                    <a:gd name="connsiteY18" fmla="*/ 1366648 h 1669511"/>
                    <a:gd name="connsiteX19" fmla="*/ 210814 w 1526490"/>
                    <a:gd name="connsiteY19" fmla="*/ 1307014 h 1669511"/>
                    <a:gd name="connsiteX20" fmla="*/ 171869 w 1526490"/>
                    <a:gd name="connsiteY20" fmla="*/ 1217563 h 1669511"/>
                    <a:gd name="connsiteX21" fmla="*/ 151990 w 1526490"/>
                    <a:gd name="connsiteY21" fmla="*/ 1078415 h 1669511"/>
                    <a:gd name="connsiteX22" fmla="*/ 151178 w 1526490"/>
                    <a:gd name="connsiteY22" fmla="*/ 979021 h 1669511"/>
                    <a:gd name="connsiteX23" fmla="*/ 162351 w 1526490"/>
                    <a:gd name="connsiteY23" fmla="*/ 854499 h 1669511"/>
                    <a:gd name="connsiteX0" fmla="*/ 162123 w 1526262"/>
                    <a:gd name="connsiteY0" fmla="*/ 854499 h 1669511"/>
                    <a:gd name="connsiteX1" fmla="*/ 2070 w 1526262"/>
                    <a:gd name="connsiteY1" fmla="*/ 364781 h 1669511"/>
                    <a:gd name="connsiteX2" fmla="*/ 300850 w 1526262"/>
                    <a:gd name="connsiteY2" fmla="*/ 283286 h 1669511"/>
                    <a:gd name="connsiteX3" fmla="*/ 852893 w 1526262"/>
                    <a:gd name="connsiteY3" fmla="*/ 9673 h 1669511"/>
                    <a:gd name="connsiteX4" fmla="*/ 1155615 w 1526262"/>
                    <a:gd name="connsiteY4" fmla="*/ 64624 h 1669511"/>
                    <a:gd name="connsiteX5" fmla="*/ 1443849 w 1526262"/>
                    <a:gd name="connsiteY5" fmla="*/ 203771 h 1669511"/>
                    <a:gd name="connsiteX6" fmla="*/ 1482794 w 1526262"/>
                    <a:gd name="connsiteY6" fmla="*/ 342919 h 1669511"/>
                    <a:gd name="connsiteX7" fmla="*/ 1483606 w 1526262"/>
                    <a:gd name="connsiteY7" fmla="*/ 571519 h 1669511"/>
                    <a:gd name="connsiteX8" fmla="*/ 1462916 w 1526262"/>
                    <a:gd name="connsiteY8" fmla="*/ 750423 h 1669511"/>
                    <a:gd name="connsiteX9" fmla="*/ 1474089 w 1526262"/>
                    <a:gd name="connsiteY9" fmla="*/ 854499 h 1669511"/>
                    <a:gd name="connsiteX10" fmla="*/ 1472855 w 1526262"/>
                    <a:gd name="connsiteY10" fmla="*/ 949206 h 1669511"/>
                    <a:gd name="connsiteX11" fmla="*/ 1522551 w 1526262"/>
                    <a:gd name="connsiteY11" fmla="*/ 1147989 h 1669511"/>
                    <a:gd name="connsiteX12" fmla="*/ 1434332 w 1526262"/>
                    <a:gd name="connsiteY12" fmla="*/ 1291820 h 1669511"/>
                    <a:gd name="connsiteX13" fmla="*/ 1274073 w 1526262"/>
                    <a:gd name="connsiteY13" fmla="*/ 1485917 h 1669511"/>
                    <a:gd name="connsiteX14" fmla="*/ 1045473 w 1526262"/>
                    <a:gd name="connsiteY14" fmla="*/ 1635005 h 1669511"/>
                    <a:gd name="connsiteX15" fmla="*/ 852893 w 1526262"/>
                    <a:gd name="connsiteY15" fmla="*/ 1669508 h 1669511"/>
                    <a:gd name="connsiteX16" fmla="*/ 618090 w 1526262"/>
                    <a:gd name="connsiteY16" fmla="*/ 1635004 h 1669511"/>
                    <a:gd name="connsiteX17" fmla="*/ 400241 w 1526262"/>
                    <a:gd name="connsiteY17" fmla="*/ 1495859 h 1669511"/>
                    <a:gd name="connsiteX18" fmla="*/ 309978 w 1526262"/>
                    <a:gd name="connsiteY18" fmla="*/ 1366648 h 1669511"/>
                    <a:gd name="connsiteX19" fmla="*/ 210586 w 1526262"/>
                    <a:gd name="connsiteY19" fmla="*/ 1307014 h 1669511"/>
                    <a:gd name="connsiteX20" fmla="*/ 171641 w 1526262"/>
                    <a:gd name="connsiteY20" fmla="*/ 1217563 h 1669511"/>
                    <a:gd name="connsiteX21" fmla="*/ 151762 w 1526262"/>
                    <a:gd name="connsiteY21" fmla="*/ 1078415 h 1669511"/>
                    <a:gd name="connsiteX22" fmla="*/ 32078 w 1526262"/>
                    <a:gd name="connsiteY22" fmla="*/ 979021 h 1669511"/>
                    <a:gd name="connsiteX23" fmla="*/ 162123 w 1526262"/>
                    <a:gd name="connsiteY23" fmla="*/ 854499 h 1669511"/>
                    <a:gd name="connsiteX0" fmla="*/ 8528 w 1537259"/>
                    <a:gd name="connsiteY0" fmla="*/ 881931 h 1669511"/>
                    <a:gd name="connsiteX1" fmla="*/ 13067 w 1537259"/>
                    <a:gd name="connsiteY1" fmla="*/ 364781 h 1669511"/>
                    <a:gd name="connsiteX2" fmla="*/ 311847 w 1537259"/>
                    <a:gd name="connsiteY2" fmla="*/ 283286 h 1669511"/>
                    <a:gd name="connsiteX3" fmla="*/ 863890 w 1537259"/>
                    <a:gd name="connsiteY3" fmla="*/ 9673 h 1669511"/>
                    <a:gd name="connsiteX4" fmla="*/ 1166612 w 1537259"/>
                    <a:gd name="connsiteY4" fmla="*/ 64624 h 1669511"/>
                    <a:gd name="connsiteX5" fmla="*/ 1454846 w 1537259"/>
                    <a:gd name="connsiteY5" fmla="*/ 203771 h 1669511"/>
                    <a:gd name="connsiteX6" fmla="*/ 1493791 w 1537259"/>
                    <a:gd name="connsiteY6" fmla="*/ 342919 h 1669511"/>
                    <a:gd name="connsiteX7" fmla="*/ 1494603 w 1537259"/>
                    <a:gd name="connsiteY7" fmla="*/ 571519 h 1669511"/>
                    <a:gd name="connsiteX8" fmla="*/ 1473913 w 1537259"/>
                    <a:gd name="connsiteY8" fmla="*/ 750423 h 1669511"/>
                    <a:gd name="connsiteX9" fmla="*/ 1485086 w 1537259"/>
                    <a:gd name="connsiteY9" fmla="*/ 854499 h 1669511"/>
                    <a:gd name="connsiteX10" fmla="*/ 1483852 w 1537259"/>
                    <a:gd name="connsiteY10" fmla="*/ 949206 h 1669511"/>
                    <a:gd name="connsiteX11" fmla="*/ 1533548 w 1537259"/>
                    <a:gd name="connsiteY11" fmla="*/ 1147989 h 1669511"/>
                    <a:gd name="connsiteX12" fmla="*/ 1445329 w 1537259"/>
                    <a:gd name="connsiteY12" fmla="*/ 1291820 h 1669511"/>
                    <a:gd name="connsiteX13" fmla="*/ 1285070 w 1537259"/>
                    <a:gd name="connsiteY13" fmla="*/ 1485917 h 1669511"/>
                    <a:gd name="connsiteX14" fmla="*/ 1056470 w 1537259"/>
                    <a:gd name="connsiteY14" fmla="*/ 1635005 h 1669511"/>
                    <a:gd name="connsiteX15" fmla="*/ 863890 w 1537259"/>
                    <a:gd name="connsiteY15" fmla="*/ 1669508 h 1669511"/>
                    <a:gd name="connsiteX16" fmla="*/ 629087 w 1537259"/>
                    <a:gd name="connsiteY16" fmla="*/ 1635004 h 1669511"/>
                    <a:gd name="connsiteX17" fmla="*/ 411238 w 1537259"/>
                    <a:gd name="connsiteY17" fmla="*/ 1495859 h 1669511"/>
                    <a:gd name="connsiteX18" fmla="*/ 320975 w 1537259"/>
                    <a:gd name="connsiteY18" fmla="*/ 1366648 h 1669511"/>
                    <a:gd name="connsiteX19" fmla="*/ 221583 w 1537259"/>
                    <a:gd name="connsiteY19" fmla="*/ 1307014 h 1669511"/>
                    <a:gd name="connsiteX20" fmla="*/ 182638 w 1537259"/>
                    <a:gd name="connsiteY20" fmla="*/ 1217563 h 1669511"/>
                    <a:gd name="connsiteX21" fmla="*/ 162759 w 1537259"/>
                    <a:gd name="connsiteY21" fmla="*/ 1078415 h 1669511"/>
                    <a:gd name="connsiteX22" fmla="*/ 43075 w 1537259"/>
                    <a:gd name="connsiteY22" fmla="*/ 979021 h 1669511"/>
                    <a:gd name="connsiteX23" fmla="*/ 8528 w 1537259"/>
                    <a:gd name="connsiteY23" fmla="*/ 881931 h 1669511"/>
                    <a:gd name="connsiteX0" fmla="*/ 8528 w 1537259"/>
                    <a:gd name="connsiteY0" fmla="*/ 881931 h 1669511"/>
                    <a:gd name="connsiteX1" fmla="*/ 13067 w 1537259"/>
                    <a:gd name="connsiteY1" fmla="*/ 364781 h 1669511"/>
                    <a:gd name="connsiteX2" fmla="*/ 311847 w 1537259"/>
                    <a:gd name="connsiteY2" fmla="*/ 283286 h 1669511"/>
                    <a:gd name="connsiteX3" fmla="*/ 863890 w 1537259"/>
                    <a:gd name="connsiteY3" fmla="*/ 9673 h 1669511"/>
                    <a:gd name="connsiteX4" fmla="*/ 1166612 w 1537259"/>
                    <a:gd name="connsiteY4" fmla="*/ 64624 h 1669511"/>
                    <a:gd name="connsiteX5" fmla="*/ 1454846 w 1537259"/>
                    <a:gd name="connsiteY5" fmla="*/ 203771 h 1669511"/>
                    <a:gd name="connsiteX6" fmla="*/ 1493791 w 1537259"/>
                    <a:gd name="connsiteY6" fmla="*/ 342919 h 1669511"/>
                    <a:gd name="connsiteX7" fmla="*/ 1494603 w 1537259"/>
                    <a:gd name="connsiteY7" fmla="*/ 571519 h 1669511"/>
                    <a:gd name="connsiteX8" fmla="*/ 1473913 w 1537259"/>
                    <a:gd name="connsiteY8" fmla="*/ 750423 h 1669511"/>
                    <a:gd name="connsiteX9" fmla="*/ 1485086 w 1537259"/>
                    <a:gd name="connsiteY9" fmla="*/ 854499 h 1669511"/>
                    <a:gd name="connsiteX10" fmla="*/ 1483852 w 1537259"/>
                    <a:gd name="connsiteY10" fmla="*/ 949206 h 1669511"/>
                    <a:gd name="connsiteX11" fmla="*/ 1533548 w 1537259"/>
                    <a:gd name="connsiteY11" fmla="*/ 1147989 h 1669511"/>
                    <a:gd name="connsiteX12" fmla="*/ 1445329 w 1537259"/>
                    <a:gd name="connsiteY12" fmla="*/ 1291820 h 1669511"/>
                    <a:gd name="connsiteX13" fmla="*/ 1285070 w 1537259"/>
                    <a:gd name="connsiteY13" fmla="*/ 1485917 h 1669511"/>
                    <a:gd name="connsiteX14" fmla="*/ 1056470 w 1537259"/>
                    <a:gd name="connsiteY14" fmla="*/ 1635005 h 1669511"/>
                    <a:gd name="connsiteX15" fmla="*/ 863890 w 1537259"/>
                    <a:gd name="connsiteY15" fmla="*/ 1669508 h 1669511"/>
                    <a:gd name="connsiteX16" fmla="*/ 629087 w 1537259"/>
                    <a:gd name="connsiteY16" fmla="*/ 1635004 h 1669511"/>
                    <a:gd name="connsiteX17" fmla="*/ 411238 w 1537259"/>
                    <a:gd name="connsiteY17" fmla="*/ 1495859 h 1669511"/>
                    <a:gd name="connsiteX18" fmla="*/ 320975 w 1537259"/>
                    <a:gd name="connsiteY18" fmla="*/ 1366648 h 1669511"/>
                    <a:gd name="connsiteX19" fmla="*/ 56991 w 1537259"/>
                    <a:gd name="connsiteY19" fmla="*/ 1416742 h 1669511"/>
                    <a:gd name="connsiteX20" fmla="*/ 182638 w 1537259"/>
                    <a:gd name="connsiteY20" fmla="*/ 1217563 h 1669511"/>
                    <a:gd name="connsiteX21" fmla="*/ 162759 w 1537259"/>
                    <a:gd name="connsiteY21" fmla="*/ 1078415 h 1669511"/>
                    <a:gd name="connsiteX22" fmla="*/ 43075 w 1537259"/>
                    <a:gd name="connsiteY22" fmla="*/ 979021 h 1669511"/>
                    <a:gd name="connsiteX23" fmla="*/ 8528 w 1537259"/>
                    <a:gd name="connsiteY23" fmla="*/ 881931 h 1669511"/>
                    <a:gd name="connsiteX0" fmla="*/ 8528 w 1537259"/>
                    <a:gd name="connsiteY0" fmla="*/ 881931 h 1669511"/>
                    <a:gd name="connsiteX1" fmla="*/ 13067 w 1537259"/>
                    <a:gd name="connsiteY1" fmla="*/ 364781 h 1669511"/>
                    <a:gd name="connsiteX2" fmla="*/ 311847 w 1537259"/>
                    <a:gd name="connsiteY2" fmla="*/ 283286 h 1669511"/>
                    <a:gd name="connsiteX3" fmla="*/ 863890 w 1537259"/>
                    <a:gd name="connsiteY3" fmla="*/ 9673 h 1669511"/>
                    <a:gd name="connsiteX4" fmla="*/ 1166612 w 1537259"/>
                    <a:gd name="connsiteY4" fmla="*/ 64624 h 1669511"/>
                    <a:gd name="connsiteX5" fmla="*/ 1454846 w 1537259"/>
                    <a:gd name="connsiteY5" fmla="*/ 203771 h 1669511"/>
                    <a:gd name="connsiteX6" fmla="*/ 1493791 w 1537259"/>
                    <a:gd name="connsiteY6" fmla="*/ 342919 h 1669511"/>
                    <a:gd name="connsiteX7" fmla="*/ 1494603 w 1537259"/>
                    <a:gd name="connsiteY7" fmla="*/ 571519 h 1669511"/>
                    <a:gd name="connsiteX8" fmla="*/ 1473913 w 1537259"/>
                    <a:gd name="connsiteY8" fmla="*/ 750423 h 1669511"/>
                    <a:gd name="connsiteX9" fmla="*/ 1485086 w 1537259"/>
                    <a:gd name="connsiteY9" fmla="*/ 854499 h 1669511"/>
                    <a:gd name="connsiteX10" fmla="*/ 1483852 w 1537259"/>
                    <a:gd name="connsiteY10" fmla="*/ 949206 h 1669511"/>
                    <a:gd name="connsiteX11" fmla="*/ 1533548 w 1537259"/>
                    <a:gd name="connsiteY11" fmla="*/ 1147989 h 1669511"/>
                    <a:gd name="connsiteX12" fmla="*/ 1445329 w 1537259"/>
                    <a:gd name="connsiteY12" fmla="*/ 1291820 h 1669511"/>
                    <a:gd name="connsiteX13" fmla="*/ 1285070 w 1537259"/>
                    <a:gd name="connsiteY13" fmla="*/ 1485917 h 1669511"/>
                    <a:gd name="connsiteX14" fmla="*/ 1056470 w 1537259"/>
                    <a:gd name="connsiteY14" fmla="*/ 1635005 h 1669511"/>
                    <a:gd name="connsiteX15" fmla="*/ 863890 w 1537259"/>
                    <a:gd name="connsiteY15" fmla="*/ 1669508 h 1669511"/>
                    <a:gd name="connsiteX16" fmla="*/ 629087 w 1537259"/>
                    <a:gd name="connsiteY16" fmla="*/ 1635004 h 1669511"/>
                    <a:gd name="connsiteX17" fmla="*/ 411238 w 1537259"/>
                    <a:gd name="connsiteY17" fmla="*/ 1495859 h 1669511"/>
                    <a:gd name="connsiteX18" fmla="*/ 320975 w 1537259"/>
                    <a:gd name="connsiteY18" fmla="*/ 1366648 h 1669511"/>
                    <a:gd name="connsiteX19" fmla="*/ 56991 w 1537259"/>
                    <a:gd name="connsiteY19" fmla="*/ 1416742 h 1669511"/>
                    <a:gd name="connsiteX20" fmla="*/ 36334 w 1537259"/>
                    <a:gd name="connsiteY20" fmla="*/ 1281571 h 1669511"/>
                    <a:gd name="connsiteX21" fmla="*/ 162759 w 1537259"/>
                    <a:gd name="connsiteY21" fmla="*/ 1078415 h 1669511"/>
                    <a:gd name="connsiteX22" fmla="*/ 43075 w 1537259"/>
                    <a:gd name="connsiteY22" fmla="*/ 979021 h 1669511"/>
                    <a:gd name="connsiteX23" fmla="*/ 8528 w 1537259"/>
                    <a:gd name="connsiteY23" fmla="*/ 881931 h 1669511"/>
                    <a:gd name="connsiteX0" fmla="*/ 8528 w 1537259"/>
                    <a:gd name="connsiteY0" fmla="*/ 881931 h 1669511"/>
                    <a:gd name="connsiteX1" fmla="*/ 13067 w 1537259"/>
                    <a:gd name="connsiteY1" fmla="*/ 364781 h 1669511"/>
                    <a:gd name="connsiteX2" fmla="*/ 311847 w 1537259"/>
                    <a:gd name="connsiteY2" fmla="*/ 283286 h 1669511"/>
                    <a:gd name="connsiteX3" fmla="*/ 863890 w 1537259"/>
                    <a:gd name="connsiteY3" fmla="*/ 9673 h 1669511"/>
                    <a:gd name="connsiteX4" fmla="*/ 1166612 w 1537259"/>
                    <a:gd name="connsiteY4" fmla="*/ 64624 h 1669511"/>
                    <a:gd name="connsiteX5" fmla="*/ 1454846 w 1537259"/>
                    <a:gd name="connsiteY5" fmla="*/ 203771 h 1669511"/>
                    <a:gd name="connsiteX6" fmla="*/ 1493791 w 1537259"/>
                    <a:gd name="connsiteY6" fmla="*/ 342919 h 1669511"/>
                    <a:gd name="connsiteX7" fmla="*/ 1494603 w 1537259"/>
                    <a:gd name="connsiteY7" fmla="*/ 571519 h 1669511"/>
                    <a:gd name="connsiteX8" fmla="*/ 1473913 w 1537259"/>
                    <a:gd name="connsiteY8" fmla="*/ 750423 h 1669511"/>
                    <a:gd name="connsiteX9" fmla="*/ 1485086 w 1537259"/>
                    <a:gd name="connsiteY9" fmla="*/ 854499 h 1669511"/>
                    <a:gd name="connsiteX10" fmla="*/ 1483852 w 1537259"/>
                    <a:gd name="connsiteY10" fmla="*/ 949206 h 1669511"/>
                    <a:gd name="connsiteX11" fmla="*/ 1533548 w 1537259"/>
                    <a:gd name="connsiteY11" fmla="*/ 1147989 h 1669511"/>
                    <a:gd name="connsiteX12" fmla="*/ 1445329 w 1537259"/>
                    <a:gd name="connsiteY12" fmla="*/ 1291820 h 1669511"/>
                    <a:gd name="connsiteX13" fmla="*/ 1285070 w 1537259"/>
                    <a:gd name="connsiteY13" fmla="*/ 1485917 h 1669511"/>
                    <a:gd name="connsiteX14" fmla="*/ 1056470 w 1537259"/>
                    <a:gd name="connsiteY14" fmla="*/ 1635005 h 1669511"/>
                    <a:gd name="connsiteX15" fmla="*/ 863890 w 1537259"/>
                    <a:gd name="connsiteY15" fmla="*/ 1669508 h 1669511"/>
                    <a:gd name="connsiteX16" fmla="*/ 629087 w 1537259"/>
                    <a:gd name="connsiteY16" fmla="*/ 1635004 h 1669511"/>
                    <a:gd name="connsiteX17" fmla="*/ 411238 w 1537259"/>
                    <a:gd name="connsiteY17" fmla="*/ 1495859 h 1669511"/>
                    <a:gd name="connsiteX18" fmla="*/ 320975 w 1537259"/>
                    <a:gd name="connsiteY18" fmla="*/ 1366648 h 1669511"/>
                    <a:gd name="connsiteX19" fmla="*/ 56991 w 1537259"/>
                    <a:gd name="connsiteY19" fmla="*/ 1416742 h 1669511"/>
                    <a:gd name="connsiteX20" fmla="*/ 36334 w 1537259"/>
                    <a:gd name="connsiteY20" fmla="*/ 1281571 h 1669511"/>
                    <a:gd name="connsiteX21" fmla="*/ 43887 w 1537259"/>
                    <a:gd name="connsiteY21" fmla="*/ 1178999 h 1669511"/>
                    <a:gd name="connsiteX22" fmla="*/ 43075 w 1537259"/>
                    <a:gd name="connsiteY22" fmla="*/ 979021 h 1669511"/>
                    <a:gd name="connsiteX23" fmla="*/ 8528 w 1537259"/>
                    <a:gd name="connsiteY23" fmla="*/ 881931 h 1669511"/>
                    <a:gd name="connsiteX0" fmla="*/ 8528 w 1537259"/>
                    <a:gd name="connsiteY0" fmla="*/ 881931 h 1669511"/>
                    <a:gd name="connsiteX1" fmla="*/ 13067 w 1537259"/>
                    <a:gd name="connsiteY1" fmla="*/ 364781 h 1669511"/>
                    <a:gd name="connsiteX2" fmla="*/ 311847 w 1537259"/>
                    <a:gd name="connsiteY2" fmla="*/ 283286 h 1669511"/>
                    <a:gd name="connsiteX3" fmla="*/ 863890 w 1537259"/>
                    <a:gd name="connsiteY3" fmla="*/ 9673 h 1669511"/>
                    <a:gd name="connsiteX4" fmla="*/ 1166612 w 1537259"/>
                    <a:gd name="connsiteY4" fmla="*/ 64624 h 1669511"/>
                    <a:gd name="connsiteX5" fmla="*/ 1454846 w 1537259"/>
                    <a:gd name="connsiteY5" fmla="*/ 203771 h 1669511"/>
                    <a:gd name="connsiteX6" fmla="*/ 1493791 w 1537259"/>
                    <a:gd name="connsiteY6" fmla="*/ 342919 h 1669511"/>
                    <a:gd name="connsiteX7" fmla="*/ 1494603 w 1537259"/>
                    <a:gd name="connsiteY7" fmla="*/ 571519 h 1669511"/>
                    <a:gd name="connsiteX8" fmla="*/ 1473913 w 1537259"/>
                    <a:gd name="connsiteY8" fmla="*/ 750423 h 1669511"/>
                    <a:gd name="connsiteX9" fmla="*/ 1485086 w 1537259"/>
                    <a:gd name="connsiteY9" fmla="*/ 854499 h 1669511"/>
                    <a:gd name="connsiteX10" fmla="*/ 1483852 w 1537259"/>
                    <a:gd name="connsiteY10" fmla="*/ 949206 h 1669511"/>
                    <a:gd name="connsiteX11" fmla="*/ 1533548 w 1537259"/>
                    <a:gd name="connsiteY11" fmla="*/ 1147989 h 1669511"/>
                    <a:gd name="connsiteX12" fmla="*/ 1445329 w 1537259"/>
                    <a:gd name="connsiteY12" fmla="*/ 1291820 h 1669511"/>
                    <a:gd name="connsiteX13" fmla="*/ 1285070 w 1537259"/>
                    <a:gd name="connsiteY13" fmla="*/ 1485917 h 1669511"/>
                    <a:gd name="connsiteX14" fmla="*/ 1056470 w 1537259"/>
                    <a:gd name="connsiteY14" fmla="*/ 1635005 h 1669511"/>
                    <a:gd name="connsiteX15" fmla="*/ 863890 w 1537259"/>
                    <a:gd name="connsiteY15" fmla="*/ 1669508 h 1669511"/>
                    <a:gd name="connsiteX16" fmla="*/ 629087 w 1537259"/>
                    <a:gd name="connsiteY16" fmla="*/ 1635004 h 1669511"/>
                    <a:gd name="connsiteX17" fmla="*/ 411238 w 1537259"/>
                    <a:gd name="connsiteY17" fmla="*/ 1495859 h 1669511"/>
                    <a:gd name="connsiteX18" fmla="*/ 284399 w 1537259"/>
                    <a:gd name="connsiteY18" fmla="*/ 1522096 h 1669511"/>
                    <a:gd name="connsiteX19" fmla="*/ 56991 w 1537259"/>
                    <a:gd name="connsiteY19" fmla="*/ 1416742 h 1669511"/>
                    <a:gd name="connsiteX20" fmla="*/ 36334 w 1537259"/>
                    <a:gd name="connsiteY20" fmla="*/ 1281571 h 1669511"/>
                    <a:gd name="connsiteX21" fmla="*/ 43887 w 1537259"/>
                    <a:gd name="connsiteY21" fmla="*/ 1178999 h 1669511"/>
                    <a:gd name="connsiteX22" fmla="*/ 43075 w 1537259"/>
                    <a:gd name="connsiteY22" fmla="*/ 979021 h 1669511"/>
                    <a:gd name="connsiteX23" fmla="*/ 8528 w 1537259"/>
                    <a:gd name="connsiteY23" fmla="*/ 881931 h 1669511"/>
                    <a:gd name="connsiteX0" fmla="*/ 8528 w 1537259"/>
                    <a:gd name="connsiteY0" fmla="*/ 881931 h 1669508"/>
                    <a:gd name="connsiteX1" fmla="*/ 13067 w 1537259"/>
                    <a:gd name="connsiteY1" fmla="*/ 364781 h 1669508"/>
                    <a:gd name="connsiteX2" fmla="*/ 311847 w 1537259"/>
                    <a:gd name="connsiteY2" fmla="*/ 283286 h 1669508"/>
                    <a:gd name="connsiteX3" fmla="*/ 863890 w 1537259"/>
                    <a:gd name="connsiteY3" fmla="*/ 9673 h 1669508"/>
                    <a:gd name="connsiteX4" fmla="*/ 1166612 w 1537259"/>
                    <a:gd name="connsiteY4" fmla="*/ 64624 h 1669508"/>
                    <a:gd name="connsiteX5" fmla="*/ 1454846 w 1537259"/>
                    <a:gd name="connsiteY5" fmla="*/ 203771 h 1669508"/>
                    <a:gd name="connsiteX6" fmla="*/ 1493791 w 1537259"/>
                    <a:gd name="connsiteY6" fmla="*/ 342919 h 1669508"/>
                    <a:gd name="connsiteX7" fmla="*/ 1494603 w 1537259"/>
                    <a:gd name="connsiteY7" fmla="*/ 571519 h 1669508"/>
                    <a:gd name="connsiteX8" fmla="*/ 1473913 w 1537259"/>
                    <a:gd name="connsiteY8" fmla="*/ 750423 h 1669508"/>
                    <a:gd name="connsiteX9" fmla="*/ 1485086 w 1537259"/>
                    <a:gd name="connsiteY9" fmla="*/ 854499 h 1669508"/>
                    <a:gd name="connsiteX10" fmla="*/ 1483852 w 1537259"/>
                    <a:gd name="connsiteY10" fmla="*/ 949206 h 1669508"/>
                    <a:gd name="connsiteX11" fmla="*/ 1533548 w 1537259"/>
                    <a:gd name="connsiteY11" fmla="*/ 1147989 h 1669508"/>
                    <a:gd name="connsiteX12" fmla="*/ 1445329 w 1537259"/>
                    <a:gd name="connsiteY12" fmla="*/ 1291820 h 1669508"/>
                    <a:gd name="connsiteX13" fmla="*/ 1285070 w 1537259"/>
                    <a:gd name="connsiteY13" fmla="*/ 1485917 h 1669508"/>
                    <a:gd name="connsiteX14" fmla="*/ 1056470 w 1537259"/>
                    <a:gd name="connsiteY14" fmla="*/ 1635005 h 1669508"/>
                    <a:gd name="connsiteX15" fmla="*/ 863890 w 1537259"/>
                    <a:gd name="connsiteY15" fmla="*/ 1669508 h 1669508"/>
                    <a:gd name="connsiteX16" fmla="*/ 629087 w 1537259"/>
                    <a:gd name="connsiteY16" fmla="*/ 1635004 h 1669508"/>
                    <a:gd name="connsiteX17" fmla="*/ 438670 w 1537259"/>
                    <a:gd name="connsiteY17" fmla="*/ 1614731 h 1669508"/>
                    <a:gd name="connsiteX18" fmla="*/ 284399 w 1537259"/>
                    <a:gd name="connsiteY18" fmla="*/ 1522096 h 1669508"/>
                    <a:gd name="connsiteX19" fmla="*/ 56991 w 1537259"/>
                    <a:gd name="connsiteY19" fmla="*/ 1416742 h 1669508"/>
                    <a:gd name="connsiteX20" fmla="*/ 36334 w 1537259"/>
                    <a:gd name="connsiteY20" fmla="*/ 1281571 h 1669508"/>
                    <a:gd name="connsiteX21" fmla="*/ 43887 w 1537259"/>
                    <a:gd name="connsiteY21" fmla="*/ 1178999 h 1669508"/>
                    <a:gd name="connsiteX22" fmla="*/ 43075 w 1537259"/>
                    <a:gd name="connsiteY22" fmla="*/ 979021 h 1669508"/>
                    <a:gd name="connsiteX23" fmla="*/ 8528 w 1537259"/>
                    <a:gd name="connsiteY23" fmla="*/ 881931 h 1669508"/>
                    <a:gd name="connsiteX0" fmla="*/ 8528 w 1537259"/>
                    <a:gd name="connsiteY0" fmla="*/ 873672 h 1661249"/>
                    <a:gd name="connsiteX1" fmla="*/ 13067 w 1537259"/>
                    <a:gd name="connsiteY1" fmla="*/ 356522 h 1661249"/>
                    <a:gd name="connsiteX2" fmla="*/ 266127 w 1537259"/>
                    <a:gd name="connsiteY2" fmla="*/ 119579 h 1661249"/>
                    <a:gd name="connsiteX3" fmla="*/ 863890 w 1537259"/>
                    <a:gd name="connsiteY3" fmla="*/ 1414 h 1661249"/>
                    <a:gd name="connsiteX4" fmla="*/ 1166612 w 1537259"/>
                    <a:gd name="connsiteY4" fmla="*/ 56365 h 1661249"/>
                    <a:gd name="connsiteX5" fmla="*/ 1454846 w 1537259"/>
                    <a:gd name="connsiteY5" fmla="*/ 195512 h 1661249"/>
                    <a:gd name="connsiteX6" fmla="*/ 1493791 w 1537259"/>
                    <a:gd name="connsiteY6" fmla="*/ 334660 h 1661249"/>
                    <a:gd name="connsiteX7" fmla="*/ 1494603 w 1537259"/>
                    <a:gd name="connsiteY7" fmla="*/ 563260 h 1661249"/>
                    <a:gd name="connsiteX8" fmla="*/ 1473913 w 1537259"/>
                    <a:gd name="connsiteY8" fmla="*/ 742164 h 1661249"/>
                    <a:gd name="connsiteX9" fmla="*/ 1485086 w 1537259"/>
                    <a:gd name="connsiteY9" fmla="*/ 846240 h 1661249"/>
                    <a:gd name="connsiteX10" fmla="*/ 1483852 w 1537259"/>
                    <a:gd name="connsiteY10" fmla="*/ 940947 h 1661249"/>
                    <a:gd name="connsiteX11" fmla="*/ 1533548 w 1537259"/>
                    <a:gd name="connsiteY11" fmla="*/ 1139730 h 1661249"/>
                    <a:gd name="connsiteX12" fmla="*/ 1445329 w 1537259"/>
                    <a:gd name="connsiteY12" fmla="*/ 1283561 h 1661249"/>
                    <a:gd name="connsiteX13" fmla="*/ 1285070 w 1537259"/>
                    <a:gd name="connsiteY13" fmla="*/ 1477658 h 1661249"/>
                    <a:gd name="connsiteX14" fmla="*/ 1056470 w 1537259"/>
                    <a:gd name="connsiteY14" fmla="*/ 1626746 h 1661249"/>
                    <a:gd name="connsiteX15" fmla="*/ 863890 w 1537259"/>
                    <a:gd name="connsiteY15" fmla="*/ 1661249 h 1661249"/>
                    <a:gd name="connsiteX16" fmla="*/ 629087 w 1537259"/>
                    <a:gd name="connsiteY16" fmla="*/ 1626745 h 1661249"/>
                    <a:gd name="connsiteX17" fmla="*/ 438670 w 1537259"/>
                    <a:gd name="connsiteY17" fmla="*/ 1606472 h 1661249"/>
                    <a:gd name="connsiteX18" fmla="*/ 284399 w 1537259"/>
                    <a:gd name="connsiteY18" fmla="*/ 1513837 h 1661249"/>
                    <a:gd name="connsiteX19" fmla="*/ 56991 w 1537259"/>
                    <a:gd name="connsiteY19" fmla="*/ 1408483 h 1661249"/>
                    <a:gd name="connsiteX20" fmla="*/ 36334 w 1537259"/>
                    <a:gd name="connsiteY20" fmla="*/ 1273312 h 1661249"/>
                    <a:gd name="connsiteX21" fmla="*/ 43887 w 1537259"/>
                    <a:gd name="connsiteY21" fmla="*/ 1170740 h 1661249"/>
                    <a:gd name="connsiteX22" fmla="*/ 43075 w 1537259"/>
                    <a:gd name="connsiteY22" fmla="*/ 970762 h 1661249"/>
                    <a:gd name="connsiteX23" fmla="*/ 8528 w 1537259"/>
                    <a:gd name="connsiteY23" fmla="*/ 873672 h 1661249"/>
                    <a:gd name="connsiteX0" fmla="*/ 8528 w 1648683"/>
                    <a:gd name="connsiteY0" fmla="*/ 873672 h 1661249"/>
                    <a:gd name="connsiteX1" fmla="*/ 13067 w 1648683"/>
                    <a:gd name="connsiteY1" fmla="*/ 356522 h 1661249"/>
                    <a:gd name="connsiteX2" fmla="*/ 266127 w 1648683"/>
                    <a:gd name="connsiteY2" fmla="*/ 119579 h 1661249"/>
                    <a:gd name="connsiteX3" fmla="*/ 863890 w 1648683"/>
                    <a:gd name="connsiteY3" fmla="*/ 1414 h 1661249"/>
                    <a:gd name="connsiteX4" fmla="*/ 1166612 w 1648683"/>
                    <a:gd name="connsiteY4" fmla="*/ 56365 h 1661249"/>
                    <a:gd name="connsiteX5" fmla="*/ 1454846 w 1648683"/>
                    <a:gd name="connsiteY5" fmla="*/ 195512 h 1661249"/>
                    <a:gd name="connsiteX6" fmla="*/ 1493791 w 1648683"/>
                    <a:gd name="connsiteY6" fmla="*/ 334660 h 1661249"/>
                    <a:gd name="connsiteX7" fmla="*/ 1494603 w 1648683"/>
                    <a:gd name="connsiteY7" fmla="*/ 563260 h 1661249"/>
                    <a:gd name="connsiteX8" fmla="*/ 1473913 w 1648683"/>
                    <a:gd name="connsiteY8" fmla="*/ 742164 h 1661249"/>
                    <a:gd name="connsiteX9" fmla="*/ 1485086 w 1648683"/>
                    <a:gd name="connsiteY9" fmla="*/ 846240 h 1661249"/>
                    <a:gd name="connsiteX10" fmla="*/ 1648444 w 1648683"/>
                    <a:gd name="connsiteY10" fmla="*/ 913515 h 1661249"/>
                    <a:gd name="connsiteX11" fmla="*/ 1533548 w 1648683"/>
                    <a:gd name="connsiteY11" fmla="*/ 1139730 h 1661249"/>
                    <a:gd name="connsiteX12" fmla="*/ 1445329 w 1648683"/>
                    <a:gd name="connsiteY12" fmla="*/ 1283561 h 1661249"/>
                    <a:gd name="connsiteX13" fmla="*/ 1285070 w 1648683"/>
                    <a:gd name="connsiteY13" fmla="*/ 1477658 h 1661249"/>
                    <a:gd name="connsiteX14" fmla="*/ 1056470 w 1648683"/>
                    <a:gd name="connsiteY14" fmla="*/ 1626746 h 1661249"/>
                    <a:gd name="connsiteX15" fmla="*/ 863890 w 1648683"/>
                    <a:gd name="connsiteY15" fmla="*/ 1661249 h 1661249"/>
                    <a:gd name="connsiteX16" fmla="*/ 629087 w 1648683"/>
                    <a:gd name="connsiteY16" fmla="*/ 1626745 h 1661249"/>
                    <a:gd name="connsiteX17" fmla="*/ 438670 w 1648683"/>
                    <a:gd name="connsiteY17" fmla="*/ 1606472 h 1661249"/>
                    <a:gd name="connsiteX18" fmla="*/ 284399 w 1648683"/>
                    <a:gd name="connsiteY18" fmla="*/ 1513837 h 1661249"/>
                    <a:gd name="connsiteX19" fmla="*/ 56991 w 1648683"/>
                    <a:gd name="connsiteY19" fmla="*/ 1408483 h 1661249"/>
                    <a:gd name="connsiteX20" fmla="*/ 36334 w 1648683"/>
                    <a:gd name="connsiteY20" fmla="*/ 1273312 h 1661249"/>
                    <a:gd name="connsiteX21" fmla="*/ 43887 w 1648683"/>
                    <a:gd name="connsiteY21" fmla="*/ 1170740 h 1661249"/>
                    <a:gd name="connsiteX22" fmla="*/ 43075 w 1648683"/>
                    <a:gd name="connsiteY22" fmla="*/ 970762 h 1661249"/>
                    <a:gd name="connsiteX23" fmla="*/ 8528 w 1648683"/>
                    <a:gd name="connsiteY23" fmla="*/ 873672 h 1661249"/>
                    <a:gd name="connsiteX0" fmla="*/ 8528 w 1738254"/>
                    <a:gd name="connsiteY0" fmla="*/ 873672 h 1661249"/>
                    <a:gd name="connsiteX1" fmla="*/ 13067 w 1738254"/>
                    <a:gd name="connsiteY1" fmla="*/ 356522 h 1661249"/>
                    <a:gd name="connsiteX2" fmla="*/ 266127 w 1738254"/>
                    <a:gd name="connsiteY2" fmla="*/ 119579 h 1661249"/>
                    <a:gd name="connsiteX3" fmla="*/ 863890 w 1738254"/>
                    <a:gd name="connsiteY3" fmla="*/ 1414 h 1661249"/>
                    <a:gd name="connsiteX4" fmla="*/ 1166612 w 1738254"/>
                    <a:gd name="connsiteY4" fmla="*/ 56365 h 1661249"/>
                    <a:gd name="connsiteX5" fmla="*/ 1454846 w 1738254"/>
                    <a:gd name="connsiteY5" fmla="*/ 195512 h 1661249"/>
                    <a:gd name="connsiteX6" fmla="*/ 1493791 w 1738254"/>
                    <a:gd name="connsiteY6" fmla="*/ 334660 h 1661249"/>
                    <a:gd name="connsiteX7" fmla="*/ 1494603 w 1738254"/>
                    <a:gd name="connsiteY7" fmla="*/ 563260 h 1661249"/>
                    <a:gd name="connsiteX8" fmla="*/ 1473913 w 1738254"/>
                    <a:gd name="connsiteY8" fmla="*/ 742164 h 1661249"/>
                    <a:gd name="connsiteX9" fmla="*/ 1731974 w 1738254"/>
                    <a:gd name="connsiteY9" fmla="*/ 837096 h 1661249"/>
                    <a:gd name="connsiteX10" fmla="*/ 1648444 w 1738254"/>
                    <a:gd name="connsiteY10" fmla="*/ 913515 h 1661249"/>
                    <a:gd name="connsiteX11" fmla="*/ 1533548 w 1738254"/>
                    <a:gd name="connsiteY11" fmla="*/ 1139730 h 1661249"/>
                    <a:gd name="connsiteX12" fmla="*/ 1445329 w 1738254"/>
                    <a:gd name="connsiteY12" fmla="*/ 1283561 h 1661249"/>
                    <a:gd name="connsiteX13" fmla="*/ 1285070 w 1738254"/>
                    <a:gd name="connsiteY13" fmla="*/ 1477658 h 1661249"/>
                    <a:gd name="connsiteX14" fmla="*/ 1056470 w 1738254"/>
                    <a:gd name="connsiteY14" fmla="*/ 1626746 h 1661249"/>
                    <a:gd name="connsiteX15" fmla="*/ 863890 w 1738254"/>
                    <a:gd name="connsiteY15" fmla="*/ 1661249 h 1661249"/>
                    <a:gd name="connsiteX16" fmla="*/ 629087 w 1738254"/>
                    <a:gd name="connsiteY16" fmla="*/ 1626745 h 1661249"/>
                    <a:gd name="connsiteX17" fmla="*/ 438670 w 1738254"/>
                    <a:gd name="connsiteY17" fmla="*/ 1606472 h 1661249"/>
                    <a:gd name="connsiteX18" fmla="*/ 284399 w 1738254"/>
                    <a:gd name="connsiteY18" fmla="*/ 1513837 h 1661249"/>
                    <a:gd name="connsiteX19" fmla="*/ 56991 w 1738254"/>
                    <a:gd name="connsiteY19" fmla="*/ 1408483 h 1661249"/>
                    <a:gd name="connsiteX20" fmla="*/ 36334 w 1738254"/>
                    <a:gd name="connsiteY20" fmla="*/ 1273312 h 1661249"/>
                    <a:gd name="connsiteX21" fmla="*/ 43887 w 1738254"/>
                    <a:gd name="connsiteY21" fmla="*/ 1170740 h 1661249"/>
                    <a:gd name="connsiteX22" fmla="*/ 43075 w 1738254"/>
                    <a:gd name="connsiteY22" fmla="*/ 970762 h 1661249"/>
                    <a:gd name="connsiteX23" fmla="*/ 8528 w 1738254"/>
                    <a:gd name="connsiteY23" fmla="*/ 873672 h 1661249"/>
                    <a:gd name="connsiteX0" fmla="*/ 8528 w 1732940"/>
                    <a:gd name="connsiteY0" fmla="*/ 873672 h 1661249"/>
                    <a:gd name="connsiteX1" fmla="*/ 13067 w 1732940"/>
                    <a:gd name="connsiteY1" fmla="*/ 356522 h 1661249"/>
                    <a:gd name="connsiteX2" fmla="*/ 266127 w 1732940"/>
                    <a:gd name="connsiteY2" fmla="*/ 119579 h 1661249"/>
                    <a:gd name="connsiteX3" fmla="*/ 863890 w 1732940"/>
                    <a:gd name="connsiteY3" fmla="*/ 1414 h 1661249"/>
                    <a:gd name="connsiteX4" fmla="*/ 1166612 w 1732940"/>
                    <a:gd name="connsiteY4" fmla="*/ 56365 h 1661249"/>
                    <a:gd name="connsiteX5" fmla="*/ 1454846 w 1732940"/>
                    <a:gd name="connsiteY5" fmla="*/ 195512 h 1661249"/>
                    <a:gd name="connsiteX6" fmla="*/ 1493791 w 1732940"/>
                    <a:gd name="connsiteY6" fmla="*/ 334660 h 1661249"/>
                    <a:gd name="connsiteX7" fmla="*/ 1494603 w 1732940"/>
                    <a:gd name="connsiteY7" fmla="*/ 563260 h 1661249"/>
                    <a:gd name="connsiteX8" fmla="*/ 1592785 w 1732940"/>
                    <a:gd name="connsiteY8" fmla="*/ 687300 h 1661249"/>
                    <a:gd name="connsiteX9" fmla="*/ 1731974 w 1732940"/>
                    <a:gd name="connsiteY9" fmla="*/ 837096 h 1661249"/>
                    <a:gd name="connsiteX10" fmla="*/ 1648444 w 1732940"/>
                    <a:gd name="connsiteY10" fmla="*/ 913515 h 1661249"/>
                    <a:gd name="connsiteX11" fmla="*/ 1533548 w 1732940"/>
                    <a:gd name="connsiteY11" fmla="*/ 1139730 h 1661249"/>
                    <a:gd name="connsiteX12" fmla="*/ 1445329 w 1732940"/>
                    <a:gd name="connsiteY12" fmla="*/ 1283561 h 1661249"/>
                    <a:gd name="connsiteX13" fmla="*/ 1285070 w 1732940"/>
                    <a:gd name="connsiteY13" fmla="*/ 1477658 h 1661249"/>
                    <a:gd name="connsiteX14" fmla="*/ 1056470 w 1732940"/>
                    <a:gd name="connsiteY14" fmla="*/ 1626746 h 1661249"/>
                    <a:gd name="connsiteX15" fmla="*/ 863890 w 1732940"/>
                    <a:gd name="connsiteY15" fmla="*/ 1661249 h 1661249"/>
                    <a:gd name="connsiteX16" fmla="*/ 629087 w 1732940"/>
                    <a:gd name="connsiteY16" fmla="*/ 1626745 h 1661249"/>
                    <a:gd name="connsiteX17" fmla="*/ 438670 w 1732940"/>
                    <a:gd name="connsiteY17" fmla="*/ 1606472 h 1661249"/>
                    <a:gd name="connsiteX18" fmla="*/ 284399 w 1732940"/>
                    <a:gd name="connsiteY18" fmla="*/ 1513837 h 1661249"/>
                    <a:gd name="connsiteX19" fmla="*/ 56991 w 1732940"/>
                    <a:gd name="connsiteY19" fmla="*/ 1408483 h 1661249"/>
                    <a:gd name="connsiteX20" fmla="*/ 36334 w 1732940"/>
                    <a:gd name="connsiteY20" fmla="*/ 1273312 h 1661249"/>
                    <a:gd name="connsiteX21" fmla="*/ 43887 w 1732940"/>
                    <a:gd name="connsiteY21" fmla="*/ 1170740 h 1661249"/>
                    <a:gd name="connsiteX22" fmla="*/ 43075 w 1732940"/>
                    <a:gd name="connsiteY22" fmla="*/ 970762 h 1661249"/>
                    <a:gd name="connsiteX23" fmla="*/ 8528 w 1732940"/>
                    <a:gd name="connsiteY23" fmla="*/ 873672 h 1661249"/>
                    <a:gd name="connsiteX0" fmla="*/ 8528 w 1732940"/>
                    <a:gd name="connsiteY0" fmla="*/ 873672 h 1661249"/>
                    <a:gd name="connsiteX1" fmla="*/ 13067 w 1732940"/>
                    <a:gd name="connsiteY1" fmla="*/ 356522 h 1661249"/>
                    <a:gd name="connsiteX2" fmla="*/ 266127 w 1732940"/>
                    <a:gd name="connsiteY2" fmla="*/ 119579 h 1661249"/>
                    <a:gd name="connsiteX3" fmla="*/ 863890 w 1732940"/>
                    <a:gd name="connsiteY3" fmla="*/ 1414 h 1661249"/>
                    <a:gd name="connsiteX4" fmla="*/ 1166612 w 1732940"/>
                    <a:gd name="connsiteY4" fmla="*/ 56365 h 1661249"/>
                    <a:gd name="connsiteX5" fmla="*/ 1454846 w 1732940"/>
                    <a:gd name="connsiteY5" fmla="*/ 195512 h 1661249"/>
                    <a:gd name="connsiteX6" fmla="*/ 1493791 w 1732940"/>
                    <a:gd name="connsiteY6" fmla="*/ 334660 h 1661249"/>
                    <a:gd name="connsiteX7" fmla="*/ 1604331 w 1732940"/>
                    <a:gd name="connsiteY7" fmla="*/ 526684 h 1661249"/>
                    <a:gd name="connsiteX8" fmla="*/ 1592785 w 1732940"/>
                    <a:gd name="connsiteY8" fmla="*/ 687300 h 1661249"/>
                    <a:gd name="connsiteX9" fmla="*/ 1731974 w 1732940"/>
                    <a:gd name="connsiteY9" fmla="*/ 837096 h 1661249"/>
                    <a:gd name="connsiteX10" fmla="*/ 1648444 w 1732940"/>
                    <a:gd name="connsiteY10" fmla="*/ 913515 h 1661249"/>
                    <a:gd name="connsiteX11" fmla="*/ 1533548 w 1732940"/>
                    <a:gd name="connsiteY11" fmla="*/ 1139730 h 1661249"/>
                    <a:gd name="connsiteX12" fmla="*/ 1445329 w 1732940"/>
                    <a:gd name="connsiteY12" fmla="*/ 1283561 h 1661249"/>
                    <a:gd name="connsiteX13" fmla="*/ 1285070 w 1732940"/>
                    <a:gd name="connsiteY13" fmla="*/ 1477658 h 1661249"/>
                    <a:gd name="connsiteX14" fmla="*/ 1056470 w 1732940"/>
                    <a:gd name="connsiteY14" fmla="*/ 1626746 h 1661249"/>
                    <a:gd name="connsiteX15" fmla="*/ 863890 w 1732940"/>
                    <a:gd name="connsiteY15" fmla="*/ 1661249 h 1661249"/>
                    <a:gd name="connsiteX16" fmla="*/ 629087 w 1732940"/>
                    <a:gd name="connsiteY16" fmla="*/ 1626745 h 1661249"/>
                    <a:gd name="connsiteX17" fmla="*/ 438670 w 1732940"/>
                    <a:gd name="connsiteY17" fmla="*/ 1606472 h 1661249"/>
                    <a:gd name="connsiteX18" fmla="*/ 284399 w 1732940"/>
                    <a:gd name="connsiteY18" fmla="*/ 1513837 h 1661249"/>
                    <a:gd name="connsiteX19" fmla="*/ 56991 w 1732940"/>
                    <a:gd name="connsiteY19" fmla="*/ 1408483 h 1661249"/>
                    <a:gd name="connsiteX20" fmla="*/ 36334 w 1732940"/>
                    <a:gd name="connsiteY20" fmla="*/ 1273312 h 1661249"/>
                    <a:gd name="connsiteX21" fmla="*/ 43887 w 1732940"/>
                    <a:gd name="connsiteY21" fmla="*/ 1170740 h 1661249"/>
                    <a:gd name="connsiteX22" fmla="*/ 43075 w 1732940"/>
                    <a:gd name="connsiteY22" fmla="*/ 970762 h 1661249"/>
                    <a:gd name="connsiteX23" fmla="*/ 8528 w 1732940"/>
                    <a:gd name="connsiteY23" fmla="*/ 873672 h 1661249"/>
                    <a:gd name="connsiteX0" fmla="*/ 8528 w 1732940"/>
                    <a:gd name="connsiteY0" fmla="*/ 873672 h 1661249"/>
                    <a:gd name="connsiteX1" fmla="*/ 13067 w 1732940"/>
                    <a:gd name="connsiteY1" fmla="*/ 356522 h 1661249"/>
                    <a:gd name="connsiteX2" fmla="*/ 266127 w 1732940"/>
                    <a:gd name="connsiteY2" fmla="*/ 119579 h 1661249"/>
                    <a:gd name="connsiteX3" fmla="*/ 863890 w 1732940"/>
                    <a:gd name="connsiteY3" fmla="*/ 1414 h 1661249"/>
                    <a:gd name="connsiteX4" fmla="*/ 1166612 w 1732940"/>
                    <a:gd name="connsiteY4" fmla="*/ 56365 h 1661249"/>
                    <a:gd name="connsiteX5" fmla="*/ 1454846 w 1732940"/>
                    <a:gd name="connsiteY5" fmla="*/ 195512 h 1661249"/>
                    <a:gd name="connsiteX6" fmla="*/ 1603519 w 1732940"/>
                    <a:gd name="connsiteY6" fmla="*/ 325516 h 1661249"/>
                    <a:gd name="connsiteX7" fmla="*/ 1604331 w 1732940"/>
                    <a:gd name="connsiteY7" fmla="*/ 526684 h 1661249"/>
                    <a:gd name="connsiteX8" fmla="*/ 1592785 w 1732940"/>
                    <a:gd name="connsiteY8" fmla="*/ 687300 h 1661249"/>
                    <a:gd name="connsiteX9" fmla="*/ 1731974 w 1732940"/>
                    <a:gd name="connsiteY9" fmla="*/ 837096 h 1661249"/>
                    <a:gd name="connsiteX10" fmla="*/ 1648444 w 1732940"/>
                    <a:gd name="connsiteY10" fmla="*/ 913515 h 1661249"/>
                    <a:gd name="connsiteX11" fmla="*/ 1533548 w 1732940"/>
                    <a:gd name="connsiteY11" fmla="*/ 1139730 h 1661249"/>
                    <a:gd name="connsiteX12" fmla="*/ 1445329 w 1732940"/>
                    <a:gd name="connsiteY12" fmla="*/ 1283561 h 1661249"/>
                    <a:gd name="connsiteX13" fmla="*/ 1285070 w 1732940"/>
                    <a:gd name="connsiteY13" fmla="*/ 1477658 h 1661249"/>
                    <a:gd name="connsiteX14" fmla="*/ 1056470 w 1732940"/>
                    <a:gd name="connsiteY14" fmla="*/ 1626746 h 1661249"/>
                    <a:gd name="connsiteX15" fmla="*/ 863890 w 1732940"/>
                    <a:gd name="connsiteY15" fmla="*/ 1661249 h 1661249"/>
                    <a:gd name="connsiteX16" fmla="*/ 629087 w 1732940"/>
                    <a:gd name="connsiteY16" fmla="*/ 1626745 h 1661249"/>
                    <a:gd name="connsiteX17" fmla="*/ 438670 w 1732940"/>
                    <a:gd name="connsiteY17" fmla="*/ 1606472 h 1661249"/>
                    <a:gd name="connsiteX18" fmla="*/ 284399 w 1732940"/>
                    <a:gd name="connsiteY18" fmla="*/ 1513837 h 1661249"/>
                    <a:gd name="connsiteX19" fmla="*/ 56991 w 1732940"/>
                    <a:gd name="connsiteY19" fmla="*/ 1408483 h 1661249"/>
                    <a:gd name="connsiteX20" fmla="*/ 36334 w 1732940"/>
                    <a:gd name="connsiteY20" fmla="*/ 1273312 h 1661249"/>
                    <a:gd name="connsiteX21" fmla="*/ 43887 w 1732940"/>
                    <a:gd name="connsiteY21" fmla="*/ 1170740 h 1661249"/>
                    <a:gd name="connsiteX22" fmla="*/ 43075 w 1732940"/>
                    <a:gd name="connsiteY22" fmla="*/ 970762 h 1661249"/>
                    <a:gd name="connsiteX23" fmla="*/ 8528 w 1732940"/>
                    <a:gd name="connsiteY23" fmla="*/ 873672 h 1661249"/>
                    <a:gd name="connsiteX0" fmla="*/ 8528 w 1732940"/>
                    <a:gd name="connsiteY0" fmla="*/ 873672 h 1661249"/>
                    <a:gd name="connsiteX1" fmla="*/ 13067 w 1732940"/>
                    <a:gd name="connsiteY1" fmla="*/ 356522 h 1661249"/>
                    <a:gd name="connsiteX2" fmla="*/ 266127 w 1732940"/>
                    <a:gd name="connsiteY2" fmla="*/ 119579 h 1661249"/>
                    <a:gd name="connsiteX3" fmla="*/ 863890 w 1732940"/>
                    <a:gd name="connsiteY3" fmla="*/ 1414 h 1661249"/>
                    <a:gd name="connsiteX4" fmla="*/ 1166612 w 1732940"/>
                    <a:gd name="connsiteY4" fmla="*/ 56365 h 1661249"/>
                    <a:gd name="connsiteX5" fmla="*/ 1454846 w 1732940"/>
                    <a:gd name="connsiteY5" fmla="*/ 195512 h 1661249"/>
                    <a:gd name="connsiteX6" fmla="*/ 1603519 w 1732940"/>
                    <a:gd name="connsiteY6" fmla="*/ 325516 h 1661249"/>
                    <a:gd name="connsiteX7" fmla="*/ 1604331 w 1732940"/>
                    <a:gd name="connsiteY7" fmla="*/ 526684 h 1661249"/>
                    <a:gd name="connsiteX8" fmla="*/ 1592785 w 1732940"/>
                    <a:gd name="connsiteY8" fmla="*/ 687300 h 1661249"/>
                    <a:gd name="connsiteX9" fmla="*/ 1731974 w 1732940"/>
                    <a:gd name="connsiteY9" fmla="*/ 837096 h 1661249"/>
                    <a:gd name="connsiteX10" fmla="*/ 1648444 w 1732940"/>
                    <a:gd name="connsiteY10" fmla="*/ 913515 h 1661249"/>
                    <a:gd name="connsiteX11" fmla="*/ 1533548 w 1732940"/>
                    <a:gd name="connsiteY11" fmla="*/ 1139730 h 1661249"/>
                    <a:gd name="connsiteX12" fmla="*/ 1491049 w 1732940"/>
                    <a:gd name="connsiteY12" fmla="*/ 1393289 h 1661249"/>
                    <a:gd name="connsiteX13" fmla="*/ 1285070 w 1732940"/>
                    <a:gd name="connsiteY13" fmla="*/ 1477658 h 1661249"/>
                    <a:gd name="connsiteX14" fmla="*/ 1056470 w 1732940"/>
                    <a:gd name="connsiteY14" fmla="*/ 1626746 h 1661249"/>
                    <a:gd name="connsiteX15" fmla="*/ 863890 w 1732940"/>
                    <a:gd name="connsiteY15" fmla="*/ 1661249 h 1661249"/>
                    <a:gd name="connsiteX16" fmla="*/ 629087 w 1732940"/>
                    <a:gd name="connsiteY16" fmla="*/ 1626745 h 1661249"/>
                    <a:gd name="connsiteX17" fmla="*/ 438670 w 1732940"/>
                    <a:gd name="connsiteY17" fmla="*/ 1606472 h 1661249"/>
                    <a:gd name="connsiteX18" fmla="*/ 284399 w 1732940"/>
                    <a:gd name="connsiteY18" fmla="*/ 1513837 h 1661249"/>
                    <a:gd name="connsiteX19" fmla="*/ 56991 w 1732940"/>
                    <a:gd name="connsiteY19" fmla="*/ 1408483 h 1661249"/>
                    <a:gd name="connsiteX20" fmla="*/ 36334 w 1732940"/>
                    <a:gd name="connsiteY20" fmla="*/ 1273312 h 1661249"/>
                    <a:gd name="connsiteX21" fmla="*/ 43887 w 1732940"/>
                    <a:gd name="connsiteY21" fmla="*/ 1170740 h 1661249"/>
                    <a:gd name="connsiteX22" fmla="*/ 43075 w 1732940"/>
                    <a:gd name="connsiteY22" fmla="*/ 970762 h 1661249"/>
                    <a:gd name="connsiteX23" fmla="*/ 8528 w 1732940"/>
                    <a:gd name="connsiteY23" fmla="*/ 873672 h 1661249"/>
                    <a:gd name="connsiteX0" fmla="*/ 8528 w 1649273"/>
                    <a:gd name="connsiteY0" fmla="*/ 873672 h 1661249"/>
                    <a:gd name="connsiteX1" fmla="*/ 13067 w 1649273"/>
                    <a:gd name="connsiteY1" fmla="*/ 356522 h 1661249"/>
                    <a:gd name="connsiteX2" fmla="*/ 266127 w 1649273"/>
                    <a:gd name="connsiteY2" fmla="*/ 119579 h 1661249"/>
                    <a:gd name="connsiteX3" fmla="*/ 863890 w 1649273"/>
                    <a:gd name="connsiteY3" fmla="*/ 1414 h 1661249"/>
                    <a:gd name="connsiteX4" fmla="*/ 1166612 w 1649273"/>
                    <a:gd name="connsiteY4" fmla="*/ 56365 h 1661249"/>
                    <a:gd name="connsiteX5" fmla="*/ 1454846 w 1649273"/>
                    <a:gd name="connsiteY5" fmla="*/ 195512 h 1661249"/>
                    <a:gd name="connsiteX6" fmla="*/ 1603519 w 1649273"/>
                    <a:gd name="connsiteY6" fmla="*/ 325516 h 1661249"/>
                    <a:gd name="connsiteX7" fmla="*/ 1604331 w 1649273"/>
                    <a:gd name="connsiteY7" fmla="*/ 526684 h 1661249"/>
                    <a:gd name="connsiteX8" fmla="*/ 1592785 w 1649273"/>
                    <a:gd name="connsiteY8" fmla="*/ 687300 h 1661249"/>
                    <a:gd name="connsiteX9" fmla="*/ 1585670 w 1649273"/>
                    <a:gd name="connsiteY9" fmla="*/ 818808 h 1661249"/>
                    <a:gd name="connsiteX10" fmla="*/ 1648444 w 1649273"/>
                    <a:gd name="connsiteY10" fmla="*/ 913515 h 1661249"/>
                    <a:gd name="connsiteX11" fmla="*/ 1533548 w 1649273"/>
                    <a:gd name="connsiteY11" fmla="*/ 1139730 h 1661249"/>
                    <a:gd name="connsiteX12" fmla="*/ 1491049 w 1649273"/>
                    <a:gd name="connsiteY12" fmla="*/ 1393289 h 1661249"/>
                    <a:gd name="connsiteX13" fmla="*/ 1285070 w 1649273"/>
                    <a:gd name="connsiteY13" fmla="*/ 1477658 h 1661249"/>
                    <a:gd name="connsiteX14" fmla="*/ 1056470 w 1649273"/>
                    <a:gd name="connsiteY14" fmla="*/ 1626746 h 1661249"/>
                    <a:gd name="connsiteX15" fmla="*/ 863890 w 1649273"/>
                    <a:gd name="connsiteY15" fmla="*/ 1661249 h 1661249"/>
                    <a:gd name="connsiteX16" fmla="*/ 629087 w 1649273"/>
                    <a:gd name="connsiteY16" fmla="*/ 1626745 h 1661249"/>
                    <a:gd name="connsiteX17" fmla="*/ 438670 w 1649273"/>
                    <a:gd name="connsiteY17" fmla="*/ 1606472 h 1661249"/>
                    <a:gd name="connsiteX18" fmla="*/ 284399 w 1649273"/>
                    <a:gd name="connsiteY18" fmla="*/ 1513837 h 1661249"/>
                    <a:gd name="connsiteX19" fmla="*/ 56991 w 1649273"/>
                    <a:gd name="connsiteY19" fmla="*/ 1408483 h 1661249"/>
                    <a:gd name="connsiteX20" fmla="*/ 36334 w 1649273"/>
                    <a:gd name="connsiteY20" fmla="*/ 1273312 h 1661249"/>
                    <a:gd name="connsiteX21" fmla="*/ 43887 w 1649273"/>
                    <a:gd name="connsiteY21" fmla="*/ 1170740 h 1661249"/>
                    <a:gd name="connsiteX22" fmla="*/ 43075 w 1649273"/>
                    <a:gd name="connsiteY22" fmla="*/ 970762 h 1661249"/>
                    <a:gd name="connsiteX23" fmla="*/ 8528 w 1649273"/>
                    <a:gd name="connsiteY23" fmla="*/ 873672 h 1661249"/>
                    <a:gd name="connsiteX0" fmla="*/ 8528 w 1649273"/>
                    <a:gd name="connsiteY0" fmla="*/ 873672 h 1661249"/>
                    <a:gd name="connsiteX1" fmla="*/ 13067 w 1649273"/>
                    <a:gd name="connsiteY1" fmla="*/ 356522 h 1661249"/>
                    <a:gd name="connsiteX2" fmla="*/ 266127 w 1649273"/>
                    <a:gd name="connsiteY2" fmla="*/ 119579 h 1661249"/>
                    <a:gd name="connsiteX3" fmla="*/ 863890 w 1649273"/>
                    <a:gd name="connsiteY3" fmla="*/ 1414 h 1661249"/>
                    <a:gd name="connsiteX4" fmla="*/ 1166612 w 1649273"/>
                    <a:gd name="connsiteY4" fmla="*/ 56365 h 1661249"/>
                    <a:gd name="connsiteX5" fmla="*/ 1454846 w 1649273"/>
                    <a:gd name="connsiteY5" fmla="*/ 195512 h 1661249"/>
                    <a:gd name="connsiteX6" fmla="*/ 1603519 w 1649273"/>
                    <a:gd name="connsiteY6" fmla="*/ 325516 h 1661249"/>
                    <a:gd name="connsiteX7" fmla="*/ 1604331 w 1649273"/>
                    <a:gd name="connsiteY7" fmla="*/ 526684 h 1661249"/>
                    <a:gd name="connsiteX8" fmla="*/ 1592785 w 1649273"/>
                    <a:gd name="connsiteY8" fmla="*/ 687300 h 1661249"/>
                    <a:gd name="connsiteX9" fmla="*/ 1585670 w 1649273"/>
                    <a:gd name="connsiteY9" fmla="*/ 818808 h 1661249"/>
                    <a:gd name="connsiteX10" fmla="*/ 1648444 w 1649273"/>
                    <a:gd name="connsiteY10" fmla="*/ 913515 h 1661249"/>
                    <a:gd name="connsiteX11" fmla="*/ 1533548 w 1649273"/>
                    <a:gd name="connsiteY11" fmla="*/ 1139730 h 1661249"/>
                    <a:gd name="connsiteX12" fmla="*/ 1436185 w 1649273"/>
                    <a:gd name="connsiteY12" fmla="*/ 1347569 h 1661249"/>
                    <a:gd name="connsiteX13" fmla="*/ 1285070 w 1649273"/>
                    <a:gd name="connsiteY13" fmla="*/ 1477658 h 1661249"/>
                    <a:gd name="connsiteX14" fmla="*/ 1056470 w 1649273"/>
                    <a:gd name="connsiteY14" fmla="*/ 1626746 h 1661249"/>
                    <a:gd name="connsiteX15" fmla="*/ 863890 w 1649273"/>
                    <a:gd name="connsiteY15" fmla="*/ 1661249 h 1661249"/>
                    <a:gd name="connsiteX16" fmla="*/ 629087 w 1649273"/>
                    <a:gd name="connsiteY16" fmla="*/ 1626745 h 1661249"/>
                    <a:gd name="connsiteX17" fmla="*/ 438670 w 1649273"/>
                    <a:gd name="connsiteY17" fmla="*/ 1606472 h 1661249"/>
                    <a:gd name="connsiteX18" fmla="*/ 284399 w 1649273"/>
                    <a:gd name="connsiteY18" fmla="*/ 1513837 h 1661249"/>
                    <a:gd name="connsiteX19" fmla="*/ 56991 w 1649273"/>
                    <a:gd name="connsiteY19" fmla="*/ 1408483 h 1661249"/>
                    <a:gd name="connsiteX20" fmla="*/ 36334 w 1649273"/>
                    <a:gd name="connsiteY20" fmla="*/ 1273312 h 1661249"/>
                    <a:gd name="connsiteX21" fmla="*/ 43887 w 1649273"/>
                    <a:gd name="connsiteY21" fmla="*/ 1170740 h 1661249"/>
                    <a:gd name="connsiteX22" fmla="*/ 43075 w 1649273"/>
                    <a:gd name="connsiteY22" fmla="*/ 970762 h 1661249"/>
                    <a:gd name="connsiteX23" fmla="*/ 8528 w 1649273"/>
                    <a:gd name="connsiteY23" fmla="*/ 873672 h 1661249"/>
                    <a:gd name="connsiteX0" fmla="*/ 8528 w 1649273"/>
                    <a:gd name="connsiteY0" fmla="*/ 873672 h 1661249"/>
                    <a:gd name="connsiteX1" fmla="*/ 13067 w 1649273"/>
                    <a:gd name="connsiteY1" fmla="*/ 356522 h 1661249"/>
                    <a:gd name="connsiteX2" fmla="*/ 266127 w 1649273"/>
                    <a:gd name="connsiteY2" fmla="*/ 119579 h 1661249"/>
                    <a:gd name="connsiteX3" fmla="*/ 863890 w 1649273"/>
                    <a:gd name="connsiteY3" fmla="*/ 1414 h 1661249"/>
                    <a:gd name="connsiteX4" fmla="*/ 1166612 w 1649273"/>
                    <a:gd name="connsiteY4" fmla="*/ 56365 h 1661249"/>
                    <a:gd name="connsiteX5" fmla="*/ 1454846 w 1649273"/>
                    <a:gd name="connsiteY5" fmla="*/ 195512 h 1661249"/>
                    <a:gd name="connsiteX6" fmla="*/ 1603519 w 1649273"/>
                    <a:gd name="connsiteY6" fmla="*/ 325516 h 1661249"/>
                    <a:gd name="connsiteX7" fmla="*/ 1604331 w 1649273"/>
                    <a:gd name="connsiteY7" fmla="*/ 526684 h 1661249"/>
                    <a:gd name="connsiteX8" fmla="*/ 1592785 w 1649273"/>
                    <a:gd name="connsiteY8" fmla="*/ 687300 h 1661249"/>
                    <a:gd name="connsiteX9" fmla="*/ 1585670 w 1649273"/>
                    <a:gd name="connsiteY9" fmla="*/ 818808 h 1661249"/>
                    <a:gd name="connsiteX10" fmla="*/ 1648444 w 1649273"/>
                    <a:gd name="connsiteY10" fmla="*/ 913515 h 1661249"/>
                    <a:gd name="connsiteX11" fmla="*/ 1533548 w 1649273"/>
                    <a:gd name="connsiteY11" fmla="*/ 1139730 h 1661249"/>
                    <a:gd name="connsiteX12" fmla="*/ 1436185 w 1649273"/>
                    <a:gd name="connsiteY12" fmla="*/ 1347569 h 1661249"/>
                    <a:gd name="connsiteX13" fmla="*/ 1330790 w 1649273"/>
                    <a:gd name="connsiteY13" fmla="*/ 1514234 h 1661249"/>
                    <a:gd name="connsiteX14" fmla="*/ 1056470 w 1649273"/>
                    <a:gd name="connsiteY14" fmla="*/ 1626746 h 1661249"/>
                    <a:gd name="connsiteX15" fmla="*/ 863890 w 1649273"/>
                    <a:gd name="connsiteY15" fmla="*/ 1661249 h 1661249"/>
                    <a:gd name="connsiteX16" fmla="*/ 629087 w 1649273"/>
                    <a:gd name="connsiteY16" fmla="*/ 1626745 h 1661249"/>
                    <a:gd name="connsiteX17" fmla="*/ 438670 w 1649273"/>
                    <a:gd name="connsiteY17" fmla="*/ 1606472 h 1661249"/>
                    <a:gd name="connsiteX18" fmla="*/ 284399 w 1649273"/>
                    <a:gd name="connsiteY18" fmla="*/ 1513837 h 1661249"/>
                    <a:gd name="connsiteX19" fmla="*/ 56991 w 1649273"/>
                    <a:gd name="connsiteY19" fmla="*/ 1408483 h 1661249"/>
                    <a:gd name="connsiteX20" fmla="*/ 36334 w 1649273"/>
                    <a:gd name="connsiteY20" fmla="*/ 1273312 h 1661249"/>
                    <a:gd name="connsiteX21" fmla="*/ 43887 w 1649273"/>
                    <a:gd name="connsiteY21" fmla="*/ 1170740 h 1661249"/>
                    <a:gd name="connsiteX22" fmla="*/ 43075 w 1649273"/>
                    <a:gd name="connsiteY22" fmla="*/ 970762 h 1661249"/>
                    <a:gd name="connsiteX23" fmla="*/ 8528 w 1649273"/>
                    <a:gd name="connsiteY23" fmla="*/ 873672 h 1661249"/>
                    <a:gd name="connsiteX0" fmla="*/ 8528 w 1649273"/>
                    <a:gd name="connsiteY0" fmla="*/ 873672 h 1663921"/>
                    <a:gd name="connsiteX1" fmla="*/ 13067 w 1649273"/>
                    <a:gd name="connsiteY1" fmla="*/ 356522 h 1663921"/>
                    <a:gd name="connsiteX2" fmla="*/ 266127 w 1649273"/>
                    <a:gd name="connsiteY2" fmla="*/ 119579 h 1663921"/>
                    <a:gd name="connsiteX3" fmla="*/ 863890 w 1649273"/>
                    <a:gd name="connsiteY3" fmla="*/ 1414 h 1663921"/>
                    <a:gd name="connsiteX4" fmla="*/ 1166612 w 1649273"/>
                    <a:gd name="connsiteY4" fmla="*/ 56365 h 1663921"/>
                    <a:gd name="connsiteX5" fmla="*/ 1454846 w 1649273"/>
                    <a:gd name="connsiteY5" fmla="*/ 195512 h 1663921"/>
                    <a:gd name="connsiteX6" fmla="*/ 1603519 w 1649273"/>
                    <a:gd name="connsiteY6" fmla="*/ 325516 h 1663921"/>
                    <a:gd name="connsiteX7" fmla="*/ 1604331 w 1649273"/>
                    <a:gd name="connsiteY7" fmla="*/ 526684 h 1663921"/>
                    <a:gd name="connsiteX8" fmla="*/ 1592785 w 1649273"/>
                    <a:gd name="connsiteY8" fmla="*/ 687300 h 1663921"/>
                    <a:gd name="connsiteX9" fmla="*/ 1585670 w 1649273"/>
                    <a:gd name="connsiteY9" fmla="*/ 818808 h 1663921"/>
                    <a:gd name="connsiteX10" fmla="*/ 1648444 w 1649273"/>
                    <a:gd name="connsiteY10" fmla="*/ 913515 h 1663921"/>
                    <a:gd name="connsiteX11" fmla="*/ 1533548 w 1649273"/>
                    <a:gd name="connsiteY11" fmla="*/ 1139730 h 1663921"/>
                    <a:gd name="connsiteX12" fmla="*/ 1436185 w 1649273"/>
                    <a:gd name="connsiteY12" fmla="*/ 1347569 h 1663921"/>
                    <a:gd name="connsiteX13" fmla="*/ 1330790 w 1649273"/>
                    <a:gd name="connsiteY13" fmla="*/ 1514234 h 1663921"/>
                    <a:gd name="connsiteX14" fmla="*/ 1065614 w 1649273"/>
                    <a:gd name="connsiteY14" fmla="*/ 1645034 h 1663921"/>
                    <a:gd name="connsiteX15" fmla="*/ 863890 w 1649273"/>
                    <a:gd name="connsiteY15" fmla="*/ 1661249 h 1663921"/>
                    <a:gd name="connsiteX16" fmla="*/ 629087 w 1649273"/>
                    <a:gd name="connsiteY16" fmla="*/ 1626745 h 1663921"/>
                    <a:gd name="connsiteX17" fmla="*/ 438670 w 1649273"/>
                    <a:gd name="connsiteY17" fmla="*/ 1606472 h 1663921"/>
                    <a:gd name="connsiteX18" fmla="*/ 284399 w 1649273"/>
                    <a:gd name="connsiteY18" fmla="*/ 1513837 h 1663921"/>
                    <a:gd name="connsiteX19" fmla="*/ 56991 w 1649273"/>
                    <a:gd name="connsiteY19" fmla="*/ 1408483 h 1663921"/>
                    <a:gd name="connsiteX20" fmla="*/ 36334 w 1649273"/>
                    <a:gd name="connsiteY20" fmla="*/ 1273312 h 1663921"/>
                    <a:gd name="connsiteX21" fmla="*/ 43887 w 1649273"/>
                    <a:gd name="connsiteY21" fmla="*/ 1170740 h 1663921"/>
                    <a:gd name="connsiteX22" fmla="*/ 43075 w 1649273"/>
                    <a:gd name="connsiteY22" fmla="*/ 970762 h 1663921"/>
                    <a:gd name="connsiteX23" fmla="*/ 8528 w 1649273"/>
                    <a:gd name="connsiteY23" fmla="*/ 873672 h 1663921"/>
                    <a:gd name="connsiteX0" fmla="*/ 29909 w 1643222"/>
                    <a:gd name="connsiteY0" fmla="*/ 891960 h 1663921"/>
                    <a:gd name="connsiteX1" fmla="*/ 7016 w 1643222"/>
                    <a:gd name="connsiteY1" fmla="*/ 356522 h 1663921"/>
                    <a:gd name="connsiteX2" fmla="*/ 260076 w 1643222"/>
                    <a:gd name="connsiteY2" fmla="*/ 119579 h 1663921"/>
                    <a:gd name="connsiteX3" fmla="*/ 857839 w 1643222"/>
                    <a:gd name="connsiteY3" fmla="*/ 1414 h 1663921"/>
                    <a:gd name="connsiteX4" fmla="*/ 1160561 w 1643222"/>
                    <a:gd name="connsiteY4" fmla="*/ 56365 h 1663921"/>
                    <a:gd name="connsiteX5" fmla="*/ 1448795 w 1643222"/>
                    <a:gd name="connsiteY5" fmla="*/ 195512 h 1663921"/>
                    <a:gd name="connsiteX6" fmla="*/ 1597468 w 1643222"/>
                    <a:gd name="connsiteY6" fmla="*/ 325516 h 1663921"/>
                    <a:gd name="connsiteX7" fmla="*/ 1598280 w 1643222"/>
                    <a:gd name="connsiteY7" fmla="*/ 526684 h 1663921"/>
                    <a:gd name="connsiteX8" fmla="*/ 1586734 w 1643222"/>
                    <a:gd name="connsiteY8" fmla="*/ 687300 h 1663921"/>
                    <a:gd name="connsiteX9" fmla="*/ 1579619 w 1643222"/>
                    <a:gd name="connsiteY9" fmla="*/ 818808 h 1663921"/>
                    <a:gd name="connsiteX10" fmla="*/ 1642393 w 1643222"/>
                    <a:gd name="connsiteY10" fmla="*/ 913515 h 1663921"/>
                    <a:gd name="connsiteX11" fmla="*/ 1527497 w 1643222"/>
                    <a:gd name="connsiteY11" fmla="*/ 1139730 h 1663921"/>
                    <a:gd name="connsiteX12" fmla="*/ 1430134 w 1643222"/>
                    <a:gd name="connsiteY12" fmla="*/ 1347569 h 1663921"/>
                    <a:gd name="connsiteX13" fmla="*/ 1324739 w 1643222"/>
                    <a:gd name="connsiteY13" fmla="*/ 1514234 h 1663921"/>
                    <a:gd name="connsiteX14" fmla="*/ 1059563 w 1643222"/>
                    <a:gd name="connsiteY14" fmla="*/ 1645034 h 1663921"/>
                    <a:gd name="connsiteX15" fmla="*/ 857839 w 1643222"/>
                    <a:gd name="connsiteY15" fmla="*/ 1661249 h 1663921"/>
                    <a:gd name="connsiteX16" fmla="*/ 623036 w 1643222"/>
                    <a:gd name="connsiteY16" fmla="*/ 1626745 h 1663921"/>
                    <a:gd name="connsiteX17" fmla="*/ 432619 w 1643222"/>
                    <a:gd name="connsiteY17" fmla="*/ 1606472 h 1663921"/>
                    <a:gd name="connsiteX18" fmla="*/ 278348 w 1643222"/>
                    <a:gd name="connsiteY18" fmla="*/ 1513837 h 1663921"/>
                    <a:gd name="connsiteX19" fmla="*/ 50940 w 1643222"/>
                    <a:gd name="connsiteY19" fmla="*/ 1408483 h 1663921"/>
                    <a:gd name="connsiteX20" fmla="*/ 30283 w 1643222"/>
                    <a:gd name="connsiteY20" fmla="*/ 1273312 h 1663921"/>
                    <a:gd name="connsiteX21" fmla="*/ 37836 w 1643222"/>
                    <a:gd name="connsiteY21" fmla="*/ 1170740 h 1663921"/>
                    <a:gd name="connsiteX22" fmla="*/ 37024 w 1643222"/>
                    <a:gd name="connsiteY22" fmla="*/ 970762 h 1663921"/>
                    <a:gd name="connsiteX23" fmla="*/ 29909 w 1643222"/>
                    <a:gd name="connsiteY23" fmla="*/ 891960 h 1663921"/>
                    <a:gd name="connsiteX0" fmla="*/ 112533 w 1725846"/>
                    <a:gd name="connsiteY0" fmla="*/ 891960 h 1663921"/>
                    <a:gd name="connsiteX1" fmla="*/ 195 w 1725846"/>
                    <a:gd name="connsiteY1" fmla="*/ 657296 h 1663921"/>
                    <a:gd name="connsiteX2" fmla="*/ 89640 w 1725846"/>
                    <a:gd name="connsiteY2" fmla="*/ 356522 h 1663921"/>
                    <a:gd name="connsiteX3" fmla="*/ 342700 w 1725846"/>
                    <a:gd name="connsiteY3" fmla="*/ 119579 h 1663921"/>
                    <a:gd name="connsiteX4" fmla="*/ 940463 w 1725846"/>
                    <a:gd name="connsiteY4" fmla="*/ 1414 h 1663921"/>
                    <a:gd name="connsiteX5" fmla="*/ 1243185 w 1725846"/>
                    <a:gd name="connsiteY5" fmla="*/ 56365 h 1663921"/>
                    <a:gd name="connsiteX6" fmla="*/ 1531419 w 1725846"/>
                    <a:gd name="connsiteY6" fmla="*/ 195512 h 1663921"/>
                    <a:gd name="connsiteX7" fmla="*/ 1680092 w 1725846"/>
                    <a:gd name="connsiteY7" fmla="*/ 325516 h 1663921"/>
                    <a:gd name="connsiteX8" fmla="*/ 1680904 w 1725846"/>
                    <a:gd name="connsiteY8" fmla="*/ 526684 h 1663921"/>
                    <a:gd name="connsiteX9" fmla="*/ 1669358 w 1725846"/>
                    <a:gd name="connsiteY9" fmla="*/ 687300 h 1663921"/>
                    <a:gd name="connsiteX10" fmla="*/ 1662243 w 1725846"/>
                    <a:gd name="connsiteY10" fmla="*/ 818808 h 1663921"/>
                    <a:gd name="connsiteX11" fmla="*/ 1725017 w 1725846"/>
                    <a:gd name="connsiteY11" fmla="*/ 913515 h 1663921"/>
                    <a:gd name="connsiteX12" fmla="*/ 1610121 w 1725846"/>
                    <a:gd name="connsiteY12" fmla="*/ 1139730 h 1663921"/>
                    <a:gd name="connsiteX13" fmla="*/ 1512758 w 1725846"/>
                    <a:gd name="connsiteY13" fmla="*/ 1347569 h 1663921"/>
                    <a:gd name="connsiteX14" fmla="*/ 1407363 w 1725846"/>
                    <a:gd name="connsiteY14" fmla="*/ 1514234 h 1663921"/>
                    <a:gd name="connsiteX15" fmla="*/ 1142187 w 1725846"/>
                    <a:gd name="connsiteY15" fmla="*/ 1645034 h 1663921"/>
                    <a:gd name="connsiteX16" fmla="*/ 940463 w 1725846"/>
                    <a:gd name="connsiteY16" fmla="*/ 1661249 h 1663921"/>
                    <a:gd name="connsiteX17" fmla="*/ 705660 w 1725846"/>
                    <a:gd name="connsiteY17" fmla="*/ 1626745 h 1663921"/>
                    <a:gd name="connsiteX18" fmla="*/ 515243 w 1725846"/>
                    <a:gd name="connsiteY18" fmla="*/ 1606472 h 1663921"/>
                    <a:gd name="connsiteX19" fmla="*/ 360972 w 1725846"/>
                    <a:gd name="connsiteY19" fmla="*/ 1513837 h 1663921"/>
                    <a:gd name="connsiteX20" fmla="*/ 133564 w 1725846"/>
                    <a:gd name="connsiteY20" fmla="*/ 1408483 h 1663921"/>
                    <a:gd name="connsiteX21" fmla="*/ 112907 w 1725846"/>
                    <a:gd name="connsiteY21" fmla="*/ 1273312 h 1663921"/>
                    <a:gd name="connsiteX22" fmla="*/ 120460 w 1725846"/>
                    <a:gd name="connsiteY22" fmla="*/ 1170740 h 1663921"/>
                    <a:gd name="connsiteX23" fmla="*/ 119648 w 1725846"/>
                    <a:gd name="connsiteY23" fmla="*/ 970762 h 1663921"/>
                    <a:gd name="connsiteX24" fmla="*/ 112533 w 1725846"/>
                    <a:gd name="connsiteY24" fmla="*/ 891960 h 1663921"/>
                    <a:gd name="connsiteX0" fmla="*/ 2548 w 1807885"/>
                    <a:gd name="connsiteY0" fmla="*/ 891960 h 1663921"/>
                    <a:gd name="connsiteX1" fmla="*/ 82234 w 1807885"/>
                    <a:gd name="connsiteY1" fmla="*/ 657296 h 1663921"/>
                    <a:gd name="connsiteX2" fmla="*/ 171679 w 1807885"/>
                    <a:gd name="connsiteY2" fmla="*/ 356522 h 1663921"/>
                    <a:gd name="connsiteX3" fmla="*/ 424739 w 1807885"/>
                    <a:gd name="connsiteY3" fmla="*/ 119579 h 1663921"/>
                    <a:gd name="connsiteX4" fmla="*/ 1022502 w 1807885"/>
                    <a:gd name="connsiteY4" fmla="*/ 1414 h 1663921"/>
                    <a:gd name="connsiteX5" fmla="*/ 1325224 w 1807885"/>
                    <a:gd name="connsiteY5" fmla="*/ 56365 h 1663921"/>
                    <a:gd name="connsiteX6" fmla="*/ 1613458 w 1807885"/>
                    <a:gd name="connsiteY6" fmla="*/ 195512 h 1663921"/>
                    <a:gd name="connsiteX7" fmla="*/ 1762131 w 1807885"/>
                    <a:gd name="connsiteY7" fmla="*/ 325516 h 1663921"/>
                    <a:gd name="connsiteX8" fmla="*/ 1762943 w 1807885"/>
                    <a:gd name="connsiteY8" fmla="*/ 526684 h 1663921"/>
                    <a:gd name="connsiteX9" fmla="*/ 1751397 w 1807885"/>
                    <a:gd name="connsiteY9" fmla="*/ 687300 h 1663921"/>
                    <a:gd name="connsiteX10" fmla="*/ 1744282 w 1807885"/>
                    <a:gd name="connsiteY10" fmla="*/ 818808 h 1663921"/>
                    <a:gd name="connsiteX11" fmla="*/ 1807056 w 1807885"/>
                    <a:gd name="connsiteY11" fmla="*/ 913515 h 1663921"/>
                    <a:gd name="connsiteX12" fmla="*/ 1692160 w 1807885"/>
                    <a:gd name="connsiteY12" fmla="*/ 1139730 h 1663921"/>
                    <a:gd name="connsiteX13" fmla="*/ 1594797 w 1807885"/>
                    <a:gd name="connsiteY13" fmla="*/ 1347569 h 1663921"/>
                    <a:gd name="connsiteX14" fmla="*/ 1489402 w 1807885"/>
                    <a:gd name="connsiteY14" fmla="*/ 1514234 h 1663921"/>
                    <a:gd name="connsiteX15" fmla="*/ 1224226 w 1807885"/>
                    <a:gd name="connsiteY15" fmla="*/ 1645034 h 1663921"/>
                    <a:gd name="connsiteX16" fmla="*/ 1022502 w 1807885"/>
                    <a:gd name="connsiteY16" fmla="*/ 1661249 h 1663921"/>
                    <a:gd name="connsiteX17" fmla="*/ 787699 w 1807885"/>
                    <a:gd name="connsiteY17" fmla="*/ 1626745 h 1663921"/>
                    <a:gd name="connsiteX18" fmla="*/ 597282 w 1807885"/>
                    <a:gd name="connsiteY18" fmla="*/ 1606472 h 1663921"/>
                    <a:gd name="connsiteX19" fmla="*/ 443011 w 1807885"/>
                    <a:gd name="connsiteY19" fmla="*/ 1513837 h 1663921"/>
                    <a:gd name="connsiteX20" fmla="*/ 215603 w 1807885"/>
                    <a:gd name="connsiteY20" fmla="*/ 1408483 h 1663921"/>
                    <a:gd name="connsiteX21" fmla="*/ 194946 w 1807885"/>
                    <a:gd name="connsiteY21" fmla="*/ 1273312 h 1663921"/>
                    <a:gd name="connsiteX22" fmla="*/ 202499 w 1807885"/>
                    <a:gd name="connsiteY22" fmla="*/ 1170740 h 1663921"/>
                    <a:gd name="connsiteX23" fmla="*/ 201687 w 1807885"/>
                    <a:gd name="connsiteY23" fmla="*/ 970762 h 1663921"/>
                    <a:gd name="connsiteX24" fmla="*/ 2548 w 1807885"/>
                    <a:gd name="connsiteY24" fmla="*/ 891960 h 1663921"/>
                    <a:gd name="connsiteX0" fmla="*/ 26 w 1805363"/>
                    <a:gd name="connsiteY0" fmla="*/ 891960 h 1663921"/>
                    <a:gd name="connsiteX1" fmla="*/ 79712 w 1805363"/>
                    <a:gd name="connsiteY1" fmla="*/ 657296 h 1663921"/>
                    <a:gd name="connsiteX2" fmla="*/ 169157 w 1805363"/>
                    <a:gd name="connsiteY2" fmla="*/ 356522 h 1663921"/>
                    <a:gd name="connsiteX3" fmla="*/ 422217 w 1805363"/>
                    <a:gd name="connsiteY3" fmla="*/ 119579 h 1663921"/>
                    <a:gd name="connsiteX4" fmla="*/ 1019980 w 1805363"/>
                    <a:gd name="connsiteY4" fmla="*/ 1414 h 1663921"/>
                    <a:gd name="connsiteX5" fmla="*/ 1322702 w 1805363"/>
                    <a:gd name="connsiteY5" fmla="*/ 56365 h 1663921"/>
                    <a:gd name="connsiteX6" fmla="*/ 1610936 w 1805363"/>
                    <a:gd name="connsiteY6" fmla="*/ 195512 h 1663921"/>
                    <a:gd name="connsiteX7" fmla="*/ 1759609 w 1805363"/>
                    <a:gd name="connsiteY7" fmla="*/ 325516 h 1663921"/>
                    <a:gd name="connsiteX8" fmla="*/ 1760421 w 1805363"/>
                    <a:gd name="connsiteY8" fmla="*/ 526684 h 1663921"/>
                    <a:gd name="connsiteX9" fmla="*/ 1748875 w 1805363"/>
                    <a:gd name="connsiteY9" fmla="*/ 687300 h 1663921"/>
                    <a:gd name="connsiteX10" fmla="*/ 1741760 w 1805363"/>
                    <a:gd name="connsiteY10" fmla="*/ 818808 h 1663921"/>
                    <a:gd name="connsiteX11" fmla="*/ 1804534 w 1805363"/>
                    <a:gd name="connsiteY11" fmla="*/ 913515 h 1663921"/>
                    <a:gd name="connsiteX12" fmla="*/ 1689638 w 1805363"/>
                    <a:gd name="connsiteY12" fmla="*/ 1139730 h 1663921"/>
                    <a:gd name="connsiteX13" fmla="*/ 1592275 w 1805363"/>
                    <a:gd name="connsiteY13" fmla="*/ 1347569 h 1663921"/>
                    <a:gd name="connsiteX14" fmla="*/ 1486880 w 1805363"/>
                    <a:gd name="connsiteY14" fmla="*/ 1514234 h 1663921"/>
                    <a:gd name="connsiteX15" fmla="*/ 1221704 w 1805363"/>
                    <a:gd name="connsiteY15" fmla="*/ 1645034 h 1663921"/>
                    <a:gd name="connsiteX16" fmla="*/ 1019980 w 1805363"/>
                    <a:gd name="connsiteY16" fmla="*/ 1661249 h 1663921"/>
                    <a:gd name="connsiteX17" fmla="*/ 785177 w 1805363"/>
                    <a:gd name="connsiteY17" fmla="*/ 1626745 h 1663921"/>
                    <a:gd name="connsiteX18" fmla="*/ 594760 w 1805363"/>
                    <a:gd name="connsiteY18" fmla="*/ 1606472 h 1663921"/>
                    <a:gd name="connsiteX19" fmla="*/ 440489 w 1805363"/>
                    <a:gd name="connsiteY19" fmla="*/ 1513837 h 1663921"/>
                    <a:gd name="connsiteX20" fmla="*/ 213081 w 1805363"/>
                    <a:gd name="connsiteY20" fmla="*/ 1408483 h 1663921"/>
                    <a:gd name="connsiteX21" fmla="*/ 192424 w 1805363"/>
                    <a:gd name="connsiteY21" fmla="*/ 1273312 h 1663921"/>
                    <a:gd name="connsiteX22" fmla="*/ 199977 w 1805363"/>
                    <a:gd name="connsiteY22" fmla="*/ 1170740 h 1663921"/>
                    <a:gd name="connsiteX23" fmla="*/ 71149 w 1805363"/>
                    <a:gd name="connsiteY23" fmla="*/ 1080490 h 1663921"/>
                    <a:gd name="connsiteX24" fmla="*/ 26 w 1805363"/>
                    <a:gd name="connsiteY24" fmla="*/ 891960 h 1663921"/>
                    <a:gd name="connsiteX0" fmla="*/ 26 w 1805363"/>
                    <a:gd name="connsiteY0" fmla="*/ 891960 h 1663921"/>
                    <a:gd name="connsiteX1" fmla="*/ 79712 w 1805363"/>
                    <a:gd name="connsiteY1" fmla="*/ 657296 h 1663921"/>
                    <a:gd name="connsiteX2" fmla="*/ 169157 w 1805363"/>
                    <a:gd name="connsiteY2" fmla="*/ 356522 h 1663921"/>
                    <a:gd name="connsiteX3" fmla="*/ 422217 w 1805363"/>
                    <a:gd name="connsiteY3" fmla="*/ 119579 h 1663921"/>
                    <a:gd name="connsiteX4" fmla="*/ 1019980 w 1805363"/>
                    <a:gd name="connsiteY4" fmla="*/ 1414 h 1663921"/>
                    <a:gd name="connsiteX5" fmla="*/ 1322702 w 1805363"/>
                    <a:gd name="connsiteY5" fmla="*/ 56365 h 1663921"/>
                    <a:gd name="connsiteX6" fmla="*/ 1610936 w 1805363"/>
                    <a:gd name="connsiteY6" fmla="*/ 195512 h 1663921"/>
                    <a:gd name="connsiteX7" fmla="*/ 1759609 w 1805363"/>
                    <a:gd name="connsiteY7" fmla="*/ 325516 h 1663921"/>
                    <a:gd name="connsiteX8" fmla="*/ 1760421 w 1805363"/>
                    <a:gd name="connsiteY8" fmla="*/ 526684 h 1663921"/>
                    <a:gd name="connsiteX9" fmla="*/ 1748875 w 1805363"/>
                    <a:gd name="connsiteY9" fmla="*/ 687300 h 1663921"/>
                    <a:gd name="connsiteX10" fmla="*/ 1741760 w 1805363"/>
                    <a:gd name="connsiteY10" fmla="*/ 818808 h 1663921"/>
                    <a:gd name="connsiteX11" fmla="*/ 1804534 w 1805363"/>
                    <a:gd name="connsiteY11" fmla="*/ 913515 h 1663921"/>
                    <a:gd name="connsiteX12" fmla="*/ 1689638 w 1805363"/>
                    <a:gd name="connsiteY12" fmla="*/ 1139730 h 1663921"/>
                    <a:gd name="connsiteX13" fmla="*/ 1592275 w 1805363"/>
                    <a:gd name="connsiteY13" fmla="*/ 1347569 h 1663921"/>
                    <a:gd name="connsiteX14" fmla="*/ 1486880 w 1805363"/>
                    <a:gd name="connsiteY14" fmla="*/ 1514234 h 1663921"/>
                    <a:gd name="connsiteX15" fmla="*/ 1221704 w 1805363"/>
                    <a:gd name="connsiteY15" fmla="*/ 1645034 h 1663921"/>
                    <a:gd name="connsiteX16" fmla="*/ 1019980 w 1805363"/>
                    <a:gd name="connsiteY16" fmla="*/ 1661249 h 1663921"/>
                    <a:gd name="connsiteX17" fmla="*/ 785177 w 1805363"/>
                    <a:gd name="connsiteY17" fmla="*/ 1626745 h 1663921"/>
                    <a:gd name="connsiteX18" fmla="*/ 594760 w 1805363"/>
                    <a:gd name="connsiteY18" fmla="*/ 1606472 h 1663921"/>
                    <a:gd name="connsiteX19" fmla="*/ 440489 w 1805363"/>
                    <a:gd name="connsiteY19" fmla="*/ 1513837 h 1663921"/>
                    <a:gd name="connsiteX20" fmla="*/ 213081 w 1805363"/>
                    <a:gd name="connsiteY20" fmla="*/ 1408483 h 1663921"/>
                    <a:gd name="connsiteX21" fmla="*/ 192424 w 1805363"/>
                    <a:gd name="connsiteY21" fmla="*/ 1273312 h 1663921"/>
                    <a:gd name="connsiteX22" fmla="*/ 81105 w 1805363"/>
                    <a:gd name="connsiteY22" fmla="*/ 1262180 h 1663921"/>
                    <a:gd name="connsiteX23" fmla="*/ 71149 w 1805363"/>
                    <a:gd name="connsiteY23" fmla="*/ 1080490 h 1663921"/>
                    <a:gd name="connsiteX24" fmla="*/ 26 w 1805363"/>
                    <a:gd name="connsiteY24" fmla="*/ 891960 h 1663921"/>
                    <a:gd name="connsiteX0" fmla="*/ 26 w 1805363"/>
                    <a:gd name="connsiteY0" fmla="*/ 891960 h 1663921"/>
                    <a:gd name="connsiteX1" fmla="*/ 79712 w 1805363"/>
                    <a:gd name="connsiteY1" fmla="*/ 657296 h 1663921"/>
                    <a:gd name="connsiteX2" fmla="*/ 169157 w 1805363"/>
                    <a:gd name="connsiteY2" fmla="*/ 356522 h 1663921"/>
                    <a:gd name="connsiteX3" fmla="*/ 422217 w 1805363"/>
                    <a:gd name="connsiteY3" fmla="*/ 119579 h 1663921"/>
                    <a:gd name="connsiteX4" fmla="*/ 1019980 w 1805363"/>
                    <a:gd name="connsiteY4" fmla="*/ 1414 h 1663921"/>
                    <a:gd name="connsiteX5" fmla="*/ 1322702 w 1805363"/>
                    <a:gd name="connsiteY5" fmla="*/ 56365 h 1663921"/>
                    <a:gd name="connsiteX6" fmla="*/ 1610936 w 1805363"/>
                    <a:gd name="connsiteY6" fmla="*/ 195512 h 1663921"/>
                    <a:gd name="connsiteX7" fmla="*/ 1759609 w 1805363"/>
                    <a:gd name="connsiteY7" fmla="*/ 325516 h 1663921"/>
                    <a:gd name="connsiteX8" fmla="*/ 1760421 w 1805363"/>
                    <a:gd name="connsiteY8" fmla="*/ 526684 h 1663921"/>
                    <a:gd name="connsiteX9" fmla="*/ 1748875 w 1805363"/>
                    <a:gd name="connsiteY9" fmla="*/ 687300 h 1663921"/>
                    <a:gd name="connsiteX10" fmla="*/ 1741760 w 1805363"/>
                    <a:gd name="connsiteY10" fmla="*/ 818808 h 1663921"/>
                    <a:gd name="connsiteX11" fmla="*/ 1804534 w 1805363"/>
                    <a:gd name="connsiteY11" fmla="*/ 913515 h 1663921"/>
                    <a:gd name="connsiteX12" fmla="*/ 1689638 w 1805363"/>
                    <a:gd name="connsiteY12" fmla="*/ 1139730 h 1663921"/>
                    <a:gd name="connsiteX13" fmla="*/ 1592275 w 1805363"/>
                    <a:gd name="connsiteY13" fmla="*/ 1347569 h 1663921"/>
                    <a:gd name="connsiteX14" fmla="*/ 1486880 w 1805363"/>
                    <a:gd name="connsiteY14" fmla="*/ 1514234 h 1663921"/>
                    <a:gd name="connsiteX15" fmla="*/ 1221704 w 1805363"/>
                    <a:gd name="connsiteY15" fmla="*/ 1645034 h 1663921"/>
                    <a:gd name="connsiteX16" fmla="*/ 1019980 w 1805363"/>
                    <a:gd name="connsiteY16" fmla="*/ 1661249 h 1663921"/>
                    <a:gd name="connsiteX17" fmla="*/ 785177 w 1805363"/>
                    <a:gd name="connsiteY17" fmla="*/ 1626745 h 1663921"/>
                    <a:gd name="connsiteX18" fmla="*/ 594760 w 1805363"/>
                    <a:gd name="connsiteY18" fmla="*/ 1606472 h 1663921"/>
                    <a:gd name="connsiteX19" fmla="*/ 385625 w 1805363"/>
                    <a:gd name="connsiteY19" fmla="*/ 1586989 h 1663921"/>
                    <a:gd name="connsiteX20" fmla="*/ 213081 w 1805363"/>
                    <a:gd name="connsiteY20" fmla="*/ 1408483 h 1663921"/>
                    <a:gd name="connsiteX21" fmla="*/ 192424 w 1805363"/>
                    <a:gd name="connsiteY21" fmla="*/ 1273312 h 1663921"/>
                    <a:gd name="connsiteX22" fmla="*/ 81105 w 1805363"/>
                    <a:gd name="connsiteY22" fmla="*/ 1262180 h 1663921"/>
                    <a:gd name="connsiteX23" fmla="*/ 71149 w 1805363"/>
                    <a:gd name="connsiteY23" fmla="*/ 1080490 h 1663921"/>
                    <a:gd name="connsiteX24" fmla="*/ 26 w 1805363"/>
                    <a:gd name="connsiteY24" fmla="*/ 891960 h 1663921"/>
                    <a:gd name="connsiteX0" fmla="*/ 26 w 1805363"/>
                    <a:gd name="connsiteY0" fmla="*/ 891960 h 1716559"/>
                    <a:gd name="connsiteX1" fmla="*/ 79712 w 1805363"/>
                    <a:gd name="connsiteY1" fmla="*/ 657296 h 1716559"/>
                    <a:gd name="connsiteX2" fmla="*/ 169157 w 1805363"/>
                    <a:gd name="connsiteY2" fmla="*/ 356522 h 1716559"/>
                    <a:gd name="connsiteX3" fmla="*/ 422217 w 1805363"/>
                    <a:gd name="connsiteY3" fmla="*/ 119579 h 1716559"/>
                    <a:gd name="connsiteX4" fmla="*/ 1019980 w 1805363"/>
                    <a:gd name="connsiteY4" fmla="*/ 1414 h 1716559"/>
                    <a:gd name="connsiteX5" fmla="*/ 1322702 w 1805363"/>
                    <a:gd name="connsiteY5" fmla="*/ 56365 h 1716559"/>
                    <a:gd name="connsiteX6" fmla="*/ 1610936 w 1805363"/>
                    <a:gd name="connsiteY6" fmla="*/ 195512 h 1716559"/>
                    <a:gd name="connsiteX7" fmla="*/ 1759609 w 1805363"/>
                    <a:gd name="connsiteY7" fmla="*/ 325516 h 1716559"/>
                    <a:gd name="connsiteX8" fmla="*/ 1760421 w 1805363"/>
                    <a:gd name="connsiteY8" fmla="*/ 526684 h 1716559"/>
                    <a:gd name="connsiteX9" fmla="*/ 1748875 w 1805363"/>
                    <a:gd name="connsiteY9" fmla="*/ 687300 h 1716559"/>
                    <a:gd name="connsiteX10" fmla="*/ 1741760 w 1805363"/>
                    <a:gd name="connsiteY10" fmla="*/ 818808 h 1716559"/>
                    <a:gd name="connsiteX11" fmla="*/ 1804534 w 1805363"/>
                    <a:gd name="connsiteY11" fmla="*/ 913515 h 1716559"/>
                    <a:gd name="connsiteX12" fmla="*/ 1689638 w 1805363"/>
                    <a:gd name="connsiteY12" fmla="*/ 1139730 h 1716559"/>
                    <a:gd name="connsiteX13" fmla="*/ 1592275 w 1805363"/>
                    <a:gd name="connsiteY13" fmla="*/ 1347569 h 1716559"/>
                    <a:gd name="connsiteX14" fmla="*/ 1486880 w 1805363"/>
                    <a:gd name="connsiteY14" fmla="*/ 1514234 h 1716559"/>
                    <a:gd name="connsiteX15" fmla="*/ 1221704 w 1805363"/>
                    <a:gd name="connsiteY15" fmla="*/ 1645034 h 1716559"/>
                    <a:gd name="connsiteX16" fmla="*/ 1019980 w 1805363"/>
                    <a:gd name="connsiteY16" fmla="*/ 1661249 h 1716559"/>
                    <a:gd name="connsiteX17" fmla="*/ 785177 w 1805363"/>
                    <a:gd name="connsiteY17" fmla="*/ 1626745 h 1716559"/>
                    <a:gd name="connsiteX18" fmla="*/ 585616 w 1805363"/>
                    <a:gd name="connsiteY18" fmla="*/ 1716200 h 1716559"/>
                    <a:gd name="connsiteX19" fmla="*/ 385625 w 1805363"/>
                    <a:gd name="connsiteY19" fmla="*/ 1586989 h 1716559"/>
                    <a:gd name="connsiteX20" fmla="*/ 213081 w 1805363"/>
                    <a:gd name="connsiteY20" fmla="*/ 1408483 h 1716559"/>
                    <a:gd name="connsiteX21" fmla="*/ 192424 w 1805363"/>
                    <a:gd name="connsiteY21" fmla="*/ 1273312 h 1716559"/>
                    <a:gd name="connsiteX22" fmla="*/ 81105 w 1805363"/>
                    <a:gd name="connsiteY22" fmla="*/ 1262180 h 1716559"/>
                    <a:gd name="connsiteX23" fmla="*/ 71149 w 1805363"/>
                    <a:gd name="connsiteY23" fmla="*/ 1080490 h 1716559"/>
                    <a:gd name="connsiteX24" fmla="*/ 26 w 1805363"/>
                    <a:gd name="connsiteY24" fmla="*/ 891960 h 1716559"/>
                    <a:gd name="connsiteX0" fmla="*/ 26 w 1805363"/>
                    <a:gd name="connsiteY0" fmla="*/ 891960 h 1717509"/>
                    <a:gd name="connsiteX1" fmla="*/ 79712 w 1805363"/>
                    <a:gd name="connsiteY1" fmla="*/ 657296 h 1717509"/>
                    <a:gd name="connsiteX2" fmla="*/ 169157 w 1805363"/>
                    <a:gd name="connsiteY2" fmla="*/ 356522 h 1717509"/>
                    <a:gd name="connsiteX3" fmla="*/ 422217 w 1805363"/>
                    <a:gd name="connsiteY3" fmla="*/ 119579 h 1717509"/>
                    <a:gd name="connsiteX4" fmla="*/ 1019980 w 1805363"/>
                    <a:gd name="connsiteY4" fmla="*/ 1414 h 1717509"/>
                    <a:gd name="connsiteX5" fmla="*/ 1322702 w 1805363"/>
                    <a:gd name="connsiteY5" fmla="*/ 56365 h 1717509"/>
                    <a:gd name="connsiteX6" fmla="*/ 1610936 w 1805363"/>
                    <a:gd name="connsiteY6" fmla="*/ 195512 h 1717509"/>
                    <a:gd name="connsiteX7" fmla="*/ 1759609 w 1805363"/>
                    <a:gd name="connsiteY7" fmla="*/ 325516 h 1717509"/>
                    <a:gd name="connsiteX8" fmla="*/ 1760421 w 1805363"/>
                    <a:gd name="connsiteY8" fmla="*/ 526684 h 1717509"/>
                    <a:gd name="connsiteX9" fmla="*/ 1748875 w 1805363"/>
                    <a:gd name="connsiteY9" fmla="*/ 687300 h 1717509"/>
                    <a:gd name="connsiteX10" fmla="*/ 1741760 w 1805363"/>
                    <a:gd name="connsiteY10" fmla="*/ 818808 h 1717509"/>
                    <a:gd name="connsiteX11" fmla="*/ 1804534 w 1805363"/>
                    <a:gd name="connsiteY11" fmla="*/ 913515 h 1717509"/>
                    <a:gd name="connsiteX12" fmla="*/ 1689638 w 1805363"/>
                    <a:gd name="connsiteY12" fmla="*/ 1139730 h 1717509"/>
                    <a:gd name="connsiteX13" fmla="*/ 1592275 w 1805363"/>
                    <a:gd name="connsiteY13" fmla="*/ 1347569 h 1717509"/>
                    <a:gd name="connsiteX14" fmla="*/ 1486880 w 1805363"/>
                    <a:gd name="connsiteY14" fmla="*/ 1514234 h 1717509"/>
                    <a:gd name="connsiteX15" fmla="*/ 1221704 w 1805363"/>
                    <a:gd name="connsiteY15" fmla="*/ 1645034 h 1717509"/>
                    <a:gd name="connsiteX16" fmla="*/ 1019980 w 1805363"/>
                    <a:gd name="connsiteY16" fmla="*/ 1661249 h 1717509"/>
                    <a:gd name="connsiteX17" fmla="*/ 785177 w 1805363"/>
                    <a:gd name="connsiteY17" fmla="*/ 1654177 h 1717509"/>
                    <a:gd name="connsiteX18" fmla="*/ 585616 w 1805363"/>
                    <a:gd name="connsiteY18" fmla="*/ 1716200 h 1717509"/>
                    <a:gd name="connsiteX19" fmla="*/ 385625 w 1805363"/>
                    <a:gd name="connsiteY19" fmla="*/ 1586989 h 1717509"/>
                    <a:gd name="connsiteX20" fmla="*/ 213081 w 1805363"/>
                    <a:gd name="connsiteY20" fmla="*/ 1408483 h 1717509"/>
                    <a:gd name="connsiteX21" fmla="*/ 192424 w 1805363"/>
                    <a:gd name="connsiteY21" fmla="*/ 1273312 h 1717509"/>
                    <a:gd name="connsiteX22" fmla="*/ 81105 w 1805363"/>
                    <a:gd name="connsiteY22" fmla="*/ 1262180 h 1717509"/>
                    <a:gd name="connsiteX23" fmla="*/ 71149 w 1805363"/>
                    <a:gd name="connsiteY23" fmla="*/ 1080490 h 1717509"/>
                    <a:gd name="connsiteX24" fmla="*/ 26 w 1805363"/>
                    <a:gd name="connsiteY24" fmla="*/ 891960 h 1717509"/>
                    <a:gd name="connsiteX0" fmla="*/ 26 w 1805363"/>
                    <a:gd name="connsiteY0" fmla="*/ 910303 h 1735852"/>
                    <a:gd name="connsiteX1" fmla="*/ 79712 w 1805363"/>
                    <a:gd name="connsiteY1" fmla="*/ 675639 h 1735852"/>
                    <a:gd name="connsiteX2" fmla="*/ 169157 w 1805363"/>
                    <a:gd name="connsiteY2" fmla="*/ 374865 h 1735852"/>
                    <a:gd name="connsiteX3" fmla="*/ 422217 w 1805363"/>
                    <a:gd name="connsiteY3" fmla="*/ 137922 h 1735852"/>
                    <a:gd name="connsiteX4" fmla="*/ 1038268 w 1805363"/>
                    <a:gd name="connsiteY4" fmla="*/ 1469 h 1735852"/>
                    <a:gd name="connsiteX5" fmla="*/ 1322702 w 1805363"/>
                    <a:gd name="connsiteY5" fmla="*/ 74708 h 1735852"/>
                    <a:gd name="connsiteX6" fmla="*/ 1610936 w 1805363"/>
                    <a:gd name="connsiteY6" fmla="*/ 213855 h 1735852"/>
                    <a:gd name="connsiteX7" fmla="*/ 1759609 w 1805363"/>
                    <a:gd name="connsiteY7" fmla="*/ 343859 h 1735852"/>
                    <a:gd name="connsiteX8" fmla="*/ 1760421 w 1805363"/>
                    <a:gd name="connsiteY8" fmla="*/ 545027 h 1735852"/>
                    <a:gd name="connsiteX9" fmla="*/ 1748875 w 1805363"/>
                    <a:gd name="connsiteY9" fmla="*/ 705643 h 1735852"/>
                    <a:gd name="connsiteX10" fmla="*/ 1741760 w 1805363"/>
                    <a:gd name="connsiteY10" fmla="*/ 837151 h 1735852"/>
                    <a:gd name="connsiteX11" fmla="*/ 1804534 w 1805363"/>
                    <a:gd name="connsiteY11" fmla="*/ 931858 h 1735852"/>
                    <a:gd name="connsiteX12" fmla="*/ 1689638 w 1805363"/>
                    <a:gd name="connsiteY12" fmla="*/ 1158073 h 1735852"/>
                    <a:gd name="connsiteX13" fmla="*/ 1592275 w 1805363"/>
                    <a:gd name="connsiteY13" fmla="*/ 1365912 h 1735852"/>
                    <a:gd name="connsiteX14" fmla="*/ 1486880 w 1805363"/>
                    <a:gd name="connsiteY14" fmla="*/ 1532577 h 1735852"/>
                    <a:gd name="connsiteX15" fmla="*/ 1221704 w 1805363"/>
                    <a:gd name="connsiteY15" fmla="*/ 1663377 h 1735852"/>
                    <a:gd name="connsiteX16" fmla="*/ 1019980 w 1805363"/>
                    <a:gd name="connsiteY16" fmla="*/ 1679592 h 1735852"/>
                    <a:gd name="connsiteX17" fmla="*/ 785177 w 1805363"/>
                    <a:gd name="connsiteY17" fmla="*/ 1672520 h 1735852"/>
                    <a:gd name="connsiteX18" fmla="*/ 585616 w 1805363"/>
                    <a:gd name="connsiteY18" fmla="*/ 1734543 h 1735852"/>
                    <a:gd name="connsiteX19" fmla="*/ 385625 w 1805363"/>
                    <a:gd name="connsiteY19" fmla="*/ 1605332 h 1735852"/>
                    <a:gd name="connsiteX20" fmla="*/ 213081 w 1805363"/>
                    <a:gd name="connsiteY20" fmla="*/ 1426826 h 1735852"/>
                    <a:gd name="connsiteX21" fmla="*/ 192424 w 1805363"/>
                    <a:gd name="connsiteY21" fmla="*/ 1291655 h 1735852"/>
                    <a:gd name="connsiteX22" fmla="*/ 81105 w 1805363"/>
                    <a:gd name="connsiteY22" fmla="*/ 1280523 h 1735852"/>
                    <a:gd name="connsiteX23" fmla="*/ 71149 w 1805363"/>
                    <a:gd name="connsiteY23" fmla="*/ 1098833 h 1735852"/>
                    <a:gd name="connsiteX24" fmla="*/ 26 w 1805363"/>
                    <a:gd name="connsiteY24" fmla="*/ 910303 h 1735852"/>
                    <a:gd name="connsiteX0" fmla="*/ 26 w 1805363"/>
                    <a:gd name="connsiteY0" fmla="*/ 910303 h 1735852"/>
                    <a:gd name="connsiteX1" fmla="*/ 79712 w 1805363"/>
                    <a:gd name="connsiteY1" fmla="*/ 675639 h 1735852"/>
                    <a:gd name="connsiteX2" fmla="*/ 169157 w 1805363"/>
                    <a:gd name="connsiteY2" fmla="*/ 374865 h 1735852"/>
                    <a:gd name="connsiteX3" fmla="*/ 422217 w 1805363"/>
                    <a:gd name="connsiteY3" fmla="*/ 137922 h 1735852"/>
                    <a:gd name="connsiteX4" fmla="*/ 1038268 w 1805363"/>
                    <a:gd name="connsiteY4" fmla="*/ 1469 h 1735852"/>
                    <a:gd name="connsiteX5" fmla="*/ 1322702 w 1805363"/>
                    <a:gd name="connsiteY5" fmla="*/ 74708 h 1735852"/>
                    <a:gd name="connsiteX6" fmla="*/ 1610936 w 1805363"/>
                    <a:gd name="connsiteY6" fmla="*/ 213855 h 1735852"/>
                    <a:gd name="connsiteX7" fmla="*/ 1759609 w 1805363"/>
                    <a:gd name="connsiteY7" fmla="*/ 343859 h 1735852"/>
                    <a:gd name="connsiteX8" fmla="*/ 1760421 w 1805363"/>
                    <a:gd name="connsiteY8" fmla="*/ 545027 h 1735852"/>
                    <a:gd name="connsiteX9" fmla="*/ 1748875 w 1805363"/>
                    <a:gd name="connsiteY9" fmla="*/ 705643 h 1735852"/>
                    <a:gd name="connsiteX10" fmla="*/ 1741760 w 1805363"/>
                    <a:gd name="connsiteY10" fmla="*/ 837151 h 1735852"/>
                    <a:gd name="connsiteX11" fmla="*/ 1804534 w 1805363"/>
                    <a:gd name="connsiteY11" fmla="*/ 931858 h 1735852"/>
                    <a:gd name="connsiteX12" fmla="*/ 1689638 w 1805363"/>
                    <a:gd name="connsiteY12" fmla="*/ 1158073 h 1735852"/>
                    <a:gd name="connsiteX13" fmla="*/ 1592275 w 1805363"/>
                    <a:gd name="connsiteY13" fmla="*/ 1365912 h 1735852"/>
                    <a:gd name="connsiteX14" fmla="*/ 1486880 w 1805363"/>
                    <a:gd name="connsiteY14" fmla="*/ 1532577 h 1735852"/>
                    <a:gd name="connsiteX15" fmla="*/ 1221704 w 1805363"/>
                    <a:gd name="connsiteY15" fmla="*/ 1663377 h 1735852"/>
                    <a:gd name="connsiteX16" fmla="*/ 1019980 w 1805363"/>
                    <a:gd name="connsiteY16" fmla="*/ 1679592 h 1735852"/>
                    <a:gd name="connsiteX17" fmla="*/ 785177 w 1805363"/>
                    <a:gd name="connsiteY17" fmla="*/ 1672520 h 1735852"/>
                    <a:gd name="connsiteX18" fmla="*/ 585616 w 1805363"/>
                    <a:gd name="connsiteY18" fmla="*/ 1734543 h 1735852"/>
                    <a:gd name="connsiteX19" fmla="*/ 385625 w 1805363"/>
                    <a:gd name="connsiteY19" fmla="*/ 1605332 h 1735852"/>
                    <a:gd name="connsiteX20" fmla="*/ 213081 w 1805363"/>
                    <a:gd name="connsiteY20" fmla="*/ 1426826 h 1735852"/>
                    <a:gd name="connsiteX21" fmla="*/ 173173 w 1805363"/>
                    <a:gd name="connsiteY21" fmla="*/ 1310906 h 1735852"/>
                    <a:gd name="connsiteX22" fmla="*/ 81105 w 1805363"/>
                    <a:gd name="connsiteY22" fmla="*/ 1280523 h 1735852"/>
                    <a:gd name="connsiteX23" fmla="*/ 71149 w 1805363"/>
                    <a:gd name="connsiteY23" fmla="*/ 1098833 h 1735852"/>
                    <a:gd name="connsiteX24" fmla="*/ 26 w 1805363"/>
                    <a:gd name="connsiteY24" fmla="*/ 910303 h 1735852"/>
                    <a:gd name="connsiteX0" fmla="*/ 26 w 1808355"/>
                    <a:gd name="connsiteY0" fmla="*/ 910303 h 1735852"/>
                    <a:gd name="connsiteX1" fmla="*/ 79712 w 1808355"/>
                    <a:gd name="connsiteY1" fmla="*/ 675639 h 1735852"/>
                    <a:gd name="connsiteX2" fmla="*/ 169157 w 1808355"/>
                    <a:gd name="connsiteY2" fmla="*/ 374865 h 1735852"/>
                    <a:gd name="connsiteX3" fmla="*/ 422217 w 1808355"/>
                    <a:gd name="connsiteY3" fmla="*/ 137922 h 1735852"/>
                    <a:gd name="connsiteX4" fmla="*/ 1038268 w 1808355"/>
                    <a:gd name="connsiteY4" fmla="*/ 1469 h 1735852"/>
                    <a:gd name="connsiteX5" fmla="*/ 1322702 w 1808355"/>
                    <a:gd name="connsiteY5" fmla="*/ 74708 h 1735852"/>
                    <a:gd name="connsiteX6" fmla="*/ 1610936 w 1808355"/>
                    <a:gd name="connsiteY6" fmla="*/ 213855 h 1735852"/>
                    <a:gd name="connsiteX7" fmla="*/ 1759609 w 1808355"/>
                    <a:gd name="connsiteY7" fmla="*/ 343859 h 1735852"/>
                    <a:gd name="connsiteX8" fmla="*/ 1760421 w 1808355"/>
                    <a:gd name="connsiteY8" fmla="*/ 545027 h 1735852"/>
                    <a:gd name="connsiteX9" fmla="*/ 1748875 w 1808355"/>
                    <a:gd name="connsiteY9" fmla="*/ 705643 h 1735852"/>
                    <a:gd name="connsiteX10" fmla="*/ 1539629 w 1808355"/>
                    <a:gd name="connsiteY10" fmla="*/ 856401 h 1735852"/>
                    <a:gd name="connsiteX11" fmla="*/ 1804534 w 1808355"/>
                    <a:gd name="connsiteY11" fmla="*/ 931858 h 1735852"/>
                    <a:gd name="connsiteX12" fmla="*/ 1689638 w 1808355"/>
                    <a:gd name="connsiteY12" fmla="*/ 1158073 h 1735852"/>
                    <a:gd name="connsiteX13" fmla="*/ 1592275 w 1808355"/>
                    <a:gd name="connsiteY13" fmla="*/ 1365912 h 1735852"/>
                    <a:gd name="connsiteX14" fmla="*/ 1486880 w 1808355"/>
                    <a:gd name="connsiteY14" fmla="*/ 1532577 h 1735852"/>
                    <a:gd name="connsiteX15" fmla="*/ 1221704 w 1808355"/>
                    <a:gd name="connsiteY15" fmla="*/ 1663377 h 1735852"/>
                    <a:gd name="connsiteX16" fmla="*/ 1019980 w 1808355"/>
                    <a:gd name="connsiteY16" fmla="*/ 1679592 h 1735852"/>
                    <a:gd name="connsiteX17" fmla="*/ 785177 w 1808355"/>
                    <a:gd name="connsiteY17" fmla="*/ 1672520 h 1735852"/>
                    <a:gd name="connsiteX18" fmla="*/ 585616 w 1808355"/>
                    <a:gd name="connsiteY18" fmla="*/ 1734543 h 1735852"/>
                    <a:gd name="connsiteX19" fmla="*/ 385625 w 1808355"/>
                    <a:gd name="connsiteY19" fmla="*/ 1605332 h 1735852"/>
                    <a:gd name="connsiteX20" fmla="*/ 213081 w 1808355"/>
                    <a:gd name="connsiteY20" fmla="*/ 1426826 h 1735852"/>
                    <a:gd name="connsiteX21" fmla="*/ 173173 w 1808355"/>
                    <a:gd name="connsiteY21" fmla="*/ 1310906 h 1735852"/>
                    <a:gd name="connsiteX22" fmla="*/ 81105 w 1808355"/>
                    <a:gd name="connsiteY22" fmla="*/ 1280523 h 1735852"/>
                    <a:gd name="connsiteX23" fmla="*/ 71149 w 1808355"/>
                    <a:gd name="connsiteY23" fmla="*/ 1098833 h 1735852"/>
                    <a:gd name="connsiteX24" fmla="*/ 26 w 1808355"/>
                    <a:gd name="connsiteY24" fmla="*/ 910303 h 1735852"/>
                    <a:gd name="connsiteX0" fmla="*/ 26 w 1808355"/>
                    <a:gd name="connsiteY0" fmla="*/ 910303 h 1735852"/>
                    <a:gd name="connsiteX1" fmla="*/ 79712 w 1808355"/>
                    <a:gd name="connsiteY1" fmla="*/ 675639 h 1735852"/>
                    <a:gd name="connsiteX2" fmla="*/ 169157 w 1808355"/>
                    <a:gd name="connsiteY2" fmla="*/ 374865 h 1735852"/>
                    <a:gd name="connsiteX3" fmla="*/ 422217 w 1808355"/>
                    <a:gd name="connsiteY3" fmla="*/ 137922 h 1735852"/>
                    <a:gd name="connsiteX4" fmla="*/ 1038268 w 1808355"/>
                    <a:gd name="connsiteY4" fmla="*/ 1469 h 1735852"/>
                    <a:gd name="connsiteX5" fmla="*/ 1322702 w 1808355"/>
                    <a:gd name="connsiteY5" fmla="*/ 74708 h 1735852"/>
                    <a:gd name="connsiteX6" fmla="*/ 1610936 w 1808355"/>
                    <a:gd name="connsiteY6" fmla="*/ 213855 h 1735852"/>
                    <a:gd name="connsiteX7" fmla="*/ 1759609 w 1808355"/>
                    <a:gd name="connsiteY7" fmla="*/ 343859 h 1735852"/>
                    <a:gd name="connsiteX8" fmla="*/ 1490914 w 1808355"/>
                    <a:gd name="connsiteY8" fmla="*/ 535401 h 1735852"/>
                    <a:gd name="connsiteX9" fmla="*/ 1748875 w 1808355"/>
                    <a:gd name="connsiteY9" fmla="*/ 705643 h 1735852"/>
                    <a:gd name="connsiteX10" fmla="*/ 1539629 w 1808355"/>
                    <a:gd name="connsiteY10" fmla="*/ 856401 h 1735852"/>
                    <a:gd name="connsiteX11" fmla="*/ 1804534 w 1808355"/>
                    <a:gd name="connsiteY11" fmla="*/ 931858 h 1735852"/>
                    <a:gd name="connsiteX12" fmla="*/ 1689638 w 1808355"/>
                    <a:gd name="connsiteY12" fmla="*/ 1158073 h 1735852"/>
                    <a:gd name="connsiteX13" fmla="*/ 1592275 w 1808355"/>
                    <a:gd name="connsiteY13" fmla="*/ 1365912 h 1735852"/>
                    <a:gd name="connsiteX14" fmla="*/ 1486880 w 1808355"/>
                    <a:gd name="connsiteY14" fmla="*/ 1532577 h 1735852"/>
                    <a:gd name="connsiteX15" fmla="*/ 1221704 w 1808355"/>
                    <a:gd name="connsiteY15" fmla="*/ 1663377 h 1735852"/>
                    <a:gd name="connsiteX16" fmla="*/ 1019980 w 1808355"/>
                    <a:gd name="connsiteY16" fmla="*/ 1679592 h 1735852"/>
                    <a:gd name="connsiteX17" fmla="*/ 785177 w 1808355"/>
                    <a:gd name="connsiteY17" fmla="*/ 1672520 h 1735852"/>
                    <a:gd name="connsiteX18" fmla="*/ 585616 w 1808355"/>
                    <a:gd name="connsiteY18" fmla="*/ 1734543 h 1735852"/>
                    <a:gd name="connsiteX19" fmla="*/ 385625 w 1808355"/>
                    <a:gd name="connsiteY19" fmla="*/ 1605332 h 1735852"/>
                    <a:gd name="connsiteX20" fmla="*/ 213081 w 1808355"/>
                    <a:gd name="connsiteY20" fmla="*/ 1426826 h 1735852"/>
                    <a:gd name="connsiteX21" fmla="*/ 173173 w 1808355"/>
                    <a:gd name="connsiteY21" fmla="*/ 1310906 h 1735852"/>
                    <a:gd name="connsiteX22" fmla="*/ 81105 w 1808355"/>
                    <a:gd name="connsiteY22" fmla="*/ 1280523 h 1735852"/>
                    <a:gd name="connsiteX23" fmla="*/ 71149 w 1808355"/>
                    <a:gd name="connsiteY23" fmla="*/ 1098833 h 1735852"/>
                    <a:gd name="connsiteX24" fmla="*/ 26 w 1808355"/>
                    <a:gd name="connsiteY24" fmla="*/ 910303 h 1735852"/>
                    <a:gd name="connsiteX0" fmla="*/ 26 w 1808355"/>
                    <a:gd name="connsiteY0" fmla="*/ 910303 h 1735852"/>
                    <a:gd name="connsiteX1" fmla="*/ 79712 w 1808355"/>
                    <a:gd name="connsiteY1" fmla="*/ 675639 h 1735852"/>
                    <a:gd name="connsiteX2" fmla="*/ 169157 w 1808355"/>
                    <a:gd name="connsiteY2" fmla="*/ 374865 h 1735852"/>
                    <a:gd name="connsiteX3" fmla="*/ 422217 w 1808355"/>
                    <a:gd name="connsiteY3" fmla="*/ 137922 h 1735852"/>
                    <a:gd name="connsiteX4" fmla="*/ 1038268 w 1808355"/>
                    <a:gd name="connsiteY4" fmla="*/ 1469 h 1735852"/>
                    <a:gd name="connsiteX5" fmla="*/ 1322702 w 1808355"/>
                    <a:gd name="connsiteY5" fmla="*/ 74708 h 1735852"/>
                    <a:gd name="connsiteX6" fmla="*/ 1610936 w 1808355"/>
                    <a:gd name="connsiteY6" fmla="*/ 213855 h 1735852"/>
                    <a:gd name="connsiteX7" fmla="*/ 1759609 w 1808355"/>
                    <a:gd name="connsiteY7" fmla="*/ 343859 h 1735852"/>
                    <a:gd name="connsiteX8" fmla="*/ 1490914 w 1808355"/>
                    <a:gd name="connsiteY8" fmla="*/ 535401 h 1735852"/>
                    <a:gd name="connsiteX9" fmla="*/ 1440867 w 1808355"/>
                    <a:gd name="connsiteY9" fmla="*/ 676767 h 1735852"/>
                    <a:gd name="connsiteX10" fmla="*/ 1539629 w 1808355"/>
                    <a:gd name="connsiteY10" fmla="*/ 856401 h 1735852"/>
                    <a:gd name="connsiteX11" fmla="*/ 1804534 w 1808355"/>
                    <a:gd name="connsiteY11" fmla="*/ 931858 h 1735852"/>
                    <a:gd name="connsiteX12" fmla="*/ 1689638 w 1808355"/>
                    <a:gd name="connsiteY12" fmla="*/ 1158073 h 1735852"/>
                    <a:gd name="connsiteX13" fmla="*/ 1592275 w 1808355"/>
                    <a:gd name="connsiteY13" fmla="*/ 1365912 h 1735852"/>
                    <a:gd name="connsiteX14" fmla="*/ 1486880 w 1808355"/>
                    <a:gd name="connsiteY14" fmla="*/ 1532577 h 1735852"/>
                    <a:gd name="connsiteX15" fmla="*/ 1221704 w 1808355"/>
                    <a:gd name="connsiteY15" fmla="*/ 1663377 h 1735852"/>
                    <a:gd name="connsiteX16" fmla="*/ 1019980 w 1808355"/>
                    <a:gd name="connsiteY16" fmla="*/ 1679592 h 1735852"/>
                    <a:gd name="connsiteX17" fmla="*/ 785177 w 1808355"/>
                    <a:gd name="connsiteY17" fmla="*/ 1672520 h 1735852"/>
                    <a:gd name="connsiteX18" fmla="*/ 585616 w 1808355"/>
                    <a:gd name="connsiteY18" fmla="*/ 1734543 h 1735852"/>
                    <a:gd name="connsiteX19" fmla="*/ 385625 w 1808355"/>
                    <a:gd name="connsiteY19" fmla="*/ 1605332 h 1735852"/>
                    <a:gd name="connsiteX20" fmla="*/ 213081 w 1808355"/>
                    <a:gd name="connsiteY20" fmla="*/ 1426826 h 1735852"/>
                    <a:gd name="connsiteX21" fmla="*/ 173173 w 1808355"/>
                    <a:gd name="connsiteY21" fmla="*/ 1310906 h 1735852"/>
                    <a:gd name="connsiteX22" fmla="*/ 81105 w 1808355"/>
                    <a:gd name="connsiteY22" fmla="*/ 1280523 h 1735852"/>
                    <a:gd name="connsiteX23" fmla="*/ 71149 w 1808355"/>
                    <a:gd name="connsiteY23" fmla="*/ 1098833 h 1735852"/>
                    <a:gd name="connsiteX24" fmla="*/ 26 w 1808355"/>
                    <a:gd name="connsiteY24" fmla="*/ 910303 h 1735852"/>
                    <a:gd name="connsiteX0" fmla="*/ 26 w 1808355"/>
                    <a:gd name="connsiteY0" fmla="*/ 915921 h 1741470"/>
                    <a:gd name="connsiteX1" fmla="*/ 79712 w 1808355"/>
                    <a:gd name="connsiteY1" fmla="*/ 681257 h 1741470"/>
                    <a:gd name="connsiteX2" fmla="*/ 169157 w 1808355"/>
                    <a:gd name="connsiteY2" fmla="*/ 380483 h 1741470"/>
                    <a:gd name="connsiteX3" fmla="*/ 422217 w 1808355"/>
                    <a:gd name="connsiteY3" fmla="*/ 143540 h 1741470"/>
                    <a:gd name="connsiteX4" fmla="*/ 712710 w 1808355"/>
                    <a:gd name="connsiteY4" fmla="*/ 254008 h 1741470"/>
                    <a:gd name="connsiteX5" fmla="*/ 1038268 w 1808355"/>
                    <a:gd name="connsiteY5" fmla="*/ 7087 h 1741470"/>
                    <a:gd name="connsiteX6" fmla="*/ 1322702 w 1808355"/>
                    <a:gd name="connsiteY6" fmla="*/ 80326 h 1741470"/>
                    <a:gd name="connsiteX7" fmla="*/ 1610936 w 1808355"/>
                    <a:gd name="connsiteY7" fmla="*/ 219473 h 1741470"/>
                    <a:gd name="connsiteX8" fmla="*/ 1759609 w 1808355"/>
                    <a:gd name="connsiteY8" fmla="*/ 349477 h 1741470"/>
                    <a:gd name="connsiteX9" fmla="*/ 1490914 w 1808355"/>
                    <a:gd name="connsiteY9" fmla="*/ 541019 h 1741470"/>
                    <a:gd name="connsiteX10" fmla="*/ 1440867 w 1808355"/>
                    <a:gd name="connsiteY10" fmla="*/ 682385 h 1741470"/>
                    <a:gd name="connsiteX11" fmla="*/ 1539629 w 1808355"/>
                    <a:gd name="connsiteY11" fmla="*/ 862019 h 1741470"/>
                    <a:gd name="connsiteX12" fmla="*/ 1804534 w 1808355"/>
                    <a:gd name="connsiteY12" fmla="*/ 937476 h 1741470"/>
                    <a:gd name="connsiteX13" fmla="*/ 1689638 w 1808355"/>
                    <a:gd name="connsiteY13" fmla="*/ 1163691 h 1741470"/>
                    <a:gd name="connsiteX14" fmla="*/ 1592275 w 1808355"/>
                    <a:gd name="connsiteY14" fmla="*/ 1371530 h 1741470"/>
                    <a:gd name="connsiteX15" fmla="*/ 1486880 w 1808355"/>
                    <a:gd name="connsiteY15" fmla="*/ 1538195 h 1741470"/>
                    <a:gd name="connsiteX16" fmla="*/ 1221704 w 1808355"/>
                    <a:gd name="connsiteY16" fmla="*/ 1668995 h 1741470"/>
                    <a:gd name="connsiteX17" fmla="*/ 1019980 w 1808355"/>
                    <a:gd name="connsiteY17" fmla="*/ 1685210 h 1741470"/>
                    <a:gd name="connsiteX18" fmla="*/ 785177 w 1808355"/>
                    <a:gd name="connsiteY18" fmla="*/ 1678138 h 1741470"/>
                    <a:gd name="connsiteX19" fmla="*/ 585616 w 1808355"/>
                    <a:gd name="connsiteY19" fmla="*/ 1740161 h 1741470"/>
                    <a:gd name="connsiteX20" fmla="*/ 385625 w 1808355"/>
                    <a:gd name="connsiteY20" fmla="*/ 1610950 h 1741470"/>
                    <a:gd name="connsiteX21" fmla="*/ 213081 w 1808355"/>
                    <a:gd name="connsiteY21" fmla="*/ 1432444 h 1741470"/>
                    <a:gd name="connsiteX22" fmla="*/ 173173 w 1808355"/>
                    <a:gd name="connsiteY22" fmla="*/ 1316524 h 1741470"/>
                    <a:gd name="connsiteX23" fmla="*/ 81105 w 1808355"/>
                    <a:gd name="connsiteY23" fmla="*/ 1286141 h 1741470"/>
                    <a:gd name="connsiteX24" fmla="*/ 71149 w 1808355"/>
                    <a:gd name="connsiteY24" fmla="*/ 1104451 h 1741470"/>
                    <a:gd name="connsiteX25" fmla="*/ 26 w 1808355"/>
                    <a:gd name="connsiteY25" fmla="*/ 915921 h 1741470"/>
                    <a:gd name="connsiteX0" fmla="*/ 26 w 1808355"/>
                    <a:gd name="connsiteY0" fmla="*/ 915921 h 1741470"/>
                    <a:gd name="connsiteX1" fmla="*/ 79712 w 1808355"/>
                    <a:gd name="connsiteY1" fmla="*/ 681257 h 1741470"/>
                    <a:gd name="connsiteX2" fmla="*/ 169157 w 1808355"/>
                    <a:gd name="connsiteY2" fmla="*/ 380483 h 1741470"/>
                    <a:gd name="connsiteX3" fmla="*/ 422217 w 1808355"/>
                    <a:gd name="connsiteY3" fmla="*/ 143540 h 1741470"/>
                    <a:gd name="connsiteX4" fmla="*/ 712710 w 1808355"/>
                    <a:gd name="connsiteY4" fmla="*/ 254008 h 1741470"/>
                    <a:gd name="connsiteX5" fmla="*/ 1038268 w 1808355"/>
                    <a:gd name="connsiteY5" fmla="*/ 7087 h 1741470"/>
                    <a:gd name="connsiteX6" fmla="*/ 1322702 w 1808355"/>
                    <a:gd name="connsiteY6" fmla="*/ 80326 h 1741470"/>
                    <a:gd name="connsiteX7" fmla="*/ 1610936 w 1808355"/>
                    <a:gd name="connsiteY7" fmla="*/ 219473 h 1741470"/>
                    <a:gd name="connsiteX8" fmla="*/ 1759609 w 1808355"/>
                    <a:gd name="connsiteY8" fmla="*/ 349477 h 1741470"/>
                    <a:gd name="connsiteX9" fmla="*/ 1490914 w 1808355"/>
                    <a:gd name="connsiteY9" fmla="*/ 541019 h 1741470"/>
                    <a:gd name="connsiteX10" fmla="*/ 1440867 w 1808355"/>
                    <a:gd name="connsiteY10" fmla="*/ 682385 h 1741470"/>
                    <a:gd name="connsiteX11" fmla="*/ 1539629 w 1808355"/>
                    <a:gd name="connsiteY11" fmla="*/ 862019 h 1741470"/>
                    <a:gd name="connsiteX12" fmla="*/ 1804534 w 1808355"/>
                    <a:gd name="connsiteY12" fmla="*/ 937476 h 1741470"/>
                    <a:gd name="connsiteX13" fmla="*/ 1689638 w 1808355"/>
                    <a:gd name="connsiteY13" fmla="*/ 1163691 h 1741470"/>
                    <a:gd name="connsiteX14" fmla="*/ 1592275 w 1808355"/>
                    <a:gd name="connsiteY14" fmla="*/ 1371530 h 1741470"/>
                    <a:gd name="connsiteX15" fmla="*/ 1486880 w 1808355"/>
                    <a:gd name="connsiteY15" fmla="*/ 1538195 h 1741470"/>
                    <a:gd name="connsiteX16" fmla="*/ 1221704 w 1808355"/>
                    <a:gd name="connsiteY16" fmla="*/ 1668995 h 1741470"/>
                    <a:gd name="connsiteX17" fmla="*/ 1019980 w 1808355"/>
                    <a:gd name="connsiteY17" fmla="*/ 1685210 h 1741470"/>
                    <a:gd name="connsiteX18" fmla="*/ 785177 w 1808355"/>
                    <a:gd name="connsiteY18" fmla="*/ 1678138 h 1741470"/>
                    <a:gd name="connsiteX19" fmla="*/ 585616 w 1808355"/>
                    <a:gd name="connsiteY19" fmla="*/ 1740161 h 1741470"/>
                    <a:gd name="connsiteX20" fmla="*/ 385625 w 1808355"/>
                    <a:gd name="connsiteY20" fmla="*/ 1610950 h 1741470"/>
                    <a:gd name="connsiteX21" fmla="*/ 213081 w 1808355"/>
                    <a:gd name="connsiteY21" fmla="*/ 1432444 h 1741470"/>
                    <a:gd name="connsiteX22" fmla="*/ 173173 w 1808355"/>
                    <a:gd name="connsiteY22" fmla="*/ 1316524 h 1741470"/>
                    <a:gd name="connsiteX23" fmla="*/ 81105 w 1808355"/>
                    <a:gd name="connsiteY23" fmla="*/ 1286141 h 1741470"/>
                    <a:gd name="connsiteX24" fmla="*/ 71149 w 1808355"/>
                    <a:gd name="connsiteY24" fmla="*/ 1104451 h 1741470"/>
                    <a:gd name="connsiteX25" fmla="*/ 26 w 1808355"/>
                    <a:gd name="connsiteY25" fmla="*/ 915921 h 1741470"/>
                    <a:gd name="connsiteX0" fmla="*/ 26 w 1808355"/>
                    <a:gd name="connsiteY0" fmla="*/ 915921 h 1741470"/>
                    <a:gd name="connsiteX1" fmla="*/ 79712 w 1808355"/>
                    <a:gd name="connsiteY1" fmla="*/ 681257 h 1741470"/>
                    <a:gd name="connsiteX2" fmla="*/ 255785 w 1808355"/>
                    <a:gd name="connsiteY2" fmla="*/ 476736 h 1741470"/>
                    <a:gd name="connsiteX3" fmla="*/ 422217 w 1808355"/>
                    <a:gd name="connsiteY3" fmla="*/ 143540 h 1741470"/>
                    <a:gd name="connsiteX4" fmla="*/ 712710 w 1808355"/>
                    <a:gd name="connsiteY4" fmla="*/ 254008 h 1741470"/>
                    <a:gd name="connsiteX5" fmla="*/ 1038268 w 1808355"/>
                    <a:gd name="connsiteY5" fmla="*/ 7087 h 1741470"/>
                    <a:gd name="connsiteX6" fmla="*/ 1322702 w 1808355"/>
                    <a:gd name="connsiteY6" fmla="*/ 80326 h 1741470"/>
                    <a:gd name="connsiteX7" fmla="*/ 1610936 w 1808355"/>
                    <a:gd name="connsiteY7" fmla="*/ 219473 h 1741470"/>
                    <a:gd name="connsiteX8" fmla="*/ 1759609 w 1808355"/>
                    <a:gd name="connsiteY8" fmla="*/ 349477 h 1741470"/>
                    <a:gd name="connsiteX9" fmla="*/ 1490914 w 1808355"/>
                    <a:gd name="connsiteY9" fmla="*/ 541019 h 1741470"/>
                    <a:gd name="connsiteX10" fmla="*/ 1440867 w 1808355"/>
                    <a:gd name="connsiteY10" fmla="*/ 682385 h 1741470"/>
                    <a:gd name="connsiteX11" fmla="*/ 1539629 w 1808355"/>
                    <a:gd name="connsiteY11" fmla="*/ 862019 h 1741470"/>
                    <a:gd name="connsiteX12" fmla="*/ 1804534 w 1808355"/>
                    <a:gd name="connsiteY12" fmla="*/ 937476 h 1741470"/>
                    <a:gd name="connsiteX13" fmla="*/ 1689638 w 1808355"/>
                    <a:gd name="connsiteY13" fmla="*/ 1163691 h 1741470"/>
                    <a:gd name="connsiteX14" fmla="*/ 1592275 w 1808355"/>
                    <a:gd name="connsiteY14" fmla="*/ 1371530 h 1741470"/>
                    <a:gd name="connsiteX15" fmla="*/ 1486880 w 1808355"/>
                    <a:gd name="connsiteY15" fmla="*/ 1538195 h 1741470"/>
                    <a:gd name="connsiteX16" fmla="*/ 1221704 w 1808355"/>
                    <a:gd name="connsiteY16" fmla="*/ 1668995 h 1741470"/>
                    <a:gd name="connsiteX17" fmla="*/ 1019980 w 1808355"/>
                    <a:gd name="connsiteY17" fmla="*/ 1685210 h 1741470"/>
                    <a:gd name="connsiteX18" fmla="*/ 785177 w 1808355"/>
                    <a:gd name="connsiteY18" fmla="*/ 1678138 h 1741470"/>
                    <a:gd name="connsiteX19" fmla="*/ 585616 w 1808355"/>
                    <a:gd name="connsiteY19" fmla="*/ 1740161 h 1741470"/>
                    <a:gd name="connsiteX20" fmla="*/ 385625 w 1808355"/>
                    <a:gd name="connsiteY20" fmla="*/ 1610950 h 1741470"/>
                    <a:gd name="connsiteX21" fmla="*/ 213081 w 1808355"/>
                    <a:gd name="connsiteY21" fmla="*/ 1432444 h 1741470"/>
                    <a:gd name="connsiteX22" fmla="*/ 173173 w 1808355"/>
                    <a:gd name="connsiteY22" fmla="*/ 1316524 h 1741470"/>
                    <a:gd name="connsiteX23" fmla="*/ 81105 w 1808355"/>
                    <a:gd name="connsiteY23" fmla="*/ 1286141 h 1741470"/>
                    <a:gd name="connsiteX24" fmla="*/ 71149 w 1808355"/>
                    <a:gd name="connsiteY24" fmla="*/ 1104451 h 1741470"/>
                    <a:gd name="connsiteX25" fmla="*/ 26 w 1808355"/>
                    <a:gd name="connsiteY25" fmla="*/ 915921 h 1741470"/>
                    <a:gd name="connsiteX0" fmla="*/ 435 w 1808764"/>
                    <a:gd name="connsiteY0" fmla="*/ 915921 h 1741470"/>
                    <a:gd name="connsiteX1" fmla="*/ 108997 w 1808764"/>
                    <a:gd name="connsiteY1" fmla="*/ 536878 h 1741470"/>
                    <a:gd name="connsiteX2" fmla="*/ 256194 w 1808764"/>
                    <a:gd name="connsiteY2" fmla="*/ 476736 h 1741470"/>
                    <a:gd name="connsiteX3" fmla="*/ 422626 w 1808764"/>
                    <a:gd name="connsiteY3" fmla="*/ 143540 h 1741470"/>
                    <a:gd name="connsiteX4" fmla="*/ 713119 w 1808764"/>
                    <a:gd name="connsiteY4" fmla="*/ 254008 h 1741470"/>
                    <a:gd name="connsiteX5" fmla="*/ 1038677 w 1808764"/>
                    <a:gd name="connsiteY5" fmla="*/ 7087 h 1741470"/>
                    <a:gd name="connsiteX6" fmla="*/ 1323111 w 1808764"/>
                    <a:gd name="connsiteY6" fmla="*/ 80326 h 1741470"/>
                    <a:gd name="connsiteX7" fmla="*/ 1611345 w 1808764"/>
                    <a:gd name="connsiteY7" fmla="*/ 219473 h 1741470"/>
                    <a:gd name="connsiteX8" fmla="*/ 1760018 w 1808764"/>
                    <a:gd name="connsiteY8" fmla="*/ 349477 h 1741470"/>
                    <a:gd name="connsiteX9" fmla="*/ 1491323 w 1808764"/>
                    <a:gd name="connsiteY9" fmla="*/ 541019 h 1741470"/>
                    <a:gd name="connsiteX10" fmla="*/ 1441276 w 1808764"/>
                    <a:gd name="connsiteY10" fmla="*/ 682385 h 1741470"/>
                    <a:gd name="connsiteX11" fmla="*/ 1540038 w 1808764"/>
                    <a:gd name="connsiteY11" fmla="*/ 862019 h 1741470"/>
                    <a:gd name="connsiteX12" fmla="*/ 1804943 w 1808764"/>
                    <a:gd name="connsiteY12" fmla="*/ 937476 h 1741470"/>
                    <a:gd name="connsiteX13" fmla="*/ 1690047 w 1808764"/>
                    <a:gd name="connsiteY13" fmla="*/ 1163691 h 1741470"/>
                    <a:gd name="connsiteX14" fmla="*/ 1592684 w 1808764"/>
                    <a:gd name="connsiteY14" fmla="*/ 1371530 h 1741470"/>
                    <a:gd name="connsiteX15" fmla="*/ 1487289 w 1808764"/>
                    <a:gd name="connsiteY15" fmla="*/ 1538195 h 1741470"/>
                    <a:gd name="connsiteX16" fmla="*/ 1222113 w 1808764"/>
                    <a:gd name="connsiteY16" fmla="*/ 1668995 h 1741470"/>
                    <a:gd name="connsiteX17" fmla="*/ 1020389 w 1808764"/>
                    <a:gd name="connsiteY17" fmla="*/ 1685210 h 1741470"/>
                    <a:gd name="connsiteX18" fmla="*/ 785586 w 1808764"/>
                    <a:gd name="connsiteY18" fmla="*/ 1678138 h 1741470"/>
                    <a:gd name="connsiteX19" fmla="*/ 586025 w 1808764"/>
                    <a:gd name="connsiteY19" fmla="*/ 1740161 h 1741470"/>
                    <a:gd name="connsiteX20" fmla="*/ 386034 w 1808764"/>
                    <a:gd name="connsiteY20" fmla="*/ 1610950 h 1741470"/>
                    <a:gd name="connsiteX21" fmla="*/ 213490 w 1808764"/>
                    <a:gd name="connsiteY21" fmla="*/ 1432444 h 1741470"/>
                    <a:gd name="connsiteX22" fmla="*/ 173582 w 1808764"/>
                    <a:gd name="connsiteY22" fmla="*/ 1316524 h 1741470"/>
                    <a:gd name="connsiteX23" fmla="*/ 81514 w 1808764"/>
                    <a:gd name="connsiteY23" fmla="*/ 1286141 h 1741470"/>
                    <a:gd name="connsiteX24" fmla="*/ 71558 w 1808764"/>
                    <a:gd name="connsiteY24" fmla="*/ 1104451 h 1741470"/>
                    <a:gd name="connsiteX25" fmla="*/ 435 w 1808764"/>
                    <a:gd name="connsiteY25" fmla="*/ 915921 h 1741470"/>
                    <a:gd name="connsiteX0" fmla="*/ 160794 w 1738116"/>
                    <a:gd name="connsiteY0" fmla="*/ 838919 h 1741470"/>
                    <a:gd name="connsiteX1" fmla="*/ 38349 w 1738116"/>
                    <a:gd name="connsiteY1" fmla="*/ 536878 h 1741470"/>
                    <a:gd name="connsiteX2" fmla="*/ 185546 w 1738116"/>
                    <a:gd name="connsiteY2" fmla="*/ 476736 h 1741470"/>
                    <a:gd name="connsiteX3" fmla="*/ 351978 w 1738116"/>
                    <a:gd name="connsiteY3" fmla="*/ 143540 h 1741470"/>
                    <a:gd name="connsiteX4" fmla="*/ 642471 w 1738116"/>
                    <a:gd name="connsiteY4" fmla="*/ 254008 h 1741470"/>
                    <a:gd name="connsiteX5" fmla="*/ 968029 w 1738116"/>
                    <a:gd name="connsiteY5" fmla="*/ 7087 h 1741470"/>
                    <a:gd name="connsiteX6" fmla="*/ 1252463 w 1738116"/>
                    <a:gd name="connsiteY6" fmla="*/ 80326 h 1741470"/>
                    <a:gd name="connsiteX7" fmla="*/ 1540697 w 1738116"/>
                    <a:gd name="connsiteY7" fmla="*/ 219473 h 1741470"/>
                    <a:gd name="connsiteX8" fmla="*/ 1689370 w 1738116"/>
                    <a:gd name="connsiteY8" fmla="*/ 349477 h 1741470"/>
                    <a:gd name="connsiteX9" fmla="*/ 1420675 w 1738116"/>
                    <a:gd name="connsiteY9" fmla="*/ 541019 h 1741470"/>
                    <a:gd name="connsiteX10" fmla="*/ 1370628 w 1738116"/>
                    <a:gd name="connsiteY10" fmla="*/ 682385 h 1741470"/>
                    <a:gd name="connsiteX11" fmla="*/ 1469390 w 1738116"/>
                    <a:gd name="connsiteY11" fmla="*/ 862019 h 1741470"/>
                    <a:gd name="connsiteX12" fmla="*/ 1734295 w 1738116"/>
                    <a:gd name="connsiteY12" fmla="*/ 937476 h 1741470"/>
                    <a:gd name="connsiteX13" fmla="*/ 1619399 w 1738116"/>
                    <a:gd name="connsiteY13" fmla="*/ 1163691 h 1741470"/>
                    <a:gd name="connsiteX14" fmla="*/ 1522036 w 1738116"/>
                    <a:gd name="connsiteY14" fmla="*/ 1371530 h 1741470"/>
                    <a:gd name="connsiteX15" fmla="*/ 1416641 w 1738116"/>
                    <a:gd name="connsiteY15" fmla="*/ 1538195 h 1741470"/>
                    <a:gd name="connsiteX16" fmla="*/ 1151465 w 1738116"/>
                    <a:gd name="connsiteY16" fmla="*/ 1668995 h 1741470"/>
                    <a:gd name="connsiteX17" fmla="*/ 949741 w 1738116"/>
                    <a:gd name="connsiteY17" fmla="*/ 1685210 h 1741470"/>
                    <a:gd name="connsiteX18" fmla="*/ 714938 w 1738116"/>
                    <a:gd name="connsiteY18" fmla="*/ 1678138 h 1741470"/>
                    <a:gd name="connsiteX19" fmla="*/ 515377 w 1738116"/>
                    <a:gd name="connsiteY19" fmla="*/ 1740161 h 1741470"/>
                    <a:gd name="connsiteX20" fmla="*/ 315386 w 1738116"/>
                    <a:gd name="connsiteY20" fmla="*/ 1610950 h 1741470"/>
                    <a:gd name="connsiteX21" fmla="*/ 142842 w 1738116"/>
                    <a:gd name="connsiteY21" fmla="*/ 1432444 h 1741470"/>
                    <a:gd name="connsiteX22" fmla="*/ 102934 w 1738116"/>
                    <a:gd name="connsiteY22" fmla="*/ 1316524 h 1741470"/>
                    <a:gd name="connsiteX23" fmla="*/ 10866 w 1738116"/>
                    <a:gd name="connsiteY23" fmla="*/ 1286141 h 1741470"/>
                    <a:gd name="connsiteX24" fmla="*/ 910 w 1738116"/>
                    <a:gd name="connsiteY24" fmla="*/ 1104451 h 1741470"/>
                    <a:gd name="connsiteX25" fmla="*/ 160794 w 1738116"/>
                    <a:gd name="connsiteY25" fmla="*/ 838919 h 1741470"/>
                    <a:gd name="connsiteX0" fmla="*/ 160794 w 1738593"/>
                    <a:gd name="connsiteY0" fmla="*/ 838919 h 1741470"/>
                    <a:gd name="connsiteX1" fmla="*/ 38349 w 1738593"/>
                    <a:gd name="connsiteY1" fmla="*/ 536878 h 1741470"/>
                    <a:gd name="connsiteX2" fmla="*/ 185546 w 1738593"/>
                    <a:gd name="connsiteY2" fmla="*/ 476736 h 1741470"/>
                    <a:gd name="connsiteX3" fmla="*/ 351978 w 1738593"/>
                    <a:gd name="connsiteY3" fmla="*/ 143540 h 1741470"/>
                    <a:gd name="connsiteX4" fmla="*/ 642471 w 1738593"/>
                    <a:gd name="connsiteY4" fmla="*/ 254008 h 1741470"/>
                    <a:gd name="connsiteX5" fmla="*/ 968029 w 1738593"/>
                    <a:gd name="connsiteY5" fmla="*/ 7087 h 1741470"/>
                    <a:gd name="connsiteX6" fmla="*/ 1252463 w 1738593"/>
                    <a:gd name="connsiteY6" fmla="*/ 80326 h 1741470"/>
                    <a:gd name="connsiteX7" fmla="*/ 1540697 w 1738593"/>
                    <a:gd name="connsiteY7" fmla="*/ 219473 h 1741470"/>
                    <a:gd name="connsiteX8" fmla="*/ 1689370 w 1738593"/>
                    <a:gd name="connsiteY8" fmla="*/ 349477 h 1741470"/>
                    <a:gd name="connsiteX9" fmla="*/ 1420675 w 1738593"/>
                    <a:gd name="connsiteY9" fmla="*/ 541019 h 1741470"/>
                    <a:gd name="connsiteX10" fmla="*/ 1370628 w 1738593"/>
                    <a:gd name="connsiteY10" fmla="*/ 682385 h 1741470"/>
                    <a:gd name="connsiteX11" fmla="*/ 1469390 w 1738593"/>
                    <a:gd name="connsiteY11" fmla="*/ 862019 h 1741470"/>
                    <a:gd name="connsiteX12" fmla="*/ 1734295 w 1738593"/>
                    <a:gd name="connsiteY12" fmla="*/ 937476 h 1741470"/>
                    <a:gd name="connsiteX13" fmla="*/ 1619399 w 1738593"/>
                    <a:gd name="connsiteY13" fmla="*/ 1163691 h 1741470"/>
                    <a:gd name="connsiteX14" fmla="*/ 1435409 w 1738593"/>
                    <a:gd name="connsiteY14" fmla="*/ 1313779 h 1741470"/>
                    <a:gd name="connsiteX15" fmla="*/ 1416641 w 1738593"/>
                    <a:gd name="connsiteY15" fmla="*/ 1538195 h 1741470"/>
                    <a:gd name="connsiteX16" fmla="*/ 1151465 w 1738593"/>
                    <a:gd name="connsiteY16" fmla="*/ 1668995 h 1741470"/>
                    <a:gd name="connsiteX17" fmla="*/ 949741 w 1738593"/>
                    <a:gd name="connsiteY17" fmla="*/ 1685210 h 1741470"/>
                    <a:gd name="connsiteX18" fmla="*/ 714938 w 1738593"/>
                    <a:gd name="connsiteY18" fmla="*/ 1678138 h 1741470"/>
                    <a:gd name="connsiteX19" fmla="*/ 515377 w 1738593"/>
                    <a:gd name="connsiteY19" fmla="*/ 1740161 h 1741470"/>
                    <a:gd name="connsiteX20" fmla="*/ 315386 w 1738593"/>
                    <a:gd name="connsiteY20" fmla="*/ 1610950 h 1741470"/>
                    <a:gd name="connsiteX21" fmla="*/ 142842 w 1738593"/>
                    <a:gd name="connsiteY21" fmla="*/ 1432444 h 1741470"/>
                    <a:gd name="connsiteX22" fmla="*/ 102934 w 1738593"/>
                    <a:gd name="connsiteY22" fmla="*/ 1316524 h 1741470"/>
                    <a:gd name="connsiteX23" fmla="*/ 10866 w 1738593"/>
                    <a:gd name="connsiteY23" fmla="*/ 1286141 h 1741470"/>
                    <a:gd name="connsiteX24" fmla="*/ 910 w 1738593"/>
                    <a:gd name="connsiteY24" fmla="*/ 1104451 h 1741470"/>
                    <a:gd name="connsiteX25" fmla="*/ 160794 w 1738593"/>
                    <a:gd name="connsiteY25" fmla="*/ 838919 h 1741470"/>
                    <a:gd name="connsiteX0" fmla="*/ 160794 w 1738593"/>
                    <a:gd name="connsiteY0" fmla="*/ 838919 h 1741470"/>
                    <a:gd name="connsiteX1" fmla="*/ 38349 w 1738593"/>
                    <a:gd name="connsiteY1" fmla="*/ 536878 h 1741470"/>
                    <a:gd name="connsiteX2" fmla="*/ 185546 w 1738593"/>
                    <a:gd name="connsiteY2" fmla="*/ 476736 h 1741470"/>
                    <a:gd name="connsiteX3" fmla="*/ 351978 w 1738593"/>
                    <a:gd name="connsiteY3" fmla="*/ 143540 h 1741470"/>
                    <a:gd name="connsiteX4" fmla="*/ 642471 w 1738593"/>
                    <a:gd name="connsiteY4" fmla="*/ 254008 h 1741470"/>
                    <a:gd name="connsiteX5" fmla="*/ 968029 w 1738593"/>
                    <a:gd name="connsiteY5" fmla="*/ 7087 h 1741470"/>
                    <a:gd name="connsiteX6" fmla="*/ 1252463 w 1738593"/>
                    <a:gd name="connsiteY6" fmla="*/ 80326 h 1741470"/>
                    <a:gd name="connsiteX7" fmla="*/ 1540697 w 1738593"/>
                    <a:gd name="connsiteY7" fmla="*/ 219473 h 1741470"/>
                    <a:gd name="connsiteX8" fmla="*/ 1689370 w 1738593"/>
                    <a:gd name="connsiteY8" fmla="*/ 349477 h 1741470"/>
                    <a:gd name="connsiteX9" fmla="*/ 1420675 w 1738593"/>
                    <a:gd name="connsiteY9" fmla="*/ 541019 h 1741470"/>
                    <a:gd name="connsiteX10" fmla="*/ 1370628 w 1738593"/>
                    <a:gd name="connsiteY10" fmla="*/ 682385 h 1741470"/>
                    <a:gd name="connsiteX11" fmla="*/ 1469390 w 1738593"/>
                    <a:gd name="connsiteY11" fmla="*/ 862019 h 1741470"/>
                    <a:gd name="connsiteX12" fmla="*/ 1734295 w 1738593"/>
                    <a:gd name="connsiteY12" fmla="*/ 937476 h 1741470"/>
                    <a:gd name="connsiteX13" fmla="*/ 1619399 w 1738593"/>
                    <a:gd name="connsiteY13" fmla="*/ 1163691 h 1741470"/>
                    <a:gd name="connsiteX14" fmla="*/ 1435409 w 1738593"/>
                    <a:gd name="connsiteY14" fmla="*/ 1313779 h 1741470"/>
                    <a:gd name="connsiteX15" fmla="*/ 1416641 w 1738593"/>
                    <a:gd name="connsiteY15" fmla="*/ 1538195 h 1741470"/>
                    <a:gd name="connsiteX16" fmla="*/ 1170716 w 1738593"/>
                    <a:gd name="connsiteY16" fmla="*/ 1553492 h 1741470"/>
                    <a:gd name="connsiteX17" fmla="*/ 949741 w 1738593"/>
                    <a:gd name="connsiteY17" fmla="*/ 1685210 h 1741470"/>
                    <a:gd name="connsiteX18" fmla="*/ 714938 w 1738593"/>
                    <a:gd name="connsiteY18" fmla="*/ 1678138 h 1741470"/>
                    <a:gd name="connsiteX19" fmla="*/ 515377 w 1738593"/>
                    <a:gd name="connsiteY19" fmla="*/ 1740161 h 1741470"/>
                    <a:gd name="connsiteX20" fmla="*/ 315386 w 1738593"/>
                    <a:gd name="connsiteY20" fmla="*/ 1610950 h 1741470"/>
                    <a:gd name="connsiteX21" fmla="*/ 142842 w 1738593"/>
                    <a:gd name="connsiteY21" fmla="*/ 1432444 h 1741470"/>
                    <a:gd name="connsiteX22" fmla="*/ 102934 w 1738593"/>
                    <a:gd name="connsiteY22" fmla="*/ 1316524 h 1741470"/>
                    <a:gd name="connsiteX23" fmla="*/ 10866 w 1738593"/>
                    <a:gd name="connsiteY23" fmla="*/ 1286141 h 1741470"/>
                    <a:gd name="connsiteX24" fmla="*/ 910 w 1738593"/>
                    <a:gd name="connsiteY24" fmla="*/ 1104451 h 1741470"/>
                    <a:gd name="connsiteX25" fmla="*/ 160794 w 1738593"/>
                    <a:gd name="connsiteY25" fmla="*/ 838919 h 1741470"/>
                    <a:gd name="connsiteX0" fmla="*/ 160794 w 1692057"/>
                    <a:gd name="connsiteY0" fmla="*/ 838919 h 1741470"/>
                    <a:gd name="connsiteX1" fmla="*/ 38349 w 1692057"/>
                    <a:gd name="connsiteY1" fmla="*/ 536878 h 1741470"/>
                    <a:gd name="connsiteX2" fmla="*/ 185546 w 1692057"/>
                    <a:gd name="connsiteY2" fmla="*/ 476736 h 1741470"/>
                    <a:gd name="connsiteX3" fmla="*/ 351978 w 1692057"/>
                    <a:gd name="connsiteY3" fmla="*/ 143540 h 1741470"/>
                    <a:gd name="connsiteX4" fmla="*/ 642471 w 1692057"/>
                    <a:gd name="connsiteY4" fmla="*/ 254008 h 1741470"/>
                    <a:gd name="connsiteX5" fmla="*/ 968029 w 1692057"/>
                    <a:gd name="connsiteY5" fmla="*/ 7087 h 1741470"/>
                    <a:gd name="connsiteX6" fmla="*/ 1252463 w 1692057"/>
                    <a:gd name="connsiteY6" fmla="*/ 80326 h 1741470"/>
                    <a:gd name="connsiteX7" fmla="*/ 1540697 w 1692057"/>
                    <a:gd name="connsiteY7" fmla="*/ 219473 h 1741470"/>
                    <a:gd name="connsiteX8" fmla="*/ 1689370 w 1692057"/>
                    <a:gd name="connsiteY8" fmla="*/ 349477 h 1741470"/>
                    <a:gd name="connsiteX9" fmla="*/ 1420675 w 1692057"/>
                    <a:gd name="connsiteY9" fmla="*/ 541019 h 1741470"/>
                    <a:gd name="connsiteX10" fmla="*/ 1370628 w 1692057"/>
                    <a:gd name="connsiteY10" fmla="*/ 682385 h 1741470"/>
                    <a:gd name="connsiteX11" fmla="*/ 1469390 w 1692057"/>
                    <a:gd name="connsiteY11" fmla="*/ 862019 h 1741470"/>
                    <a:gd name="connsiteX12" fmla="*/ 1621806 w 1692057"/>
                    <a:gd name="connsiteY12" fmla="*/ 993715 h 1741470"/>
                    <a:gd name="connsiteX13" fmla="*/ 1619399 w 1692057"/>
                    <a:gd name="connsiteY13" fmla="*/ 1163691 h 1741470"/>
                    <a:gd name="connsiteX14" fmla="*/ 1435409 w 1692057"/>
                    <a:gd name="connsiteY14" fmla="*/ 1313779 h 1741470"/>
                    <a:gd name="connsiteX15" fmla="*/ 1416641 w 1692057"/>
                    <a:gd name="connsiteY15" fmla="*/ 1538195 h 1741470"/>
                    <a:gd name="connsiteX16" fmla="*/ 1170716 w 1692057"/>
                    <a:gd name="connsiteY16" fmla="*/ 1553492 h 1741470"/>
                    <a:gd name="connsiteX17" fmla="*/ 949741 w 1692057"/>
                    <a:gd name="connsiteY17" fmla="*/ 1685210 h 1741470"/>
                    <a:gd name="connsiteX18" fmla="*/ 714938 w 1692057"/>
                    <a:gd name="connsiteY18" fmla="*/ 1678138 h 1741470"/>
                    <a:gd name="connsiteX19" fmla="*/ 515377 w 1692057"/>
                    <a:gd name="connsiteY19" fmla="*/ 1740161 h 1741470"/>
                    <a:gd name="connsiteX20" fmla="*/ 315386 w 1692057"/>
                    <a:gd name="connsiteY20" fmla="*/ 1610950 h 1741470"/>
                    <a:gd name="connsiteX21" fmla="*/ 142842 w 1692057"/>
                    <a:gd name="connsiteY21" fmla="*/ 1432444 h 1741470"/>
                    <a:gd name="connsiteX22" fmla="*/ 102934 w 1692057"/>
                    <a:gd name="connsiteY22" fmla="*/ 1316524 h 1741470"/>
                    <a:gd name="connsiteX23" fmla="*/ 10866 w 1692057"/>
                    <a:gd name="connsiteY23" fmla="*/ 1286141 h 1741470"/>
                    <a:gd name="connsiteX24" fmla="*/ 910 w 1692057"/>
                    <a:gd name="connsiteY24" fmla="*/ 1104451 h 1741470"/>
                    <a:gd name="connsiteX25" fmla="*/ 160794 w 1692057"/>
                    <a:gd name="connsiteY25" fmla="*/ 838919 h 1741470"/>
                    <a:gd name="connsiteX0" fmla="*/ 160794 w 1641630"/>
                    <a:gd name="connsiteY0" fmla="*/ 838919 h 1741470"/>
                    <a:gd name="connsiteX1" fmla="*/ 38349 w 1641630"/>
                    <a:gd name="connsiteY1" fmla="*/ 536878 h 1741470"/>
                    <a:gd name="connsiteX2" fmla="*/ 185546 w 1641630"/>
                    <a:gd name="connsiteY2" fmla="*/ 476736 h 1741470"/>
                    <a:gd name="connsiteX3" fmla="*/ 351978 w 1641630"/>
                    <a:gd name="connsiteY3" fmla="*/ 143540 h 1741470"/>
                    <a:gd name="connsiteX4" fmla="*/ 642471 w 1641630"/>
                    <a:gd name="connsiteY4" fmla="*/ 254008 h 1741470"/>
                    <a:gd name="connsiteX5" fmla="*/ 968029 w 1641630"/>
                    <a:gd name="connsiteY5" fmla="*/ 7087 h 1741470"/>
                    <a:gd name="connsiteX6" fmla="*/ 1252463 w 1641630"/>
                    <a:gd name="connsiteY6" fmla="*/ 80326 h 1741470"/>
                    <a:gd name="connsiteX7" fmla="*/ 1540697 w 1641630"/>
                    <a:gd name="connsiteY7" fmla="*/ 219473 h 1741470"/>
                    <a:gd name="connsiteX8" fmla="*/ 1548759 w 1641630"/>
                    <a:gd name="connsiteY8" fmla="*/ 349477 h 1741470"/>
                    <a:gd name="connsiteX9" fmla="*/ 1420675 w 1641630"/>
                    <a:gd name="connsiteY9" fmla="*/ 541019 h 1741470"/>
                    <a:gd name="connsiteX10" fmla="*/ 1370628 w 1641630"/>
                    <a:gd name="connsiteY10" fmla="*/ 682385 h 1741470"/>
                    <a:gd name="connsiteX11" fmla="*/ 1469390 w 1641630"/>
                    <a:gd name="connsiteY11" fmla="*/ 862019 h 1741470"/>
                    <a:gd name="connsiteX12" fmla="*/ 1621806 w 1641630"/>
                    <a:gd name="connsiteY12" fmla="*/ 993715 h 1741470"/>
                    <a:gd name="connsiteX13" fmla="*/ 1619399 w 1641630"/>
                    <a:gd name="connsiteY13" fmla="*/ 1163691 h 1741470"/>
                    <a:gd name="connsiteX14" fmla="*/ 1435409 w 1641630"/>
                    <a:gd name="connsiteY14" fmla="*/ 1313779 h 1741470"/>
                    <a:gd name="connsiteX15" fmla="*/ 1416641 w 1641630"/>
                    <a:gd name="connsiteY15" fmla="*/ 1538195 h 1741470"/>
                    <a:gd name="connsiteX16" fmla="*/ 1170716 w 1641630"/>
                    <a:gd name="connsiteY16" fmla="*/ 1553492 h 1741470"/>
                    <a:gd name="connsiteX17" fmla="*/ 949741 w 1641630"/>
                    <a:gd name="connsiteY17" fmla="*/ 1685210 h 1741470"/>
                    <a:gd name="connsiteX18" fmla="*/ 714938 w 1641630"/>
                    <a:gd name="connsiteY18" fmla="*/ 1678138 h 1741470"/>
                    <a:gd name="connsiteX19" fmla="*/ 515377 w 1641630"/>
                    <a:gd name="connsiteY19" fmla="*/ 1740161 h 1741470"/>
                    <a:gd name="connsiteX20" fmla="*/ 315386 w 1641630"/>
                    <a:gd name="connsiteY20" fmla="*/ 1610950 h 1741470"/>
                    <a:gd name="connsiteX21" fmla="*/ 142842 w 1641630"/>
                    <a:gd name="connsiteY21" fmla="*/ 1432444 h 1741470"/>
                    <a:gd name="connsiteX22" fmla="*/ 102934 w 1641630"/>
                    <a:gd name="connsiteY22" fmla="*/ 1316524 h 1741470"/>
                    <a:gd name="connsiteX23" fmla="*/ 10866 w 1641630"/>
                    <a:gd name="connsiteY23" fmla="*/ 1286141 h 1741470"/>
                    <a:gd name="connsiteX24" fmla="*/ 910 w 1641630"/>
                    <a:gd name="connsiteY24" fmla="*/ 1104451 h 1741470"/>
                    <a:gd name="connsiteX25" fmla="*/ 160794 w 1641630"/>
                    <a:gd name="connsiteY25" fmla="*/ 838919 h 1741470"/>
                    <a:gd name="connsiteX0" fmla="*/ 160794 w 1641630"/>
                    <a:gd name="connsiteY0" fmla="*/ 813246 h 1715797"/>
                    <a:gd name="connsiteX1" fmla="*/ 38349 w 1641630"/>
                    <a:gd name="connsiteY1" fmla="*/ 511205 h 1715797"/>
                    <a:gd name="connsiteX2" fmla="*/ 185546 w 1641630"/>
                    <a:gd name="connsiteY2" fmla="*/ 451063 h 1715797"/>
                    <a:gd name="connsiteX3" fmla="*/ 351978 w 1641630"/>
                    <a:gd name="connsiteY3" fmla="*/ 117867 h 1715797"/>
                    <a:gd name="connsiteX4" fmla="*/ 642471 w 1641630"/>
                    <a:gd name="connsiteY4" fmla="*/ 228335 h 1715797"/>
                    <a:gd name="connsiteX5" fmla="*/ 1005525 w 1641630"/>
                    <a:gd name="connsiteY5" fmla="*/ 9533 h 1715797"/>
                    <a:gd name="connsiteX6" fmla="*/ 1252463 w 1641630"/>
                    <a:gd name="connsiteY6" fmla="*/ 54653 h 1715797"/>
                    <a:gd name="connsiteX7" fmla="*/ 1540697 w 1641630"/>
                    <a:gd name="connsiteY7" fmla="*/ 193800 h 1715797"/>
                    <a:gd name="connsiteX8" fmla="*/ 1548759 w 1641630"/>
                    <a:gd name="connsiteY8" fmla="*/ 323804 h 1715797"/>
                    <a:gd name="connsiteX9" fmla="*/ 1420675 w 1641630"/>
                    <a:gd name="connsiteY9" fmla="*/ 515346 h 1715797"/>
                    <a:gd name="connsiteX10" fmla="*/ 1370628 w 1641630"/>
                    <a:gd name="connsiteY10" fmla="*/ 656712 h 1715797"/>
                    <a:gd name="connsiteX11" fmla="*/ 1469390 w 1641630"/>
                    <a:gd name="connsiteY11" fmla="*/ 836346 h 1715797"/>
                    <a:gd name="connsiteX12" fmla="*/ 1621806 w 1641630"/>
                    <a:gd name="connsiteY12" fmla="*/ 968042 h 1715797"/>
                    <a:gd name="connsiteX13" fmla="*/ 1619399 w 1641630"/>
                    <a:gd name="connsiteY13" fmla="*/ 1138018 h 1715797"/>
                    <a:gd name="connsiteX14" fmla="*/ 1435409 w 1641630"/>
                    <a:gd name="connsiteY14" fmla="*/ 1288106 h 1715797"/>
                    <a:gd name="connsiteX15" fmla="*/ 1416641 w 1641630"/>
                    <a:gd name="connsiteY15" fmla="*/ 1512522 h 1715797"/>
                    <a:gd name="connsiteX16" fmla="*/ 1170716 w 1641630"/>
                    <a:gd name="connsiteY16" fmla="*/ 1527819 h 1715797"/>
                    <a:gd name="connsiteX17" fmla="*/ 949741 w 1641630"/>
                    <a:gd name="connsiteY17" fmla="*/ 1659537 h 1715797"/>
                    <a:gd name="connsiteX18" fmla="*/ 714938 w 1641630"/>
                    <a:gd name="connsiteY18" fmla="*/ 1652465 h 1715797"/>
                    <a:gd name="connsiteX19" fmla="*/ 515377 w 1641630"/>
                    <a:gd name="connsiteY19" fmla="*/ 1714488 h 1715797"/>
                    <a:gd name="connsiteX20" fmla="*/ 315386 w 1641630"/>
                    <a:gd name="connsiteY20" fmla="*/ 1585277 h 1715797"/>
                    <a:gd name="connsiteX21" fmla="*/ 142842 w 1641630"/>
                    <a:gd name="connsiteY21" fmla="*/ 1406771 h 1715797"/>
                    <a:gd name="connsiteX22" fmla="*/ 102934 w 1641630"/>
                    <a:gd name="connsiteY22" fmla="*/ 1290851 h 1715797"/>
                    <a:gd name="connsiteX23" fmla="*/ 10866 w 1641630"/>
                    <a:gd name="connsiteY23" fmla="*/ 1260468 h 1715797"/>
                    <a:gd name="connsiteX24" fmla="*/ 910 w 1641630"/>
                    <a:gd name="connsiteY24" fmla="*/ 1078778 h 1715797"/>
                    <a:gd name="connsiteX25" fmla="*/ 160794 w 1641630"/>
                    <a:gd name="connsiteY25" fmla="*/ 813246 h 1715797"/>
                    <a:gd name="connsiteX0" fmla="*/ 160794 w 1641630"/>
                    <a:gd name="connsiteY0" fmla="*/ 813246 h 1715797"/>
                    <a:gd name="connsiteX1" fmla="*/ 38349 w 1641630"/>
                    <a:gd name="connsiteY1" fmla="*/ 511205 h 1715797"/>
                    <a:gd name="connsiteX2" fmla="*/ 185546 w 1641630"/>
                    <a:gd name="connsiteY2" fmla="*/ 451063 h 1715797"/>
                    <a:gd name="connsiteX3" fmla="*/ 342603 w 1641630"/>
                    <a:gd name="connsiteY3" fmla="*/ 174105 h 1715797"/>
                    <a:gd name="connsiteX4" fmla="*/ 642471 w 1641630"/>
                    <a:gd name="connsiteY4" fmla="*/ 228335 h 1715797"/>
                    <a:gd name="connsiteX5" fmla="*/ 1005525 w 1641630"/>
                    <a:gd name="connsiteY5" fmla="*/ 9533 h 1715797"/>
                    <a:gd name="connsiteX6" fmla="*/ 1252463 w 1641630"/>
                    <a:gd name="connsiteY6" fmla="*/ 54653 h 1715797"/>
                    <a:gd name="connsiteX7" fmla="*/ 1540697 w 1641630"/>
                    <a:gd name="connsiteY7" fmla="*/ 193800 h 1715797"/>
                    <a:gd name="connsiteX8" fmla="*/ 1548759 w 1641630"/>
                    <a:gd name="connsiteY8" fmla="*/ 323804 h 1715797"/>
                    <a:gd name="connsiteX9" fmla="*/ 1420675 w 1641630"/>
                    <a:gd name="connsiteY9" fmla="*/ 515346 h 1715797"/>
                    <a:gd name="connsiteX10" fmla="*/ 1370628 w 1641630"/>
                    <a:gd name="connsiteY10" fmla="*/ 656712 h 1715797"/>
                    <a:gd name="connsiteX11" fmla="*/ 1469390 w 1641630"/>
                    <a:gd name="connsiteY11" fmla="*/ 836346 h 1715797"/>
                    <a:gd name="connsiteX12" fmla="*/ 1621806 w 1641630"/>
                    <a:gd name="connsiteY12" fmla="*/ 968042 h 1715797"/>
                    <a:gd name="connsiteX13" fmla="*/ 1619399 w 1641630"/>
                    <a:gd name="connsiteY13" fmla="*/ 1138018 h 1715797"/>
                    <a:gd name="connsiteX14" fmla="*/ 1435409 w 1641630"/>
                    <a:gd name="connsiteY14" fmla="*/ 1288106 h 1715797"/>
                    <a:gd name="connsiteX15" fmla="*/ 1416641 w 1641630"/>
                    <a:gd name="connsiteY15" fmla="*/ 1512522 h 1715797"/>
                    <a:gd name="connsiteX16" fmla="*/ 1170716 w 1641630"/>
                    <a:gd name="connsiteY16" fmla="*/ 1527819 h 1715797"/>
                    <a:gd name="connsiteX17" fmla="*/ 949741 w 1641630"/>
                    <a:gd name="connsiteY17" fmla="*/ 1659537 h 1715797"/>
                    <a:gd name="connsiteX18" fmla="*/ 714938 w 1641630"/>
                    <a:gd name="connsiteY18" fmla="*/ 1652465 h 1715797"/>
                    <a:gd name="connsiteX19" fmla="*/ 515377 w 1641630"/>
                    <a:gd name="connsiteY19" fmla="*/ 1714488 h 1715797"/>
                    <a:gd name="connsiteX20" fmla="*/ 315386 w 1641630"/>
                    <a:gd name="connsiteY20" fmla="*/ 1585277 h 1715797"/>
                    <a:gd name="connsiteX21" fmla="*/ 142842 w 1641630"/>
                    <a:gd name="connsiteY21" fmla="*/ 1406771 h 1715797"/>
                    <a:gd name="connsiteX22" fmla="*/ 102934 w 1641630"/>
                    <a:gd name="connsiteY22" fmla="*/ 1290851 h 1715797"/>
                    <a:gd name="connsiteX23" fmla="*/ 10866 w 1641630"/>
                    <a:gd name="connsiteY23" fmla="*/ 1260468 h 1715797"/>
                    <a:gd name="connsiteX24" fmla="*/ 910 w 1641630"/>
                    <a:gd name="connsiteY24" fmla="*/ 1078778 h 1715797"/>
                    <a:gd name="connsiteX25" fmla="*/ 160794 w 1641630"/>
                    <a:gd name="connsiteY25" fmla="*/ 813246 h 1715797"/>
                    <a:gd name="connsiteX0" fmla="*/ 160794 w 1641630"/>
                    <a:gd name="connsiteY0" fmla="*/ 813246 h 1715797"/>
                    <a:gd name="connsiteX1" fmla="*/ 38349 w 1641630"/>
                    <a:gd name="connsiteY1" fmla="*/ 511205 h 1715797"/>
                    <a:gd name="connsiteX2" fmla="*/ 185546 w 1641630"/>
                    <a:gd name="connsiteY2" fmla="*/ 451063 h 1715797"/>
                    <a:gd name="connsiteX3" fmla="*/ 342603 w 1641630"/>
                    <a:gd name="connsiteY3" fmla="*/ 174105 h 1715797"/>
                    <a:gd name="connsiteX4" fmla="*/ 642471 w 1641630"/>
                    <a:gd name="connsiteY4" fmla="*/ 228335 h 1715797"/>
                    <a:gd name="connsiteX5" fmla="*/ 1005525 w 1641630"/>
                    <a:gd name="connsiteY5" fmla="*/ 9533 h 1715797"/>
                    <a:gd name="connsiteX6" fmla="*/ 1252463 w 1641630"/>
                    <a:gd name="connsiteY6" fmla="*/ 54653 h 1715797"/>
                    <a:gd name="connsiteX7" fmla="*/ 1540697 w 1641630"/>
                    <a:gd name="connsiteY7" fmla="*/ 193800 h 1715797"/>
                    <a:gd name="connsiteX8" fmla="*/ 1548759 w 1641630"/>
                    <a:gd name="connsiteY8" fmla="*/ 323804 h 1715797"/>
                    <a:gd name="connsiteX9" fmla="*/ 1420675 w 1641630"/>
                    <a:gd name="connsiteY9" fmla="*/ 515346 h 1715797"/>
                    <a:gd name="connsiteX10" fmla="*/ 1370628 w 1641630"/>
                    <a:gd name="connsiteY10" fmla="*/ 656712 h 1715797"/>
                    <a:gd name="connsiteX11" fmla="*/ 1469390 w 1641630"/>
                    <a:gd name="connsiteY11" fmla="*/ 836346 h 1715797"/>
                    <a:gd name="connsiteX12" fmla="*/ 1621806 w 1641630"/>
                    <a:gd name="connsiteY12" fmla="*/ 968042 h 1715797"/>
                    <a:gd name="connsiteX13" fmla="*/ 1619399 w 1641630"/>
                    <a:gd name="connsiteY13" fmla="*/ 1138018 h 1715797"/>
                    <a:gd name="connsiteX14" fmla="*/ 1435409 w 1641630"/>
                    <a:gd name="connsiteY14" fmla="*/ 1288106 h 1715797"/>
                    <a:gd name="connsiteX15" fmla="*/ 1379145 w 1641630"/>
                    <a:gd name="connsiteY15" fmla="*/ 1475030 h 1715797"/>
                    <a:gd name="connsiteX16" fmla="*/ 1170716 w 1641630"/>
                    <a:gd name="connsiteY16" fmla="*/ 1527819 h 1715797"/>
                    <a:gd name="connsiteX17" fmla="*/ 949741 w 1641630"/>
                    <a:gd name="connsiteY17" fmla="*/ 1659537 h 1715797"/>
                    <a:gd name="connsiteX18" fmla="*/ 714938 w 1641630"/>
                    <a:gd name="connsiteY18" fmla="*/ 1652465 h 1715797"/>
                    <a:gd name="connsiteX19" fmla="*/ 515377 w 1641630"/>
                    <a:gd name="connsiteY19" fmla="*/ 1714488 h 1715797"/>
                    <a:gd name="connsiteX20" fmla="*/ 315386 w 1641630"/>
                    <a:gd name="connsiteY20" fmla="*/ 1585277 h 1715797"/>
                    <a:gd name="connsiteX21" fmla="*/ 142842 w 1641630"/>
                    <a:gd name="connsiteY21" fmla="*/ 1406771 h 1715797"/>
                    <a:gd name="connsiteX22" fmla="*/ 102934 w 1641630"/>
                    <a:gd name="connsiteY22" fmla="*/ 1290851 h 1715797"/>
                    <a:gd name="connsiteX23" fmla="*/ 10866 w 1641630"/>
                    <a:gd name="connsiteY23" fmla="*/ 1260468 h 1715797"/>
                    <a:gd name="connsiteX24" fmla="*/ 910 w 1641630"/>
                    <a:gd name="connsiteY24" fmla="*/ 1078778 h 1715797"/>
                    <a:gd name="connsiteX25" fmla="*/ 160794 w 1641630"/>
                    <a:gd name="connsiteY25" fmla="*/ 813246 h 1715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41630" h="1715797">
                      <a:moveTo>
                        <a:pt x="160794" y="813246"/>
                      </a:moveTo>
                      <a:cubicBezTo>
                        <a:pt x="167034" y="718651"/>
                        <a:pt x="34224" y="571569"/>
                        <a:pt x="38349" y="511205"/>
                      </a:cubicBezTo>
                      <a:cubicBezTo>
                        <a:pt x="42474" y="450841"/>
                        <a:pt x="134837" y="507246"/>
                        <a:pt x="185546" y="451063"/>
                      </a:cubicBezTo>
                      <a:cubicBezTo>
                        <a:pt x="236255" y="394880"/>
                        <a:pt x="266449" y="211226"/>
                        <a:pt x="342603" y="174105"/>
                      </a:cubicBezTo>
                      <a:cubicBezTo>
                        <a:pt x="418757" y="136984"/>
                        <a:pt x="539796" y="251077"/>
                        <a:pt x="642471" y="228335"/>
                      </a:cubicBezTo>
                      <a:cubicBezTo>
                        <a:pt x="1014653" y="263345"/>
                        <a:pt x="903860" y="38480"/>
                        <a:pt x="1005525" y="9533"/>
                      </a:cubicBezTo>
                      <a:cubicBezTo>
                        <a:pt x="1107190" y="-19414"/>
                        <a:pt x="1163268" y="23942"/>
                        <a:pt x="1252463" y="54653"/>
                      </a:cubicBezTo>
                      <a:cubicBezTo>
                        <a:pt x="1341658" y="85364"/>
                        <a:pt x="1491314" y="148942"/>
                        <a:pt x="1540697" y="193800"/>
                      </a:cubicBezTo>
                      <a:cubicBezTo>
                        <a:pt x="1590080" y="238658"/>
                        <a:pt x="1568763" y="270213"/>
                        <a:pt x="1548759" y="323804"/>
                      </a:cubicBezTo>
                      <a:cubicBezTo>
                        <a:pt x="1528755" y="377395"/>
                        <a:pt x="1450363" y="459861"/>
                        <a:pt x="1420675" y="515346"/>
                      </a:cubicBezTo>
                      <a:cubicBezTo>
                        <a:pt x="1390987" y="570831"/>
                        <a:pt x="1362509" y="603212"/>
                        <a:pt x="1370628" y="656712"/>
                      </a:cubicBezTo>
                      <a:cubicBezTo>
                        <a:pt x="1378747" y="710212"/>
                        <a:pt x="1427527" y="784458"/>
                        <a:pt x="1469390" y="836346"/>
                      </a:cubicBezTo>
                      <a:cubicBezTo>
                        <a:pt x="1511253" y="888234"/>
                        <a:pt x="1596804" y="917763"/>
                        <a:pt x="1621806" y="968042"/>
                      </a:cubicBezTo>
                      <a:cubicBezTo>
                        <a:pt x="1646808" y="1018321"/>
                        <a:pt x="1650465" y="1084674"/>
                        <a:pt x="1619399" y="1138018"/>
                      </a:cubicBezTo>
                      <a:cubicBezTo>
                        <a:pt x="1588333" y="1191362"/>
                        <a:pt x="1475451" y="1231937"/>
                        <a:pt x="1435409" y="1288106"/>
                      </a:cubicBezTo>
                      <a:cubicBezTo>
                        <a:pt x="1395367" y="1344275"/>
                        <a:pt x="1423260" y="1435078"/>
                        <a:pt x="1379145" y="1475030"/>
                      </a:cubicBezTo>
                      <a:cubicBezTo>
                        <a:pt x="1335030" y="1514982"/>
                        <a:pt x="1242283" y="1497068"/>
                        <a:pt x="1170716" y="1527819"/>
                      </a:cubicBezTo>
                      <a:cubicBezTo>
                        <a:pt x="1099149" y="1558570"/>
                        <a:pt x="1025704" y="1638763"/>
                        <a:pt x="949741" y="1659537"/>
                      </a:cubicBezTo>
                      <a:cubicBezTo>
                        <a:pt x="873778" y="1680311"/>
                        <a:pt x="787332" y="1643306"/>
                        <a:pt x="714938" y="1652465"/>
                      </a:cubicBezTo>
                      <a:cubicBezTo>
                        <a:pt x="642544" y="1661624"/>
                        <a:pt x="581969" y="1725686"/>
                        <a:pt x="515377" y="1714488"/>
                      </a:cubicBezTo>
                      <a:cubicBezTo>
                        <a:pt x="448785" y="1703290"/>
                        <a:pt x="377475" y="1636563"/>
                        <a:pt x="315386" y="1585277"/>
                      </a:cubicBezTo>
                      <a:cubicBezTo>
                        <a:pt x="253297" y="1533991"/>
                        <a:pt x="178251" y="1455842"/>
                        <a:pt x="142842" y="1406771"/>
                      </a:cubicBezTo>
                      <a:cubicBezTo>
                        <a:pt x="107433" y="1357700"/>
                        <a:pt x="124930" y="1315235"/>
                        <a:pt x="102934" y="1290851"/>
                      </a:cubicBezTo>
                      <a:cubicBezTo>
                        <a:pt x="80938" y="1266467"/>
                        <a:pt x="7688" y="1296912"/>
                        <a:pt x="10866" y="1260468"/>
                      </a:cubicBezTo>
                      <a:cubicBezTo>
                        <a:pt x="14044" y="1224024"/>
                        <a:pt x="4153" y="1116097"/>
                        <a:pt x="910" y="1078778"/>
                      </a:cubicBezTo>
                      <a:cubicBezTo>
                        <a:pt x="-13793" y="1009985"/>
                        <a:pt x="154554" y="907842"/>
                        <a:pt x="160794" y="813246"/>
                      </a:cubicBezTo>
                      <a:close/>
                    </a:path>
                  </a:pathLst>
                </a:custGeom>
                <a:solidFill>
                  <a:schemeClr val="accent2">
                    <a:lumMod val="40000"/>
                    <a:lumOff val="6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38" name="Oval 137"/>
                <p:cNvSpPr/>
                <p:nvPr/>
              </p:nvSpPr>
              <p:spPr>
                <a:xfrm>
                  <a:off x="7820333" y="3221345"/>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39" name="Oval 138"/>
                <p:cNvSpPr/>
                <p:nvPr/>
              </p:nvSpPr>
              <p:spPr>
                <a:xfrm>
                  <a:off x="7500034" y="2928879"/>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40" name="Oval 139"/>
                <p:cNvSpPr/>
                <p:nvPr/>
              </p:nvSpPr>
              <p:spPr>
                <a:xfrm>
                  <a:off x="8107680" y="2937218"/>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41" name="Oval 140"/>
                <p:cNvSpPr/>
                <p:nvPr/>
              </p:nvSpPr>
              <p:spPr>
                <a:xfrm>
                  <a:off x="8264164" y="3093718"/>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42" name="Oval 141"/>
                <p:cNvSpPr/>
                <p:nvPr/>
              </p:nvSpPr>
              <p:spPr>
                <a:xfrm>
                  <a:off x="7585306" y="2928879"/>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43" name="Oval 142"/>
                <p:cNvSpPr/>
                <p:nvPr/>
              </p:nvSpPr>
              <p:spPr>
                <a:xfrm>
                  <a:off x="8199213" y="2892534"/>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44" name="Oval 143"/>
                <p:cNvSpPr/>
                <p:nvPr/>
              </p:nvSpPr>
              <p:spPr>
                <a:xfrm>
                  <a:off x="8003554" y="3242639"/>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45" name="Oval 144"/>
                <p:cNvSpPr/>
                <p:nvPr/>
              </p:nvSpPr>
              <p:spPr>
                <a:xfrm>
                  <a:off x="7934967" y="3145046"/>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46" name="Oval 145"/>
                <p:cNvSpPr/>
                <p:nvPr/>
              </p:nvSpPr>
              <p:spPr>
                <a:xfrm>
                  <a:off x="7909775" y="2973425"/>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47" name="Oval 146"/>
                <p:cNvSpPr/>
                <p:nvPr/>
              </p:nvSpPr>
              <p:spPr>
                <a:xfrm>
                  <a:off x="7361761" y="2385714"/>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48" name="Oval 147"/>
                <p:cNvSpPr/>
                <p:nvPr/>
              </p:nvSpPr>
              <p:spPr>
                <a:xfrm>
                  <a:off x="8072651" y="3187415"/>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49" name="Oval 148"/>
                <p:cNvSpPr/>
                <p:nvPr/>
              </p:nvSpPr>
              <p:spPr>
                <a:xfrm>
                  <a:off x="7388038" y="2680049"/>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50" name="Oval 149"/>
                <p:cNvSpPr/>
                <p:nvPr/>
              </p:nvSpPr>
              <p:spPr>
                <a:xfrm>
                  <a:off x="8042075" y="3125249"/>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51" name="Oval 150"/>
                <p:cNvSpPr/>
                <p:nvPr/>
              </p:nvSpPr>
              <p:spPr>
                <a:xfrm>
                  <a:off x="7516017" y="2782995"/>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52" name="Oval 151"/>
                <p:cNvSpPr/>
                <p:nvPr/>
              </p:nvSpPr>
              <p:spPr>
                <a:xfrm>
                  <a:off x="7978361" y="2988062"/>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53" name="Oval 152"/>
                <p:cNvSpPr/>
                <p:nvPr/>
              </p:nvSpPr>
              <p:spPr>
                <a:xfrm>
                  <a:off x="8236999" y="3040481"/>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54" name="Oval 153"/>
                <p:cNvSpPr/>
                <p:nvPr/>
              </p:nvSpPr>
              <p:spPr>
                <a:xfrm>
                  <a:off x="7471150" y="2313108"/>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55" name="Oval 154"/>
                <p:cNvSpPr/>
                <p:nvPr/>
              </p:nvSpPr>
              <p:spPr>
                <a:xfrm>
                  <a:off x="7838223" y="3101887"/>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56" name="Oval 155"/>
                <p:cNvSpPr/>
                <p:nvPr/>
              </p:nvSpPr>
              <p:spPr>
                <a:xfrm>
                  <a:off x="7431447" y="2187744"/>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57" name="Oval 156"/>
                <p:cNvSpPr/>
                <p:nvPr/>
              </p:nvSpPr>
              <p:spPr>
                <a:xfrm>
                  <a:off x="7544522" y="2836550"/>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58" name="Oval 157"/>
                <p:cNvSpPr/>
                <p:nvPr/>
              </p:nvSpPr>
              <p:spPr>
                <a:xfrm>
                  <a:off x="7701005" y="2993050"/>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59" name="Oval 158"/>
                <p:cNvSpPr/>
                <p:nvPr/>
              </p:nvSpPr>
              <p:spPr>
                <a:xfrm>
                  <a:off x="8401336" y="2755347"/>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60" name="Oval 159"/>
                <p:cNvSpPr/>
                <p:nvPr/>
              </p:nvSpPr>
              <p:spPr>
                <a:xfrm>
                  <a:off x="7857489" y="3149550"/>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61" name="Oval 160"/>
                <p:cNvSpPr/>
                <p:nvPr/>
              </p:nvSpPr>
              <p:spPr>
                <a:xfrm>
                  <a:off x="8013972" y="3306050"/>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62" name="Oval 161"/>
                <p:cNvSpPr/>
                <p:nvPr/>
              </p:nvSpPr>
              <p:spPr>
                <a:xfrm>
                  <a:off x="7438081" y="2625846"/>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63" name="Oval 162"/>
                <p:cNvSpPr/>
                <p:nvPr/>
              </p:nvSpPr>
              <p:spPr>
                <a:xfrm>
                  <a:off x="7551750" y="3011911"/>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64" name="Oval 163"/>
                <p:cNvSpPr/>
                <p:nvPr/>
              </p:nvSpPr>
              <p:spPr>
                <a:xfrm>
                  <a:off x="7616089" y="3123407"/>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65" name="Oval 164"/>
                <p:cNvSpPr/>
                <p:nvPr/>
              </p:nvSpPr>
              <p:spPr>
                <a:xfrm>
                  <a:off x="7539736" y="2052203"/>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66" name="Oval 165"/>
                <p:cNvSpPr/>
                <p:nvPr/>
              </p:nvSpPr>
              <p:spPr>
                <a:xfrm>
                  <a:off x="8318930" y="2022282"/>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67" name="Oval 166"/>
                <p:cNvSpPr/>
                <p:nvPr/>
              </p:nvSpPr>
              <p:spPr>
                <a:xfrm>
                  <a:off x="8347858" y="2945771"/>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68" name="Oval 167"/>
                <p:cNvSpPr/>
                <p:nvPr/>
              </p:nvSpPr>
              <p:spPr>
                <a:xfrm>
                  <a:off x="7300544" y="2742144"/>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69" name="Oval 168"/>
                <p:cNvSpPr/>
                <p:nvPr/>
              </p:nvSpPr>
              <p:spPr>
                <a:xfrm>
                  <a:off x="7826532" y="3266705"/>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70" name="Oval 169"/>
                <p:cNvSpPr/>
                <p:nvPr/>
              </p:nvSpPr>
              <p:spPr>
                <a:xfrm>
                  <a:off x="7372828" y="2767647"/>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71" name="Oval 170"/>
                <p:cNvSpPr/>
                <p:nvPr/>
              </p:nvSpPr>
              <p:spPr>
                <a:xfrm>
                  <a:off x="7416402" y="2847083"/>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72" name="Oval 171"/>
                <p:cNvSpPr/>
                <p:nvPr/>
              </p:nvSpPr>
              <p:spPr>
                <a:xfrm>
                  <a:off x="7401337" y="3012941"/>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73" name="Oval 172"/>
                <p:cNvSpPr/>
                <p:nvPr/>
              </p:nvSpPr>
              <p:spPr>
                <a:xfrm>
                  <a:off x="7447915" y="3084714"/>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74" name="Oval 173"/>
                <p:cNvSpPr/>
                <p:nvPr/>
              </p:nvSpPr>
              <p:spPr>
                <a:xfrm>
                  <a:off x="8062040" y="2099937"/>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75" name="Oval 174"/>
                <p:cNvSpPr/>
                <p:nvPr/>
              </p:nvSpPr>
              <p:spPr>
                <a:xfrm>
                  <a:off x="8001209" y="2654531"/>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76" name="Oval 175"/>
                <p:cNvSpPr/>
                <p:nvPr/>
              </p:nvSpPr>
              <p:spPr>
                <a:xfrm>
                  <a:off x="8279271" y="2248527"/>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77" name="Oval 176"/>
                <p:cNvSpPr/>
                <p:nvPr/>
              </p:nvSpPr>
              <p:spPr>
                <a:xfrm>
                  <a:off x="8116262" y="2385714"/>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78" name="Oval 177"/>
                <p:cNvSpPr/>
                <p:nvPr/>
              </p:nvSpPr>
              <p:spPr>
                <a:xfrm>
                  <a:off x="8205104" y="1898968"/>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79" name="Oval 178"/>
                <p:cNvSpPr/>
                <p:nvPr/>
              </p:nvSpPr>
              <p:spPr>
                <a:xfrm>
                  <a:off x="7298116" y="2334912"/>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80" name="Oval 179"/>
                <p:cNvSpPr/>
                <p:nvPr/>
              </p:nvSpPr>
              <p:spPr>
                <a:xfrm>
                  <a:off x="7572885" y="3003583"/>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81" name="Oval 180"/>
                <p:cNvSpPr/>
                <p:nvPr/>
              </p:nvSpPr>
              <p:spPr>
                <a:xfrm>
                  <a:off x="7729368" y="3160083"/>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82" name="Oval 181"/>
                <p:cNvSpPr/>
                <p:nvPr/>
              </p:nvSpPr>
              <p:spPr>
                <a:xfrm>
                  <a:off x="7885852" y="3316583"/>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83" name="Oval 182"/>
                <p:cNvSpPr/>
                <p:nvPr/>
              </p:nvSpPr>
              <p:spPr>
                <a:xfrm>
                  <a:off x="7319344" y="2571643"/>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84" name="Oval 183"/>
                <p:cNvSpPr/>
                <p:nvPr/>
              </p:nvSpPr>
              <p:spPr>
                <a:xfrm>
                  <a:off x="7194296" y="2699362"/>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85" name="Oval 184"/>
                <p:cNvSpPr/>
                <p:nvPr/>
              </p:nvSpPr>
              <p:spPr>
                <a:xfrm>
                  <a:off x="7201689" y="2563986"/>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86" name="Oval 185"/>
                <p:cNvSpPr/>
                <p:nvPr/>
              </p:nvSpPr>
              <p:spPr>
                <a:xfrm>
                  <a:off x="7291477" y="3153307"/>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87" name="Oval 186"/>
                <p:cNvSpPr/>
                <p:nvPr/>
              </p:nvSpPr>
              <p:spPr>
                <a:xfrm>
                  <a:off x="7290965" y="3098159"/>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88" name="Oval 187"/>
                <p:cNvSpPr/>
                <p:nvPr/>
              </p:nvSpPr>
              <p:spPr>
                <a:xfrm>
                  <a:off x="7382441" y="3255286"/>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89" name="Oval 188"/>
                <p:cNvSpPr/>
                <p:nvPr/>
              </p:nvSpPr>
              <p:spPr>
                <a:xfrm>
                  <a:off x="7428138" y="3373647"/>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90" name="Oval 189"/>
                <p:cNvSpPr/>
                <p:nvPr/>
              </p:nvSpPr>
              <p:spPr>
                <a:xfrm>
                  <a:off x="7572885" y="3379826"/>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91" name="Oval 190"/>
                <p:cNvSpPr/>
                <p:nvPr/>
              </p:nvSpPr>
              <p:spPr>
                <a:xfrm>
                  <a:off x="7495181" y="3282233"/>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92" name="Oval 191"/>
                <p:cNvSpPr/>
                <p:nvPr/>
              </p:nvSpPr>
              <p:spPr>
                <a:xfrm>
                  <a:off x="7656950" y="3331581"/>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93" name="Oval 192"/>
                <p:cNvSpPr/>
                <p:nvPr/>
              </p:nvSpPr>
              <p:spPr>
                <a:xfrm>
                  <a:off x="7457547" y="3169754"/>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94" name="Oval 193"/>
                <p:cNvSpPr/>
                <p:nvPr/>
              </p:nvSpPr>
              <p:spPr>
                <a:xfrm>
                  <a:off x="7547503" y="3260594"/>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95" name="Oval 194"/>
                <p:cNvSpPr/>
                <p:nvPr/>
              </p:nvSpPr>
              <p:spPr>
                <a:xfrm>
                  <a:off x="7290965" y="2984270"/>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96" name="Oval 195"/>
                <p:cNvSpPr/>
                <p:nvPr/>
              </p:nvSpPr>
              <p:spPr>
                <a:xfrm>
                  <a:off x="7259963" y="3093718"/>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97" name="Oval 196"/>
                <p:cNvSpPr/>
                <p:nvPr/>
              </p:nvSpPr>
              <p:spPr>
                <a:xfrm>
                  <a:off x="7582205" y="3218947"/>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98" name="Oval 197"/>
                <p:cNvSpPr/>
                <p:nvPr/>
              </p:nvSpPr>
              <p:spPr>
                <a:xfrm>
                  <a:off x="8179248" y="3084714"/>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99" name="Oval 198"/>
                <p:cNvSpPr/>
                <p:nvPr/>
              </p:nvSpPr>
              <p:spPr>
                <a:xfrm>
                  <a:off x="8083069" y="3287540"/>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08" name="Oval 4"/>
                <p:cNvSpPr/>
                <p:nvPr/>
              </p:nvSpPr>
              <p:spPr>
                <a:xfrm>
                  <a:off x="8599528" y="2157794"/>
                  <a:ext cx="337627" cy="512143"/>
                </a:xfrm>
                <a:custGeom>
                  <a:avLst/>
                  <a:gdLst>
                    <a:gd name="connsiteX0" fmla="*/ 0 w 1401417"/>
                    <a:gd name="connsiteY0" fmla="*/ 655983 h 1311965"/>
                    <a:gd name="connsiteX1" fmla="*/ 700709 w 1401417"/>
                    <a:gd name="connsiteY1" fmla="*/ 0 h 1311965"/>
                    <a:gd name="connsiteX2" fmla="*/ 1401418 w 1401417"/>
                    <a:gd name="connsiteY2" fmla="*/ 655983 h 1311965"/>
                    <a:gd name="connsiteX3" fmla="*/ 700709 w 1401417"/>
                    <a:gd name="connsiteY3" fmla="*/ 1311966 h 1311965"/>
                    <a:gd name="connsiteX4" fmla="*/ 0 w 1401417"/>
                    <a:gd name="connsiteY4" fmla="*/ 655983 h 1311965"/>
                    <a:gd name="connsiteX0" fmla="*/ 0 w 1433729"/>
                    <a:gd name="connsiteY0" fmla="*/ 655983 h 1328703"/>
                    <a:gd name="connsiteX1" fmla="*/ 700709 w 1433729"/>
                    <a:gd name="connsiteY1" fmla="*/ 0 h 1328703"/>
                    <a:gd name="connsiteX2" fmla="*/ 1401418 w 1433729"/>
                    <a:gd name="connsiteY2" fmla="*/ 655983 h 1328703"/>
                    <a:gd name="connsiteX3" fmla="*/ 1272209 w 1433729"/>
                    <a:gd name="connsiteY3" fmla="*/ 1093304 h 1328703"/>
                    <a:gd name="connsiteX4" fmla="*/ 700709 w 1433729"/>
                    <a:gd name="connsiteY4" fmla="*/ 1311966 h 1328703"/>
                    <a:gd name="connsiteX5" fmla="*/ 0 w 1433729"/>
                    <a:gd name="connsiteY5" fmla="*/ 655983 h 1328703"/>
                    <a:gd name="connsiteX0" fmla="*/ 3048 w 1436777"/>
                    <a:gd name="connsiteY0" fmla="*/ 655983 h 1471475"/>
                    <a:gd name="connsiteX1" fmla="*/ 703757 w 1436777"/>
                    <a:gd name="connsiteY1" fmla="*/ 0 h 1471475"/>
                    <a:gd name="connsiteX2" fmla="*/ 1404466 w 1436777"/>
                    <a:gd name="connsiteY2" fmla="*/ 655983 h 1471475"/>
                    <a:gd name="connsiteX3" fmla="*/ 1275257 w 1436777"/>
                    <a:gd name="connsiteY3" fmla="*/ 1093304 h 1471475"/>
                    <a:gd name="connsiteX4" fmla="*/ 703757 w 1436777"/>
                    <a:gd name="connsiteY4" fmla="*/ 1311966 h 1471475"/>
                    <a:gd name="connsiteX5" fmla="*/ 459015 w 1436777"/>
                    <a:gd name="connsiteY5" fmla="*/ 1436488 h 1471475"/>
                    <a:gd name="connsiteX6" fmla="*/ 3048 w 1436777"/>
                    <a:gd name="connsiteY6" fmla="*/ 655983 h 1471475"/>
                    <a:gd name="connsiteX0" fmla="*/ 40449 w 1474178"/>
                    <a:gd name="connsiteY0" fmla="*/ 655983 h 1448766"/>
                    <a:gd name="connsiteX1" fmla="*/ 741158 w 1474178"/>
                    <a:gd name="connsiteY1" fmla="*/ 0 h 1448766"/>
                    <a:gd name="connsiteX2" fmla="*/ 1441867 w 1474178"/>
                    <a:gd name="connsiteY2" fmla="*/ 655983 h 1448766"/>
                    <a:gd name="connsiteX3" fmla="*/ 1312658 w 1474178"/>
                    <a:gd name="connsiteY3" fmla="*/ 1093304 h 1448766"/>
                    <a:gd name="connsiteX4" fmla="*/ 741158 w 1474178"/>
                    <a:gd name="connsiteY4" fmla="*/ 1311966 h 1448766"/>
                    <a:gd name="connsiteX5" fmla="*/ 496416 w 1474178"/>
                    <a:gd name="connsiteY5" fmla="*/ 1436488 h 1448766"/>
                    <a:gd name="connsiteX6" fmla="*/ 128668 w 1474178"/>
                    <a:gd name="connsiteY6" fmla="*/ 1068741 h 1448766"/>
                    <a:gd name="connsiteX7" fmla="*/ 40449 w 1474178"/>
                    <a:gd name="connsiteY7" fmla="*/ 655983 h 1448766"/>
                    <a:gd name="connsiteX0" fmla="*/ 46008 w 1479737"/>
                    <a:gd name="connsiteY0" fmla="*/ 655983 h 1448766"/>
                    <a:gd name="connsiteX1" fmla="*/ 746717 w 1479737"/>
                    <a:gd name="connsiteY1" fmla="*/ 0 h 1448766"/>
                    <a:gd name="connsiteX2" fmla="*/ 1447426 w 1479737"/>
                    <a:gd name="connsiteY2" fmla="*/ 655983 h 1448766"/>
                    <a:gd name="connsiteX3" fmla="*/ 1318217 w 1479737"/>
                    <a:gd name="connsiteY3" fmla="*/ 1093304 h 1448766"/>
                    <a:gd name="connsiteX4" fmla="*/ 746717 w 1479737"/>
                    <a:gd name="connsiteY4" fmla="*/ 1311966 h 1448766"/>
                    <a:gd name="connsiteX5" fmla="*/ 501975 w 1479737"/>
                    <a:gd name="connsiteY5" fmla="*/ 1436488 h 1448766"/>
                    <a:gd name="connsiteX6" fmla="*/ 134227 w 1479737"/>
                    <a:gd name="connsiteY6" fmla="*/ 1068741 h 1448766"/>
                    <a:gd name="connsiteX7" fmla="*/ 74592 w 1479737"/>
                    <a:gd name="connsiteY7" fmla="*/ 800384 h 1448766"/>
                    <a:gd name="connsiteX8" fmla="*/ 46008 w 1479737"/>
                    <a:gd name="connsiteY8" fmla="*/ 655983 h 1448766"/>
                    <a:gd name="connsiteX0" fmla="*/ 46008 w 1479737"/>
                    <a:gd name="connsiteY0" fmla="*/ 655983 h 1440414"/>
                    <a:gd name="connsiteX1" fmla="*/ 746717 w 1479737"/>
                    <a:gd name="connsiteY1" fmla="*/ 0 h 1440414"/>
                    <a:gd name="connsiteX2" fmla="*/ 1447426 w 1479737"/>
                    <a:gd name="connsiteY2" fmla="*/ 655983 h 1440414"/>
                    <a:gd name="connsiteX3" fmla="*/ 1318217 w 1479737"/>
                    <a:gd name="connsiteY3" fmla="*/ 1093304 h 1440414"/>
                    <a:gd name="connsiteX4" fmla="*/ 746717 w 1479737"/>
                    <a:gd name="connsiteY4" fmla="*/ 1311966 h 1440414"/>
                    <a:gd name="connsiteX5" fmla="*/ 501975 w 1479737"/>
                    <a:gd name="connsiteY5" fmla="*/ 1436488 h 1440414"/>
                    <a:gd name="connsiteX6" fmla="*/ 193863 w 1479737"/>
                    <a:gd name="connsiteY6" fmla="*/ 1168132 h 1440414"/>
                    <a:gd name="connsiteX7" fmla="*/ 134227 w 1479737"/>
                    <a:gd name="connsiteY7" fmla="*/ 1068741 h 1440414"/>
                    <a:gd name="connsiteX8" fmla="*/ 74592 w 1479737"/>
                    <a:gd name="connsiteY8" fmla="*/ 800384 h 1440414"/>
                    <a:gd name="connsiteX9" fmla="*/ 46008 w 1479737"/>
                    <a:gd name="connsiteY9" fmla="*/ 655983 h 1440414"/>
                    <a:gd name="connsiteX0" fmla="*/ 46008 w 1473043"/>
                    <a:gd name="connsiteY0" fmla="*/ 655983 h 1439555"/>
                    <a:gd name="connsiteX1" fmla="*/ 746717 w 1473043"/>
                    <a:gd name="connsiteY1" fmla="*/ 0 h 1439555"/>
                    <a:gd name="connsiteX2" fmla="*/ 1447426 w 1473043"/>
                    <a:gd name="connsiteY2" fmla="*/ 655983 h 1439555"/>
                    <a:gd name="connsiteX3" fmla="*/ 1318217 w 1473043"/>
                    <a:gd name="connsiteY3" fmla="*/ 1093304 h 1439555"/>
                    <a:gd name="connsiteX4" fmla="*/ 1157958 w 1473043"/>
                    <a:gd name="connsiteY4" fmla="*/ 1287401 h 1439555"/>
                    <a:gd name="connsiteX5" fmla="*/ 746717 w 1473043"/>
                    <a:gd name="connsiteY5" fmla="*/ 1311966 h 1439555"/>
                    <a:gd name="connsiteX6" fmla="*/ 501975 w 1473043"/>
                    <a:gd name="connsiteY6" fmla="*/ 1436488 h 1439555"/>
                    <a:gd name="connsiteX7" fmla="*/ 193863 w 1473043"/>
                    <a:gd name="connsiteY7" fmla="*/ 1168132 h 1439555"/>
                    <a:gd name="connsiteX8" fmla="*/ 134227 w 1473043"/>
                    <a:gd name="connsiteY8" fmla="*/ 1068741 h 1439555"/>
                    <a:gd name="connsiteX9" fmla="*/ 74592 w 1473043"/>
                    <a:gd name="connsiteY9" fmla="*/ 800384 h 1439555"/>
                    <a:gd name="connsiteX10" fmla="*/ 46008 w 1473043"/>
                    <a:gd name="connsiteY10" fmla="*/ 655983 h 1439555"/>
                    <a:gd name="connsiteX0" fmla="*/ 46008 w 1473043"/>
                    <a:gd name="connsiteY0" fmla="*/ 655983 h 1439106"/>
                    <a:gd name="connsiteX1" fmla="*/ 746717 w 1473043"/>
                    <a:gd name="connsiteY1" fmla="*/ 0 h 1439106"/>
                    <a:gd name="connsiteX2" fmla="*/ 1447426 w 1473043"/>
                    <a:gd name="connsiteY2" fmla="*/ 655983 h 1439106"/>
                    <a:gd name="connsiteX3" fmla="*/ 1318217 w 1473043"/>
                    <a:gd name="connsiteY3" fmla="*/ 1093304 h 1439106"/>
                    <a:gd name="connsiteX4" fmla="*/ 1157958 w 1473043"/>
                    <a:gd name="connsiteY4" fmla="*/ 1287401 h 1439106"/>
                    <a:gd name="connsiteX5" fmla="*/ 929358 w 1473043"/>
                    <a:gd name="connsiteY5" fmla="*/ 1436489 h 1439106"/>
                    <a:gd name="connsiteX6" fmla="*/ 746717 w 1473043"/>
                    <a:gd name="connsiteY6" fmla="*/ 1311966 h 1439106"/>
                    <a:gd name="connsiteX7" fmla="*/ 501975 w 1473043"/>
                    <a:gd name="connsiteY7" fmla="*/ 1436488 h 1439106"/>
                    <a:gd name="connsiteX8" fmla="*/ 193863 w 1473043"/>
                    <a:gd name="connsiteY8" fmla="*/ 1168132 h 1439106"/>
                    <a:gd name="connsiteX9" fmla="*/ 134227 w 1473043"/>
                    <a:gd name="connsiteY9" fmla="*/ 1068741 h 1439106"/>
                    <a:gd name="connsiteX10" fmla="*/ 74592 w 1473043"/>
                    <a:gd name="connsiteY10" fmla="*/ 800384 h 1439106"/>
                    <a:gd name="connsiteX11" fmla="*/ 46008 w 1473043"/>
                    <a:gd name="connsiteY11" fmla="*/ 655983 h 1439106"/>
                    <a:gd name="connsiteX0" fmla="*/ 46008 w 1473043"/>
                    <a:gd name="connsiteY0" fmla="*/ 655983 h 1470992"/>
                    <a:gd name="connsiteX1" fmla="*/ 746717 w 1473043"/>
                    <a:gd name="connsiteY1" fmla="*/ 0 h 1470992"/>
                    <a:gd name="connsiteX2" fmla="*/ 1447426 w 1473043"/>
                    <a:gd name="connsiteY2" fmla="*/ 655983 h 1470992"/>
                    <a:gd name="connsiteX3" fmla="*/ 1318217 w 1473043"/>
                    <a:gd name="connsiteY3" fmla="*/ 1093304 h 1470992"/>
                    <a:gd name="connsiteX4" fmla="*/ 1157958 w 1473043"/>
                    <a:gd name="connsiteY4" fmla="*/ 1287401 h 1470992"/>
                    <a:gd name="connsiteX5" fmla="*/ 929358 w 1473043"/>
                    <a:gd name="connsiteY5" fmla="*/ 1436489 h 1470992"/>
                    <a:gd name="connsiteX6" fmla="*/ 736778 w 1473043"/>
                    <a:gd name="connsiteY6" fmla="*/ 1470992 h 1470992"/>
                    <a:gd name="connsiteX7" fmla="*/ 501975 w 1473043"/>
                    <a:gd name="connsiteY7" fmla="*/ 1436488 h 1470992"/>
                    <a:gd name="connsiteX8" fmla="*/ 193863 w 1473043"/>
                    <a:gd name="connsiteY8" fmla="*/ 1168132 h 1470992"/>
                    <a:gd name="connsiteX9" fmla="*/ 134227 w 1473043"/>
                    <a:gd name="connsiteY9" fmla="*/ 1068741 h 1470992"/>
                    <a:gd name="connsiteX10" fmla="*/ 74592 w 1473043"/>
                    <a:gd name="connsiteY10" fmla="*/ 800384 h 1470992"/>
                    <a:gd name="connsiteX11" fmla="*/ 46008 w 1473043"/>
                    <a:gd name="connsiteY11" fmla="*/ 655983 h 1470992"/>
                    <a:gd name="connsiteX0" fmla="*/ 46008 w 1453659"/>
                    <a:gd name="connsiteY0" fmla="*/ 656460 h 1471469"/>
                    <a:gd name="connsiteX1" fmla="*/ 746717 w 1453659"/>
                    <a:gd name="connsiteY1" fmla="*/ 477 h 1471469"/>
                    <a:gd name="connsiteX2" fmla="*/ 1346801 w 1453659"/>
                    <a:gd name="connsiteY2" fmla="*/ 552384 h 1471469"/>
                    <a:gd name="connsiteX3" fmla="*/ 1447426 w 1453659"/>
                    <a:gd name="connsiteY3" fmla="*/ 656460 h 1471469"/>
                    <a:gd name="connsiteX4" fmla="*/ 1318217 w 1453659"/>
                    <a:gd name="connsiteY4" fmla="*/ 1093781 h 1471469"/>
                    <a:gd name="connsiteX5" fmla="*/ 1157958 w 1453659"/>
                    <a:gd name="connsiteY5" fmla="*/ 1287878 h 1471469"/>
                    <a:gd name="connsiteX6" fmla="*/ 929358 w 1453659"/>
                    <a:gd name="connsiteY6" fmla="*/ 1436966 h 1471469"/>
                    <a:gd name="connsiteX7" fmla="*/ 736778 w 1453659"/>
                    <a:gd name="connsiteY7" fmla="*/ 1471469 h 1471469"/>
                    <a:gd name="connsiteX8" fmla="*/ 501975 w 1453659"/>
                    <a:gd name="connsiteY8" fmla="*/ 1436965 h 1471469"/>
                    <a:gd name="connsiteX9" fmla="*/ 193863 w 1453659"/>
                    <a:gd name="connsiteY9" fmla="*/ 1168609 h 1471469"/>
                    <a:gd name="connsiteX10" fmla="*/ 134227 w 1453659"/>
                    <a:gd name="connsiteY10" fmla="*/ 1069218 h 1471469"/>
                    <a:gd name="connsiteX11" fmla="*/ 74592 w 1453659"/>
                    <a:gd name="connsiteY11" fmla="*/ 800861 h 1471469"/>
                    <a:gd name="connsiteX12" fmla="*/ 46008 w 1453659"/>
                    <a:gd name="connsiteY12" fmla="*/ 656460 h 1471469"/>
                    <a:gd name="connsiteX0" fmla="*/ 46008 w 1448077"/>
                    <a:gd name="connsiteY0" fmla="*/ 656460 h 1471469"/>
                    <a:gd name="connsiteX1" fmla="*/ 746717 w 1448077"/>
                    <a:gd name="connsiteY1" fmla="*/ 477 h 1471469"/>
                    <a:gd name="connsiteX2" fmla="*/ 1346801 w 1448077"/>
                    <a:gd name="connsiteY2" fmla="*/ 552384 h 1471469"/>
                    <a:gd name="connsiteX3" fmla="*/ 1447426 w 1448077"/>
                    <a:gd name="connsiteY3" fmla="*/ 656460 h 1471469"/>
                    <a:gd name="connsiteX4" fmla="*/ 1406436 w 1448077"/>
                    <a:gd name="connsiteY4" fmla="*/ 949950 h 1471469"/>
                    <a:gd name="connsiteX5" fmla="*/ 1318217 w 1448077"/>
                    <a:gd name="connsiteY5" fmla="*/ 1093781 h 1471469"/>
                    <a:gd name="connsiteX6" fmla="*/ 1157958 w 1448077"/>
                    <a:gd name="connsiteY6" fmla="*/ 1287878 h 1471469"/>
                    <a:gd name="connsiteX7" fmla="*/ 929358 w 1448077"/>
                    <a:gd name="connsiteY7" fmla="*/ 1436966 h 1471469"/>
                    <a:gd name="connsiteX8" fmla="*/ 736778 w 1448077"/>
                    <a:gd name="connsiteY8" fmla="*/ 1471469 h 1471469"/>
                    <a:gd name="connsiteX9" fmla="*/ 501975 w 1448077"/>
                    <a:gd name="connsiteY9" fmla="*/ 1436965 h 1471469"/>
                    <a:gd name="connsiteX10" fmla="*/ 193863 w 1448077"/>
                    <a:gd name="connsiteY10" fmla="*/ 1168609 h 1471469"/>
                    <a:gd name="connsiteX11" fmla="*/ 134227 w 1448077"/>
                    <a:gd name="connsiteY11" fmla="*/ 1069218 h 1471469"/>
                    <a:gd name="connsiteX12" fmla="*/ 74592 w 1448077"/>
                    <a:gd name="connsiteY12" fmla="*/ 800861 h 1471469"/>
                    <a:gd name="connsiteX13" fmla="*/ 46008 w 1448077"/>
                    <a:gd name="connsiteY13" fmla="*/ 656460 h 1471469"/>
                    <a:gd name="connsiteX0" fmla="*/ 46008 w 1450731"/>
                    <a:gd name="connsiteY0" fmla="*/ 656460 h 1471469"/>
                    <a:gd name="connsiteX1" fmla="*/ 746717 w 1450731"/>
                    <a:gd name="connsiteY1" fmla="*/ 477 h 1471469"/>
                    <a:gd name="connsiteX2" fmla="*/ 1346801 w 1450731"/>
                    <a:gd name="connsiteY2" fmla="*/ 552384 h 1471469"/>
                    <a:gd name="connsiteX3" fmla="*/ 1447426 w 1450731"/>
                    <a:gd name="connsiteY3" fmla="*/ 656460 h 1471469"/>
                    <a:gd name="connsiteX4" fmla="*/ 1406436 w 1450731"/>
                    <a:gd name="connsiteY4" fmla="*/ 741228 h 1471469"/>
                    <a:gd name="connsiteX5" fmla="*/ 1406436 w 1450731"/>
                    <a:gd name="connsiteY5" fmla="*/ 949950 h 1471469"/>
                    <a:gd name="connsiteX6" fmla="*/ 1318217 w 1450731"/>
                    <a:gd name="connsiteY6" fmla="*/ 1093781 h 1471469"/>
                    <a:gd name="connsiteX7" fmla="*/ 1157958 w 1450731"/>
                    <a:gd name="connsiteY7" fmla="*/ 1287878 h 1471469"/>
                    <a:gd name="connsiteX8" fmla="*/ 929358 w 1450731"/>
                    <a:gd name="connsiteY8" fmla="*/ 1436966 h 1471469"/>
                    <a:gd name="connsiteX9" fmla="*/ 736778 w 1450731"/>
                    <a:gd name="connsiteY9" fmla="*/ 1471469 h 1471469"/>
                    <a:gd name="connsiteX10" fmla="*/ 501975 w 1450731"/>
                    <a:gd name="connsiteY10" fmla="*/ 1436965 h 1471469"/>
                    <a:gd name="connsiteX11" fmla="*/ 193863 w 1450731"/>
                    <a:gd name="connsiteY11" fmla="*/ 1168609 h 1471469"/>
                    <a:gd name="connsiteX12" fmla="*/ 134227 w 1450731"/>
                    <a:gd name="connsiteY12" fmla="*/ 1069218 h 1471469"/>
                    <a:gd name="connsiteX13" fmla="*/ 74592 w 1450731"/>
                    <a:gd name="connsiteY13" fmla="*/ 800861 h 1471469"/>
                    <a:gd name="connsiteX14" fmla="*/ 46008 w 1450731"/>
                    <a:gd name="connsiteY14" fmla="*/ 656460 h 1471469"/>
                    <a:gd name="connsiteX0" fmla="*/ 46008 w 1450731"/>
                    <a:gd name="connsiteY0" fmla="*/ 682745 h 1497754"/>
                    <a:gd name="connsiteX1" fmla="*/ 746717 w 1450731"/>
                    <a:gd name="connsiteY1" fmla="*/ 26762 h 1497754"/>
                    <a:gd name="connsiteX2" fmla="*/ 1366679 w 1450731"/>
                    <a:gd name="connsiteY2" fmla="*/ 171165 h 1497754"/>
                    <a:gd name="connsiteX3" fmla="*/ 1346801 w 1450731"/>
                    <a:gd name="connsiteY3" fmla="*/ 578669 h 1497754"/>
                    <a:gd name="connsiteX4" fmla="*/ 1447426 w 1450731"/>
                    <a:gd name="connsiteY4" fmla="*/ 682745 h 1497754"/>
                    <a:gd name="connsiteX5" fmla="*/ 1406436 w 1450731"/>
                    <a:gd name="connsiteY5" fmla="*/ 767513 h 1497754"/>
                    <a:gd name="connsiteX6" fmla="*/ 1406436 w 1450731"/>
                    <a:gd name="connsiteY6" fmla="*/ 976235 h 1497754"/>
                    <a:gd name="connsiteX7" fmla="*/ 1318217 w 1450731"/>
                    <a:gd name="connsiteY7" fmla="*/ 1120066 h 1497754"/>
                    <a:gd name="connsiteX8" fmla="*/ 1157958 w 1450731"/>
                    <a:gd name="connsiteY8" fmla="*/ 1314163 h 1497754"/>
                    <a:gd name="connsiteX9" fmla="*/ 929358 w 1450731"/>
                    <a:gd name="connsiteY9" fmla="*/ 1463251 h 1497754"/>
                    <a:gd name="connsiteX10" fmla="*/ 736778 w 1450731"/>
                    <a:gd name="connsiteY10" fmla="*/ 1497754 h 1497754"/>
                    <a:gd name="connsiteX11" fmla="*/ 501975 w 1450731"/>
                    <a:gd name="connsiteY11" fmla="*/ 1463250 h 1497754"/>
                    <a:gd name="connsiteX12" fmla="*/ 193863 w 1450731"/>
                    <a:gd name="connsiteY12" fmla="*/ 1194894 h 1497754"/>
                    <a:gd name="connsiteX13" fmla="*/ 134227 w 1450731"/>
                    <a:gd name="connsiteY13" fmla="*/ 1095503 h 1497754"/>
                    <a:gd name="connsiteX14" fmla="*/ 74592 w 1450731"/>
                    <a:gd name="connsiteY14" fmla="*/ 827146 h 1497754"/>
                    <a:gd name="connsiteX15" fmla="*/ 46008 w 1450731"/>
                    <a:gd name="connsiteY15" fmla="*/ 682745 h 1497754"/>
                    <a:gd name="connsiteX0" fmla="*/ 46008 w 1449268"/>
                    <a:gd name="connsiteY0" fmla="*/ 682745 h 1497754"/>
                    <a:gd name="connsiteX1" fmla="*/ 746717 w 1449268"/>
                    <a:gd name="connsiteY1" fmla="*/ 26762 h 1497754"/>
                    <a:gd name="connsiteX2" fmla="*/ 1366679 w 1449268"/>
                    <a:gd name="connsiteY2" fmla="*/ 171165 h 1497754"/>
                    <a:gd name="connsiteX3" fmla="*/ 1346801 w 1449268"/>
                    <a:gd name="connsiteY3" fmla="*/ 578669 h 1497754"/>
                    <a:gd name="connsiteX4" fmla="*/ 1447426 w 1449268"/>
                    <a:gd name="connsiteY4" fmla="*/ 682745 h 1497754"/>
                    <a:gd name="connsiteX5" fmla="*/ 1356740 w 1449268"/>
                    <a:gd name="connsiteY5" fmla="*/ 777452 h 1497754"/>
                    <a:gd name="connsiteX6" fmla="*/ 1406436 w 1449268"/>
                    <a:gd name="connsiteY6" fmla="*/ 976235 h 1497754"/>
                    <a:gd name="connsiteX7" fmla="*/ 1318217 w 1449268"/>
                    <a:gd name="connsiteY7" fmla="*/ 1120066 h 1497754"/>
                    <a:gd name="connsiteX8" fmla="*/ 1157958 w 1449268"/>
                    <a:gd name="connsiteY8" fmla="*/ 1314163 h 1497754"/>
                    <a:gd name="connsiteX9" fmla="*/ 929358 w 1449268"/>
                    <a:gd name="connsiteY9" fmla="*/ 1463251 h 1497754"/>
                    <a:gd name="connsiteX10" fmla="*/ 736778 w 1449268"/>
                    <a:gd name="connsiteY10" fmla="*/ 1497754 h 1497754"/>
                    <a:gd name="connsiteX11" fmla="*/ 501975 w 1449268"/>
                    <a:gd name="connsiteY11" fmla="*/ 1463250 h 1497754"/>
                    <a:gd name="connsiteX12" fmla="*/ 193863 w 1449268"/>
                    <a:gd name="connsiteY12" fmla="*/ 1194894 h 1497754"/>
                    <a:gd name="connsiteX13" fmla="*/ 134227 w 1449268"/>
                    <a:gd name="connsiteY13" fmla="*/ 1095503 h 1497754"/>
                    <a:gd name="connsiteX14" fmla="*/ 74592 w 1449268"/>
                    <a:gd name="connsiteY14" fmla="*/ 827146 h 1497754"/>
                    <a:gd name="connsiteX15" fmla="*/ 46008 w 1449268"/>
                    <a:gd name="connsiteY15" fmla="*/ 682745 h 1497754"/>
                    <a:gd name="connsiteX0" fmla="*/ 46008 w 1449268"/>
                    <a:gd name="connsiteY0" fmla="*/ 679381 h 1494390"/>
                    <a:gd name="connsiteX1" fmla="*/ 746717 w 1449268"/>
                    <a:gd name="connsiteY1" fmla="*/ 23398 h 1494390"/>
                    <a:gd name="connsiteX2" fmla="*/ 1366679 w 1449268"/>
                    <a:gd name="connsiteY2" fmla="*/ 167801 h 1494390"/>
                    <a:gd name="connsiteX3" fmla="*/ 1367491 w 1449268"/>
                    <a:gd name="connsiteY3" fmla="*/ 396401 h 1494390"/>
                    <a:gd name="connsiteX4" fmla="*/ 1346801 w 1449268"/>
                    <a:gd name="connsiteY4" fmla="*/ 575305 h 1494390"/>
                    <a:gd name="connsiteX5" fmla="*/ 1447426 w 1449268"/>
                    <a:gd name="connsiteY5" fmla="*/ 679381 h 1494390"/>
                    <a:gd name="connsiteX6" fmla="*/ 1356740 w 1449268"/>
                    <a:gd name="connsiteY6" fmla="*/ 774088 h 1494390"/>
                    <a:gd name="connsiteX7" fmla="*/ 1406436 w 1449268"/>
                    <a:gd name="connsiteY7" fmla="*/ 972871 h 1494390"/>
                    <a:gd name="connsiteX8" fmla="*/ 1318217 w 1449268"/>
                    <a:gd name="connsiteY8" fmla="*/ 1116702 h 1494390"/>
                    <a:gd name="connsiteX9" fmla="*/ 1157958 w 1449268"/>
                    <a:gd name="connsiteY9" fmla="*/ 1310799 h 1494390"/>
                    <a:gd name="connsiteX10" fmla="*/ 929358 w 1449268"/>
                    <a:gd name="connsiteY10" fmla="*/ 1459887 h 1494390"/>
                    <a:gd name="connsiteX11" fmla="*/ 736778 w 1449268"/>
                    <a:gd name="connsiteY11" fmla="*/ 1494390 h 1494390"/>
                    <a:gd name="connsiteX12" fmla="*/ 501975 w 1449268"/>
                    <a:gd name="connsiteY12" fmla="*/ 1459886 h 1494390"/>
                    <a:gd name="connsiteX13" fmla="*/ 193863 w 1449268"/>
                    <a:gd name="connsiteY13" fmla="*/ 1191530 h 1494390"/>
                    <a:gd name="connsiteX14" fmla="*/ 134227 w 1449268"/>
                    <a:gd name="connsiteY14" fmla="*/ 1092139 h 1494390"/>
                    <a:gd name="connsiteX15" fmla="*/ 74592 w 1449268"/>
                    <a:gd name="connsiteY15" fmla="*/ 823782 h 1494390"/>
                    <a:gd name="connsiteX16" fmla="*/ 46008 w 1449268"/>
                    <a:gd name="connsiteY16" fmla="*/ 679381 h 1494390"/>
                    <a:gd name="connsiteX0" fmla="*/ 46008 w 1449268"/>
                    <a:gd name="connsiteY0" fmla="*/ 736735 h 1551744"/>
                    <a:gd name="connsiteX1" fmla="*/ 746717 w 1449268"/>
                    <a:gd name="connsiteY1" fmla="*/ 80752 h 1551744"/>
                    <a:gd name="connsiteX2" fmla="*/ 1059378 w 1449268"/>
                    <a:gd name="connsiteY2" fmla="*/ 26373 h 1551744"/>
                    <a:gd name="connsiteX3" fmla="*/ 1366679 w 1449268"/>
                    <a:gd name="connsiteY3" fmla="*/ 225155 h 1551744"/>
                    <a:gd name="connsiteX4" fmla="*/ 1367491 w 1449268"/>
                    <a:gd name="connsiteY4" fmla="*/ 453755 h 1551744"/>
                    <a:gd name="connsiteX5" fmla="*/ 1346801 w 1449268"/>
                    <a:gd name="connsiteY5" fmla="*/ 632659 h 1551744"/>
                    <a:gd name="connsiteX6" fmla="*/ 1447426 w 1449268"/>
                    <a:gd name="connsiteY6" fmla="*/ 736735 h 1551744"/>
                    <a:gd name="connsiteX7" fmla="*/ 1356740 w 1449268"/>
                    <a:gd name="connsiteY7" fmla="*/ 831442 h 1551744"/>
                    <a:gd name="connsiteX8" fmla="*/ 1406436 w 1449268"/>
                    <a:gd name="connsiteY8" fmla="*/ 1030225 h 1551744"/>
                    <a:gd name="connsiteX9" fmla="*/ 1318217 w 1449268"/>
                    <a:gd name="connsiteY9" fmla="*/ 1174056 h 1551744"/>
                    <a:gd name="connsiteX10" fmla="*/ 1157958 w 1449268"/>
                    <a:gd name="connsiteY10" fmla="*/ 1368153 h 1551744"/>
                    <a:gd name="connsiteX11" fmla="*/ 929358 w 1449268"/>
                    <a:gd name="connsiteY11" fmla="*/ 1517241 h 1551744"/>
                    <a:gd name="connsiteX12" fmla="*/ 736778 w 1449268"/>
                    <a:gd name="connsiteY12" fmla="*/ 1551744 h 1551744"/>
                    <a:gd name="connsiteX13" fmla="*/ 501975 w 1449268"/>
                    <a:gd name="connsiteY13" fmla="*/ 1517240 h 1551744"/>
                    <a:gd name="connsiteX14" fmla="*/ 193863 w 1449268"/>
                    <a:gd name="connsiteY14" fmla="*/ 1248884 h 1551744"/>
                    <a:gd name="connsiteX15" fmla="*/ 134227 w 1449268"/>
                    <a:gd name="connsiteY15" fmla="*/ 1149493 h 1551744"/>
                    <a:gd name="connsiteX16" fmla="*/ 74592 w 1449268"/>
                    <a:gd name="connsiteY16" fmla="*/ 881136 h 1551744"/>
                    <a:gd name="connsiteX17" fmla="*/ 46008 w 1449268"/>
                    <a:gd name="connsiteY17" fmla="*/ 736735 h 1551744"/>
                    <a:gd name="connsiteX0" fmla="*/ 43085 w 1446345"/>
                    <a:gd name="connsiteY0" fmla="*/ 765540 h 1580549"/>
                    <a:gd name="connsiteX1" fmla="*/ 704038 w 1446345"/>
                    <a:gd name="connsiteY1" fmla="*/ 59861 h 1580549"/>
                    <a:gd name="connsiteX2" fmla="*/ 1056455 w 1446345"/>
                    <a:gd name="connsiteY2" fmla="*/ 55178 h 1580549"/>
                    <a:gd name="connsiteX3" fmla="*/ 1363756 w 1446345"/>
                    <a:gd name="connsiteY3" fmla="*/ 253960 h 1580549"/>
                    <a:gd name="connsiteX4" fmla="*/ 1364568 w 1446345"/>
                    <a:gd name="connsiteY4" fmla="*/ 482560 h 1580549"/>
                    <a:gd name="connsiteX5" fmla="*/ 1343878 w 1446345"/>
                    <a:gd name="connsiteY5" fmla="*/ 661464 h 1580549"/>
                    <a:gd name="connsiteX6" fmla="*/ 1444503 w 1446345"/>
                    <a:gd name="connsiteY6" fmla="*/ 765540 h 1580549"/>
                    <a:gd name="connsiteX7" fmla="*/ 1353817 w 1446345"/>
                    <a:gd name="connsiteY7" fmla="*/ 860247 h 1580549"/>
                    <a:gd name="connsiteX8" fmla="*/ 1403513 w 1446345"/>
                    <a:gd name="connsiteY8" fmla="*/ 1059030 h 1580549"/>
                    <a:gd name="connsiteX9" fmla="*/ 1315294 w 1446345"/>
                    <a:gd name="connsiteY9" fmla="*/ 1202861 h 1580549"/>
                    <a:gd name="connsiteX10" fmla="*/ 1155035 w 1446345"/>
                    <a:gd name="connsiteY10" fmla="*/ 1396958 h 1580549"/>
                    <a:gd name="connsiteX11" fmla="*/ 926435 w 1446345"/>
                    <a:gd name="connsiteY11" fmla="*/ 1546046 h 1580549"/>
                    <a:gd name="connsiteX12" fmla="*/ 733855 w 1446345"/>
                    <a:gd name="connsiteY12" fmla="*/ 1580549 h 1580549"/>
                    <a:gd name="connsiteX13" fmla="*/ 499052 w 1446345"/>
                    <a:gd name="connsiteY13" fmla="*/ 1546045 h 1580549"/>
                    <a:gd name="connsiteX14" fmla="*/ 190940 w 1446345"/>
                    <a:gd name="connsiteY14" fmla="*/ 1277689 h 1580549"/>
                    <a:gd name="connsiteX15" fmla="*/ 131304 w 1446345"/>
                    <a:gd name="connsiteY15" fmla="*/ 1178298 h 1580549"/>
                    <a:gd name="connsiteX16" fmla="*/ 71669 w 1446345"/>
                    <a:gd name="connsiteY16" fmla="*/ 909941 h 1580549"/>
                    <a:gd name="connsiteX17" fmla="*/ 43085 w 1446345"/>
                    <a:gd name="connsiteY17" fmla="*/ 765540 h 1580549"/>
                    <a:gd name="connsiteX0" fmla="*/ 8178 w 1411438"/>
                    <a:gd name="connsiteY0" fmla="*/ 732013 h 1547022"/>
                    <a:gd name="connsiteX1" fmla="*/ 186661 w 1411438"/>
                    <a:gd name="connsiteY1" fmla="*/ 260191 h 1547022"/>
                    <a:gd name="connsiteX2" fmla="*/ 669131 w 1411438"/>
                    <a:gd name="connsiteY2" fmla="*/ 26334 h 1547022"/>
                    <a:gd name="connsiteX3" fmla="*/ 1021548 w 1411438"/>
                    <a:gd name="connsiteY3" fmla="*/ 21651 h 1547022"/>
                    <a:gd name="connsiteX4" fmla="*/ 1328849 w 1411438"/>
                    <a:gd name="connsiteY4" fmla="*/ 220433 h 1547022"/>
                    <a:gd name="connsiteX5" fmla="*/ 1329661 w 1411438"/>
                    <a:gd name="connsiteY5" fmla="*/ 449033 h 1547022"/>
                    <a:gd name="connsiteX6" fmla="*/ 1308971 w 1411438"/>
                    <a:gd name="connsiteY6" fmla="*/ 627937 h 1547022"/>
                    <a:gd name="connsiteX7" fmla="*/ 1409596 w 1411438"/>
                    <a:gd name="connsiteY7" fmla="*/ 732013 h 1547022"/>
                    <a:gd name="connsiteX8" fmla="*/ 1318910 w 1411438"/>
                    <a:gd name="connsiteY8" fmla="*/ 826720 h 1547022"/>
                    <a:gd name="connsiteX9" fmla="*/ 1368606 w 1411438"/>
                    <a:gd name="connsiteY9" fmla="*/ 1025503 h 1547022"/>
                    <a:gd name="connsiteX10" fmla="*/ 1280387 w 1411438"/>
                    <a:gd name="connsiteY10" fmla="*/ 1169334 h 1547022"/>
                    <a:gd name="connsiteX11" fmla="*/ 1120128 w 1411438"/>
                    <a:gd name="connsiteY11" fmla="*/ 1363431 h 1547022"/>
                    <a:gd name="connsiteX12" fmla="*/ 891528 w 1411438"/>
                    <a:gd name="connsiteY12" fmla="*/ 1512519 h 1547022"/>
                    <a:gd name="connsiteX13" fmla="*/ 698948 w 1411438"/>
                    <a:gd name="connsiteY13" fmla="*/ 1547022 h 1547022"/>
                    <a:gd name="connsiteX14" fmla="*/ 464145 w 1411438"/>
                    <a:gd name="connsiteY14" fmla="*/ 1512518 h 1547022"/>
                    <a:gd name="connsiteX15" fmla="*/ 156033 w 1411438"/>
                    <a:gd name="connsiteY15" fmla="*/ 1244162 h 1547022"/>
                    <a:gd name="connsiteX16" fmla="*/ 96397 w 1411438"/>
                    <a:gd name="connsiteY16" fmla="*/ 1144771 h 1547022"/>
                    <a:gd name="connsiteX17" fmla="*/ 36762 w 1411438"/>
                    <a:gd name="connsiteY17" fmla="*/ 876414 h 1547022"/>
                    <a:gd name="connsiteX18" fmla="*/ 8178 w 1411438"/>
                    <a:gd name="connsiteY18" fmla="*/ 732013 h 1547022"/>
                    <a:gd name="connsiteX0" fmla="*/ 8178 w 1372317"/>
                    <a:gd name="connsiteY0" fmla="*/ 732013 h 1547022"/>
                    <a:gd name="connsiteX1" fmla="*/ 186661 w 1372317"/>
                    <a:gd name="connsiteY1" fmla="*/ 260191 h 1547022"/>
                    <a:gd name="connsiteX2" fmla="*/ 669131 w 1372317"/>
                    <a:gd name="connsiteY2" fmla="*/ 26334 h 1547022"/>
                    <a:gd name="connsiteX3" fmla="*/ 1021548 w 1372317"/>
                    <a:gd name="connsiteY3" fmla="*/ 21651 h 1547022"/>
                    <a:gd name="connsiteX4" fmla="*/ 1328849 w 1372317"/>
                    <a:gd name="connsiteY4" fmla="*/ 220433 h 1547022"/>
                    <a:gd name="connsiteX5" fmla="*/ 1329661 w 1372317"/>
                    <a:gd name="connsiteY5" fmla="*/ 449033 h 1547022"/>
                    <a:gd name="connsiteX6" fmla="*/ 1308971 w 1372317"/>
                    <a:gd name="connsiteY6" fmla="*/ 627937 h 1547022"/>
                    <a:gd name="connsiteX7" fmla="*/ 1320144 w 1372317"/>
                    <a:gd name="connsiteY7" fmla="*/ 732013 h 1547022"/>
                    <a:gd name="connsiteX8" fmla="*/ 1318910 w 1372317"/>
                    <a:gd name="connsiteY8" fmla="*/ 826720 h 1547022"/>
                    <a:gd name="connsiteX9" fmla="*/ 1368606 w 1372317"/>
                    <a:gd name="connsiteY9" fmla="*/ 1025503 h 1547022"/>
                    <a:gd name="connsiteX10" fmla="*/ 1280387 w 1372317"/>
                    <a:gd name="connsiteY10" fmla="*/ 1169334 h 1547022"/>
                    <a:gd name="connsiteX11" fmla="*/ 1120128 w 1372317"/>
                    <a:gd name="connsiteY11" fmla="*/ 1363431 h 1547022"/>
                    <a:gd name="connsiteX12" fmla="*/ 891528 w 1372317"/>
                    <a:gd name="connsiteY12" fmla="*/ 1512519 h 1547022"/>
                    <a:gd name="connsiteX13" fmla="*/ 698948 w 1372317"/>
                    <a:gd name="connsiteY13" fmla="*/ 1547022 h 1547022"/>
                    <a:gd name="connsiteX14" fmla="*/ 464145 w 1372317"/>
                    <a:gd name="connsiteY14" fmla="*/ 1512518 h 1547022"/>
                    <a:gd name="connsiteX15" fmla="*/ 156033 w 1372317"/>
                    <a:gd name="connsiteY15" fmla="*/ 1244162 h 1547022"/>
                    <a:gd name="connsiteX16" fmla="*/ 96397 w 1372317"/>
                    <a:gd name="connsiteY16" fmla="*/ 1144771 h 1547022"/>
                    <a:gd name="connsiteX17" fmla="*/ 36762 w 1372317"/>
                    <a:gd name="connsiteY17" fmla="*/ 876414 h 1547022"/>
                    <a:gd name="connsiteX18" fmla="*/ 8178 w 1372317"/>
                    <a:gd name="connsiteY18" fmla="*/ 732013 h 1547022"/>
                    <a:gd name="connsiteX0" fmla="*/ 8178 w 1372317"/>
                    <a:gd name="connsiteY0" fmla="*/ 732013 h 1547022"/>
                    <a:gd name="connsiteX1" fmla="*/ 186661 w 1372317"/>
                    <a:gd name="connsiteY1" fmla="*/ 260191 h 1547022"/>
                    <a:gd name="connsiteX2" fmla="*/ 669131 w 1372317"/>
                    <a:gd name="connsiteY2" fmla="*/ 26334 h 1547022"/>
                    <a:gd name="connsiteX3" fmla="*/ 1021548 w 1372317"/>
                    <a:gd name="connsiteY3" fmla="*/ 21651 h 1547022"/>
                    <a:gd name="connsiteX4" fmla="*/ 1328849 w 1372317"/>
                    <a:gd name="connsiteY4" fmla="*/ 220433 h 1547022"/>
                    <a:gd name="connsiteX5" fmla="*/ 1329661 w 1372317"/>
                    <a:gd name="connsiteY5" fmla="*/ 449033 h 1547022"/>
                    <a:gd name="connsiteX6" fmla="*/ 1308971 w 1372317"/>
                    <a:gd name="connsiteY6" fmla="*/ 627937 h 1547022"/>
                    <a:gd name="connsiteX7" fmla="*/ 1320144 w 1372317"/>
                    <a:gd name="connsiteY7" fmla="*/ 732013 h 1547022"/>
                    <a:gd name="connsiteX8" fmla="*/ 1318910 w 1372317"/>
                    <a:gd name="connsiteY8" fmla="*/ 826720 h 1547022"/>
                    <a:gd name="connsiteX9" fmla="*/ 1368606 w 1372317"/>
                    <a:gd name="connsiteY9" fmla="*/ 1025503 h 1547022"/>
                    <a:gd name="connsiteX10" fmla="*/ 1280387 w 1372317"/>
                    <a:gd name="connsiteY10" fmla="*/ 1169334 h 1547022"/>
                    <a:gd name="connsiteX11" fmla="*/ 1120128 w 1372317"/>
                    <a:gd name="connsiteY11" fmla="*/ 1363431 h 1547022"/>
                    <a:gd name="connsiteX12" fmla="*/ 891528 w 1372317"/>
                    <a:gd name="connsiteY12" fmla="*/ 1512519 h 1547022"/>
                    <a:gd name="connsiteX13" fmla="*/ 698948 w 1372317"/>
                    <a:gd name="connsiteY13" fmla="*/ 1547022 h 1547022"/>
                    <a:gd name="connsiteX14" fmla="*/ 464145 w 1372317"/>
                    <a:gd name="connsiteY14" fmla="*/ 1512518 h 1547022"/>
                    <a:gd name="connsiteX15" fmla="*/ 156033 w 1372317"/>
                    <a:gd name="connsiteY15" fmla="*/ 1244162 h 1547022"/>
                    <a:gd name="connsiteX16" fmla="*/ 96397 w 1372317"/>
                    <a:gd name="connsiteY16" fmla="*/ 1144771 h 1547022"/>
                    <a:gd name="connsiteX17" fmla="*/ 17696 w 1372317"/>
                    <a:gd name="connsiteY17" fmla="*/ 1095077 h 1547022"/>
                    <a:gd name="connsiteX18" fmla="*/ 36762 w 1372317"/>
                    <a:gd name="connsiteY18" fmla="*/ 876414 h 1547022"/>
                    <a:gd name="connsiteX19" fmla="*/ 8178 w 1372317"/>
                    <a:gd name="connsiteY19" fmla="*/ 732013 h 1547022"/>
                    <a:gd name="connsiteX0" fmla="*/ 8178 w 1372317"/>
                    <a:gd name="connsiteY0" fmla="*/ 732013 h 1547025"/>
                    <a:gd name="connsiteX1" fmla="*/ 186661 w 1372317"/>
                    <a:gd name="connsiteY1" fmla="*/ 260191 h 1547025"/>
                    <a:gd name="connsiteX2" fmla="*/ 669131 w 1372317"/>
                    <a:gd name="connsiteY2" fmla="*/ 26334 h 1547025"/>
                    <a:gd name="connsiteX3" fmla="*/ 1021548 w 1372317"/>
                    <a:gd name="connsiteY3" fmla="*/ 21651 h 1547025"/>
                    <a:gd name="connsiteX4" fmla="*/ 1328849 w 1372317"/>
                    <a:gd name="connsiteY4" fmla="*/ 220433 h 1547025"/>
                    <a:gd name="connsiteX5" fmla="*/ 1329661 w 1372317"/>
                    <a:gd name="connsiteY5" fmla="*/ 449033 h 1547025"/>
                    <a:gd name="connsiteX6" fmla="*/ 1308971 w 1372317"/>
                    <a:gd name="connsiteY6" fmla="*/ 627937 h 1547025"/>
                    <a:gd name="connsiteX7" fmla="*/ 1320144 w 1372317"/>
                    <a:gd name="connsiteY7" fmla="*/ 732013 h 1547025"/>
                    <a:gd name="connsiteX8" fmla="*/ 1318910 w 1372317"/>
                    <a:gd name="connsiteY8" fmla="*/ 826720 h 1547025"/>
                    <a:gd name="connsiteX9" fmla="*/ 1368606 w 1372317"/>
                    <a:gd name="connsiteY9" fmla="*/ 1025503 h 1547025"/>
                    <a:gd name="connsiteX10" fmla="*/ 1280387 w 1372317"/>
                    <a:gd name="connsiteY10" fmla="*/ 1169334 h 1547025"/>
                    <a:gd name="connsiteX11" fmla="*/ 1120128 w 1372317"/>
                    <a:gd name="connsiteY11" fmla="*/ 1363431 h 1547025"/>
                    <a:gd name="connsiteX12" fmla="*/ 891528 w 1372317"/>
                    <a:gd name="connsiteY12" fmla="*/ 1512519 h 1547025"/>
                    <a:gd name="connsiteX13" fmla="*/ 698948 w 1372317"/>
                    <a:gd name="connsiteY13" fmla="*/ 1547022 h 1547025"/>
                    <a:gd name="connsiteX14" fmla="*/ 464145 w 1372317"/>
                    <a:gd name="connsiteY14" fmla="*/ 1512518 h 1547025"/>
                    <a:gd name="connsiteX15" fmla="*/ 246296 w 1372317"/>
                    <a:gd name="connsiteY15" fmla="*/ 1373373 h 1547025"/>
                    <a:gd name="connsiteX16" fmla="*/ 156033 w 1372317"/>
                    <a:gd name="connsiteY16" fmla="*/ 1244162 h 1547025"/>
                    <a:gd name="connsiteX17" fmla="*/ 96397 w 1372317"/>
                    <a:gd name="connsiteY17" fmla="*/ 1144771 h 1547025"/>
                    <a:gd name="connsiteX18" fmla="*/ 17696 w 1372317"/>
                    <a:gd name="connsiteY18" fmla="*/ 1095077 h 1547025"/>
                    <a:gd name="connsiteX19" fmla="*/ 36762 w 1372317"/>
                    <a:gd name="connsiteY19" fmla="*/ 876414 h 1547025"/>
                    <a:gd name="connsiteX20" fmla="*/ 8178 w 1372317"/>
                    <a:gd name="connsiteY20" fmla="*/ 732013 h 1547025"/>
                    <a:gd name="connsiteX0" fmla="*/ 8178 w 1372317"/>
                    <a:gd name="connsiteY0" fmla="*/ 732013 h 1547025"/>
                    <a:gd name="connsiteX1" fmla="*/ 186661 w 1372317"/>
                    <a:gd name="connsiteY1" fmla="*/ 260191 h 1547025"/>
                    <a:gd name="connsiteX2" fmla="*/ 669131 w 1372317"/>
                    <a:gd name="connsiteY2" fmla="*/ 26334 h 1547025"/>
                    <a:gd name="connsiteX3" fmla="*/ 1021548 w 1372317"/>
                    <a:gd name="connsiteY3" fmla="*/ 21651 h 1547025"/>
                    <a:gd name="connsiteX4" fmla="*/ 1328849 w 1372317"/>
                    <a:gd name="connsiteY4" fmla="*/ 220433 h 1547025"/>
                    <a:gd name="connsiteX5" fmla="*/ 1329661 w 1372317"/>
                    <a:gd name="connsiteY5" fmla="*/ 449033 h 1547025"/>
                    <a:gd name="connsiteX6" fmla="*/ 1308971 w 1372317"/>
                    <a:gd name="connsiteY6" fmla="*/ 627937 h 1547025"/>
                    <a:gd name="connsiteX7" fmla="*/ 1320144 w 1372317"/>
                    <a:gd name="connsiteY7" fmla="*/ 732013 h 1547025"/>
                    <a:gd name="connsiteX8" fmla="*/ 1318910 w 1372317"/>
                    <a:gd name="connsiteY8" fmla="*/ 826720 h 1547025"/>
                    <a:gd name="connsiteX9" fmla="*/ 1368606 w 1372317"/>
                    <a:gd name="connsiteY9" fmla="*/ 1025503 h 1547025"/>
                    <a:gd name="connsiteX10" fmla="*/ 1280387 w 1372317"/>
                    <a:gd name="connsiteY10" fmla="*/ 1169334 h 1547025"/>
                    <a:gd name="connsiteX11" fmla="*/ 1120128 w 1372317"/>
                    <a:gd name="connsiteY11" fmla="*/ 1363431 h 1547025"/>
                    <a:gd name="connsiteX12" fmla="*/ 891528 w 1372317"/>
                    <a:gd name="connsiteY12" fmla="*/ 1512519 h 1547025"/>
                    <a:gd name="connsiteX13" fmla="*/ 698948 w 1372317"/>
                    <a:gd name="connsiteY13" fmla="*/ 1547022 h 1547025"/>
                    <a:gd name="connsiteX14" fmla="*/ 464145 w 1372317"/>
                    <a:gd name="connsiteY14" fmla="*/ 1512518 h 1547025"/>
                    <a:gd name="connsiteX15" fmla="*/ 246296 w 1372317"/>
                    <a:gd name="connsiteY15" fmla="*/ 1373373 h 1547025"/>
                    <a:gd name="connsiteX16" fmla="*/ 156033 w 1372317"/>
                    <a:gd name="connsiteY16" fmla="*/ 1244162 h 1547025"/>
                    <a:gd name="connsiteX17" fmla="*/ 56641 w 1372317"/>
                    <a:gd name="connsiteY17" fmla="*/ 1184528 h 1547025"/>
                    <a:gd name="connsiteX18" fmla="*/ 17696 w 1372317"/>
                    <a:gd name="connsiteY18" fmla="*/ 1095077 h 1547025"/>
                    <a:gd name="connsiteX19" fmla="*/ 36762 w 1372317"/>
                    <a:gd name="connsiteY19" fmla="*/ 876414 h 1547025"/>
                    <a:gd name="connsiteX20" fmla="*/ 8178 w 1372317"/>
                    <a:gd name="connsiteY20" fmla="*/ 732013 h 1547025"/>
                    <a:gd name="connsiteX0" fmla="*/ 10730 w 1374869"/>
                    <a:gd name="connsiteY0" fmla="*/ 732013 h 1547025"/>
                    <a:gd name="connsiteX1" fmla="*/ 189213 w 1374869"/>
                    <a:gd name="connsiteY1" fmla="*/ 260191 h 1547025"/>
                    <a:gd name="connsiteX2" fmla="*/ 671683 w 1374869"/>
                    <a:gd name="connsiteY2" fmla="*/ 26334 h 1547025"/>
                    <a:gd name="connsiteX3" fmla="*/ 1024100 w 1374869"/>
                    <a:gd name="connsiteY3" fmla="*/ 21651 h 1547025"/>
                    <a:gd name="connsiteX4" fmla="*/ 1331401 w 1374869"/>
                    <a:gd name="connsiteY4" fmla="*/ 220433 h 1547025"/>
                    <a:gd name="connsiteX5" fmla="*/ 1332213 w 1374869"/>
                    <a:gd name="connsiteY5" fmla="*/ 449033 h 1547025"/>
                    <a:gd name="connsiteX6" fmla="*/ 1311523 w 1374869"/>
                    <a:gd name="connsiteY6" fmla="*/ 627937 h 1547025"/>
                    <a:gd name="connsiteX7" fmla="*/ 1322696 w 1374869"/>
                    <a:gd name="connsiteY7" fmla="*/ 732013 h 1547025"/>
                    <a:gd name="connsiteX8" fmla="*/ 1321462 w 1374869"/>
                    <a:gd name="connsiteY8" fmla="*/ 826720 h 1547025"/>
                    <a:gd name="connsiteX9" fmla="*/ 1371158 w 1374869"/>
                    <a:gd name="connsiteY9" fmla="*/ 1025503 h 1547025"/>
                    <a:gd name="connsiteX10" fmla="*/ 1282939 w 1374869"/>
                    <a:gd name="connsiteY10" fmla="*/ 1169334 h 1547025"/>
                    <a:gd name="connsiteX11" fmla="*/ 1122680 w 1374869"/>
                    <a:gd name="connsiteY11" fmla="*/ 1363431 h 1547025"/>
                    <a:gd name="connsiteX12" fmla="*/ 894080 w 1374869"/>
                    <a:gd name="connsiteY12" fmla="*/ 1512519 h 1547025"/>
                    <a:gd name="connsiteX13" fmla="*/ 701500 w 1374869"/>
                    <a:gd name="connsiteY13" fmla="*/ 1547022 h 1547025"/>
                    <a:gd name="connsiteX14" fmla="*/ 466697 w 1374869"/>
                    <a:gd name="connsiteY14" fmla="*/ 1512518 h 1547025"/>
                    <a:gd name="connsiteX15" fmla="*/ 248848 w 1374869"/>
                    <a:gd name="connsiteY15" fmla="*/ 1373373 h 1547025"/>
                    <a:gd name="connsiteX16" fmla="*/ 158585 w 1374869"/>
                    <a:gd name="connsiteY16" fmla="*/ 1244162 h 1547025"/>
                    <a:gd name="connsiteX17" fmla="*/ 59193 w 1374869"/>
                    <a:gd name="connsiteY17" fmla="*/ 1184528 h 1547025"/>
                    <a:gd name="connsiteX18" fmla="*/ 20248 w 1374869"/>
                    <a:gd name="connsiteY18" fmla="*/ 1095077 h 1547025"/>
                    <a:gd name="connsiteX19" fmla="*/ 369 w 1374869"/>
                    <a:gd name="connsiteY19" fmla="*/ 955929 h 1547025"/>
                    <a:gd name="connsiteX20" fmla="*/ 39314 w 1374869"/>
                    <a:gd name="connsiteY20" fmla="*/ 876414 h 1547025"/>
                    <a:gd name="connsiteX21" fmla="*/ 10730 w 1374869"/>
                    <a:gd name="connsiteY21" fmla="*/ 732013 h 1547025"/>
                    <a:gd name="connsiteX0" fmla="*/ 23014 w 1387153"/>
                    <a:gd name="connsiteY0" fmla="*/ 732013 h 1547025"/>
                    <a:gd name="connsiteX1" fmla="*/ 201497 w 1387153"/>
                    <a:gd name="connsiteY1" fmla="*/ 260191 h 1547025"/>
                    <a:gd name="connsiteX2" fmla="*/ 683967 w 1387153"/>
                    <a:gd name="connsiteY2" fmla="*/ 26334 h 1547025"/>
                    <a:gd name="connsiteX3" fmla="*/ 1036384 w 1387153"/>
                    <a:gd name="connsiteY3" fmla="*/ 21651 h 1547025"/>
                    <a:gd name="connsiteX4" fmla="*/ 1343685 w 1387153"/>
                    <a:gd name="connsiteY4" fmla="*/ 220433 h 1547025"/>
                    <a:gd name="connsiteX5" fmla="*/ 1344497 w 1387153"/>
                    <a:gd name="connsiteY5" fmla="*/ 449033 h 1547025"/>
                    <a:gd name="connsiteX6" fmla="*/ 1323807 w 1387153"/>
                    <a:gd name="connsiteY6" fmla="*/ 627937 h 1547025"/>
                    <a:gd name="connsiteX7" fmla="*/ 1334980 w 1387153"/>
                    <a:gd name="connsiteY7" fmla="*/ 732013 h 1547025"/>
                    <a:gd name="connsiteX8" fmla="*/ 1333746 w 1387153"/>
                    <a:gd name="connsiteY8" fmla="*/ 826720 h 1547025"/>
                    <a:gd name="connsiteX9" fmla="*/ 1383442 w 1387153"/>
                    <a:gd name="connsiteY9" fmla="*/ 1025503 h 1547025"/>
                    <a:gd name="connsiteX10" fmla="*/ 1295223 w 1387153"/>
                    <a:gd name="connsiteY10" fmla="*/ 1169334 h 1547025"/>
                    <a:gd name="connsiteX11" fmla="*/ 1134964 w 1387153"/>
                    <a:gd name="connsiteY11" fmla="*/ 1363431 h 1547025"/>
                    <a:gd name="connsiteX12" fmla="*/ 906364 w 1387153"/>
                    <a:gd name="connsiteY12" fmla="*/ 1512519 h 1547025"/>
                    <a:gd name="connsiteX13" fmla="*/ 713784 w 1387153"/>
                    <a:gd name="connsiteY13" fmla="*/ 1547022 h 1547025"/>
                    <a:gd name="connsiteX14" fmla="*/ 478981 w 1387153"/>
                    <a:gd name="connsiteY14" fmla="*/ 1512518 h 1547025"/>
                    <a:gd name="connsiteX15" fmla="*/ 261132 w 1387153"/>
                    <a:gd name="connsiteY15" fmla="*/ 1373373 h 1547025"/>
                    <a:gd name="connsiteX16" fmla="*/ 170869 w 1387153"/>
                    <a:gd name="connsiteY16" fmla="*/ 1244162 h 1547025"/>
                    <a:gd name="connsiteX17" fmla="*/ 71477 w 1387153"/>
                    <a:gd name="connsiteY17" fmla="*/ 1184528 h 1547025"/>
                    <a:gd name="connsiteX18" fmla="*/ 32532 w 1387153"/>
                    <a:gd name="connsiteY18" fmla="*/ 1095077 h 1547025"/>
                    <a:gd name="connsiteX19" fmla="*/ 12653 w 1387153"/>
                    <a:gd name="connsiteY19" fmla="*/ 955929 h 1547025"/>
                    <a:gd name="connsiteX20" fmla="*/ 11841 w 1387153"/>
                    <a:gd name="connsiteY20" fmla="*/ 856535 h 1547025"/>
                    <a:gd name="connsiteX21" fmla="*/ 23014 w 1387153"/>
                    <a:gd name="connsiteY21" fmla="*/ 732013 h 1547025"/>
                    <a:gd name="connsiteX0" fmla="*/ 23014 w 1387153"/>
                    <a:gd name="connsiteY0" fmla="*/ 728663 h 1543675"/>
                    <a:gd name="connsiteX1" fmla="*/ 201497 w 1387153"/>
                    <a:gd name="connsiteY1" fmla="*/ 256841 h 1543675"/>
                    <a:gd name="connsiteX2" fmla="*/ 683967 w 1387153"/>
                    <a:gd name="connsiteY2" fmla="*/ 22984 h 1543675"/>
                    <a:gd name="connsiteX3" fmla="*/ 1036384 w 1387153"/>
                    <a:gd name="connsiteY3" fmla="*/ 18301 h 1543675"/>
                    <a:gd name="connsiteX4" fmla="*/ 1304740 w 1387153"/>
                    <a:gd name="connsiteY4" fmla="*/ 77935 h 1543675"/>
                    <a:gd name="connsiteX5" fmla="*/ 1343685 w 1387153"/>
                    <a:gd name="connsiteY5" fmla="*/ 217083 h 1543675"/>
                    <a:gd name="connsiteX6" fmla="*/ 1344497 w 1387153"/>
                    <a:gd name="connsiteY6" fmla="*/ 445683 h 1543675"/>
                    <a:gd name="connsiteX7" fmla="*/ 1323807 w 1387153"/>
                    <a:gd name="connsiteY7" fmla="*/ 624587 h 1543675"/>
                    <a:gd name="connsiteX8" fmla="*/ 1334980 w 1387153"/>
                    <a:gd name="connsiteY8" fmla="*/ 728663 h 1543675"/>
                    <a:gd name="connsiteX9" fmla="*/ 1333746 w 1387153"/>
                    <a:gd name="connsiteY9" fmla="*/ 823370 h 1543675"/>
                    <a:gd name="connsiteX10" fmla="*/ 1383442 w 1387153"/>
                    <a:gd name="connsiteY10" fmla="*/ 1022153 h 1543675"/>
                    <a:gd name="connsiteX11" fmla="*/ 1295223 w 1387153"/>
                    <a:gd name="connsiteY11" fmla="*/ 1165984 h 1543675"/>
                    <a:gd name="connsiteX12" fmla="*/ 1134964 w 1387153"/>
                    <a:gd name="connsiteY12" fmla="*/ 1360081 h 1543675"/>
                    <a:gd name="connsiteX13" fmla="*/ 906364 w 1387153"/>
                    <a:gd name="connsiteY13" fmla="*/ 1509169 h 1543675"/>
                    <a:gd name="connsiteX14" fmla="*/ 713784 w 1387153"/>
                    <a:gd name="connsiteY14" fmla="*/ 1543672 h 1543675"/>
                    <a:gd name="connsiteX15" fmla="*/ 478981 w 1387153"/>
                    <a:gd name="connsiteY15" fmla="*/ 1509168 h 1543675"/>
                    <a:gd name="connsiteX16" fmla="*/ 261132 w 1387153"/>
                    <a:gd name="connsiteY16" fmla="*/ 1370023 h 1543675"/>
                    <a:gd name="connsiteX17" fmla="*/ 170869 w 1387153"/>
                    <a:gd name="connsiteY17" fmla="*/ 1240812 h 1543675"/>
                    <a:gd name="connsiteX18" fmla="*/ 71477 w 1387153"/>
                    <a:gd name="connsiteY18" fmla="*/ 1181178 h 1543675"/>
                    <a:gd name="connsiteX19" fmla="*/ 32532 w 1387153"/>
                    <a:gd name="connsiteY19" fmla="*/ 1091727 h 1543675"/>
                    <a:gd name="connsiteX20" fmla="*/ 12653 w 1387153"/>
                    <a:gd name="connsiteY20" fmla="*/ 952579 h 1543675"/>
                    <a:gd name="connsiteX21" fmla="*/ 11841 w 1387153"/>
                    <a:gd name="connsiteY21" fmla="*/ 853185 h 1543675"/>
                    <a:gd name="connsiteX22" fmla="*/ 23014 w 1387153"/>
                    <a:gd name="connsiteY22" fmla="*/ 728663 h 1543675"/>
                    <a:gd name="connsiteX0" fmla="*/ 23014 w 1387153"/>
                    <a:gd name="connsiteY0" fmla="*/ 792487 h 1607499"/>
                    <a:gd name="connsiteX1" fmla="*/ 201497 w 1387153"/>
                    <a:gd name="connsiteY1" fmla="*/ 320665 h 1607499"/>
                    <a:gd name="connsiteX2" fmla="*/ 683967 w 1387153"/>
                    <a:gd name="connsiteY2" fmla="*/ 86808 h 1607499"/>
                    <a:gd name="connsiteX3" fmla="*/ 1016506 w 1387153"/>
                    <a:gd name="connsiteY3" fmla="*/ 2612 h 1607499"/>
                    <a:gd name="connsiteX4" fmla="*/ 1304740 w 1387153"/>
                    <a:gd name="connsiteY4" fmla="*/ 141759 h 1607499"/>
                    <a:gd name="connsiteX5" fmla="*/ 1343685 w 1387153"/>
                    <a:gd name="connsiteY5" fmla="*/ 280907 h 1607499"/>
                    <a:gd name="connsiteX6" fmla="*/ 1344497 w 1387153"/>
                    <a:gd name="connsiteY6" fmla="*/ 509507 h 1607499"/>
                    <a:gd name="connsiteX7" fmla="*/ 1323807 w 1387153"/>
                    <a:gd name="connsiteY7" fmla="*/ 688411 h 1607499"/>
                    <a:gd name="connsiteX8" fmla="*/ 1334980 w 1387153"/>
                    <a:gd name="connsiteY8" fmla="*/ 792487 h 1607499"/>
                    <a:gd name="connsiteX9" fmla="*/ 1333746 w 1387153"/>
                    <a:gd name="connsiteY9" fmla="*/ 887194 h 1607499"/>
                    <a:gd name="connsiteX10" fmla="*/ 1383442 w 1387153"/>
                    <a:gd name="connsiteY10" fmla="*/ 1085977 h 1607499"/>
                    <a:gd name="connsiteX11" fmla="*/ 1295223 w 1387153"/>
                    <a:gd name="connsiteY11" fmla="*/ 1229808 h 1607499"/>
                    <a:gd name="connsiteX12" fmla="*/ 1134964 w 1387153"/>
                    <a:gd name="connsiteY12" fmla="*/ 1423905 h 1607499"/>
                    <a:gd name="connsiteX13" fmla="*/ 906364 w 1387153"/>
                    <a:gd name="connsiteY13" fmla="*/ 1572993 h 1607499"/>
                    <a:gd name="connsiteX14" fmla="*/ 713784 w 1387153"/>
                    <a:gd name="connsiteY14" fmla="*/ 1607496 h 1607499"/>
                    <a:gd name="connsiteX15" fmla="*/ 478981 w 1387153"/>
                    <a:gd name="connsiteY15" fmla="*/ 1572992 h 1607499"/>
                    <a:gd name="connsiteX16" fmla="*/ 261132 w 1387153"/>
                    <a:gd name="connsiteY16" fmla="*/ 1433847 h 1607499"/>
                    <a:gd name="connsiteX17" fmla="*/ 170869 w 1387153"/>
                    <a:gd name="connsiteY17" fmla="*/ 1304636 h 1607499"/>
                    <a:gd name="connsiteX18" fmla="*/ 71477 w 1387153"/>
                    <a:gd name="connsiteY18" fmla="*/ 1245002 h 1607499"/>
                    <a:gd name="connsiteX19" fmla="*/ 32532 w 1387153"/>
                    <a:gd name="connsiteY19" fmla="*/ 1155551 h 1607499"/>
                    <a:gd name="connsiteX20" fmla="*/ 12653 w 1387153"/>
                    <a:gd name="connsiteY20" fmla="*/ 1016403 h 1607499"/>
                    <a:gd name="connsiteX21" fmla="*/ 11841 w 1387153"/>
                    <a:gd name="connsiteY21" fmla="*/ 917009 h 1607499"/>
                    <a:gd name="connsiteX22" fmla="*/ 23014 w 1387153"/>
                    <a:gd name="connsiteY22" fmla="*/ 792487 h 1607499"/>
                    <a:gd name="connsiteX0" fmla="*/ 23014 w 1387153"/>
                    <a:gd name="connsiteY0" fmla="*/ 860906 h 1675918"/>
                    <a:gd name="connsiteX1" fmla="*/ 201497 w 1387153"/>
                    <a:gd name="connsiteY1" fmla="*/ 389084 h 1675918"/>
                    <a:gd name="connsiteX2" fmla="*/ 713784 w 1387153"/>
                    <a:gd name="connsiteY2" fmla="*/ 16080 h 1675918"/>
                    <a:gd name="connsiteX3" fmla="*/ 1016506 w 1387153"/>
                    <a:gd name="connsiteY3" fmla="*/ 71031 h 1675918"/>
                    <a:gd name="connsiteX4" fmla="*/ 1304740 w 1387153"/>
                    <a:gd name="connsiteY4" fmla="*/ 210178 h 1675918"/>
                    <a:gd name="connsiteX5" fmla="*/ 1343685 w 1387153"/>
                    <a:gd name="connsiteY5" fmla="*/ 349326 h 1675918"/>
                    <a:gd name="connsiteX6" fmla="*/ 1344497 w 1387153"/>
                    <a:gd name="connsiteY6" fmla="*/ 577926 h 1675918"/>
                    <a:gd name="connsiteX7" fmla="*/ 1323807 w 1387153"/>
                    <a:gd name="connsiteY7" fmla="*/ 756830 h 1675918"/>
                    <a:gd name="connsiteX8" fmla="*/ 1334980 w 1387153"/>
                    <a:gd name="connsiteY8" fmla="*/ 860906 h 1675918"/>
                    <a:gd name="connsiteX9" fmla="*/ 1333746 w 1387153"/>
                    <a:gd name="connsiteY9" fmla="*/ 955613 h 1675918"/>
                    <a:gd name="connsiteX10" fmla="*/ 1383442 w 1387153"/>
                    <a:gd name="connsiteY10" fmla="*/ 1154396 h 1675918"/>
                    <a:gd name="connsiteX11" fmla="*/ 1295223 w 1387153"/>
                    <a:gd name="connsiteY11" fmla="*/ 1298227 h 1675918"/>
                    <a:gd name="connsiteX12" fmla="*/ 1134964 w 1387153"/>
                    <a:gd name="connsiteY12" fmla="*/ 1492324 h 1675918"/>
                    <a:gd name="connsiteX13" fmla="*/ 906364 w 1387153"/>
                    <a:gd name="connsiteY13" fmla="*/ 1641412 h 1675918"/>
                    <a:gd name="connsiteX14" fmla="*/ 713784 w 1387153"/>
                    <a:gd name="connsiteY14" fmla="*/ 1675915 h 1675918"/>
                    <a:gd name="connsiteX15" fmla="*/ 478981 w 1387153"/>
                    <a:gd name="connsiteY15" fmla="*/ 1641411 h 1675918"/>
                    <a:gd name="connsiteX16" fmla="*/ 261132 w 1387153"/>
                    <a:gd name="connsiteY16" fmla="*/ 1502266 h 1675918"/>
                    <a:gd name="connsiteX17" fmla="*/ 170869 w 1387153"/>
                    <a:gd name="connsiteY17" fmla="*/ 1373055 h 1675918"/>
                    <a:gd name="connsiteX18" fmla="*/ 71477 w 1387153"/>
                    <a:gd name="connsiteY18" fmla="*/ 1313421 h 1675918"/>
                    <a:gd name="connsiteX19" fmla="*/ 32532 w 1387153"/>
                    <a:gd name="connsiteY19" fmla="*/ 1223970 h 1675918"/>
                    <a:gd name="connsiteX20" fmla="*/ 12653 w 1387153"/>
                    <a:gd name="connsiteY20" fmla="*/ 1084822 h 1675918"/>
                    <a:gd name="connsiteX21" fmla="*/ 11841 w 1387153"/>
                    <a:gd name="connsiteY21" fmla="*/ 985428 h 1675918"/>
                    <a:gd name="connsiteX22" fmla="*/ 23014 w 1387153"/>
                    <a:gd name="connsiteY22" fmla="*/ 860906 h 1675918"/>
                    <a:gd name="connsiteX0" fmla="*/ 20817 w 1384956"/>
                    <a:gd name="connsiteY0" fmla="*/ 854499 h 1669511"/>
                    <a:gd name="connsiteX1" fmla="*/ 159544 w 1384956"/>
                    <a:gd name="connsiteY1" fmla="*/ 283286 h 1669511"/>
                    <a:gd name="connsiteX2" fmla="*/ 711587 w 1384956"/>
                    <a:gd name="connsiteY2" fmla="*/ 9673 h 1669511"/>
                    <a:gd name="connsiteX3" fmla="*/ 1014309 w 1384956"/>
                    <a:gd name="connsiteY3" fmla="*/ 64624 h 1669511"/>
                    <a:gd name="connsiteX4" fmla="*/ 1302543 w 1384956"/>
                    <a:gd name="connsiteY4" fmla="*/ 203771 h 1669511"/>
                    <a:gd name="connsiteX5" fmla="*/ 1341488 w 1384956"/>
                    <a:gd name="connsiteY5" fmla="*/ 342919 h 1669511"/>
                    <a:gd name="connsiteX6" fmla="*/ 1342300 w 1384956"/>
                    <a:gd name="connsiteY6" fmla="*/ 571519 h 1669511"/>
                    <a:gd name="connsiteX7" fmla="*/ 1321610 w 1384956"/>
                    <a:gd name="connsiteY7" fmla="*/ 750423 h 1669511"/>
                    <a:gd name="connsiteX8" fmla="*/ 1332783 w 1384956"/>
                    <a:gd name="connsiteY8" fmla="*/ 854499 h 1669511"/>
                    <a:gd name="connsiteX9" fmla="*/ 1331549 w 1384956"/>
                    <a:gd name="connsiteY9" fmla="*/ 949206 h 1669511"/>
                    <a:gd name="connsiteX10" fmla="*/ 1381245 w 1384956"/>
                    <a:gd name="connsiteY10" fmla="*/ 1147989 h 1669511"/>
                    <a:gd name="connsiteX11" fmla="*/ 1293026 w 1384956"/>
                    <a:gd name="connsiteY11" fmla="*/ 1291820 h 1669511"/>
                    <a:gd name="connsiteX12" fmla="*/ 1132767 w 1384956"/>
                    <a:gd name="connsiteY12" fmla="*/ 1485917 h 1669511"/>
                    <a:gd name="connsiteX13" fmla="*/ 904167 w 1384956"/>
                    <a:gd name="connsiteY13" fmla="*/ 1635005 h 1669511"/>
                    <a:gd name="connsiteX14" fmla="*/ 711587 w 1384956"/>
                    <a:gd name="connsiteY14" fmla="*/ 1669508 h 1669511"/>
                    <a:gd name="connsiteX15" fmla="*/ 476784 w 1384956"/>
                    <a:gd name="connsiteY15" fmla="*/ 1635004 h 1669511"/>
                    <a:gd name="connsiteX16" fmla="*/ 258935 w 1384956"/>
                    <a:gd name="connsiteY16" fmla="*/ 1495859 h 1669511"/>
                    <a:gd name="connsiteX17" fmla="*/ 168672 w 1384956"/>
                    <a:gd name="connsiteY17" fmla="*/ 1366648 h 1669511"/>
                    <a:gd name="connsiteX18" fmla="*/ 69280 w 1384956"/>
                    <a:gd name="connsiteY18" fmla="*/ 1307014 h 1669511"/>
                    <a:gd name="connsiteX19" fmla="*/ 30335 w 1384956"/>
                    <a:gd name="connsiteY19" fmla="*/ 1217563 h 1669511"/>
                    <a:gd name="connsiteX20" fmla="*/ 10456 w 1384956"/>
                    <a:gd name="connsiteY20" fmla="*/ 1078415 h 1669511"/>
                    <a:gd name="connsiteX21" fmla="*/ 9644 w 1384956"/>
                    <a:gd name="connsiteY21" fmla="*/ 979021 h 1669511"/>
                    <a:gd name="connsiteX22" fmla="*/ 20817 w 1384956"/>
                    <a:gd name="connsiteY22" fmla="*/ 854499 h 1669511"/>
                    <a:gd name="connsiteX0" fmla="*/ 34800 w 1398939"/>
                    <a:gd name="connsiteY0" fmla="*/ 862377 h 1677389"/>
                    <a:gd name="connsiteX1" fmla="*/ 391969 w 1398939"/>
                    <a:gd name="connsiteY1" fmla="*/ 412584 h 1677389"/>
                    <a:gd name="connsiteX2" fmla="*/ 725570 w 1398939"/>
                    <a:gd name="connsiteY2" fmla="*/ 17551 h 1677389"/>
                    <a:gd name="connsiteX3" fmla="*/ 1028292 w 1398939"/>
                    <a:gd name="connsiteY3" fmla="*/ 72502 h 1677389"/>
                    <a:gd name="connsiteX4" fmla="*/ 1316526 w 1398939"/>
                    <a:gd name="connsiteY4" fmla="*/ 211649 h 1677389"/>
                    <a:gd name="connsiteX5" fmla="*/ 1355471 w 1398939"/>
                    <a:gd name="connsiteY5" fmla="*/ 350797 h 1677389"/>
                    <a:gd name="connsiteX6" fmla="*/ 1356283 w 1398939"/>
                    <a:gd name="connsiteY6" fmla="*/ 579397 h 1677389"/>
                    <a:gd name="connsiteX7" fmla="*/ 1335593 w 1398939"/>
                    <a:gd name="connsiteY7" fmla="*/ 758301 h 1677389"/>
                    <a:gd name="connsiteX8" fmla="*/ 1346766 w 1398939"/>
                    <a:gd name="connsiteY8" fmla="*/ 862377 h 1677389"/>
                    <a:gd name="connsiteX9" fmla="*/ 1345532 w 1398939"/>
                    <a:gd name="connsiteY9" fmla="*/ 957084 h 1677389"/>
                    <a:gd name="connsiteX10" fmla="*/ 1395228 w 1398939"/>
                    <a:gd name="connsiteY10" fmla="*/ 1155867 h 1677389"/>
                    <a:gd name="connsiteX11" fmla="*/ 1307009 w 1398939"/>
                    <a:gd name="connsiteY11" fmla="*/ 1299698 h 1677389"/>
                    <a:gd name="connsiteX12" fmla="*/ 1146750 w 1398939"/>
                    <a:gd name="connsiteY12" fmla="*/ 1493795 h 1677389"/>
                    <a:gd name="connsiteX13" fmla="*/ 918150 w 1398939"/>
                    <a:gd name="connsiteY13" fmla="*/ 1642883 h 1677389"/>
                    <a:gd name="connsiteX14" fmla="*/ 725570 w 1398939"/>
                    <a:gd name="connsiteY14" fmla="*/ 1677386 h 1677389"/>
                    <a:gd name="connsiteX15" fmla="*/ 490767 w 1398939"/>
                    <a:gd name="connsiteY15" fmla="*/ 1642882 h 1677389"/>
                    <a:gd name="connsiteX16" fmla="*/ 272918 w 1398939"/>
                    <a:gd name="connsiteY16" fmla="*/ 1503737 h 1677389"/>
                    <a:gd name="connsiteX17" fmla="*/ 182655 w 1398939"/>
                    <a:gd name="connsiteY17" fmla="*/ 1374526 h 1677389"/>
                    <a:gd name="connsiteX18" fmla="*/ 83263 w 1398939"/>
                    <a:gd name="connsiteY18" fmla="*/ 1314892 h 1677389"/>
                    <a:gd name="connsiteX19" fmla="*/ 44318 w 1398939"/>
                    <a:gd name="connsiteY19" fmla="*/ 1225441 h 1677389"/>
                    <a:gd name="connsiteX20" fmla="*/ 24439 w 1398939"/>
                    <a:gd name="connsiteY20" fmla="*/ 1086293 h 1677389"/>
                    <a:gd name="connsiteX21" fmla="*/ 23627 w 1398939"/>
                    <a:gd name="connsiteY21" fmla="*/ 986899 h 1677389"/>
                    <a:gd name="connsiteX22" fmla="*/ 34800 w 1398939"/>
                    <a:gd name="connsiteY22" fmla="*/ 862377 h 1677389"/>
                    <a:gd name="connsiteX0" fmla="*/ 261544 w 1376034"/>
                    <a:gd name="connsiteY0" fmla="*/ 740958 h 1677389"/>
                    <a:gd name="connsiteX1" fmla="*/ 369064 w 1376034"/>
                    <a:gd name="connsiteY1" fmla="*/ 412584 h 1677389"/>
                    <a:gd name="connsiteX2" fmla="*/ 702665 w 1376034"/>
                    <a:gd name="connsiteY2" fmla="*/ 17551 h 1677389"/>
                    <a:gd name="connsiteX3" fmla="*/ 1005387 w 1376034"/>
                    <a:gd name="connsiteY3" fmla="*/ 72502 h 1677389"/>
                    <a:gd name="connsiteX4" fmla="*/ 1293621 w 1376034"/>
                    <a:gd name="connsiteY4" fmla="*/ 211649 h 1677389"/>
                    <a:gd name="connsiteX5" fmla="*/ 1332566 w 1376034"/>
                    <a:gd name="connsiteY5" fmla="*/ 350797 h 1677389"/>
                    <a:gd name="connsiteX6" fmla="*/ 1333378 w 1376034"/>
                    <a:gd name="connsiteY6" fmla="*/ 579397 h 1677389"/>
                    <a:gd name="connsiteX7" fmla="*/ 1312688 w 1376034"/>
                    <a:gd name="connsiteY7" fmla="*/ 758301 h 1677389"/>
                    <a:gd name="connsiteX8" fmla="*/ 1323861 w 1376034"/>
                    <a:gd name="connsiteY8" fmla="*/ 862377 h 1677389"/>
                    <a:gd name="connsiteX9" fmla="*/ 1322627 w 1376034"/>
                    <a:gd name="connsiteY9" fmla="*/ 957084 h 1677389"/>
                    <a:gd name="connsiteX10" fmla="*/ 1372323 w 1376034"/>
                    <a:gd name="connsiteY10" fmla="*/ 1155867 h 1677389"/>
                    <a:gd name="connsiteX11" fmla="*/ 1284104 w 1376034"/>
                    <a:gd name="connsiteY11" fmla="*/ 1299698 h 1677389"/>
                    <a:gd name="connsiteX12" fmla="*/ 1123845 w 1376034"/>
                    <a:gd name="connsiteY12" fmla="*/ 1493795 h 1677389"/>
                    <a:gd name="connsiteX13" fmla="*/ 895245 w 1376034"/>
                    <a:gd name="connsiteY13" fmla="*/ 1642883 h 1677389"/>
                    <a:gd name="connsiteX14" fmla="*/ 702665 w 1376034"/>
                    <a:gd name="connsiteY14" fmla="*/ 1677386 h 1677389"/>
                    <a:gd name="connsiteX15" fmla="*/ 467862 w 1376034"/>
                    <a:gd name="connsiteY15" fmla="*/ 1642882 h 1677389"/>
                    <a:gd name="connsiteX16" fmla="*/ 250013 w 1376034"/>
                    <a:gd name="connsiteY16" fmla="*/ 1503737 h 1677389"/>
                    <a:gd name="connsiteX17" fmla="*/ 159750 w 1376034"/>
                    <a:gd name="connsiteY17" fmla="*/ 1374526 h 1677389"/>
                    <a:gd name="connsiteX18" fmla="*/ 60358 w 1376034"/>
                    <a:gd name="connsiteY18" fmla="*/ 1314892 h 1677389"/>
                    <a:gd name="connsiteX19" fmla="*/ 21413 w 1376034"/>
                    <a:gd name="connsiteY19" fmla="*/ 1225441 h 1677389"/>
                    <a:gd name="connsiteX20" fmla="*/ 1534 w 1376034"/>
                    <a:gd name="connsiteY20" fmla="*/ 1086293 h 1677389"/>
                    <a:gd name="connsiteX21" fmla="*/ 722 w 1376034"/>
                    <a:gd name="connsiteY21" fmla="*/ 986899 h 1677389"/>
                    <a:gd name="connsiteX22" fmla="*/ 261544 w 1376034"/>
                    <a:gd name="connsiteY22" fmla="*/ 740958 h 1677389"/>
                    <a:gd name="connsiteX0" fmla="*/ 261544 w 1376034"/>
                    <a:gd name="connsiteY0" fmla="*/ 740958 h 1677389"/>
                    <a:gd name="connsiteX1" fmla="*/ 369064 w 1376034"/>
                    <a:gd name="connsiteY1" fmla="*/ 412584 h 1677389"/>
                    <a:gd name="connsiteX2" fmla="*/ 702665 w 1376034"/>
                    <a:gd name="connsiteY2" fmla="*/ 17551 h 1677389"/>
                    <a:gd name="connsiteX3" fmla="*/ 1005387 w 1376034"/>
                    <a:gd name="connsiteY3" fmla="*/ 72502 h 1677389"/>
                    <a:gd name="connsiteX4" fmla="*/ 1293621 w 1376034"/>
                    <a:gd name="connsiteY4" fmla="*/ 211649 h 1677389"/>
                    <a:gd name="connsiteX5" fmla="*/ 1332566 w 1376034"/>
                    <a:gd name="connsiteY5" fmla="*/ 350797 h 1677389"/>
                    <a:gd name="connsiteX6" fmla="*/ 1333378 w 1376034"/>
                    <a:gd name="connsiteY6" fmla="*/ 579397 h 1677389"/>
                    <a:gd name="connsiteX7" fmla="*/ 1312688 w 1376034"/>
                    <a:gd name="connsiteY7" fmla="*/ 758301 h 1677389"/>
                    <a:gd name="connsiteX8" fmla="*/ 1323861 w 1376034"/>
                    <a:gd name="connsiteY8" fmla="*/ 862377 h 1677389"/>
                    <a:gd name="connsiteX9" fmla="*/ 1322627 w 1376034"/>
                    <a:gd name="connsiteY9" fmla="*/ 957084 h 1677389"/>
                    <a:gd name="connsiteX10" fmla="*/ 1372323 w 1376034"/>
                    <a:gd name="connsiteY10" fmla="*/ 1155867 h 1677389"/>
                    <a:gd name="connsiteX11" fmla="*/ 1284104 w 1376034"/>
                    <a:gd name="connsiteY11" fmla="*/ 1299698 h 1677389"/>
                    <a:gd name="connsiteX12" fmla="*/ 1123845 w 1376034"/>
                    <a:gd name="connsiteY12" fmla="*/ 1493795 h 1677389"/>
                    <a:gd name="connsiteX13" fmla="*/ 895245 w 1376034"/>
                    <a:gd name="connsiteY13" fmla="*/ 1642883 h 1677389"/>
                    <a:gd name="connsiteX14" fmla="*/ 702665 w 1376034"/>
                    <a:gd name="connsiteY14" fmla="*/ 1677386 h 1677389"/>
                    <a:gd name="connsiteX15" fmla="*/ 467862 w 1376034"/>
                    <a:gd name="connsiteY15" fmla="*/ 1642882 h 1677389"/>
                    <a:gd name="connsiteX16" fmla="*/ 250013 w 1376034"/>
                    <a:gd name="connsiteY16" fmla="*/ 1503737 h 1677389"/>
                    <a:gd name="connsiteX17" fmla="*/ 159750 w 1376034"/>
                    <a:gd name="connsiteY17" fmla="*/ 1374526 h 1677389"/>
                    <a:gd name="connsiteX18" fmla="*/ 60358 w 1376034"/>
                    <a:gd name="connsiteY18" fmla="*/ 1314892 h 1677389"/>
                    <a:gd name="connsiteX19" fmla="*/ 21413 w 1376034"/>
                    <a:gd name="connsiteY19" fmla="*/ 1225441 h 1677389"/>
                    <a:gd name="connsiteX20" fmla="*/ 95152 w 1376034"/>
                    <a:gd name="connsiteY20" fmla="*/ 995228 h 1677389"/>
                    <a:gd name="connsiteX21" fmla="*/ 722 w 1376034"/>
                    <a:gd name="connsiteY21" fmla="*/ 986899 h 1677389"/>
                    <a:gd name="connsiteX22" fmla="*/ 261544 w 1376034"/>
                    <a:gd name="connsiteY22" fmla="*/ 740958 h 1677389"/>
                    <a:gd name="connsiteX0" fmla="*/ 261544 w 1376034"/>
                    <a:gd name="connsiteY0" fmla="*/ 740958 h 1677389"/>
                    <a:gd name="connsiteX1" fmla="*/ 369064 w 1376034"/>
                    <a:gd name="connsiteY1" fmla="*/ 412584 h 1677389"/>
                    <a:gd name="connsiteX2" fmla="*/ 702665 w 1376034"/>
                    <a:gd name="connsiteY2" fmla="*/ 17551 h 1677389"/>
                    <a:gd name="connsiteX3" fmla="*/ 1005387 w 1376034"/>
                    <a:gd name="connsiteY3" fmla="*/ 72502 h 1677389"/>
                    <a:gd name="connsiteX4" fmla="*/ 1293621 w 1376034"/>
                    <a:gd name="connsiteY4" fmla="*/ 211649 h 1677389"/>
                    <a:gd name="connsiteX5" fmla="*/ 1332566 w 1376034"/>
                    <a:gd name="connsiteY5" fmla="*/ 350797 h 1677389"/>
                    <a:gd name="connsiteX6" fmla="*/ 1333378 w 1376034"/>
                    <a:gd name="connsiteY6" fmla="*/ 579397 h 1677389"/>
                    <a:gd name="connsiteX7" fmla="*/ 1312688 w 1376034"/>
                    <a:gd name="connsiteY7" fmla="*/ 758301 h 1677389"/>
                    <a:gd name="connsiteX8" fmla="*/ 1323861 w 1376034"/>
                    <a:gd name="connsiteY8" fmla="*/ 862377 h 1677389"/>
                    <a:gd name="connsiteX9" fmla="*/ 1322627 w 1376034"/>
                    <a:gd name="connsiteY9" fmla="*/ 957084 h 1677389"/>
                    <a:gd name="connsiteX10" fmla="*/ 1372323 w 1376034"/>
                    <a:gd name="connsiteY10" fmla="*/ 1155867 h 1677389"/>
                    <a:gd name="connsiteX11" fmla="*/ 1284104 w 1376034"/>
                    <a:gd name="connsiteY11" fmla="*/ 1299698 h 1677389"/>
                    <a:gd name="connsiteX12" fmla="*/ 1123845 w 1376034"/>
                    <a:gd name="connsiteY12" fmla="*/ 1493795 h 1677389"/>
                    <a:gd name="connsiteX13" fmla="*/ 895245 w 1376034"/>
                    <a:gd name="connsiteY13" fmla="*/ 1642883 h 1677389"/>
                    <a:gd name="connsiteX14" fmla="*/ 702665 w 1376034"/>
                    <a:gd name="connsiteY14" fmla="*/ 1677386 h 1677389"/>
                    <a:gd name="connsiteX15" fmla="*/ 467862 w 1376034"/>
                    <a:gd name="connsiteY15" fmla="*/ 1642882 h 1677389"/>
                    <a:gd name="connsiteX16" fmla="*/ 250013 w 1376034"/>
                    <a:gd name="connsiteY16" fmla="*/ 1503737 h 1677389"/>
                    <a:gd name="connsiteX17" fmla="*/ 346986 w 1376034"/>
                    <a:gd name="connsiteY17" fmla="*/ 1192398 h 1677389"/>
                    <a:gd name="connsiteX18" fmla="*/ 60358 w 1376034"/>
                    <a:gd name="connsiteY18" fmla="*/ 1314892 h 1677389"/>
                    <a:gd name="connsiteX19" fmla="*/ 21413 w 1376034"/>
                    <a:gd name="connsiteY19" fmla="*/ 1225441 h 1677389"/>
                    <a:gd name="connsiteX20" fmla="*/ 95152 w 1376034"/>
                    <a:gd name="connsiteY20" fmla="*/ 995228 h 1677389"/>
                    <a:gd name="connsiteX21" fmla="*/ 722 w 1376034"/>
                    <a:gd name="connsiteY21" fmla="*/ 986899 h 1677389"/>
                    <a:gd name="connsiteX22" fmla="*/ 261544 w 1376034"/>
                    <a:gd name="connsiteY22" fmla="*/ 740958 h 1677389"/>
                    <a:gd name="connsiteX0" fmla="*/ 261544 w 1376034"/>
                    <a:gd name="connsiteY0" fmla="*/ 740958 h 1680467"/>
                    <a:gd name="connsiteX1" fmla="*/ 369064 w 1376034"/>
                    <a:gd name="connsiteY1" fmla="*/ 412584 h 1680467"/>
                    <a:gd name="connsiteX2" fmla="*/ 702665 w 1376034"/>
                    <a:gd name="connsiteY2" fmla="*/ 17551 h 1680467"/>
                    <a:gd name="connsiteX3" fmla="*/ 1005387 w 1376034"/>
                    <a:gd name="connsiteY3" fmla="*/ 72502 h 1680467"/>
                    <a:gd name="connsiteX4" fmla="*/ 1293621 w 1376034"/>
                    <a:gd name="connsiteY4" fmla="*/ 211649 h 1680467"/>
                    <a:gd name="connsiteX5" fmla="*/ 1332566 w 1376034"/>
                    <a:gd name="connsiteY5" fmla="*/ 350797 h 1680467"/>
                    <a:gd name="connsiteX6" fmla="*/ 1333378 w 1376034"/>
                    <a:gd name="connsiteY6" fmla="*/ 579397 h 1680467"/>
                    <a:gd name="connsiteX7" fmla="*/ 1312688 w 1376034"/>
                    <a:gd name="connsiteY7" fmla="*/ 758301 h 1680467"/>
                    <a:gd name="connsiteX8" fmla="*/ 1323861 w 1376034"/>
                    <a:gd name="connsiteY8" fmla="*/ 862377 h 1680467"/>
                    <a:gd name="connsiteX9" fmla="*/ 1322627 w 1376034"/>
                    <a:gd name="connsiteY9" fmla="*/ 957084 h 1680467"/>
                    <a:gd name="connsiteX10" fmla="*/ 1372323 w 1376034"/>
                    <a:gd name="connsiteY10" fmla="*/ 1155867 h 1680467"/>
                    <a:gd name="connsiteX11" fmla="*/ 1284104 w 1376034"/>
                    <a:gd name="connsiteY11" fmla="*/ 1299698 h 1680467"/>
                    <a:gd name="connsiteX12" fmla="*/ 1123845 w 1376034"/>
                    <a:gd name="connsiteY12" fmla="*/ 1493795 h 1680467"/>
                    <a:gd name="connsiteX13" fmla="*/ 895245 w 1376034"/>
                    <a:gd name="connsiteY13" fmla="*/ 1642883 h 1680467"/>
                    <a:gd name="connsiteX14" fmla="*/ 702665 w 1376034"/>
                    <a:gd name="connsiteY14" fmla="*/ 1677386 h 1680467"/>
                    <a:gd name="connsiteX15" fmla="*/ 623893 w 1376034"/>
                    <a:gd name="connsiteY15" fmla="*/ 1551820 h 1680467"/>
                    <a:gd name="connsiteX16" fmla="*/ 250013 w 1376034"/>
                    <a:gd name="connsiteY16" fmla="*/ 1503737 h 1680467"/>
                    <a:gd name="connsiteX17" fmla="*/ 346986 w 1376034"/>
                    <a:gd name="connsiteY17" fmla="*/ 1192398 h 1680467"/>
                    <a:gd name="connsiteX18" fmla="*/ 60358 w 1376034"/>
                    <a:gd name="connsiteY18" fmla="*/ 1314892 h 1680467"/>
                    <a:gd name="connsiteX19" fmla="*/ 21413 w 1376034"/>
                    <a:gd name="connsiteY19" fmla="*/ 1225441 h 1680467"/>
                    <a:gd name="connsiteX20" fmla="*/ 95152 w 1376034"/>
                    <a:gd name="connsiteY20" fmla="*/ 995228 h 1680467"/>
                    <a:gd name="connsiteX21" fmla="*/ 722 w 1376034"/>
                    <a:gd name="connsiteY21" fmla="*/ 986899 h 1680467"/>
                    <a:gd name="connsiteX22" fmla="*/ 261544 w 1376034"/>
                    <a:gd name="connsiteY22" fmla="*/ 740958 h 1680467"/>
                    <a:gd name="connsiteX0" fmla="*/ 261544 w 1382359"/>
                    <a:gd name="connsiteY0" fmla="*/ 740958 h 1680467"/>
                    <a:gd name="connsiteX1" fmla="*/ 369064 w 1382359"/>
                    <a:gd name="connsiteY1" fmla="*/ 412584 h 1680467"/>
                    <a:gd name="connsiteX2" fmla="*/ 702665 w 1382359"/>
                    <a:gd name="connsiteY2" fmla="*/ 17551 h 1680467"/>
                    <a:gd name="connsiteX3" fmla="*/ 1005387 w 1382359"/>
                    <a:gd name="connsiteY3" fmla="*/ 72502 h 1680467"/>
                    <a:gd name="connsiteX4" fmla="*/ 1293621 w 1382359"/>
                    <a:gd name="connsiteY4" fmla="*/ 211649 h 1680467"/>
                    <a:gd name="connsiteX5" fmla="*/ 1332566 w 1382359"/>
                    <a:gd name="connsiteY5" fmla="*/ 350797 h 1680467"/>
                    <a:gd name="connsiteX6" fmla="*/ 1333378 w 1382359"/>
                    <a:gd name="connsiteY6" fmla="*/ 579397 h 1680467"/>
                    <a:gd name="connsiteX7" fmla="*/ 1312688 w 1382359"/>
                    <a:gd name="connsiteY7" fmla="*/ 758301 h 1680467"/>
                    <a:gd name="connsiteX8" fmla="*/ 1323861 w 1382359"/>
                    <a:gd name="connsiteY8" fmla="*/ 862377 h 1680467"/>
                    <a:gd name="connsiteX9" fmla="*/ 1041770 w 1382359"/>
                    <a:gd name="connsiteY9" fmla="*/ 1017795 h 1680467"/>
                    <a:gd name="connsiteX10" fmla="*/ 1372323 w 1382359"/>
                    <a:gd name="connsiteY10" fmla="*/ 1155867 h 1680467"/>
                    <a:gd name="connsiteX11" fmla="*/ 1284104 w 1382359"/>
                    <a:gd name="connsiteY11" fmla="*/ 1299698 h 1680467"/>
                    <a:gd name="connsiteX12" fmla="*/ 1123845 w 1382359"/>
                    <a:gd name="connsiteY12" fmla="*/ 1493795 h 1680467"/>
                    <a:gd name="connsiteX13" fmla="*/ 895245 w 1382359"/>
                    <a:gd name="connsiteY13" fmla="*/ 1642883 h 1680467"/>
                    <a:gd name="connsiteX14" fmla="*/ 702665 w 1382359"/>
                    <a:gd name="connsiteY14" fmla="*/ 1677386 h 1680467"/>
                    <a:gd name="connsiteX15" fmla="*/ 623893 w 1382359"/>
                    <a:gd name="connsiteY15" fmla="*/ 1551820 h 1680467"/>
                    <a:gd name="connsiteX16" fmla="*/ 250013 w 1382359"/>
                    <a:gd name="connsiteY16" fmla="*/ 1503737 h 1680467"/>
                    <a:gd name="connsiteX17" fmla="*/ 346986 w 1382359"/>
                    <a:gd name="connsiteY17" fmla="*/ 1192398 h 1680467"/>
                    <a:gd name="connsiteX18" fmla="*/ 60358 w 1382359"/>
                    <a:gd name="connsiteY18" fmla="*/ 1314892 h 1680467"/>
                    <a:gd name="connsiteX19" fmla="*/ 21413 w 1382359"/>
                    <a:gd name="connsiteY19" fmla="*/ 1225441 h 1680467"/>
                    <a:gd name="connsiteX20" fmla="*/ 95152 w 1382359"/>
                    <a:gd name="connsiteY20" fmla="*/ 995228 h 1680467"/>
                    <a:gd name="connsiteX21" fmla="*/ 722 w 1382359"/>
                    <a:gd name="connsiteY21" fmla="*/ 986899 h 1680467"/>
                    <a:gd name="connsiteX22" fmla="*/ 261544 w 1382359"/>
                    <a:gd name="connsiteY22" fmla="*/ 740958 h 1680467"/>
                    <a:gd name="connsiteX0" fmla="*/ 261544 w 1382359"/>
                    <a:gd name="connsiteY0" fmla="*/ 740958 h 1680467"/>
                    <a:gd name="connsiteX1" fmla="*/ 369064 w 1382359"/>
                    <a:gd name="connsiteY1" fmla="*/ 412584 h 1680467"/>
                    <a:gd name="connsiteX2" fmla="*/ 702665 w 1382359"/>
                    <a:gd name="connsiteY2" fmla="*/ 17551 h 1680467"/>
                    <a:gd name="connsiteX3" fmla="*/ 1005387 w 1382359"/>
                    <a:gd name="connsiteY3" fmla="*/ 72502 h 1680467"/>
                    <a:gd name="connsiteX4" fmla="*/ 1293621 w 1382359"/>
                    <a:gd name="connsiteY4" fmla="*/ 211649 h 1680467"/>
                    <a:gd name="connsiteX5" fmla="*/ 1332566 w 1382359"/>
                    <a:gd name="connsiteY5" fmla="*/ 350797 h 1680467"/>
                    <a:gd name="connsiteX6" fmla="*/ 1333378 w 1382359"/>
                    <a:gd name="connsiteY6" fmla="*/ 579397 h 1680467"/>
                    <a:gd name="connsiteX7" fmla="*/ 1312688 w 1382359"/>
                    <a:gd name="connsiteY7" fmla="*/ 758301 h 1680467"/>
                    <a:gd name="connsiteX8" fmla="*/ 1323861 w 1382359"/>
                    <a:gd name="connsiteY8" fmla="*/ 862377 h 1680467"/>
                    <a:gd name="connsiteX9" fmla="*/ 1041770 w 1382359"/>
                    <a:gd name="connsiteY9" fmla="*/ 1017795 h 1680467"/>
                    <a:gd name="connsiteX10" fmla="*/ 1372323 w 1382359"/>
                    <a:gd name="connsiteY10" fmla="*/ 1155867 h 1680467"/>
                    <a:gd name="connsiteX11" fmla="*/ 1284104 w 1382359"/>
                    <a:gd name="connsiteY11" fmla="*/ 1299698 h 1680467"/>
                    <a:gd name="connsiteX12" fmla="*/ 1123845 w 1382359"/>
                    <a:gd name="connsiteY12" fmla="*/ 1493795 h 1680467"/>
                    <a:gd name="connsiteX13" fmla="*/ 895245 w 1382359"/>
                    <a:gd name="connsiteY13" fmla="*/ 1642883 h 1680467"/>
                    <a:gd name="connsiteX14" fmla="*/ 702665 w 1382359"/>
                    <a:gd name="connsiteY14" fmla="*/ 1677386 h 1680467"/>
                    <a:gd name="connsiteX15" fmla="*/ 623893 w 1382359"/>
                    <a:gd name="connsiteY15" fmla="*/ 1551820 h 1680467"/>
                    <a:gd name="connsiteX16" fmla="*/ 250013 w 1382359"/>
                    <a:gd name="connsiteY16" fmla="*/ 1503737 h 1680467"/>
                    <a:gd name="connsiteX17" fmla="*/ 346986 w 1382359"/>
                    <a:gd name="connsiteY17" fmla="*/ 1192398 h 1680467"/>
                    <a:gd name="connsiteX18" fmla="*/ 410343 w 1382359"/>
                    <a:gd name="connsiteY18" fmla="*/ 979460 h 1680467"/>
                    <a:gd name="connsiteX19" fmla="*/ 21413 w 1382359"/>
                    <a:gd name="connsiteY19" fmla="*/ 1225441 h 1680467"/>
                    <a:gd name="connsiteX20" fmla="*/ 95152 w 1382359"/>
                    <a:gd name="connsiteY20" fmla="*/ 995228 h 1680467"/>
                    <a:gd name="connsiteX21" fmla="*/ 722 w 1382359"/>
                    <a:gd name="connsiteY21" fmla="*/ 986899 h 1680467"/>
                    <a:gd name="connsiteX22" fmla="*/ 261544 w 1382359"/>
                    <a:gd name="connsiteY22" fmla="*/ 740958 h 1680467"/>
                    <a:gd name="connsiteX0" fmla="*/ 253160 w 1373975"/>
                    <a:gd name="connsiteY0" fmla="*/ 740958 h 1680467"/>
                    <a:gd name="connsiteX1" fmla="*/ 360680 w 1373975"/>
                    <a:gd name="connsiteY1" fmla="*/ 412584 h 1680467"/>
                    <a:gd name="connsiteX2" fmla="*/ 694281 w 1373975"/>
                    <a:gd name="connsiteY2" fmla="*/ 17551 h 1680467"/>
                    <a:gd name="connsiteX3" fmla="*/ 997003 w 1373975"/>
                    <a:gd name="connsiteY3" fmla="*/ 72502 h 1680467"/>
                    <a:gd name="connsiteX4" fmla="*/ 1285237 w 1373975"/>
                    <a:gd name="connsiteY4" fmla="*/ 211649 h 1680467"/>
                    <a:gd name="connsiteX5" fmla="*/ 1324182 w 1373975"/>
                    <a:gd name="connsiteY5" fmla="*/ 350797 h 1680467"/>
                    <a:gd name="connsiteX6" fmla="*/ 1324994 w 1373975"/>
                    <a:gd name="connsiteY6" fmla="*/ 579397 h 1680467"/>
                    <a:gd name="connsiteX7" fmla="*/ 1304304 w 1373975"/>
                    <a:gd name="connsiteY7" fmla="*/ 758301 h 1680467"/>
                    <a:gd name="connsiteX8" fmla="*/ 1315477 w 1373975"/>
                    <a:gd name="connsiteY8" fmla="*/ 862377 h 1680467"/>
                    <a:gd name="connsiteX9" fmla="*/ 1033386 w 1373975"/>
                    <a:gd name="connsiteY9" fmla="*/ 1017795 h 1680467"/>
                    <a:gd name="connsiteX10" fmla="*/ 1363939 w 1373975"/>
                    <a:gd name="connsiteY10" fmla="*/ 1155867 h 1680467"/>
                    <a:gd name="connsiteX11" fmla="*/ 1275720 w 1373975"/>
                    <a:gd name="connsiteY11" fmla="*/ 1299698 h 1680467"/>
                    <a:gd name="connsiteX12" fmla="*/ 1115461 w 1373975"/>
                    <a:gd name="connsiteY12" fmla="*/ 1493795 h 1680467"/>
                    <a:gd name="connsiteX13" fmla="*/ 886861 w 1373975"/>
                    <a:gd name="connsiteY13" fmla="*/ 1642883 h 1680467"/>
                    <a:gd name="connsiteX14" fmla="*/ 694281 w 1373975"/>
                    <a:gd name="connsiteY14" fmla="*/ 1677386 h 1680467"/>
                    <a:gd name="connsiteX15" fmla="*/ 615509 w 1373975"/>
                    <a:gd name="connsiteY15" fmla="*/ 1551820 h 1680467"/>
                    <a:gd name="connsiteX16" fmla="*/ 241629 w 1373975"/>
                    <a:gd name="connsiteY16" fmla="*/ 1503737 h 1680467"/>
                    <a:gd name="connsiteX17" fmla="*/ 338602 w 1373975"/>
                    <a:gd name="connsiteY17" fmla="*/ 1192398 h 1680467"/>
                    <a:gd name="connsiteX18" fmla="*/ 401959 w 1373975"/>
                    <a:gd name="connsiteY18" fmla="*/ 979460 h 1680467"/>
                    <a:gd name="connsiteX19" fmla="*/ 13029 w 1373975"/>
                    <a:gd name="connsiteY19" fmla="*/ 1225441 h 1680467"/>
                    <a:gd name="connsiteX20" fmla="*/ 86768 w 1373975"/>
                    <a:gd name="connsiteY20" fmla="*/ 995228 h 1680467"/>
                    <a:gd name="connsiteX21" fmla="*/ 558490 w 1373975"/>
                    <a:gd name="connsiteY21" fmla="*/ 681505 h 1680467"/>
                    <a:gd name="connsiteX22" fmla="*/ 253160 w 1373975"/>
                    <a:gd name="connsiteY22" fmla="*/ 740958 h 1680467"/>
                    <a:gd name="connsiteX0" fmla="*/ 241680 w 1362495"/>
                    <a:gd name="connsiteY0" fmla="*/ 740958 h 1680467"/>
                    <a:gd name="connsiteX1" fmla="*/ 349200 w 1362495"/>
                    <a:gd name="connsiteY1" fmla="*/ 412584 h 1680467"/>
                    <a:gd name="connsiteX2" fmla="*/ 682801 w 1362495"/>
                    <a:gd name="connsiteY2" fmla="*/ 17551 h 1680467"/>
                    <a:gd name="connsiteX3" fmla="*/ 985523 w 1362495"/>
                    <a:gd name="connsiteY3" fmla="*/ 72502 h 1680467"/>
                    <a:gd name="connsiteX4" fmla="*/ 1273757 w 1362495"/>
                    <a:gd name="connsiteY4" fmla="*/ 211649 h 1680467"/>
                    <a:gd name="connsiteX5" fmla="*/ 1312702 w 1362495"/>
                    <a:gd name="connsiteY5" fmla="*/ 350797 h 1680467"/>
                    <a:gd name="connsiteX6" fmla="*/ 1313514 w 1362495"/>
                    <a:gd name="connsiteY6" fmla="*/ 579397 h 1680467"/>
                    <a:gd name="connsiteX7" fmla="*/ 1292824 w 1362495"/>
                    <a:gd name="connsiteY7" fmla="*/ 758301 h 1680467"/>
                    <a:gd name="connsiteX8" fmla="*/ 1303997 w 1362495"/>
                    <a:gd name="connsiteY8" fmla="*/ 862377 h 1680467"/>
                    <a:gd name="connsiteX9" fmla="*/ 1021906 w 1362495"/>
                    <a:gd name="connsiteY9" fmla="*/ 1017795 h 1680467"/>
                    <a:gd name="connsiteX10" fmla="*/ 1352459 w 1362495"/>
                    <a:gd name="connsiteY10" fmla="*/ 1155867 h 1680467"/>
                    <a:gd name="connsiteX11" fmla="*/ 1264240 w 1362495"/>
                    <a:gd name="connsiteY11" fmla="*/ 1299698 h 1680467"/>
                    <a:gd name="connsiteX12" fmla="*/ 1103981 w 1362495"/>
                    <a:gd name="connsiteY12" fmla="*/ 1493795 h 1680467"/>
                    <a:gd name="connsiteX13" fmla="*/ 875381 w 1362495"/>
                    <a:gd name="connsiteY13" fmla="*/ 1642883 h 1680467"/>
                    <a:gd name="connsiteX14" fmla="*/ 682801 w 1362495"/>
                    <a:gd name="connsiteY14" fmla="*/ 1677386 h 1680467"/>
                    <a:gd name="connsiteX15" fmla="*/ 604029 w 1362495"/>
                    <a:gd name="connsiteY15" fmla="*/ 1551820 h 1680467"/>
                    <a:gd name="connsiteX16" fmla="*/ 230149 w 1362495"/>
                    <a:gd name="connsiteY16" fmla="*/ 1503737 h 1680467"/>
                    <a:gd name="connsiteX17" fmla="*/ 327122 w 1362495"/>
                    <a:gd name="connsiteY17" fmla="*/ 1192398 h 1680467"/>
                    <a:gd name="connsiteX18" fmla="*/ 390479 w 1362495"/>
                    <a:gd name="connsiteY18" fmla="*/ 979460 h 1680467"/>
                    <a:gd name="connsiteX19" fmla="*/ 1549 w 1362495"/>
                    <a:gd name="connsiteY19" fmla="*/ 1225441 h 1680467"/>
                    <a:gd name="connsiteX20" fmla="*/ 559090 w 1362495"/>
                    <a:gd name="connsiteY20" fmla="*/ 814996 h 1680467"/>
                    <a:gd name="connsiteX21" fmla="*/ 547010 w 1362495"/>
                    <a:gd name="connsiteY21" fmla="*/ 681505 h 1680467"/>
                    <a:gd name="connsiteX22" fmla="*/ 241680 w 1362495"/>
                    <a:gd name="connsiteY22" fmla="*/ 740958 h 1680467"/>
                    <a:gd name="connsiteX0" fmla="*/ 22235 w 1143050"/>
                    <a:gd name="connsiteY0" fmla="*/ 740958 h 1680467"/>
                    <a:gd name="connsiteX1" fmla="*/ 129755 w 1143050"/>
                    <a:gd name="connsiteY1" fmla="*/ 412584 h 1680467"/>
                    <a:gd name="connsiteX2" fmla="*/ 463356 w 1143050"/>
                    <a:gd name="connsiteY2" fmla="*/ 17551 h 1680467"/>
                    <a:gd name="connsiteX3" fmla="*/ 766078 w 1143050"/>
                    <a:gd name="connsiteY3" fmla="*/ 72502 h 1680467"/>
                    <a:gd name="connsiteX4" fmla="*/ 1054312 w 1143050"/>
                    <a:gd name="connsiteY4" fmla="*/ 211649 h 1680467"/>
                    <a:gd name="connsiteX5" fmla="*/ 1093257 w 1143050"/>
                    <a:gd name="connsiteY5" fmla="*/ 350797 h 1680467"/>
                    <a:gd name="connsiteX6" fmla="*/ 1094069 w 1143050"/>
                    <a:gd name="connsiteY6" fmla="*/ 579397 h 1680467"/>
                    <a:gd name="connsiteX7" fmla="*/ 1073379 w 1143050"/>
                    <a:gd name="connsiteY7" fmla="*/ 758301 h 1680467"/>
                    <a:gd name="connsiteX8" fmla="*/ 1084552 w 1143050"/>
                    <a:gd name="connsiteY8" fmla="*/ 862377 h 1680467"/>
                    <a:gd name="connsiteX9" fmla="*/ 802461 w 1143050"/>
                    <a:gd name="connsiteY9" fmla="*/ 1017795 h 1680467"/>
                    <a:gd name="connsiteX10" fmla="*/ 1133014 w 1143050"/>
                    <a:gd name="connsiteY10" fmla="*/ 1155867 h 1680467"/>
                    <a:gd name="connsiteX11" fmla="*/ 1044795 w 1143050"/>
                    <a:gd name="connsiteY11" fmla="*/ 1299698 h 1680467"/>
                    <a:gd name="connsiteX12" fmla="*/ 884536 w 1143050"/>
                    <a:gd name="connsiteY12" fmla="*/ 1493795 h 1680467"/>
                    <a:gd name="connsiteX13" fmla="*/ 655936 w 1143050"/>
                    <a:gd name="connsiteY13" fmla="*/ 1642883 h 1680467"/>
                    <a:gd name="connsiteX14" fmla="*/ 463356 w 1143050"/>
                    <a:gd name="connsiteY14" fmla="*/ 1677386 h 1680467"/>
                    <a:gd name="connsiteX15" fmla="*/ 384584 w 1143050"/>
                    <a:gd name="connsiteY15" fmla="*/ 1551820 h 1680467"/>
                    <a:gd name="connsiteX16" fmla="*/ 10704 w 1143050"/>
                    <a:gd name="connsiteY16" fmla="*/ 1503737 h 1680467"/>
                    <a:gd name="connsiteX17" fmla="*/ 107677 w 1143050"/>
                    <a:gd name="connsiteY17" fmla="*/ 1192398 h 1680467"/>
                    <a:gd name="connsiteX18" fmla="*/ 171034 w 1143050"/>
                    <a:gd name="connsiteY18" fmla="*/ 979460 h 1680467"/>
                    <a:gd name="connsiteX19" fmla="*/ 307081 w 1143050"/>
                    <a:gd name="connsiteY19" fmla="*/ 859971 h 1680467"/>
                    <a:gd name="connsiteX20" fmla="*/ 339645 w 1143050"/>
                    <a:gd name="connsiteY20" fmla="*/ 814996 h 1680467"/>
                    <a:gd name="connsiteX21" fmla="*/ 327565 w 1143050"/>
                    <a:gd name="connsiteY21" fmla="*/ 681505 h 1680467"/>
                    <a:gd name="connsiteX22" fmla="*/ 22235 w 1143050"/>
                    <a:gd name="connsiteY22" fmla="*/ 740958 h 1680467"/>
                    <a:gd name="connsiteX0" fmla="*/ 58264 w 1143050"/>
                    <a:gd name="connsiteY0" fmla="*/ 635821 h 1680467"/>
                    <a:gd name="connsiteX1" fmla="*/ 129755 w 1143050"/>
                    <a:gd name="connsiteY1" fmla="*/ 412584 h 1680467"/>
                    <a:gd name="connsiteX2" fmla="*/ 463356 w 1143050"/>
                    <a:gd name="connsiteY2" fmla="*/ 17551 h 1680467"/>
                    <a:gd name="connsiteX3" fmla="*/ 766078 w 1143050"/>
                    <a:gd name="connsiteY3" fmla="*/ 72502 h 1680467"/>
                    <a:gd name="connsiteX4" fmla="*/ 1054312 w 1143050"/>
                    <a:gd name="connsiteY4" fmla="*/ 211649 h 1680467"/>
                    <a:gd name="connsiteX5" fmla="*/ 1093257 w 1143050"/>
                    <a:gd name="connsiteY5" fmla="*/ 350797 h 1680467"/>
                    <a:gd name="connsiteX6" fmla="*/ 1094069 w 1143050"/>
                    <a:gd name="connsiteY6" fmla="*/ 579397 h 1680467"/>
                    <a:gd name="connsiteX7" fmla="*/ 1073379 w 1143050"/>
                    <a:gd name="connsiteY7" fmla="*/ 758301 h 1680467"/>
                    <a:gd name="connsiteX8" fmla="*/ 1084552 w 1143050"/>
                    <a:gd name="connsiteY8" fmla="*/ 862377 h 1680467"/>
                    <a:gd name="connsiteX9" fmla="*/ 802461 w 1143050"/>
                    <a:gd name="connsiteY9" fmla="*/ 1017795 h 1680467"/>
                    <a:gd name="connsiteX10" fmla="*/ 1133014 w 1143050"/>
                    <a:gd name="connsiteY10" fmla="*/ 1155867 h 1680467"/>
                    <a:gd name="connsiteX11" fmla="*/ 1044795 w 1143050"/>
                    <a:gd name="connsiteY11" fmla="*/ 1299698 h 1680467"/>
                    <a:gd name="connsiteX12" fmla="*/ 884536 w 1143050"/>
                    <a:gd name="connsiteY12" fmla="*/ 1493795 h 1680467"/>
                    <a:gd name="connsiteX13" fmla="*/ 655936 w 1143050"/>
                    <a:gd name="connsiteY13" fmla="*/ 1642883 h 1680467"/>
                    <a:gd name="connsiteX14" fmla="*/ 463356 w 1143050"/>
                    <a:gd name="connsiteY14" fmla="*/ 1677386 h 1680467"/>
                    <a:gd name="connsiteX15" fmla="*/ 384584 w 1143050"/>
                    <a:gd name="connsiteY15" fmla="*/ 1551820 h 1680467"/>
                    <a:gd name="connsiteX16" fmla="*/ 10704 w 1143050"/>
                    <a:gd name="connsiteY16" fmla="*/ 1503737 h 1680467"/>
                    <a:gd name="connsiteX17" fmla="*/ 107677 w 1143050"/>
                    <a:gd name="connsiteY17" fmla="*/ 1192398 h 1680467"/>
                    <a:gd name="connsiteX18" fmla="*/ 171034 w 1143050"/>
                    <a:gd name="connsiteY18" fmla="*/ 979460 h 1680467"/>
                    <a:gd name="connsiteX19" fmla="*/ 307081 w 1143050"/>
                    <a:gd name="connsiteY19" fmla="*/ 859971 h 1680467"/>
                    <a:gd name="connsiteX20" fmla="*/ 339645 w 1143050"/>
                    <a:gd name="connsiteY20" fmla="*/ 814996 h 1680467"/>
                    <a:gd name="connsiteX21" fmla="*/ 327565 w 1143050"/>
                    <a:gd name="connsiteY21" fmla="*/ 681505 h 1680467"/>
                    <a:gd name="connsiteX22" fmla="*/ 58264 w 1143050"/>
                    <a:gd name="connsiteY22" fmla="*/ 635821 h 1680467"/>
                    <a:gd name="connsiteX0" fmla="*/ 58264 w 1143050"/>
                    <a:gd name="connsiteY0" fmla="*/ 632828 h 1677474"/>
                    <a:gd name="connsiteX1" fmla="*/ 155488 w 1143050"/>
                    <a:gd name="connsiteY1" fmla="*/ 364534 h 1677474"/>
                    <a:gd name="connsiteX2" fmla="*/ 463356 w 1143050"/>
                    <a:gd name="connsiteY2" fmla="*/ 14558 h 1677474"/>
                    <a:gd name="connsiteX3" fmla="*/ 766078 w 1143050"/>
                    <a:gd name="connsiteY3" fmla="*/ 69509 h 1677474"/>
                    <a:gd name="connsiteX4" fmla="*/ 1054312 w 1143050"/>
                    <a:gd name="connsiteY4" fmla="*/ 208656 h 1677474"/>
                    <a:gd name="connsiteX5" fmla="*/ 1093257 w 1143050"/>
                    <a:gd name="connsiteY5" fmla="*/ 347804 h 1677474"/>
                    <a:gd name="connsiteX6" fmla="*/ 1094069 w 1143050"/>
                    <a:gd name="connsiteY6" fmla="*/ 576404 h 1677474"/>
                    <a:gd name="connsiteX7" fmla="*/ 1073379 w 1143050"/>
                    <a:gd name="connsiteY7" fmla="*/ 755308 h 1677474"/>
                    <a:gd name="connsiteX8" fmla="*/ 1084552 w 1143050"/>
                    <a:gd name="connsiteY8" fmla="*/ 859384 h 1677474"/>
                    <a:gd name="connsiteX9" fmla="*/ 802461 w 1143050"/>
                    <a:gd name="connsiteY9" fmla="*/ 1014802 h 1677474"/>
                    <a:gd name="connsiteX10" fmla="*/ 1133014 w 1143050"/>
                    <a:gd name="connsiteY10" fmla="*/ 1152874 h 1677474"/>
                    <a:gd name="connsiteX11" fmla="*/ 1044795 w 1143050"/>
                    <a:gd name="connsiteY11" fmla="*/ 1296705 h 1677474"/>
                    <a:gd name="connsiteX12" fmla="*/ 884536 w 1143050"/>
                    <a:gd name="connsiteY12" fmla="*/ 1490802 h 1677474"/>
                    <a:gd name="connsiteX13" fmla="*/ 655936 w 1143050"/>
                    <a:gd name="connsiteY13" fmla="*/ 1639890 h 1677474"/>
                    <a:gd name="connsiteX14" fmla="*/ 463356 w 1143050"/>
                    <a:gd name="connsiteY14" fmla="*/ 1674393 h 1677474"/>
                    <a:gd name="connsiteX15" fmla="*/ 384584 w 1143050"/>
                    <a:gd name="connsiteY15" fmla="*/ 1548827 h 1677474"/>
                    <a:gd name="connsiteX16" fmla="*/ 10704 w 1143050"/>
                    <a:gd name="connsiteY16" fmla="*/ 1500744 h 1677474"/>
                    <a:gd name="connsiteX17" fmla="*/ 107677 w 1143050"/>
                    <a:gd name="connsiteY17" fmla="*/ 1189405 h 1677474"/>
                    <a:gd name="connsiteX18" fmla="*/ 171034 w 1143050"/>
                    <a:gd name="connsiteY18" fmla="*/ 976467 h 1677474"/>
                    <a:gd name="connsiteX19" fmla="*/ 307081 w 1143050"/>
                    <a:gd name="connsiteY19" fmla="*/ 856978 h 1677474"/>
                    <a:gd name="connsiteX20" fmla="*/ 339645 w 1143050"/>
                    <a:gd name="connsiteY20" fmla="*/ 812003 h 1677474"/>
                    <a:gd name="connsiteX21" fmla="*/ 327565 w 1143050"/>
                    <a:gd name="connsiteY21" fmla="*/ 678512 h 1677474"/>
                    <a:gd name="connsiteX22" fmla="*/ 58264 w 1143050"/>
                    <a:gd name="connsiteY22" fmla="*/ 632828 h 1677474"/>
                    <a:gd name="connsiteX0" fmla="*/ 58264 w 1143050"/>
                    <a:gd name="connsiteY0" fmla="*/ 564157 h 1608803"/>
                    <a:gd name="connsiteX1" fmla="*/ 155488 w 1143050"/>
                    <a:gd name="connsiteY1" fmla="*/ 295863 h 1608803"/>
                    <a:gd name="connsiteX2" fmla="*/ 530264 w 1143050"/>
                    <a:gd name="connsiteY2" fmla="*/ 211229 h 1608803"/>
                    <a:gd name="connsiteX3" fmla="*/ 766078 w 1143050"/>
                    <a:gd name="connsiteY3" fmla="*/ 838 h 1608803"/>
                    <a:gd name="connsiteX4" fmla="*/ 1054312 w 1143050"/>
                    <a:gd name="connsiteY4" fmla="*/ 139985 h 1608803"/>
                    <a:gd name="connsiteX5" fmla="*/ 1093257 w 1143050"/>
                    <a:gd name="connsiteY5" fmla="*/ 279133 h 1608803"/>
                    <a:gd name="connsiteX6" fmla="*/ 1094069 w 1143050"/>
                    <a:gd name="connsiteY6" fmla="*/ 507733 h 1608803"/>
                    <a:gd name="connsiteX7" fmla="*/ 1073379 w 1143050"/>
                    <a:gd name="connsiteY7" fmla="*/ 686637 h 1608803"/>
                    <a:gd name="connsiteX8" fmla="*/ 1084552 w 1143050"/>
                    <a:gd name="connsiteY8" fmla="*/ 790713 h 1608803"/>
                    <a:gd name="connsiteX9" fmla="*/ 802461 w 1143050"/>
                    <a:gd name="connsiteY9" fmla="*/ 946131 h 1608803"/>
                    <a:gd name="connsiteX10" fmla="*/ 1133014 w 1143050"/>
                    <a:gd name="connsiteY10" fmla="*/ 1084203 h 1608803"/>
                    <a:gd name="connsiteX11" fmla="*/ 1044795 w 1143050"/>
                    <a:gd name="connsiteY11" fmla="*/ 1228034 h 1608803"/>
                    <a:gd name="connsiteX12" fmla="*/ 884536 w 1143050"/>
                    <a:gd name="connsiteY12" fmla="*/ 1422131 h 1608803"/>
                    <a:gd name="connsiteX13" fmla="*/ 655936 w 1143050"/>
                    <a:gd name="connsiteY13" fmla="*/ 1571219 h 1608803"/>
                    <a:gd name="connsiteX14" fmla="*/ 463356 w 1143050"/>
                    <a:gd name="connsiteY14" fmla="*/ 1605722 h 1608803"/>
                    <a:gd name="connsiteX15" fmla="*/ 384584 w 1143050"/>
                    <a:gd name="connsiteY15" fmla="*/ 1480156 h 1608803"/>
                    <a:gd name="connsiteX16" fmla="*/ 10704 w 1143050"/>
                    <a:gd name="connsiteY16" fmla="*/ 1432073 h 1608803"/>
                    <a:gd name="connsiteX17" fmla="*/ 107677 w 1143050"/>
                    <a:gd name="connsiteY17" fmla="*/ 1120734 h 1608803"/>
                    <a:gd name="connsiteX18" fmla="*/ 171034 w 1143050"/>
                    <a:gd name="connsiteY18" fmla="*/ 907796 h 1608803"/>
                    <a:gd name="connsiteX19" fmla="*/ 307081 w 1143050"/>
                    <a:gd name="connsiteY19" fmla="*/ 788307 h 1608803"/>
                    <a:gd name="connsiteX20" fmla="*/ 339645 w 1143050"/>
                    <a:gd name="connsiteY20" fmla="*/ 743332 h 1608803"/>
                    <a:gd name="connsiteX21" fmla="*/ 327565 w 1143050"/>
                    <a:gd name="connsiteY21" fmla="*/ 609841 h 1608803"/>
                    <a:gd name="connsiteX22" fmla="*/ 58264 w 1143050"/>
                    <a:gd name="connsiteY22" fmla="*/ 564157 h 1608803"/>
                    <a:gd name="connsiteX0" fmla="*/ 58264 w 1143050"/>
                    <a:gd name="connsiteY0" fmla="*/ 569348 h 1613994"/>
                    <a:gd name="connsiteX1" fmla="*/ 155488 w 1143050"/>
                    <a:gd name="connsiteY1" fmla="*/ 301054 h 1613994"/>
                    <a:gd name="connsiteX2" fmla="*/ 530264 w 1143050"/>
                    <a:gd name="connsiteY2" fmla="*/ 216420 h 1613994"/>
                    <a:gd name="connsiteX3" fmla="*/ 766078 w 1143050"/>
                    <a:gd name="connsiteY3" fmla="*/ 6029 h 1613994"/>
                    <a:gd name="connsiteX4" fmla="*/ 925638 w 1143050"/>
                    <a:gd name="connsiteY4" fmla="*/ 70077 h 1613994"/>
                    <a:gd name="connsiteX5" fmla="*/ 1093257 w 1143050"/>
                    <a:gd name="connsiteY5" fmla="*/ 284324 h 1613994"/>
                    <a:gd name="connsiteX6" fmla="*/ 1094069 w 1143050"/>
                    <a:gd name="connsiteY6" fmla="*/ 512924 h 1613994"/>
                    <a:gd name="connsiteX7" fmla="*/ 1073379 w 1143050"/>
                    <a:gd name="connsiteY7" fmla="*/ 691828 h 1613994"/>
                    <a:gd name="connsiteX8" fmla="*/ 1084552 w 1143050"/>
                    <a:gd name="connsiteY8" fmla="*/ 795904 h 1613994"/>
                    <a:gd name="connsiteX9" fmla="*/ 802461 w 1143050"/>
                    <a:gd name="connsiteY9" fmla="*/ 951322 h 1613994"/>
                    <a:gd name="connsiteX10" fmla="*/ 1133014 w 1143050"/>
                    <a:gd name="connsiteY10" fmla="*/ 1089394 h 1613994"/>
                    <a:gd name="connsiteX11" fmla="*/ 1044795 w 1143050"/>
                    <a:gd name="connsiteY11" fmla="*/ 1233225 h 1613994"/>
                    <a:gd name="connsiteX12" fmla="*/ 884536 w 1143050"/>
                    <a:gd name="connsiteY12" fmla="*/ 1427322 h 1613994"/>
                    <a:gd name="connsiteX13" fmla="*/ 655936 w 1143050"/>
                    <a:gd name="connsiteY13" fmla="*/ 1576410 h 1613994"/>
                    <a:gd name="connsiteX14" fmla="*/ 463356 w 1143050"/>
                    <a:gd name="connsiteY14" fmla="*/ 1610913 h 1613994"/>
                    <a:gd name="connsiteX15" fmla="*/ 384584 w 1143050"/>
                    <a:gd name="connsiteY15" fmla="*/ 1485347 h 1613994"/>
                    <a:gd name="connsiteX16" fmla="*/ 10704 w 1143050"/>
                    <a:gd name="connsiteY16" fmla="*/ 1437264 h 1613994"/>
                    <a:gd name="connsiteX17" fmla="*/ 107677 w 1143050"/>
                    <a:gd name="connsiteY17" fmla="*/ 1125925 h 1613994"/>
                    <a:gd name="connsiteX18" fmla="*/ 171034 w 1143050"/>
                    <a:gd name="connsiteY18" fmla="*/ 912987 h 1613994"/>
                    <a:gd name="connsiteX19" fmla="*/ 307081 w 1143050"/>
                    <a:gd name="connsiteY19" fmla="*/ 793498 h 1613994"/>
                    <a:gd name="connsiteX20" fmla="*/ 339645 w 1143050"/>
                    <a:gd name="connsiteY20" fmla="*/ 748523 h 1613994"/>
                    <a:gd name="connsiteX21" fmla="*/ 327565 w 1143050"/>
                    <a:gd name="connsiteY21" fmla="*/ 615032 h 1613994"/>
                    <a:gd name="connsiteX22" fmla="*/ 58264 w 1143050"/>
                    <a:gd name="connsiteY22" fmla="*/ 569348 h 1613994"/>
                    <a:gd name="connsiteX0" fmla="*/ 58264 w 1143050"/>
                    <a:gd name="connsiteY0" fmla="*/ 570477 h 1615123"/>
                    <a:gd name="connsiteX1" fmla="*/ 155488 w 1143050"/>
                    <a:gd name="connsiteY1" fmla="*/ 302183 h 1615123"/>
                    <a:gd name="connsiteX2" fmla="*/ 530264 w 1143050"/>
                    <a:gd name="connsiteY2" fmla="*/ 217549 h 1615123"/>
                    <a:gd name="connsiteX3" fmla="*/ 766078 w 1143050"/>
                    <a:gd name="connsiteY3" fmla="*/ 7158 h 1615123"/>
                    <a:gd name="connsiteX4" fmla="*/ 925638 w 1143050"/>
                    <a:gd name="connsiteY4" fmla="*/ 71206 h 1615123"/>
                    <a:gd name="connsiteX5" fmla="*/ 1057232 w 1143050"/>
                    <a:gd name="connsiteY5" fmla="*/ 285453 h 1615123"/>
                    <a:gd name="connsiteX6" fmla="*/ 1094069 w 1143050"/>
                    <a:gd name="connsiteY6" fmla="*/ 514053 h 1615123"/>
                    <a:gd name="connsiteX7" fmla="*/ 1073379 w 1143050"/>
                    <a:gd name="connsiteY7" fmla="*/ 692957 h 1615123"/>
                    <a:gd name="connsiteX8" fmla="*/ 1084552 w 1143050"/>
                    <a:gd name="connsiteY8" fmla="*/ 797033 h 1615123"/>
                    <a:gd name="connsiteX9" fmla="*/ 802461 w 1143050"/>
                    <a:gd name="connsiteY9" fmla="*/ 952451 h 1615123"/>
                    <a:gd name="connsiteX10" fmla="*/ 1133014 w 1143050"/>
                    <a:gd name="connsiteY10" fmla="*/ 1090523 h 1615123"/>
                    <a:gd name="connsiteX11" fmla="*/ 1044795 w 1143050"/>
                    <a:gd name="connsiteY11" fmla="*/ 1234354 h 1615123"/>
                    <a:gd name="connsiteX12" fmla="*/ 884536 w 1143050"/>
                    <a:gd name="connsiteY12" fmla="*/ 1428451 h 1615123"/>
                    <a:gd name="connsiteX13" fmla="*/ 655936 w 1143050"/>
                    <a:gd name="connsiteY13" fmla="*/ 1577539 h 1615123"/>
                    <a:gd name="connsiteX14" fmla="*/ 463356 w 1143050"/>
                    <a:gd name="connsiteY14" fmla="*/ 1612042 h 1615123"/>
                    <a:gd name="connsiteX15" fmla="*/ 384584 w 1143050"/>
                    <a:gd name="connsiteY15" fmla="*/ 1486476 h 1615123"/>
                    <a:gd name="connsiteX16" fmla="*/ 10704 w 1143050"/>
                    <a:gd name="connsiteY16" fmla="*/ 1438393 h 1615123"/>
                    <a:gd name="connsiteX17" fmla="*/ 107677 w 1143050"/>
                    <a:gd name="connsiteY17" fmla="*/ 1127054 h 1615123"/>
                    <a:gd name="connsiteX18" fmla="*/ 171034 w 1143050"/>
                    <a:gd name="connsiteY18" fmla="*/ 914116 h 1615123"/>
                    <a:gd name="connsiteX19" fmla="*/ 307081 w 1143050"/>
                    <a:gd name="connsiteY19" fmla="*/ 794627 h 1615123"/>
                    <a:gd name="connsiteX20" fmla="*/ 339645 w 1143050"/>
                    <a:gd name="connsiteY20" fmla="*/ 749652 h 1615123"/>
                    <a:gd name="connsiteX21" fmla="*/ 327565 w 1143050"/>
                    <a:gd name="connsiteY21" fmla="*/ 616161 h 1615123"/>
                    <a:gd name="connsiteX22" fmla="*/ 58264 w 1143050"/>
                    <a:gd name="connsiteY22" fmla="*/ 570477 h 1615123"/>
                    <a:gd name="connsiteX0" fmla="*/ 58264 w 1105053"/>
                    <a:gd name="connsiteY0" fmla="*/ 570477 h 1615123"/>
                    <a:gd name="connsiteX1" fmla="*/ 155488 w 1105053"/>
                    <a:gd name="connsiteY1" fmla="*/ 302183 h 1615123"/>
                    <a:gd name="connsiteX2" fmla="*/ 530264 w 1105053"/>
                    <a:gd name="connsiteY2" fmla="*/ 217549 h 1615123"/>
                    <a:gd name="connsiteX3" fmla="*/ 766078 w 1105053"/>
                    <a:gd name="connsiteY3" fmla="*/ 7158 h 1615123"/>
                    <a:gd name="connsiteX4" fmla="*/ 925638 w 1105053"/>
                    <a:gd name="connsiteY4" fmla="*/ 71206 h 1615123"/>
                    <a:gd name="connsiteX5" fmla="*/ 1057232 w 1105053"/>
                    <a:gd name="connsiteY5" fmla="*/ 285453 h 1615123"/>
                    <a:gd name="connsiteX6" fmla="*/ 1094069 w 1105053"/>
                    <a:gd name="connsiteY6" fmla="*/ 514053 h 1615123"/>
                    <a:gd name="connsiteX7" fmla="*/ 1073379 w 1105053"/>
                    <a:gd name="connsiteY7" fmla="*/ 692957 h 1615123"/>
                    <a:gd name="connsiteX8" fmla="*/ 1084552 w 1105053"/>
                    <a:gd name="connsiteY8" fmla="*/ 797033 h 1615123"/>
                    <a:gd name="connsiteX9" fmla="*/ 802461 w 1105053"/>
                    <a:gd name="connsiteY9" fmla="*/ 952451 h 1615123"/>
                    <a:gd name="connsiteX10" fmla="*/ 1009489 w 1105053"/>
                    <a:gd name="connsiteY10" fmla="*/ 1050470 h 1615123"/>
                    <a:gd name="connsiteX11" fmla="*/ 1044795 w 1105053"/>
                    <a:gd name="connsiteY11" fmla="*/ 1234354 h 1615123"/>
                    <a:gd name="connsiteX12" fmla="*/ 884536 w 1105053"/>
                    <a:gd name="connsiteY12" fmla="*/ 1428451 h 1615123"/>
                    <a:gd name="connsiteX13" fmla="*/ 655936 w 1105053"/>
                    <a:gd name="connsiteY13" fmla="*/ 1577539 h 1615123"/>
                    <a:gd name="connsiteX14" fmla="*/ 463356 w 1105053"/>
                    <a:gd name="connsiteY14" fmla="*/ 1612042 h 1615123"/>
                    <a:gd name="connsiteX15" fmla="*/ 384584 w 1105053"/>
                    <a:gd name="connsiteY15" fmla="*/ 1486476 h 1615123"/>
                    <a:gd name="connsiteX16" fmla="*/ 10704 w 1105053"/>
                    <a:gd name="connsiteY16" fmla="*/ 1438393 h 1615123"/>
                    <a:gd name="connsiteX17" fmla="*/ 107677 w 1105053"/>
                    <a:gd name="connsiteY17" fmla="*/ 1127054 h 1615123"/>
                    <a:gd name="connsiteX18" fmla="*/ 171034 w 1105053"/>
                    <a:gd name="connsiteY18" fmla="*/ 914116 h 1615123"/>
                    <a:gd name="connsiteX19" fmla="*/ 307081 w 1105053"/>
                    <a:gd name="connsiteY19" fmla="*/ 794627 h 1615123"/>
                    <a:gd name="connsiteX20" fmla="*/ 339645 w 1105053"/>
                    <a:gd name="connsiteY20" fmla="*/ 749652 h 1615123"/>
                    <a:gd name="connsiteX21" fmla="*/ 327565 w 1105053"/>
                    <a:gd name="connsiteY21" fmla="*/ 616161 h 1615123"/>
                    <a:gd name="connsiteX22" fmla="*/ 58264 w 1105053"/>
                    <a:gd name="connsiteY22" fmla="*/ 570477 h 1615123"/>
                    <a:gd name="connsiteX0" fmla="*/ 58264 w 1094620"/>
                    <a:gd name="connsiteY0" fmla="*/ 570477 h 1615123"/>
                    <a:gd name="connsiteX1" fmla="*/ 155488 w 1094620"/>
                    <a:gd name="connsiteY1" fmla="*/ 302183 h 1615123"/>
                    <a:gd name="connsiteX2" fmla="*/ 530264 w 1094620"/>
                    <a:gd name="connsiteY2" fmla="*/ 217549 h 1615123"/>
                    <a:gd name="connsiteX3" fmla="*/ 766078 w 1094620"/>
                    <a:gd name="connsiteY3" fmla="*/ 7158 h 1615123"/>
                    <a:gd name="connsiteX4" fmla="*/ 925638 w 1094620"/>
                    <a:gd name="connsiteY4" fmla="*/ 71206 h 1615123"/>
                    <a:gd name="connsiteX5" fmla="*/ 1057232 w 1094620"/>
                    <a:gd name="connsiteY5" fmla="*/ 285453 h 1615123"/>
                    <a:gd name="connsiteX6" fmla="*/ 1094069 w 1094620"/>
                    <a:gd name="connsiteY6" fmla="*/ 514053 h 1615123"/>
                    <a:gd name="connsiteX7" fmla="*/ 1073379 w 1094620"/>
                    <a:gd name="connsiteY7" fmla="*/ 692957 h 1615123"/>
                    <a:gd name="connsiteX8" fmla="*/ 997059 w 1094620"/>
                    <a:gd name="connsiteY8" fmla="*/ 822064 h 1615123"/>
                    <a:gd name="connsiteX9" fmla="*/ 802461 w 1094620"/>
                    <a:gd name="connsiteY9" fmla="*/ 952451 h 1615123"/>
                    <a:gd name="connsiteX10" fmla="*/ 1009489 w 1094620"/>
                    <a:gd name="connsiteY10" fmla="*/ 1050470 h 1615123"/>
                    <a:gd name="connsiteX11" fmla="*/ 1044795 w 1094620"/>
                    <a:gd name="connsiteY11" fmla="*/ 1234354 h 1615123"/>
                    <a:gd name="connsiteX12" fmla="*/ 884536 w 1094620"/>
                    <a:gd name="connsiteY12" fmla="*/ 1428451 h 1615123"/>
                    <a:gd name="connsiteX13" fmla="*/ 655936 w 1094620"/>
                    <a:gd name="connsiteY13" fmla="*/ 1577539 h 1615123"/>
                    <a:gd name="connsiteX14" fmla="*/ 463356 w 1094620"/>
                    <a:gd name="connsiteY14" fmla="*/ 1612042 h 1615123"/>
                    <a:gd name="connsiteX15" fmla="*/ 384584 w 1094620"/>
                    <a:gd name="connsiteY15" fmla="*/ 1486476 h 1615123"/>
                    <a:gd name="connsiteX16" fmla="*/ 10704 w 1094620"/>
                    <a:gd name="connsiteY16" fmla="*/ 1438393 h 1615123"/>
                    <a:gd name="connsiteX17" fmla="*/ 107677 w 1094620"/>
                    <a:gd name="connsiteY17" fmla="*/ 1127054 h 1615123"/>
                    <a:gd name="connsiteX18" fmla="*/ 171034 w 1094620"/>
                    <a:gd name="connsiteY18" fmla="*/ 914116 h 1615123"/>
                    <a:gd name="connsiteX19" fmla="*/ 307081 w 1094620"/>
                    <a:gd name="connsiteY19" fmla="*/ 794627 h 1615123"/>
                    <a:gd name="connsiteX20" fmla="*/ 339645 w 1094620"/>
                    <a:gd name="connsiteY20" fmla="*/ 749652 h 1615123"/>
                    <a:gd name="connsiteX21" fmla="*/ 327565 w 1094620"/>
                    <a:gd name="connsiteY21" fmla="*/ 616161 h 1615123"/>
                    <a:gd name="connsiteX22" fmla="*/ 58264 w 1094620"/>
                    <a:gd name="connsiteY22" fmla="*/ 570477 h 161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94620" h="1615123">
                      <a:moveTo>
                        <a:pt x="58264" y="570477"/>
                      </a:moveTo>
                      <a:cubicBezTo>
                        <a:pt x="29584" y="518147"/>
                        <a:pt x="76821" y="361004"/>
                        <a:pt x="155488" y="302183"/>
                      </a:cubicBezTo>
                      <a:cubicBezTo>
                        <a:pt x="234155" y="243362"/>
                        <a:pt x="428499" y="266720"/>
                        <a:pt x="530264" y="217549"/>
                      </a:cubicBezTo>
                      <a:cubicBezTo>
                        <a:pt x="632029" y="168378"/>
                        <a:pt x="700182" y="31548"/>
                        <a:pt x="766078" y="7158"/>
                      </a:cubicBezTo>
                      <a:cubicBezTo>
                        <a:pt x="831974" y="-17232"/>
                        <a:pt x="877112" y="24824"/>
                        <a:pt x="925638" y="71206"/>
                      </a:cubicBezTo>
                      <a:cubicBezTo>
                        <a:pt x="974164" y="117588"/>
                        <a:pt x="1029160" y="211645"/>
                        <a:pt x="1057232" y="285453"/>
                      </a:cubicBezTo>
                      <a:cubicBezTo>
                        <a:pt x="1085304" y="359261"/>
                        <a:pt x="1091378" y="446136"/>
                        <a:pt x="1094069" y="514053"/>
                      </a:cubicBezTo>
                      <a:cubicBezTo>
                        <a:pt x="1096760" y="581970"/>
                        <a:pt x="1089547" y="641622"/>
                        <a:pt x="1073379" y="692957"/>
                      </a:cubicBezTo>
                      <a:cubicBezTo>
                        <a:pt x="1057211" y="744292"/>
                        <a:pt x="1042212" y="778815"/>
                        <a:pt x="997059" y="822064"/>
                      </a:cubicBezTo>
                      <a:cubicBezTo>
                        <a:pt x="951906" y="865313"/>
                        <a:pt x="800389" y="914383"/>
                        <a:pt x="802461" y="952451"/>
                      </a:cubicBezTo>
                      <a:cubicBezTo>
                        <a:pt x="804533" y="990519"/>
                        <a:pt x="969100" y="1003486"/>
                        <a:pt x="1009489" y="1050470"/>
                      </a:cubicBezTo>
                      <a:cubicBezTo>
                        <a:pt x="1049878" y="1097454"/>
                        <a:pt x="1065620" y="1171357"/>
                        <a:pt x="1044795" y="1234354"/>
                      </a:cubicBezTo>
                      <a:cubicBezTo>
                        <a:pt x="1023970" y="1297351"/>
                        <a:pt x="965911" y="1394445"/>
                        <a:pt x="884536" y="1428451"/>
                      </a:cubicBezTo>
                      <a:cubicBezTo>
                        <a:pt x="803161" y="1462457"/>
                        <a:pt x="724476" y="1573445"/>
                        <a:pt x="655936" y="1577539"/>
                      </a:cubicBezTo>
                      <a:cubicBezTo>
                        <a:pt x="587396" y="1581633"/>
                        <a:pt x="508581" y="1627219"/>
                        <a:pt x="463356" y="1612042"/>
                      </a:cubicBezTo>
                      <a:cubicBezTo>
                        <a:pt x="418131" y="1596865"/>
                        <a:pt x="460026" y="1522044"/>
                        <a:pt x="384584" y="1486476"/>
                      </a:cubicBezTo>
                      <a:cubicBezTo>
                        <a:pt x="309142" y="1450908"/>
                        <a:pt x="56855" y="1498297"/>
                        <a:pt x="10704" y="1438393"/>
                      </a:cubicBezTo>
                      <a:cubicBezTo>
                        <a:pt x="-35447" y="1378489"/>
                        <a:pt x="80955" y="1214434"/>
                        <a:pt x="107677" y="1127054"/>
                      </a:cubicBezTo>
                      <a:cubicBezTo>
                        <a:pt x="134399" y="1039675"/>
                        <a:pt x="137800" y="969520"/>
                        <a:pt x="171034" y="914116"/>
                      </a:cubicBezTo>
                      <a:cubicBezTo>
                        <a:pt x="204268" y="858712"/>
                        <a:pt x="278979" y="822038"/>
                        <a:pt x="307081" y="794627"/>
                      </a:cubicBezTo>
                      <a:cubicBezTo>
                        <a:pt x="335183" y="767216"/>
                        <a:pt x="336467" y="786096"/>
                        <a:pt x="339645" y="749652"/>
                      </a:cubicBezTo>
                      <a:cubicBezTo>
                        <a:pt x="342823" y="713208"/>
                        <a:pt x="330808" y="653480"/>
                        <a:pt x="327565" y="616161"/>
                      </a:cubicBezTo>
                      <a:cubicBezTo>
                        <a:pt x="312862" y="547368"/>
                        <a:pt x="86944" y="622807"/>
                        <a:pt x="58264" y="570477"/>
                      </a:cubicBezTo>
                      <a:close/>
                    </a:path>
                  </a:pathLst>
                </a:custGeom>
                <a:solidFill>
                  <a:schemeClr val="accent2">
                    <a:lumMod val="40000"/>
                    <a:lumOff val="6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11" name="Oval 4"/>
                <p:cNvSpPr/>
                <p:nvPr/>
              </p:nvSpPr>
              <p:spPr>
                <a:xfrm>
                  <a:off x="7544522" y="1737312"/>
                  <a:ext cx="241205" cy="271789"/>
                </a:xfrm>
                <a:custGeom>
                  <a:avLst/>
                  <a:gdLst>
                    <a:gd name="connsiteX0" fmla="*/ 0 w 1401417"/>
                    <a:gd name="connsiteY0" fmla="*/ 655983 h 1311965"/>
                    <a:gd name="connsiteX1" fmla="*/ 700709 w 1401417"/>
                    <a:gd name="connsiteY1" fmla="*/ 0 h 1311965"/>
                    <a:gd name="connsiteX2" fmla="*/ 1401418 w 1401417"/>
                    <a:gd name="connsiteY2" fmla="*/ 655983 h 1311965"/>
                    <a:gd name="connsiteX3" fmla="*/ 700709 w 1401417"/>
                    <a:gd name="connsiteY3" fmla="*/ 1311966 h 1311965"/>
                    <a:gd name="connsiteX4" fmla="*/ 0 w 1401417"/>
                    <a:gd name="connsiteY4" fmla="*/ 655983 h 1311965"/>
                    <a:gd name="connsiteX0" fmla="*/ 0 w 1433729"/>
                    <a:gd name="connsiteY0" fmla="*/ 655983 h 1328703"/>
                    <a:gd name="connsiteX1" fmla="*/ 700709 w 1433729"/>
                    <a:gd name="connsiteY1" fmla="*/ 0 h 1328703"/>
                    <a:gd name="connsiteX2" fmla="*/ 1401418 w 1433729"/>
                    <a:gd name="connsiteY2" fmla="*/ 655983 h 1328703"/>
                    <a:gd name="connsiteX3" fmla="*/ 1272209 w 1433729"/>
                    <a:gd name="connsiteY3" fmla="*/ 1093304 h 1328703"/>
                    <a:gd name="connsiteX4" fmla="*/ 700709 w 1433729"/>
                    <a:gd name="connsiteY4" fmla="*/ 1311966 h 1328703"/>
                    <a:gd name="connsiteX5" fmla="*/ 0 w 1433729"/>
                    <a:gd name="connsiteY5" fmla="*/ 655983 h 1328703"/>
                    <a:gd name="connsiteX0" fmla="*/ 3048 w 1436777"/>
                    <a:gd name="connsiteY0" fmla="*/ 655983 h 1471475"/>
                    <a:gd name="connsiteX1" fmla="*/ 703757 w 1436777"/>
                    <a:gd name="connsiteY1" fmla="*/ 0 h 1471475"/>
                    <a:gd name="connsiteX2" fmla="*/ 1404466 w 1436777"/>
                    <a:gd name="connsiteY2" fmla="*/ 655983 h 1471475"/>
                    <a:gd name="connsiteX3" fmla="*/ 1275257 w 1436777"/>
                    <a:gd name="connsiteY3" fmla="*/ 1093304 h 1471475"/>
                    <a:gd name="connsiteX4" fmla="*/ 703757 w 1436777"/>
                    <a:gd name="connsiteY4" fmla="*/ 1311966 h 1471475"/>
                    <a:gd name="connsiteX5" fmla="*/ 459015 w 1436777"/>
                    <a:gd name="connsiteY5" fmla="*/ 1436488 h 1471475"/>
                    <a:gd name="connsiteX6" fmla="*/ 3048 w 1436777"/>
                    <a:gd name="connsiteY6" fmla="*/ 655983 h 1471475"/>
                    <a:gd name="connsiteX0" fmla="*/ 40449 w 1474178"/>
                    <a:gd name="connsiteY0" fmla="*/ 655983 h 1448766"/>
                    <a:gd name="connsiteX1" fmla="*/ 741158 w 1474178"/>
                    <a:gd name="connsiteY1" fmla="*/ 0 h 1448766"/>
                    <a:gd name="connsiteX2" fmla="*/ 1441867 w 1474178"/>
                    <a:gd name="connsiteY2" fmla="*/ 655983 h 1448766"/>
                    <a:gd name="connsiteX3" fmla="*/ 1312658 w 1474178"/>
                    <a:gd name="connsiteY3" fmla="*/ 1093304 h 1448766"/>
                    <a:gd name="connsiteX4" fmla="*/ 741158 w 1474178"/>
                    <a:gd name="connsiteY4" fmla="*/ 1311966 h 1448766"/>
                    <a:gd name="connsiteX5" fmla="*/ 496416 w 1474178"/>
                    <a:gd name="connsiteY5" fmla="*/ 1436488 h 1448766"/>
                    <a:gd name="connsiteX6" fmla="*/ 128668 w 1474178"/>
                    <a:gd name="connsiteY6" fmla="*/ 1068741 h 1448766"/>
                    <a:gd name="connsiteX7" fmla="*/ 40449 w 1474178"/>
                    <a:gd name="connsiteY7" fmla="*/ 655983 h 1448766"/>
                    <a:gd name="connsiteX0" fmla="*/ 46008 w 1479737"/>
                    <a:gd name="connsiteY0" fmla="*/ 655983 h 1448766"/>
                    <a:gd name="connsiteX1" fmla="*/ 746717 w 1479737"/>
                    <a:gd name="connsiteY1" fmla="*/ 0 h 1448766"/>
                    <a:gd name="connsiteX2" fmla="*/ 1447426 w 1479737"/>
                    <a:gd name="connsiteY2" fmla="*/ 655983 h 1448766"/>
                    <a:gd name="connsiteX3" fmla="*/ 1318217 w 1479737"/>
                    <a:gd name="connsiteY3" fmla="*/ 1093304 h 1448766"/>
                    <a:gd name="connsiteX4" fmla="*/ 746717 w 1479737"/>
                    <a:gd name="connsiteY4" fmla="*/ 1311966 h 1448766"/>
                    <a:gd name="connsiteX5" fmla="*/ 501975 w 1479737"/>
                    <a:gd name="connsiteY5" fmla="*/ 1436488 h 1448766"/>
                    <a:gd name="connsiteX6" fmla="*/ 134227 w 1479737"/>
                    <a:gd name="connsiteY6" fmla="*/ 1068741 h 1448766"/>
                    <a:gd name="connsiteX7" fmla="*/ 74592 w 1479737"/>
                    <a:gd name="connsiteY7" fmla="*/ 800384 h 1448766"/>
                    <a:gd name="connsiteX8" fmla="*/ 46008 w 1479737"/>
                    <a:gd name="connsiteY8" fmla="*/ 655983 h 1448766"/>
                    <a:gd name="connsiteX0" fmla="*/ 46008 w 1479737"/>
                    <a:gd name="connsiteY0" fmla="*/ 655983 h 1440414"/>
                    <a:gd name="connsiteX1" fmla="*/ 746717 w 1479737"/>
                    <a:gd name="connsiteY1" fmla="*/ 0 h 1440414"/>
                    <a:gd name="connsiteX2" fmla="*/ 1447426 w 1479737"/>
                    <a:gd name="connsiteY2" fmla="*/ 655983 h 1440414"/>
                    <a:gd name="connsiteX3" fmla="*/ 1318217 w 1479737"/>
                    <a:gd name="connsiteY3" fmla="*/ 1093304 h 1440414"/>
                    <a:gd name="connsiteX4" fmla="*/ 746717 w 1479737"/>
                    <a:gd name="connsiteY4" fmla="*/ 1311966 h 1440414"/>
                    <a:gd name="connsiteX5" fmla="*/ 501975 w 1479737"/>
                    <a:gd name="connsiteY5" fmla="*/ 1436488 h 1440414"/>
                    <a:gd name="connsiteX6" fmla="*/ 193863 w 1479737"/>
                    <a:gd name="connsiteY6" fmla="*/ 1168132 h 1440414"/>
                    <a:gd name="connsiteX7" fmla="*/ 134227 w 1479737"/>
                    <a:gd name="connsiteY7" fmla="*/ 1068741 h 1440414"/>
                    <a:gd name="connsiteX8" fmla="*/ 74592 w 1479737"/>
                    <a:gd name="connsiteY8" fmla="*/ 800384 h 1440414"/>
                    <a:gd name="connsiteX9" fmla="*/ 46008 w 1479737"/>
                    <a:gd name="connsiteY9" fmla="*/ 655983 h 1440414"/>
                    <a:gd name="connsiteX0" fmla="*/ 46008 w 1473043"/>
                    <a:gd name="connsiteY0" fmla="*/ 655983 h 1439555"/>
                    <a:gd name="connsiteX1" fmla="*/ 746717 w 1473043"/>
                    <a:gd name="connsiteY1" fmla="*/ 0 h 1439555"/>
                    <a:gd name="connsiteX2" fmla="*/ 1447426 w 1473043"/>
                    <a:gd name="connsiteY2" fmla="*/ 655983 h 1439555"/>
                    <a:gd name="connsiteX3" fmla="*/ 1318217 w 1473043"/>
                    <a:gd name="connsiteY3" fmla="*/ 1093304 h 1439555"/>
                    <a:gd name="connsiteX4" fmla="*/ 1157958 w 1473043"/>
                    <a:gd name="connsiteY4" fmla="*/ 1287401 h 1439555"/>
                    <a:gd name="connsiteX5" fmla="*/ 746717 w 1473043"/>
                    <a:gd name="connsiteY5" fmla="*/ 1311966 h 1439555"/>
                    <a:gd name="connsiteX6" fmla="*/ 501975 w 1473043"/>
                    <a:gd name="connsiteY6" fmla="*/ 1436488 h 1439555"/>
                    <a:gd name="connsiteX7" fmla="*/ 193863 w 1473043"/>
                    <a:gd name="connsiteY7" fmla="*/ 1168132 h 1439555"/>
                    <a:gd name="connsiteX8" fmla="*/ 134227 w 1473043"/>
                    <a:gd name="connsiteY8" fmla="*/ 1068741 h 1439555"/>
                    <a:gd name="connsiteX9" fmla="*/ 74592 w 1473043"/>
                    <a:gd name="connsiteY9" fmla="*/ 800384 h 1439555"/>
                    <a:gd name="connsiteX10" fmla="*/ 46008 w 1473043"/>
                    <a:gd name="connsiteY10" fmla="*/ 655983 h 1439555"/>
                    <a:gd name="connsiteX0" fmla="*/ 46008 w 1473043"/>
                    <a:gd name="connsiteY0" fmla="*/ 655983 h 1439106"/>
                    <a:gd name="connsiteX1" fmla="*/ 746717 w 1473043"/>
                    <a:gd name="connsiteY1" fmla="*/ 0 h 1439106"/>
                    <a:gd name="connsiteX2" fmla="*/ 1447426 w 1473043"/>
                    <a:gd name="connsiteY2" fmla="*/ 655983 h 1439106"/>
                    <a:gd name="connsiteX3" fmla="*/ 1318217 w 1473043"/>
                    <a:gd name="connsiteY3" fmla="*/ 1093304 h 1439106"/>
                    <a:gd name="connsiteX4" fmla="*/ 1157958 w 1473043"/>
                    <a:gd name="connsiteY4" fmla="*/ 1287401 h 1439106"/>
                    <a:gd name="connsiteX5" fmla="*/ 929358 w 1473043"/>
                    <a:gd name="connsiteY5" fmla="*/ 1436489 h 1439106"/>
                    <a:gd name="connsiteX6" fmla="*/ 746717 w 1473043"/>
                    <a:gd name="connsiteY6" fmla="*/ 1311966 h 1439106"/>
                    <a:gd name="connsiteX7" fmla="*/ 501975 w 1473043"/>
                    <a:gd name="connsiteY7" fmla="*/ 1436488 h 1439106"/>
                    <a:gd name="connsiteX8" fmla="*/ 193863 w 1473043"/>
                    <a:gd name="connsiteY8" fmla="*/ 1168132 h 1439106"/>
                    <a:gd name="connsiteX9" fmla="*/ 134227 w 1473043"/>
                    <a:gd name="connsiteY9" fmla="*/ 1068741 h 1439106"/>
                    <a:gd name="connsiteX10" fmla="*/ 74592 w 1473043"/>
                    <a:gd name="connsiteY10" fmla="*/ 800384 h 1439106"/>
                    <a:gd name="connsiteX11" fmla="*/ 46008 w 1473043"/>
                    <a:gd name="connsiteY11" fmla="*/ 655983 h 1439106"/>
                    <a:gd name="connsiteX0" fmla="*/ 46008 w 1473043"/>
                    <a:gd name="connsiteY0" fmla="*/ 655983 h 1470992"/>
                    <a:gd name="connsiteX1" fmla="*/ 746717 w 1473043"/>
                    <a:gd name="connsiteY1" fmla="*/ 0 h 1470992"/>
                    <a:gd name="connsiteX2" fmla="*/ 1447426 w 1473043"/>
                    <a:gd name="connsiteY2" fmla="*/ 655983 h 1470992"/>
                    <a:gd name="connsiteX3" fmla="*/ 1318217 w 1473043"/>
                    <a:gd name="connsiteY3" fmla="*/ 1093304 h 1470992"/>
                    <a:gd name="connsiteX4" fmla="*/ 1157958 w 1473043"/>
                    <a:gd name="connsiteY4" fmla="*/ 1287401 h 1470992"/>
                    <a:gd name="connsiteX5" fmla="*/ 929358 w 1473043"/>
                    <a:gd name="connsiteY5" fmla="*/ 1436489 h 1470992"/>
                    <a:gd name="connsiteX6" fmla="*/ 736778 w 1473043"/>
                    <a:gd name="connsiteY6" fmla="*/ 1470992 h 1470992"/>
                    <a:gd name="connsiteX7" fmla="*/ 501975 w 1473043"/>
                    <a:gd name="connsiteY7" fmla="*/ 1436488 h 1470992"/>
                    <a:gd name="connsiteX8" fmla="*/ 193863 w 1473043"/>
                    <a:gd name="connsiteY8" fmla="*/ 1168132 h 1470992"/>
                    <a:gd name="connsiteX9" fmla="*/ 134227 w 1473043"/>
                    <a:gd name="connsiteY9" fmla="*/ 1068741 h 1470992"/>
                    <a:gd name="connsiteX10" fmla="*/ 74592 w 1473043"/>
                    <a:gd name="connsiteY10" fmla="*/ 800384 h 1470992"/>
                    <a:gd name="connsiteX11" fmla="*/ 46008 w 1473043"/>
                    <a:gd name="connsiteY11" fmla="*/ 655983 h 1470992"/>
                    <a:gd name="connsiteX0" fmla="*/ 46008 w 1453659"/>
                    <a:gd name="connsiteY0" fmla="*/ 656460 h 1471469"/>
                    <a:gd name="connsiteX1" fmla="*/ 746717 w 1453659"/>
                    <a:gd name="connsiteY1" fmla="*/ 477 h 1471469"/>
                    <a:gd name="connsiteX2" fmla="*/ 1346801 w 1453659"/>
                    <a:gd name="connsiteY2" fmla="*/ 552384 h 1471469"/>
                    <a:gd name="connsiteX3" fmla="*/ 1447426 w 1453659"/>
                    <a:gd name="connsiteY3" fmla="*/ 656460 h 1471469"/>
                    <a:gd name="connsiteX4" fmla="*/ 1318217 w 1453659"/>
                    <a:gd name="connsiteY4" fmla="*/ 1093781 h 1471469"/>
                    <a:gd name="connsiteX5" fmla="*/ 1157958 w 1453659"/>
                    <a:gd name="connsiteY5" fmla="*/ 1287878 h 1471469"/>
                    <a:gd name="connsiteX6" fmla="*/ 929358 w 1453659"/>
                    <a:gd name="connsiteY6" fmla="*/ 1436966 h 1471469"/>
                    <a:gd name="connsiteX7" fmla="*/ 736778 w 1453659"/>
                    <a:gd name="connsiteY7" fmla="*/ 1471469 h 1471469"/>
                    <a:gd name="connsiteX8" fmla="*/ 501975 w 1453659"/>
                    <a:gd name="connsiteY8" fmla="*/ 1436965 h 1471469"/>
                    <a:gd name="connsiteX9" fmla="*/ 193863 w 1453659"/>
                    <a:gd name="connsiteY9" fmla="*/ 1168609 h 1471469"/>
                    <a:gd name="connsiteX10" fmla="*/ 134227 w 1453659"/>
                    <a:gd name="connsiteY10" fmla="*/ 1069218 h 1471469"/>
                    <a:gd name="connsiteX11" fmla="*/ 74592 w 1453659"/>
                    <a:gd name="connsiteY11" fmla="*/ 800861 h 1471469"/>
                    <a:gd name="connsiteX12" fmla="*/ 46008 w 1453659"/>
                    <a:gd name="connsiteY12" fmla="*/ 656460 h 1471469"/>
                    <a:gd name="connsiteX0" fmla="*/ 46008 w 1448077"/>
                    <a:gd name="connsiteY0" fmla="*/ 656460 h 1471469"/>
                    <a:gd name="connsiteX1" fmla="*/ 746717 w 1448077"/>
                    <a:gd name="connsiteY1" fmla="*/ 477 h 1471469"/>
                    <a:gd name="connsiteX2" fmla="*/ 1346801 w 1448077"/>
                    <a:gd name="connsiteY2" fmla="*/ 552384 h 1471469"/>
                    <a:gd name="connsiteX3" fmla="*/ 1447426 w 1448077"/>
                    <a:gd name="connsiteY3" fmla="*/ 656460 h 1471469"/>
                    <a:gd name="connsiteX4" fmla="*/ 1406436 w 1448077"/>
                    <a:gd name="connsiteY4" fmla="*/ 949950 h 1471469"/>
                    <a:gd name="connsiteX5" fmla="*/ 1318217 w 1448077"/>
                    <a:gd name="connsiteY5" fmla="*/ 1093781 h 1471469"/>
                    <a:gd name="connsiteX6" fmla="*/ 1157958 w 1448077"/>
                    <a:gd name="connsiteY6" fmla="*/ 1287878 h 1471469"/>
                    <a:gd name="connsiteX7" fmla="*/ 929358 w 1448077"/>
                    <a:gd name="connsiteY7" fmla="*/ 1436966 h 1471469"/>
                    <a:gd name="connsiteX8" fmla="*/ 736778 w 1448077"/>
                    <a:gd name="connsiteY8" fmla="*/ 1471469 h 1471469"/>
                    <a:gd name="connsiteX9" fmla="*/ 501975 w 1448077"/>
                    <a:gd name="connsiteY9" fmla="*/ 1436965 h 1471469"/>
                    <a:gd name="connsiteX10" fmla="*/ 193863 w 1448077"/>
                    <a:gd name="connsiteY10" fmla="*/ 1168609 h 1471469"/>
                    <a:gd name="connsiteX11" fmla="*/ 134227 w 1448077"/>
                    <a:gd name="connsiteY11" fmla="*/ 1069218 h 1471469"/>
                    <a:gd name="connsiteX12" fmla="*/ 74592 w 1448077"/>
                    <a:gd name="connsiteY12" fmla="*/ 800861 h 1471469"/>
                    <a:gd name="connsiteX13" fmla="*/ 46008 w 1448077"/>
                    <a:gd name="connsiteY13" fmla="*/ 656460 h 1471469"/>
                    <a:gd name="connsiteX0" fmla="*/ 46008 w 1450731"/>
                    <a:gd name="connsiteY0" fmla="*/ 656460 h 1471469"/>
                    <a:gd name="connsiteX1" fmla="*/ 746717 w 1450731"/>
                    <a:gd name="connsiteY1" fmla="*/ 477 h 1471469"/>
                    <a:gd name="connsiteX2" fmla="*/ 1346801 w 1450731"/>
                    <a:gd name="connsiteY2" fmla="*/ 552384 h 1471469"/>
                    <a:gd name="connsiteX3" fmla="*/ 1447426 w 1450731"/>
                    <a:gd name="connsiteY3" fmla="*/ 656460 h 1471469"/>
                    <a:gd name="connsiteX4" fmla="*/ 1406436 w 1450731"/>
                    <a:gd name="connsiteY4" fmla="*/ 741228 h 1471469"/>
                    <a:gd name="connsiteX5" fmla="*/ 1406436 w 1450731"/>
                    <a:gd name="connsiteY5" fmla="*/ 949950 h 1471469"/>
                    <a:gd name="connsiteX6" fmla="*/ 1318217 w 1450731"/>
                    <a:gd name="connsiteY6" fmla="*/ 1093781 h 1471469"/>
                    <a:gd name="connsiteX7" fmla="*/ 1157958 w 1450731"/>
                    <a:gd name="connsiteY7" fmla="*/ 1287878 h 1471469"/>
                    <a:gd name="connsiteX8" fmla="*/ 929358 w 1450731"/>
                    <a:gd name="connsiteY8" fmla="*/ 1436966 h 1471469"/>
                    <a:gd name="connsiteX9" fmla="*/ 736778 w 1450731"/>
                    <a:gd name="connsiteY9" fmla="*/ 1471469 h 1471469"/>
                    <a:gd name="connsiteX10" fmla="*/ 501975 w 1450731"/>
                    <a:gd name="connsiteY10" fmla="*/ 1436965 h 1471469"/>
                    <a:gd name="connsiteX11" fmla="*/ 193863 w 1450731"/>
                    <a:gd name="connsiteY11" fmla="*/ 1168609 h 1471469"/>
                    <a:gd name="connsiteX12" fmla="*/ 134227 w 1450731"/>
                    <a:gd name="connsiteY12" fmla="*/ 1069218 h 1471469"/>
                    <a:gd name="connsiteX13" fmla="*/ 74592 w 1450731"/>
                    <a:gd name="connsiteY13" fmla="*/ 800861 h 1471469"/>
                    <a:gd name="connsiteX14" fmla="*/ 46008 w 1450731"/>
                    <a:gd name="connsiteY14" fmla="*/ 656460 h 1471469"/>
                    <a:gd name="connsiteX0" fmla="*/ 46008 w 1450731"/>
                    <a:gd name="connsiteY0" fmla="*/ 682745 h 1497754"/>
                    <a:gd name="connsiteX1" fmla="*/ 746717 w 1450731"/>
                    <a:gd name="connsiteY1" fmla="*/ 26762 h 1497754"/>
                    <a:gd name="connsiteX2" fmla="*/ 1366679 w 1450731"/>
                    <a:gd name="connsiteY2" fmla="*/ 171165 h 1497754"/>
                    <a:gd name="connsiteX3" fmla="*/ 1346801 w 1450731"/>
                    <a:gd name="connsiteY3" fmla="*/ 578669 h 1497754"/>
                    <a:gd name="connsiteX4" fmla="*/ 1447426 w 1450731"/>
                    <a:gd name="connsiteY4" fmla="*/ 682745 h 1497754"/>
                    <a:gd name="connsiteX5" fmla="*/ 1406436 w 1450731"/>
                    <a:gd name="connsiteY5" fmla="*/ 767513 h 1497754"/>
                    <a:gd name="connsiteX6" fmla="*/ 1406436 w 1450731"/>
                    <a:gd name="connsiteY6" fmla="*/ 976235 h 1497754"/>
                    <a:gd name="connsiteX7" fmla="*/ 1318217 w 1450731"/>
                    <a:gd name="connsiteY7" fmla="*/ 1120066 h 1497754"/>
                    <a:gd name="connsiteX8" fmla="*/ 1157958 w 1450731"/>
                    <a:gd name="connsiteY8" fmla="*/ 1314163 h 1497754"/>
                    <a:gd name="connsiteX9" fmla="*/ 929358 w 1450731"/>
                    <a:gd name="connsiteY9" fmla="*/ 1463251 h 1497754"/>
                    <a:gd name="connsiteX10" fmla="*/ 736778 w 1450731"/>
                    <a:gd name="connsiteY10" fmla="*/ 1497754 h 1497754"/>
                    <a:gd name="connsiteX11" fmla="*/ 501975 w 1450731"/>
                    <a:gd name="connsiteY11" fmla="*/ 1463250 h 1497754"/>
                    <a:gd name="connsiteX12" fmla="*/ 193863 w 1450731"/>
                    <a:gd name="connsiteY12" fmla="*/ 1194894 h 1497754"/>
                    <a:gd name="connsiteX13" fmla="*/ 134227 w 1450731"/>
                    <a:gd name="connsiteY13" fmla="*/ 1095503 h 1497754"/>
                    <a:gd name="connsiteX14" fmla="*/ 74592 w 1450731"/>
                    <a:gd name="connsiteY14" fmla="*/ 827146 h 1497754"/>
                    <a:gd name="connsiteX15" fmla="*/ 46008 w 1450731"/>
                    <a:gd name="connsiteY15" fmla="*/ 682745 h 1497754"/>
                    <a:gd name="connsiteX0" fmla="*/ 46008 w 1449268"/>
                    <a:gd name="connsiteY0" fmla="*/ 682745 h 1497754"/>
                    <a:gd name="connsiteX1" fmla="*/ 746717 w 1449268"/>
                    <a:gd name="connsiteY1" fmla="*/ 26762 h 1497754"/>
                    <a:gd name="connsiteX2" fmla="*/ 1366679 w 1449268"/>
                    <a:gd name="connsiteY2" fmla="*/ 171165 h 1497754"/>
                    <a:gd name="connsiteX3" fmla="*/ 1346801 w 1449268"/>
                    <a:gd name="connsiteY3" fmla="*/ 578669 h 1497754"/>
                    <a:gd name="connsiteX4" fmla="*/ 1447426 w 1449268"/>
                    <a:gd name="connsiteY4" fmla="*/ 682745 h 1497754"/>
                    <a:gd name="connsiteX5" fmla="*/ 1356740 w 1449268"/>
                    <a:gd name="connsiteY5" fmla="*/ 777452 h 1497754"/>
                    <a:gd name="connsiteX6" fmla="*/ 1406436 w 1449268"/>
                    <a:gd name="connsiteY6" fmla="*/ 976235 h 1497754"/>
                    <a:gd name="connsiteX7" fmla="*/ 1318217 w 1449268"/>
                    <a:gd name="connsiteY7" fmla="*/ 1120066 h 1497754"/>
                    <a:gd name="connsiteX8" fmla="*/ 1157958 w 1449268"/>
                    <a:gd name="connsiteY8" fmla="*/ 1314163 h 1497754"/>
                    <a:gd name="connsiteX9" fmla="*/ 929358 w 1449268"/>
                    <a:gd name="connsiteY9" fmla="*/ 1463251 h 1497754"/>
                    <a:gd name="connsiteX10" fmla="*/ 736778 w 1449268"/>
                    <a:gd name="connsiteY10" fmla="*/ 1497754 h 1497754"/>
                    <a:gd name="connsiteX11" fmla="*/ 501975 w 1449268"/>
                    <a:gd name="connsiteY11" fmla="*/ 1463250 h 1497754"/>
                    <a:gd name="connsiteX12" fmla="*/ 193863 w 1449268"/>
                    <a:gd name="connsiteY12" fmla="*/ 1194894 h 1497754"/>
                    <a:gd name="connsiteX13" fmla="*/ 134227 w 1449268"/>
                    <a:gd name="connsiteY13" fmla="*/ 1095503 h 1497754"/>
                    <a:gd name="connsiteX14" fmla="*/ 74592 w 1449268"/>
                    <a:gd name="connsiteY14" fmla="*/ 827146 h 1497754"/>
                    <a:gd name="connsiteX15" fmla="*/ 46008 w 1449268"/>
                    <a:gd name="connsiteY15" fmla="*/ 682745 h 1497754"/>
                    <a:gd name="connsiteX0" fmla="*/ 46008 w 1449268"/>
                    <a:gd name="connsiteY0" fmla="*/ 679381 h 1494390"/>
                    <a:gd name="connsiteX1" fmla="*/ 746717 w 1449268"/>
                    <a:gd name="connsiteY1" fmla="*/ 23398 h 1494390"/>
                    <a:gd name="connsiteX2" fmla="*/ 1366679 w 1449268"/>
                    <a:gd name="connsiteY2" fmla="*/ 167801 h 1494390"/>
                    <a:gd name="connsiteX3" fmla="*/ 1367491 w 1449268"/>
                    <a:gd name="connsiteY3" fmla="*/ 396401 h 1494390"/>
                    <a:gd name="connsiteX4" fmla="*/ 1346801 w 1449268"/>
                    <a:gd name="connsiteY4" fmla="*/ 575305 h 1494390"/>
                    <a:gd name="connsiteX5" fmla="*/ 1447426 w 1449268"/>
                    <a:gd name="connsiteY5" fmla="*/ 679381 h 1494390"/>
                    <a:gd name="connsiteX6" fmla="*/ 1356740 w 1449268"/>
                    <a:gd name="connsiteY6" fmla="*/ 774088 h 1494390"/>
                    <a:gd name="connsiteX7" fmla="*/ 1406436 w 1449268"/>
                    <a:gd name="connsiteY7" fmla="*/ 972871 h 1494390"/>
                    <a:gd name="connsiteX8" fmla="*/ 1318217 w 1449268"/>
                    <a:gd name="connsiteY8" fmla="*/ 1116702 h 1494390"/>
                    <a:gd name="connsiteX9" fmla="*/ 1157958 w 1449268"/>
                    <a:gd name="connsiteY9" fmla="*/ 1310799 h 1494390"/>
                    <a:gd name="connsiteX10" fmla="*/ 929358 w 1449268"/>
                    <a:gd name="connsiteY10" fmla="*/ 1459887 h 1494390"/>
                    <a:gd name="connsiteX11" fmla="*/ 736778 w 1449268"/>
                    <a:gd name="connsiteY11" fmla="*/ 1494390 h 1494390"/>
                    <a:gd name="connsiteX12" fmla="*/ 501975 w 1449268"/>
                    <a:gd name="connsiteY12" fmla="*/ 1459886 h 1494390"/>
                    <a:gd name="connsiteX13" fmla="*/ 193863 w 1449268"/>
                    <a:gd name="connsiteY13" fmla="*/ 1191530 h 1494390"/>
                    <a:gd name="connsiteX14" fmla="*/ 134227 w 1449268"/>
                    <a:gd name="connsiteY14" fmla="*/ 1092139 h 1494390"/>
                    <a:gd name="connsiteX15" fmla="*/ 74592 w 1449268"/>
                    <a:gd name="connsiteY15" fmla="*/ 823782 h 1494390"/>
                    <a:gd name="connsiteX16" fmla="*/ 46008 w 1449268"/>
                    <a:gd name="connsiteY16" fmla="*/ 679381 h 1494390"/>
                    <a:gd name="connsiteX0" fmla="*/ 46008 w 1449268"/>
                    <a:gd name="connsiteY0" fmla="*/ 736735 h 1551744"/>
                    <a:gd name="connsiteX1" fmla="*/ 746717 w 1449268"/>
                    <a:gd name="connsiteY1" fmla="*/ 80752 h 1551744"/>
                    <a:gd name="connsiteX2" fmla="*/ 1059378 w 1449268"/>
                    <a:gd name="connsiteY2" fmla="*/ 26373 h 1551744"/>
                    <a:gd name="connsiteX3" fmla="*/ 1366679 w 1449268"/>
                    <a:gd name="connsiteY3" fmla="*/ 225155 h 1551744"/>
                    <a:gd name="connsiteX4" fmla="*/ 1367491 w 1449268"/>
                    <a:gd name="connsiteY4" fmla="*/ 453755 h 1551744"/>
                    <a:gd name="connsiteX5" fmla="*/ 1346801 w 1449268"/>
                    <a:gd name="connsiteY5" fmla="*/ 632659 h 1551744"/>
                    <a:gd name="connsiteX6" fmla="*/ 1447426 w 1449268"/>
                    <a:gd name="connsiteY6" fmla="*/ 736735 h 1551744"/>
                    <a:gd name="connsiteX7" fmla="*/ 1356740 w 1449268"/>
                    <a:gd name="connsiteY7" fmla="*/ 831442 h 1551744"/>
                    <a:gd name="connsiteX8" fmla="*/ 1406436 w 1449268"/>
                    <a:gd name="connsiteY8" fmla="*/ 1030225 h 1551744"/>
                    <a:gd name="connsiteX9" fmla="*/ 1318217 w 1449268"/>
                    <a:gd name="connsiteY9" fmla="*/ 1174056 h 1551744"/>
                    <a:gd name="connsiteX10" fmla="*/ 1157958 w 1449268"/>
                    <a:gd name="connsiteY10" fmla="*/ 1368153 h 1551744"/>
                    <a:gd name="connsiteX11" fmla="*/ 929358 w 1449268"/>
                    <a:gd name="connsiteY11" fmla="*/ 1517241 h 1551744"/>
                    <a:gd name="connsiteX12" fmla="*/ 736778 w 1449268"/>
                    <a:gd name="connsiteY12" fmla="*/ 1551744 h 1551744"/>
                    <a:gd name="connsiteX13" fmla="*/ 501975 w 1449268"/>
                    <a:gd name="connsiteY13" fmla="*/ 1517240 h 1551744"/>
                    <a:gd name="connsiteX14" fmla="*/ 193863 w 1449268"/>
                    <a:gd name="connsiteY14" fmla="*/ 1248884 h 1551744"/>
                    <a:gd name="connsiteX15" fmla="*/ 134227 w 1449268"/>
                    <a:gd name="connsiteY15" fmla="*/ 1149493 h 1551744"/>
                    <a:gd name="connsiteX16" fmla="*/ 74592 w 1449268"/>
                    <a:gd name="connsiteY16" fmla="*/ 881136 h 1551744"/>
                    <a:gd name="connsiteX17" fmla="*/ 46008 w 1449268"/>
                    <a:gd name="connsiteY17" fmla="*/ 736735 h 1551744"/>
                    <a:gd name="connsiteX0" fmla="*/ 43085 w 1446345"/>
                    <a:gd name="connsiteY0" fmla="*/ 765540 h 1580549"/>
                    <a:gd name="connsiteX1" fmla="*/ 704038 w 1446345"/>
                    <a:gd name="connsiteY1" fmla="*/ 59861 h 1580549"/>
                    <a:gd name="connsiteX2" fmla="*/ 1056455 w 1446345"/>
                    <a:gd name="connsiteY2" fmla="*/ 55178 h 1580549"/>
                    <a:gd name="connsiteX3" fmla="*/ 1363756 w 1446345"/>
                    <a:gd name="connsiteY3" fmla="*/ 253960 h 1580549"/>
                    <a:gd name="connsiteX4" fmla="*/ 1364568 w 1446345"/>
                    <a:gd name="connsiteY4" fmla="*/ 482560 h 1580549"/>
                    <a:gd name="connsiteX5" fmla="*/ 1343878 w 1446345"/>
                    <a:gd name="connsiteY5" fmla="*/ 661464 h 1580549"/>
                    <a:gd name="connsiteX6" fmla="*/ 1444503 w 1446345"/>
                    <a:gd name="connsiteY6" fmla="*/ 765540 h 1580549"/>
                    <a:gd name="connsiteX7" fmla="*/ 1353817 w 1446345"/>
                    <a:gd name="connsiteY7" fmla="*/ 860247 h 1580549"/>
                    <a:gd name="connsiteX8" fmla="*/ 1403513 w 1446345"/>
                    <a:gd name="connsiteY8" fmla="*/ 1059030 h 1580549"/>
                    <a:gd name="connsiteX9" fmla="*/ 1315294 w 1446345"/>
                    <a:gd name="connsiteY9" fmla="*/ 1202861 h 1580549"/>
                    <a:gd name="connsiteX10" fmla="*/ 1155035 w 1446345"/>
                    <a:gd name="connsiteY10" fmla="*/ 1396958 h 1580549"/>
                    <a:gd name="connsiteX11" fmla="*/ 926435 w 1446345"/>
                    <a:gd name="connsiteY11" fmla="*/ 1546046 h 1580549"/>
                    <a:gd name="connsiteX12" fmla="*/ 733855 w 1446345"/>
                    <a:gd name="connsiteY12" fmla="*/ 1580549 h 1580549"/>
                    <a:gd name="connsiteX13" fmla="*/ 499052 w 1446345"/>
                    <a:gd name="connsiteY13" fmla="*/ 1546045 h 1580549"/>
                    <a:gd name="connsiteX14" fmla="*/ 190940 w 1446345"/>
                    <a:gd name="connsiteY14" fmla="*/ 1277689 h 1580549"/>
                    <a:gd name="connsiteX15" fmla="*/ 131304 w 1446345"/>
                    <a:gd name="connsiteY15" fmla="*/ 1178298 h 1580549"/>
                    <a:gd name="connsiteX16" fmla="*/ 71669 w 1446345"/>
                    <a:gd name="connsiteY16" fmla="*/ 909941 h 1580549"/>
                    <a:gd name="connsiteX17" fmla="*/ 43085 w 1446345"/>
                    <a:gd name="connsiteY17" fmla="*/ 765540 h 1580549"/>
                    <a:gd name="connsiteX0" fmla="*/ 8178 w 1411438"/>
                    <a:gd name="connsiteY0" fmla="*/ 732013 h 1547022"/>
                    <a:gd name="connsiteX1" fmla="*/ 186661 w 1411438"/>
                    <a:gd name="connsiteY1" fmla="*/ 260191 h 1547022"/>
                    <a:gd name="connsiteX2" fmla="*/ 669131 w 1411438"/>
                    <a:gd name="connsiteY2" fmla="*/ 26334 h 1547022"/>
                    <a:gd name="connsiteX3" fmla="*/ 1021548 w 1411438"/>
                    <a:gd name="connsiteY3" fmla="*/ 21651 h 1547022"/>
                    <a:gd name="connsiteX4" fmla="*/ 1328849 w 1411438"/>
                    <a:gd name="connsiteY4" fmla="*/ 220433 h 1547022"/>
                    <a:gd name="connsiteX5" fmla="*/ 1329661 w 1411438"/>
                    <a:gd name="connsiteY5" fmla="*/ 449033 h 1547022"/>
                    <a:gd name="connsiteX6" fmla="*/ 1308971 w 1411438"/>
                    <a:gd name="connsiteY6" fmla="*/ 627937 h 1547022"/>
                    <a:gd name="connsiteX7" fmla="*/ 1409596 w 1411438"/>
                    <a:gd name="connsiteY7" fmla="*/ 732013 h 1547022"/>
                    <a:gd name="connsiteX8" fmla="*/ 1318910 w 1411438"/>
                    <a:gd name="connsiteY8" fmla="*/ 826720 h 1547022"/>
                    <a:gd name="connsiteX9" fmla="*/ 1368606 w 1411438"/>
                    <a:gd name="connsiteY9" fmla="*/ 1025503 h 1547022"/>
                    <a:gd name="connsiteX10" fmla="*/ 1280387 w 1411438"/>
                    <a:gd name="connsiteY10" fmla="*/ 1169334 h 1547022"/>
                    <a:gd name="connsiteX11" fmla="*/ 1120128 w 1411438"/>
                    <a:gd name="connsiteY11" fmla="*/ 1363431 h 1547022"/>
                    <a:gd name="connsiteX12" fmla="*/ 891528 w 1411438"/>
                    <a:gd name="connsiteY12" fmla="*/ 1512519 h 1547022"/>
                    <a:gd name="connsiteX13" fmla="*/ 698948 w 1411438"/>
                    <a:gd name="connsiteY13" fmla="*/ 1547022 h 1547022"/>
                    <a:gd name="connsiteX14" fmla="*/ 464145 w 1411438"/>
                    <a:gd name="connsiteY14" fmla="*/ 1512518 h 1547022"/>
                    <a:gd name="connsiteX15" fmla="*/ 156033 w 1411438"/>
                    <a:gd name="connsiteY15" fmla="*/ 1244162 h 1547022"/>
                    <a:gd name="connsiteX16" fmla="*/ 96397 w 1411438"/>
                    <a:gd name="connsiteY16" fmla="*/ 1144771 h 1547022"/>
                    <a:gd name="connsiteX17" fmla="*/ 36762 w 1411438"/>
                    <a:gd name="connsiteY17" fmla="*/ 876414 h 1547022"/>
                    <a:gd name="connsiteX18" fmla="*/ 8178 w 1411438"/>
                    <a:gd name="connsiteY18" fmla="*/ 732013 h 1547022"/>
                    <a:gd name="connsiteX0" fmla="*/ 8178 w 1372317"/>
                    <a:gd name="connsiteY0" fmla="*/ 732013 h 1547022"/>
                    <a:gd name="connsiteX1" fmla="*/ 186661 w 1372317"/>
                    <a:gd name="connsiteY1" fmla="*/ 260191 h 1547022"/>
                    <a:gd name="connsiteX2" fmla="*/ 669131 w 1372317"/>
                    <a:gd name="connsiteY2" fmla="*/ 26334 h 1547022"/>
                    <a:gd name="connsiteX3" fmla="*/ 1021548 w 1372317"/>
                    <a:gd name="connsiteY3" fmla="*/ 21651 h 1547022"/>
                    <a:gd name="connsiteX4" fmla="*/ 1328849 w 1372317"/>
                    <a:gd name="connsiteY4" fmla="*/ 220433 h 1547022"/>
                    <a:gd name="connsiteX5" fmla="*/ 1329661 w 1372317"/>
                    <a:gd name="connsiteY5" fmla="*/ 449033 h 1547022"/>
                    <a:gd name="connsiteX6" fmla="*/ 1308971 w 1372317"/>
                    <a:gd name="connsiteY6" fmla="*/ 627937 h 1547022"/>
                    <a:gd name="connsiteX7" fmla="*/ 1320144 w 1372317"/>
                    <a:gd name="connsiteY7" fmla="*/ 732013 h 1547022"/>
                    <a:gd name="connsiteX8" fmla="*/ 1318910 w 1372317"/>
                    <a:gd name="connsiteY8" fmla="*/ 826720 h 1547022"/>
                    <a:gd name="connsiteX9" fmla="*/ 1368606 w 1372317"/>
                    <a:gd name="connsiteY9" fmla="*/ 1025503 h 1547022"/>
                    <a:gd name="connsiteX10" fmla="*/ 1280387 w 1372317"/>
                    <a:gd name="connsiteY10" fmla="*/ 1169334 h 1547022"/>
                    <a:gd name="connsiteX11" fmla="*/ 1120128 w 1372317"/>
                    <a:gd name="connsiteY11" fmla="*/ 1363431 h 1547022"/>
                    <a:gd name="connsiteX12" fmla="*/ 891528 w 1372317"/>
                    <a:gd name="connsiteY12" fmla="*/ 1512519 h 1547022"/>
                    <a:gd name="connsiteX13" fmla="*/ 698948 w 1372317"/>
                    <a:gd name="connsiteY13" fmla="*/ 1547022 h 1547022"/>
                    <a:gd name="connsiteX14" fmla="*/ 464145 w 1372317"/>
                    <a:gd name="connsiteY14" fmla="*/ 1512518 h 1547022"/>
                    <a:gd name="connsiteX15" fmla="*/ 156033 w 1372317"/>
                    <a:gd name="connsiteY15" fmla="*/ 1244162 h 1547022"/>
                    <a:gd name="connsiteX16" fmla="*/ 96397 w 1372317"/>
                    <a:gd name="connsiteY16" fmla="*/ 1144771 h 1547022"/>
                    <a:gd name="connsiteX17" fmla="*/ 36762 w 1372317"/>
                    <a:gd name="connsiteY17" fmla="*/ 876414 h 1547022"/>
                    <a:gd name="connsiteX18" fmla="*/ 8178 w 1372317"/>
                    <a:gd name="connsiteY18" fmla="*/ 732013 h 1547022"/>
                    <a:gd name="connsiteX0" fmla="*/ 8178 w 1372317"/>
                    <a:gd name="connsiteY0" fmla="*/ 732013 h 1547022"/>
                    <a:gd name="connsiteX1" fmla="*/ 186661 w 1372317"/>
                    <a:gd name="connsiteY1" fmla="*/ 260191 h 1547022"/>
                    <a:gd name="connsiteX2" fmla="*/ 669131 w 1372317"/>
                    <a:gd name="connsiteY2" fmla="*/ 26334 h 1547022"/>
                    <a:gd name="connsiteX3" fmla="*/ 1021548 w 1372317"/>
                    <a:gd name="connsiteY3" fmla="*/ 21651 h 1547022"/>
                    <a:gd name="connsiteX4" fmla="*/ 1328849 w 1372317"/>
                    <a:gd name="connsiteY4" fmla="*/ 220433 h 1547022"/>
                    <a:gd name="connsiteX5" fmla="*/ 1329661 w 1372317"/>
                    <a:gd name="connsiteY5" fmla="*/ 449033 h 1547022"/>
                    <a:gd name="connsiteX6" fmla="*/ 1308971 w 1372317"/>
                    <a:gd name="connsiteY6" fmla="*/ 627937 h 1547022"/>
                    <a:gd name="connsiteX7" fmla="*/ 1320144 w 1372317"/>
                    <a:gd name="connsiteY7" fmla="*/ 732013 h 1547022"/>
                    <a:gd name="connsiteX8" fmla="*/ 1318910 w 1372317"/>
                    <a:gd name="connsiteY8" fmla="*/ 826720 h 1547022"/>
                    <a:gd name="connsiteX9" fmla="*/ 1368606 w 1372317"/>
                    <a:gd name="connsiteY9" fmla="*/ 1025503 h 1547022"/>
                    <a:gd name="connsiteX10" fmla="*/ 1280387 w 1372317"/>
                    <a:gd name="connsiteY10" fmla="*/ 1169334 h 1547022"/>
                    <a:gd name="connsiteX11" fmla="*/ 1120128 w 1372317"/>
                    <a:gd name="connsiteY11" fmla="*/ 1363431 h 1547022"/>
                    <a:gd name="connsiteX12" fmla="*/ 891528 w 1372317"/>
                    <a:gd name="connsiteY12" fmla="*/ 1512519 h 1547022"/>
                    <a:gd name="connsiteX13" fmla="*/ 698948 w 1372317"/>
                    <a:gd name="connsiteY13" fmla="*/ 1547022 h 1547022"/>
                    <a:gd name="connsiteX14" fmla="*/ 464145 w 1372317"/>
                    <a:gd name="connsiteY14" fmla="*/ 1512518 h 1547022"/>
                    <a:gd name="connsiteX15" fmla="*/ 156033 w 1372317"/>
                    <a:gd name="connsiteY15" fmla="*/ 1244162 h 1547022"/>
                    <a:gd name="connsiteX16" fmla="*/ 96397 w 1372317"/>
                    <a:gd name="connsiteY16" fmla="*/ 1144771 h 1547022"/>
                    <a:gd name="connsiteX17" fmla="*/ 17696 w 1372317"/>
                    <a:gd name="connsiteY17" fmla="*/ 1095077 h 1547022"/>
                    <a:gd name="connsiteX18" fmla="*/ 36762 w 1372317"/>
                    <a:gd name="connsiteY18" fmla="*/ 876414 h 1547022"/>
                    <a:gd name="connsiteX19" fmla="*/ 8178 w 1372317"/>
                    <a:gd name="connsiteY19" fmla="*/ 732013 h 1547022"/>
                    <a:gd name="connsiteX0" fmla="*/ 8178 w 1372317"/>
                    <a:gd name="connsiteY0" fmla="*/ 732013 h 1547025"/>
                    <a:gd name="connsiteX1" fmla="*/ 186661 w 1372317"/>
                    <a:gd name="connsiteY1" fmla="*/ 260191 h 1547025"/>
                    <a:gd name="connsiteX2" fmla="*/ 669131 w 1372317"/>
                    <a:gd name="connsiteY2" fmla="*/ 26334 h 1547025"/>
                    <a:gd name="connsiteX3" fmla="*/ 1021548 w 1372317"/>
                    <a:gd name="connsiteY3" fmla="*/ 21651 h 1547025"/>
                    <a:gd name="connsiteX4" fmla="*/ 1328849 w 1372317"/>
                    <a:gd name="connsiteY4" fmla="*/ 220433 h 1547025"/>
                    <a:gd name="connsiteX5" fmla="*/ 1329661 w 1372317"/>
                    <a:gd name="connsiteY5" fmla="*/ 449033 h 1547025"/>
                    <a:gd name="connsiteX6" fmla="*/ 1308971 w 1372317"/>
                    <a:gd name="connsiteY6" fmla="*/ 627937 h 1547025"/>
                    <a:gd name="connsiteX7" fmla="*/ 1320144 w 1372317"/>
                    <a:gd name="connsiteY7" fmla="*/ 732013 h 1547025"/>
                    <a:gd name="connsiteX8" fmla="*/ 1318910 w 1372317"/>
                    <a:gd name="connsiteY8" fmla="*/ 826720 h 1547025"/>
                    <a:gd name="connsiteX9" fmla="*/ 1368606 w 1372317"/>
                    <a:gd name="connsiteY9" fmla="*/ 1025503 h 1547025"/>
                    <a:gd name="connsiteX10" fmla="*/ 1280387 w 1372317"/>
                    <a:gd name="connsiteY10" fmla="*/ 1169334 h 1547025"/>
                    <a:gd name="connsiteX11" fmla="*/ 1120128 w 1372317"/>
                    <a:gd name="connsiteY11" fmla="*/ 1363431 h 1547025"/>
                    <a:gd name="connsiteX12" fmla="*/ 891528 w 1372317"/>
                    <a:gd name="connsiteY12" fmla="*/ 1512519 h 1547025"/>
                    <a:gd name="connsiteX13" fmla="*/ 698948 w 1372317"/>
                    <a:gd name="connsiteY13" fmla="*/ 1547022 h 1547025"/>
                    <a:gd name="connsiteX14" fmla="*/ 464145 w 1372317"/>
                    <a:gd name="connsiteY14" fmla="*/ 1512518 h 1547025"/>
                    <a:gd name="connsiteX15" fmla="*/ 246296 w 1372317"/>
                    <a:gd name="connsiteY15" fmla="*/ 1373373 h 1547025"/>
                    <a:gd name="connsiteX16" fmla="*/ 156033 w 1372317"/>
                    <a:gd name="connsiteY16" fmla="*/ 1244162 h 1547025"/>
                    <a:gd name="connsiteX17" fmla="*/ 96397 w 1372317"/>
                    <a:gd name="connsiteY17" fmla="*/ 1144771 h 1547025"/>
                    <a:gd name="connsiteX18" fmla="*/ 17696 w 1372317"/>
                    <a:gd name="connsiteY18" fmla="*/ 1095077 h 1547025"/>
                    <a:gd name="connsiteX19" fmla="*/ 36762 w 1372317"/>
                    <a:gd name="connsiteY19" fmla="*/ 876414 h 1547025"/>
                    <a:gd name="connsiteX20" fmla="*/ 8178 w 1372317"/>
                    <a:gd name="connsiteY20" fmla="*/ 732013 h 1547025"/>
                    <a:gd name="connsiteX0" fmla="*/ 8178 w 1372317"/>
                    <a:gd name="connsiteY0" fmla="*/ 732013 h 1547025"/>
                    <a:gd name="connsiteX1" fmla="*/ 186661 w 1372317"/>
                    <a:gd name="connsiteY1" fmla="*/ 260191 h 1547025"/>
                    <a:gd name="connsiteX2" fmla="*/ 669131 w 1372317"/>
                    <a:gd name="connsiteY2" fmla="*/ 26334 h 1547025"/>
                    <a:gd name="connsiteX3" fmla="*/ 1021548 w 1372317"/>
                    <a:gd name="connsiteY3" fmla="*/ 21651 h 1547025"/>
                    <a:gd name="connsiteX4" fmla="*/ 1328849 w 1372317"/>
                    <a:gd name="connsiteY4" fmla="*/ 220433 h 1547025"/>
                    <a:gd name="connsiteX5" fmla="*/ 1329661 w 1372317"/>
                    <a:gd name="connsiteY5" fmla="*/ 449033 h 1547025"/>
                    <a:gd name="connsiteX6" fmla="*/ 1308971 w 1372317"/>
                    <a:gd name="connsiteY6" fmla="*/ 627937 h 1547025"/>
                    <a:gd name="connsiteX7" fmla="*/ 1320144 w 1372317"/>
                    <a:gd name="connsiteY7" fmla="*/ 732013 h 1547025"/>
                    <a:gd name="connsiteX8" fmla="*/ 1318910 w 1372317"/>
                    <a:gd name="connsiteY8" fmla="*/ 826720 h 1547025"/>
                    <a:gd name="connsiteX9" fmla="*/ 1368606 w 1372317"/>
                    <a:gd name="connsiteY9" fmla="*/ 1025503 h 1547025"/>
                    <a:gd name="connsiteX10" fmla="*/ 1280387 w 1372317"/>
                    <a:gd name="connsiteY10" fmla="*/ 1169334 h 1547025"/>
                    <a:gd name="connsiteX11" fmla="*/ 1120128 w 1372317"/>
                    <a:gd name="connsiteY11" fmla="*/ 1363431 h 1547025"/>
                    <a:gd name="connsiteX12" fmla="*/ 891528 w 1372317"/>
                    <a:gd name="connsiteY12" fmla="*/ 1512519 h 1547025"/>
                    <a:gd name="connsiteX13" fmla="*/ 698948 w 1372317"/>
                    <a:gd name="connsiteY13" fmla="*/ 1547022 h 1547025"/>
                    <a:gd name="connsiteX14" fmla="*/ 464145 w 1372317"/>
                    <a:gd name="connsiteY14" fmla="*/ 1512518 h 1547025"/>
                    <a:gd name="connsiteX15" fmla="*/ 246296 w 1372317"/>
                    <a:gd name="connsiteY15" fmla="*/ 1373373 h 1547025"/>
                    <a:gd name="connsiteX16" fmla="*/ 156033 w 1372317"/>
                    <a:gd name="connsiteY16" fmla="*/ 1244162 h 1547025"/>
                    <a:gd name="connsiteX17" fmla="*/ 56641 w 1372317"/>
                    <a:gd name="connsiteY17" fmla="*/ 1184528 h 1547025"/>
                    <a:gd name="connsiteX18" fmla="*/ 17696 w 1372317"/>
                    <a:gd name="connsiteY18" fmla="*/ 1095077 h 1547025"/>
                    <a:gd name="connsiteX19" fmla="*/ 36762 w 1372317"/>
                    <a:gd name="connsiteY19" fmla="*/ 876414 h 1547025"/>
                    <a:gd name="connsiteX20" fmla="*/ 8178 w 1372317"/>
                    <a:gd name="connsiteY20" fmla="*/ 732013 h 1547025"/>
                    <a:gd name="connsiteX0" fmla="*/ 10730 w 1374869"/>
                    <a:gd name="connsiteY0" fmla="*/ 732013 h 1547025"/>
                    <a:gd name="connsiteX1" fmla="*/ 189213 w 1374869"/>
                    <a:gd name="connsiteY1" fmla="*/ 260191 h 1547025"/>
                    <a:gd name="connsiteX2" fmla="*/ 671683 w 1374869"/>
                    <a:gd name="connsiteY2" fmla="*/ 26334 h 1547025"/>
                    <a:gd name="connsiteX3" fmla="*/ 1024100 w 1374869"/>
                    <a:gd name="connsiteY3" fmla="*/ 21651 h 1547025"/>
                    <a:gd name="connsiteX4" fmla="*/ 1331401 w 1374869"/>
                    <a:gd name="connsiteY4" fmla="*/ 220433 h 1547025"/>
                    <a:gd name="connsiteX5" fmla="*/ 1332213 w 1374869"/>
                    <a:gd name="connsiteY5" fmla="*/ 449033 h 1547025"/>
                    <a:gd name="connsiteX6" fmla="*/ 1311523 w 1374869"/>
                    <a:gd name="connsiteY6" fmla="*/ 627937 h 1547025"/>
                    <a:gd name="connsiteX7" fmla="*/ 1322696 w 1374869"/>
                    <a:gd name="connsiteY7" fmla="*/ 732013 h 1547025"/>
                    <a:gd name="connsiteX8" fmla="*/ 1321462 w 1374869"/>
                    <a:gd name="connsiteY8" fmla="*/ 826720 h 1547025"/>
                    <a:gd name="connsiteX9" fmla="*/ 1371158 w 1374869"/>
                    <a:gd name="connsiteY9" fmla="*/ 1025503 h 1547025"/>
                    <a:gd name="connsiteX10" fmla="*/ 1282939 w 1374869"/>
                    <a:gd name="connsiteY10" fmla="*/ 1169334 h 1547025"/>
                    <a:gd name="connsiteX11" fmla="*/ 1122680 w 1374869"/>
                    <a:gd name="connsiteY11" fmla="*/ 1363431 h 1547025"/>
                    <a:gd name="connsiteX12" fmla="*/ 894080 w 1374869"/>
                    <a:gd name="connsiteY12" fmla="*/ 1512519 h 1547025"/>
                    <a:gd name="connsiteX13" fmla="*/ 701500 w 1374869"/>
                    <a:gd name="connsiteY13" fmla="*/ 1547022 h 1547025"/>
                    <a:gd name="connsiteX14" fmla="*/ 466697 w 1374869"/>
                    <a:gd name="connsiteY14" fmla="*/ 1512518 h 1547025"/>
                    <a:gd name="connsiteX15" fmla="*/ 248848 w 1374869"/>
                    <a:gd name="connsiteY15" fmla="*/ 1373373 h 1547025"/>
                    <a:gd name="connsiteX16" fmla="*/ 158585 w 1374869"/>
                    <a:gd name="connsiteY16" fmla="*/ 1244162 h 1547025"/>
                    <a:gd name="connsiteX17" fmla="*/ 59193 w 1374869"/>
                    <a:gd name="connsiteY17" fmla="*/ 1184528 h 1547025"/>
                    <a:gd name="connsiteX18" fmla="*/ 20248 w 1374869"/>
                    <a:gd name="connsiteY18" fmla="*/ 1095077 h 1547025"/>
                    <a:gd name="connsiteX19" fmla="*/ 369 w 1374869"/>
                    <a:gd name="connsiteY19" fmla="*/ 955929 h 1547025"/>
                    <a:gd name="connsiteX20" fmla="*/ 39314 w 1374869"/>
                    <a:gd name="connsiteY20" fmla="*/ 876414 h 1547025"/>
                    <a:gd name="connsiteX21" fmla="*/ 10730 w 1374869"/>
                    <a:gd name="connsiteY21" fmla="*/ 732013 h 1547025"/>
                    <a:gd name="connsiteX0" fmla="*/ 23014 w 1387153"/>
                    <a:gd name="connsiteY0" fmla="*/ 732013 h 1547025"/>
                    <a:gd name="connsiteX1" fmla="*/ 201497 w 1387153"/>
                    <a:gd name="connsiteY1" fmla="*/ 260191 h 1547025"/>
                    <a:gd name="connsiteX2" fmla="*/ 683967 w 1387153"/>
                    <a:gd name="connsiteY2" fmla="*/ 26334 h 1547025"/>
                    <a:gd name="connsiteX3" fmla="*/ 1036384 w 1387153"/>
                    <a:gd name="connsiteY3" fmla="*/ 21651 h 1547025"/>
                    <a:gd name="connsiteX4" fmla="*/ 1343685 w 1387153"/>
                    <a:gd name="connsiteY4" fmla="*/ 220433 h 1547025"/>
                    <a:gd name="connsiteX5" fmla="*/ 1344497 w 1387153"/>
                    <a:gd name="connsiteY5" fmla="*/ 449033 h 1547025"/>
                    <a:gd name="connsiteX6" fmla="*/ 1323807 w 1387153"/>
                    <a:gd name="connsiteY6" fmla="*/ 627937 h 1547025"/>
                    <a:gd name="connsiteX7" fmla="*/ 1334980 w 1387153"/>
                    <a:gd name="connsiteY7" fmla="*/ 732013 h 1547025"/>
                    <a:gd name="connsiteX8" fmla="*/ 1333746 w 1387153"/>
                    <a:gd name="connsiteY8" fmla="*/ 826720 h 1547025"/>
                    <a:gd name="connsiteX9" fmla="*/ 1383442 w 1387153"/>
                    <a:gd name="connsiteY9" fmla="*/ 1025503 h 1547025"/>
                    <a:gd name="connsiteX10" fmla="*/ 1295223 w 1387153"/>
                    <a:gd name="connsiteY10" fmla="*/ 1169334 h 1547025"/>
                    <a:gd name="connsiteX11" fmla="*/ 1134964 w 1387153"/>
                    <a:gd name="connsiteY11" fmla="*/ 1363431 h 1547025"/>
                    <a:gd name="connsiteX12" fmla="*/ 906364 w 1387153"/>
                    <a:gd name="connsiteY12" fmla="*/ 1512519 h 1547025"/>
                    <a:gd name="connsiteX13" fmla="*/ 713784 w 1387153"/>
                    <a:gd name="connsiteY13" fmla="*/ 1547022 h 1547025"/>
                    <a:gd name="connsiteX14" fmla="*/ 478981 w 1387153"/>
                    <a:gd name="connsiteY14" fmla="*/ 1512518 h 1547025"/>
                    <a:gd name="connsiteX15" fmla="*/ 261132 w 1387153"/>
                    <a:gd name="connsiteY15" fmla="*/ 1373373 h 1547025"/>
                    <a:gd name="connsiteX16" fmla="*/ 170869 w 1387153"/>
                    <a:gd name="connsiteY16" fmla="*/ 1244162 h 1547025"/>
                    <a:gd name="connsiteX17" fmla="*/ 71477 w 1387153"/>
                    <a:gd name="connsiteY17" fmla="*/ 1184528 h 1547025"/>
                    <a:gd name="connsiteX18" fmla="*/ 32532 w 1387153"/>
                    <a:gd name="connsiteY18" fmla="*/ 1095077 h 1547025"/>
                    <a:gd name="connsiteX19" fmla="*/ 12653 w 1387153"/>
                    <a:gd name="connsiteY19" fmla="*/ 955929 h 1547025"/>
                    <a:gd name="connsiteX20" fmla="*/ 11841 w 1387153"/>
                    <a:gd name="connsiteY20" fmla="*/ 856535 h 1547025"/>
                    <a:gd name="connsiteX21" fmla="*/ 23014 w 1387153"/>
                    <a:gd name="connsiteY21" fmla="*/ 732013 h 1547025"/>
                    <a:gd name="connsiteX0" fmla="*/ 23014 w 1387153"/>
                    <a:gd name="connsiteY0" fmla="*/ 728663 h 1543675"/>
                    <a:gd name="connsiteX1" fmla="*/ 201497 w 1387153"/>
                    <a:gd name="connsiteY1" fmla="*/ 256841 h 1543675"/>
                    <a:gd name="connsiteX2" fmla="*/ 683967 w 1387153"/>
                    <a:gd name="connsiteY2" fmla="*/ 22984 h 1543675"/>
                    <a:gd name="connsiteX3" fmla="*/ 1036384 w 1387153"/>
                    <a:gd name="connsiteY3" fmla="*/ 18301 h 1543675"/>
                    <a:gd name="connsiteX4" fmla="*/ 1304740 w 1387153"/>
                    <a:gd name="connsiteY4" fmla="*/ 77935 h 1543675"/>
                    <a:gd name="connsiteX5" fmla="*/ 1343685 w 1387153"/>
                    <a:gd name="connsiteY5" fmla="*/ 217083 h 1543675"/>
                    <a:gd name="connsiteX6" fmla="*/ 1344497 w 1387153"/>
                    <a:gd name="connsiteY6" fmla="*/ 445683 h 1543675"/>
                    <a:gd name="connsiteX7" fmla="*/ 1323807 w 1387153"/>
                    <a:gd name="connsiteY7" fmla="*/ 624587 h 1543675"/>
                    <a:gd name="connsiteX8" fmla="*/ 1334980 w 1387153"/>
                    <a:gd name="connsiteY8" fmla="*/ 728663 h 1543675"/>
                    <a:gd name="connsiteX9" fmla="*/ 1333746 w 1387153"/>
                    <a:gd name="connsiteY9" fmla="*/ 823370 h 1543675"/>
                    <a:gd name="connsiteX10" fmla="*/ 1383442 w 1387153"/>
                    <a:gd name="connsiteY10" fmla="*/ 1022153 h 1543675"/>
                    <a:gd name="connsiteX11" fmla="*/ 1295223 w 1387153"/>
                    <a:gd name="connsiteY11" fmla="*/ 1165984 h 1543675"/>
                    <a:gd name="connsiteX12" fmla="*/ 1134964 w 1387153"/>
                    <a:gd name="connsiteY12" fmla="*/ 1360081 h 1543675"/>
                    <a:gd name="connsiteX13" fmla="*/ 906364 w 1387153"/>
                    <a:gd name="connsiteY13" fmla="*/ 1509169 h 1543675"/>
                    <a:gd name="connsiteX14" fmla="*/ 713784 w 1387153"/>
                    <a:gd name="connsiteY14" fmla="*/ 1543672 h 1543675"/>
                    <a:gd name="connsiteX15" fmla="*/ 478981 w 1387153"/>
                    <a:gd name="connsiteY15" fmla="*/ 1509168 h 1543675"/>
                    <a:gd name="connsiteX16" fmla="*/ 261132 w 1387153"/>
                    <a:gd name="connsiteY16" fmla="*/ 1370023 h 1543675"/>
                    <a:gd name="connsiteX17" fmla="*/ 170869 w 1387153"/>
                    <a:gd name="connsiteY17" fmla="*/ 1240812 h 1543675"/>
                    <a:gd name="connsiteX18" fmla="*/ 71477 w 1387153"/>
                    <a:gd name="connsiteY18" fmla="*/ 1181178 h 1543675"/>
                    <a:gd name="connsiteX19" fmla="*/ 32532 w 1387153"/>
                    <a:gd name="connsiteY19" fmla="*/ 1091727 h 1543675"/>
                    <a:gd name="connsiteX20" fmla="*/ 12653 w 1387153"/>
                    <a:gd name="connsiteY20" fmla="*/ 952579 h 1543675"/>
                    <a:gd name="connsiteX21" fmla="*/ 11841 w 1387153"/>
                    <a:gd name="connsiteY21" fmla="*/ 853185 h 1543675"/>
                    <a:gd name="connsiteX22" fmla="*/ 23014 w 1387153"/>
                    <a:gd name="connsiteY22" fmla="*/ 728663 h 1543675"/>
                    <a:gd name="connsiteX0" fmla="*/ 23014 w 1387153"/>
                    <a:gd name="connsiteY0" fmla="*/ 792487 h 1607499"/>
                    <a:gd name="connsiteX1" fmla="*/ 201497 w 1387153"/>
                    <a:gd name="connsiteY1" fmla="*/ 320665 h 1607499"/>
                    <a:gd name="connsiteX2" fmla="*/ 683967 w 1387153"/>
                    <a:gd name="connsiteY2" fmla="*/ 86808 h 1607499"/>
                    <a:gd name="connsiteX3" fmla="*/ 1016506 w 1387153"/>
                    <a:gd name="connsiteY3" fmla="*/ 2612 h 1607499"/>
                    <a:gd name="connsiteX4" fmla="*/ 1304740 w 1387153"/>
                    <a:gd name="connsiteY4" fmla="*/ 141759 h 1607499"/>
                    <a:gd name="connsiteX5" fmla="*/ 1343685 w 1387153"/>
                    <a:gd name="connsiteY5" fmla="*/ 280907 h 1607499"/>
                    <a:gd name="connsiteX6" fmla="*/ 1344497 w 1387153"/>
                    <a:gd name="connsiteY6" fmla="*/ 509507 h 1607499"/>
                    <a:gd name="connsiteX7" fmla="*/ 1323807 w 1387153"/>
                    <a:gd name="connsiteY7" fmla="*/ 688411 h 1607499"/>
                    <a:gd name="connsiteX8" fmla="*/ 1334980 w 1387153"/>
                    <a:gd name="connsiteY8" fmla="*/ 792487 h 1607499"/>
                    <a:gd name="connsiteX9" fmla="*/ 1333746 w 1387153"/>
                    <a:gd name="connsiteY9" fmla="*/ 887194 h 1607499"/>
                    <a:gd name="connsiteX10" fmla="*/ 1383442 w 1387153"/>
                    <a:gd name="connsiteY10" fmla="*/ 1085977 h 1607499"/>
                    <a:gd name="connsiteX11" fmla="*/ 1295223 w 1387153"/>
                    <a:gd name="connsiteY11" fmla="*/ 1229808 h 1607499"/>
                    <a:gd name="connsiteX12" fmla="*/ 1134964 w 1387153"/>
                    <a:gd name="connsiteY12" fmla="*/ 1423905 h 1607499"/>
                    <a:gd name="connsiteX13" fmla="*/ 906364 w 1387153"/>
                    <a:gd name="connsiteY13" fmla="*/ 1572993 h 1607499"/>
                    <a:gd name="connsiteX14" fmla="*/ 713784 w 1387153"/>
                    <a:gd name="connsiteY14" fmla="*/ 1607496 h 1607499"/>
                    <a:gd name="connsiteX15" fmla="*/ 478981 w 1387153"/>
                    <a:gd name="connsiteY15" fmla="*/ 1572992 h 1607499"/>
                    <a:gd name="connsiteX16" fmla="*/ 261132 w 1387153"/>
                    <a:gd name="connsiteY16" fmla="*/ 1433847 h 1607499"/>
                    <a:gd name="connsiteX17" fmla="*/ 170869 w 1387153"/>
                    <a:gd name="connsiteY17" fmla="*/ 1304636 h 1607499"/>
                    <a:gd name="connsiteX18" fmla="*/ 71477 w 1387153"/>
                    <a:gd name="connsiteY18" fmla="*/ 1245002 h 1607499"/>
                    <a:gd name="connsiteX19" fmla="*/ 32532 w 1387153"/>
                    <a:gd name="connsiteY19" fmla="*/ 1155551 h 1607499"/>
                    <a:gd name="connsiteX20" fmla="*/ 12653 w 1387153"/>
                    <a:gd name="connsiteY20" fmla="*/ 1016403 h 1607499"/>
                    <a:gd name="connsiteX21" fmla="*/ 11841 w 1387153"/>
                    <a:gd name="connsiteY21" fmla="*/ 917009 h 1607499"/>
                    <a:gd name="connsiteX22" fmla="*/ 23014 w 1387153"/>
                    <a:gd name="connsiteY22" fmla="*/ 792487 h 1607499"/>
                    <a:gd name="connsiteX0" fmla="*/ 23014 w 1387153"/>
                    <a:gd name="connsiteY0" fmla="*/ 860906 h 1675918"/>
                    <a:gd name="connsiteX1" fmla="*/ 201497 w 1387153"/>
                    <a:gd name="connsiteY1" fmla="*/ 389084 h 1675918"/>
                    <a:gd name="connsiteX2" fmla="*/ 713784 w 1387153"/>
                    <a:gd name="connsiteY2" fmla="*/ 16080 h 1675918"/>
                    <a:gd name="connsiteX3" fmla="*/ 1016506 w 1387153"/>
                    <a:gd name="connsiteY3" fmla="*/ 71031 h 1675918"/>
                    <a:gd name="connsiteX4" fmla="*/ 1304740 w 1387153"/>
                    <a:gd name="connsiteY4" fmla="*/ 210178 h 1675918"/>
                    <a:gd name="connsiteX5" fmla="*/ 1343685 w 1387153"/>
                    <a:gd name="connsiteY5" fmla="*/ 349326 h 1675918"/>
                    <a:gd name="connsiteX6" fmla="*/ 1344497 w 1387153"/>
                    <a:gd name="connsiteY6" fmla="*/ 577926 h 1675918"/>
                    <a:gd name="connsiteX7" fmla="*/ 1323807 w 1387153"/>
                    <a:gd name="connsiteY7" fmla="*/ 756830 h 1675918"/>
                    <a:gd name="connsiteX8" fmla="*/ 1334980 w 1387153"/>
                    <a:gd name="connsiteY8" fmla="*/ 860906 h 1675918"/>
                    <a:gd name="connsiteX9" fmla="*/ 1333746 w 1387153"/>
                    <a:gd name="connsiteY9" fmla="*/ 955613 h 1675918"/>
                    <a:gd name="connsiteX10" fmla="*/ 1383442 w 1387153"/>
                    <a:gd name="connsiteY10" fmla="*/ 1154396 h 1675918"/>
                    <a:gd name="connsiteX11" fmla="*/ 1295223 w 1387153"/>
                    <a:gd name="connsiteY11" fmla="*/ 1298227 h 1675918"/>
                    <a:gd name="connsiteX12" fmla="*/ 1134964 w 1387153"/>
                    <a:gd name="connsiteY12" fmla="*/ 1492324 h 1675918"/>
                    <a:gd name="connsiteX13" fmla="*/ 906364 w 1387153"/>
                    <a:gd name="connsiteY13" fmla="*/ 1641412 h 1675918"/>
                    <a:gd name="connsiteX14" fmla="*/ 713784 w 1387153"/>
                    <a:gd name="connsiteY14" fmla="*/ 1675915 h 1675918"/>
                    <a:gd name="connsiteX15" fmla="*/ 478981 w 1387153"/>
                    <a:gd name="connsiteY15" fmla="*/ 1641411 h 1675918"/>
                    <a:gd name="connsiteX16" fmla="*/ 261132 w 1387153"/>
                    <a:gd name="connsiteY16" fmla="*/ 1502266 h 1675918"/>
                    <a:gd name="connsiteX17" fmla="*/ 170869 w 1387153"/>
                    <a:gd name="connsiteY17" fmla="*/ 1373055 h 1675918"/>
                    <a:gd name="connsiteX18" fmla="*/ 71477 w 1387153"/>
                    <a:gd name="connsiteY18" fmla="*/ 1313421 h 1675918"/>
                    <a:gd name="connsiteX19" fmla="*/ 32532 w 1387153"/>
                    <a:gd name="connsiteY19" fmla="*/ 1223970 h 1675918"/>
                    <a:gd name="connsiteX20" fmla="*/ 12653 w 1387153"/>
                    <a:gd name="connsiteY20" fmla="*/ 1084822 h 1675918"/>
                    <a:gd name="connsiteX21" fmla="*/ 11841 w 1387153"/>
                    <a:gd name="connsiteY21" fmla="*/ 985428 h 1675918"/>
                    <a:gd name="connsiteX22" fmla="*/ 23014 w 1387153"/>
                    <a:gd name="connsiteY22" fmla="*/ 860906 h 1675918"/>
                    <a:gd name="connsiteX0" fmla="*/ 20817 w 1384956"/>
                    <a:gd name="connsiteY0" fmla="*/ 854499 h 1669511"/>
                    <a:gd name="connsiteX1" fmla="*/ 159544 w 1384956"/>
                    <a:gd name="connsiteY1" fmla="*/ 283286 h 1669511"/>
                    <a:gd name="connsiteX2" fmla="*/ 711587 w 1384956"/>
                    <a:gd name="connsiteY2" fmla="*/ 9673 h 1669511"/>
                    <a:gd name="connsiteX3" fmla="*/ 1014309 w 1384956"/>
                    <a:gd name="connsiteY3" fmla="*/ 64624 h 1669511"/>
                    <a:gd name="connsiteX4" fmla="*/ 1302543 w 1384956"/>
                    <a:gd name="connsiteY4" fmla="*/ 203771 h 1669511"/>
                    <a:gd name="connsiteX5" fmla="*/ 1341488 w 1384956"/>
                    <a:gd name="connsiteY5" fmla="*/ 342919 h 1669511"/>
                    <a:gd name="connsiteX6" fmla="*/ 1342300 w 1384956"/>
                    <a:gd name="connsiteY6" fmla="*/ 571519 h 1669511"/>
                    <a:gd name="connsiteX7" fmla="*/ 1321610 w 1384956"/>
                    <a:gd name="connsiteY7" fmla="*/ 750423 h 1669511"/>
                    <a:gd name="connsiteX8" fmla="*/ 1332783 w 1384956"/>
                    <a:gd name="connsiteY8" fmla="*/ 854499 h 1669511"/>
                    <a:gd name="connsiteX9" fmla="*/ 1331549 w 1384956"/>
                    <a:gd name="connsiteY9" fmla="*/ 949206 h 1669511"/>
                    <a:gd name="connsiteX10" fmla="*/ 1381245 w 1384956"/>
                    <a:gd name="connsiteY10" fmla="*/ 1147989 h 1669511"/>
                    <a:gd name="connsiteX11" fmla="*/ 1293026 w 1384956"/>
                    <a:gd name="connsiteY11" fmla="*/ 1291820 h 1669511"/>
                    <a:gd name="connsiteX12" fmla="*/ 1132767 w 1384956"/>
                    <a:gd name="connsiteY12" fmla="*/ 1485917 h 1669511"/>
                    <a:gd name="connsiteX13" fmla="*/ 904167 w 1384956"/>
                    <a:gd name="connsiteY13" fmla="*/ 1635005 h 1669511"/>
                    <a:gd name="connsiteX14" fmla="*/ 711587 w 1384956"/>
                    <a:gd name="connsiteY14" fmla="*/ 1669508 h 1669511"/>
                    <a:gd name="connsiteX15" fmla="*/ 476784 w 1384956"/>
                    <a:gd name="connsiteY15" fmla="*/ 1635004 h 1669511"/>
                    <a:gd name="connsiteX16" fmla="*/ 258935 w 1384956"/>
                    <a:gd name="connsiteY16" fmla="*/ 1495859 h 1669511"/>
                    <a:gd name="connsiteX17" fmla="*/ 168672 w 1384956"/>
                    <a:gd name="connsiteY17" fmla="*/ 1366648 h 1669511"/>
                    <a:gd name="connsiteX18" fmla="*/ 69280 w 1384956"/>
                    <a:gd name="connsiteY18" fmla="*/ 1307014 h 1669511"/>
                    <a:gd name="connsiteX19" fmla="*/ 30335 w 1384956"/>
                    <a:gd name="connsiteY19" fmla="*/ 1217563 h 1669511"/>
                    <a:gd name="connsiteX20" fmla="*/ 10456 w 1384956"/>
                    <a:gd name="connsiteY20" fmla="*/ 1078415 h 1669511"/>
                    <a:gd name="connsiteX21" fmla="*/ 9644 w 1384956"/>
                    <a:gd name="connsiteY21" fmla="*/ 979021 h 1669511"/>
                    <a:gd name="connsiteX22" fmla="*/ 20817 w 1384956"/>
                    <a:gd name="connsiteY22" fmla="*/ 854499 h 166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84956" h="1669511">
                      <a:moveTo>
                        <a:pt x="20817" y="854499"/>
                      </a:moveTo>
                      <a:cubicBezTo>
                        <a:pt x="45800" y="738543"/>
                        <a:pt x="49385" y="400899"/>
                        <a:pt x="159544" y="283286"/>
                      </a:cubicBezTo>
                      <a:cubicBezTo>
                        <a:pt x="269703" y="165673"/>
                        <a:pt x="569126" y="46117"/>
                        <a:pt x="711587" y="9673"/>
                      </a:cubicBezTo>
                      <a:cubicBezTo>
                        <a:pt x="854048" y="-26771"/>
                        <a:pt x="922443" y="50496"/>
                        <a:pt x="1014309" y="64624"/>
                      </a:cubicBezTo>
                      <a:cubicBezTo>
                        <a:pt x="1106176" y="78752"/>
                        <a:pt x="1251326" y="170641"/>
                        <a:pt x="1302543" y="203771"/>
                      </a:cubicBezTo>
                      <a:cubicBezTo>
                        <a:pt x="1353760" y="236901"/>
                        <a:pt x="1323266" y="286597"/>
                        <a:pt x="1341488" y="342919"/>
                      </a:cubicBezTo>
                      <a:cubicBezTo>
                        <a:pt x="1359710" y="399241"/>
                        <a:pt x="1345613" y="503602"/>
                        <a:pt x="1342300" y="571519"/>
                      </a:cubicBezTo>
                      <a:cubicBezTo>
                        <a:pt x="1338987" y="639436"/>
                        <a:pt x="1306631" y="699947"/>
                        <a:pt x="1321610" y="750423"/>
                      </a:cubicBezTo>
                      <a:cubicBezTo>
                        <a:pt x="1336589" y="800899"/>
                        <a:pt x="1316218" y="819712"/>
                        <a:pt x="1332783" y="854499"/>
                      </a:cubicBezTo>
                      <a:cubicBezTo>
                        <a:pt x="1349348" y="889286"/>
                        <a:pt x="1338381" y="900291"/>
                        <a:pt x="1331549" y="949206"/>
                      </a:cubicBezTo>
                      <a:cubicBezTo>
                        <a:pt x="1324717" y="998121"/>
                        <a:pt x="1402574" y="1092543"/>
                        <a:pt x="1381245" y="1147989"/>
                      </a:cubicBezTo>
                      <a:cubicBezTo>
                        <a:pt x="1359916" y="1203435"/>
                        <a:pt x="1329470" y="1225560"/>
                        <a:pt x="1293026" y="1291820"/>
                      </a:cubicBezTo>
                      <a:cubicBezTo>
                        <a:pt x="1256583" y="1358081"/>
                        <a:pt x="1214142" y="1451911"/>
                        <a:pt x="1132767" y="1485917"/>
                      </a:cubicBezTo>
                      <a:cubicBezTo>
                        <a:pt x="1051392" y="1519923"/>
                        <a:pt x="972707" y="1630911"/>
                        <a:pt x="904167" y="1635005"/>
                      </a:cubicBezTo>
                      <a:cubicBezTo>
                        <a:pt x="835627" y="1639099"/>
                        <a:pt x="782817" y="1669508"/>
                        <a:pt x="711587" y="1669508"/>
                      </a:cubicBezTo>
                      <a:cubicBezTo>
                        <a:pt x="640357" y="1669508"/>
                        <a:pt x="552226" y="1670572"/>
                        <a:pt x="476784" y="1635004"/>
                      </a:cubicBezTo>
                      <a:cubicBezTo>
                        <a:pt x="401342" y="1599436"/>
                        <a:pt x="310287" y="1540585"/>
                        <a:pt x="258935" y="1495859"/>
                      </a:cubicBezTo>
                      <a:cubicBezTo>
                        <a:pt x="207583" y="1451133"/>
                        <a:pt x="193655" y="1398122"/>
                        <a:pt x="168672" y="1366648"/>
                      </a:cubicBezTo>
                      <a:cubicBezTo>
                        <a:pt x="143689" y="1335174"/>
                        <a:pt x="84054" y="1346770"/>
                        <a:pt x="69280" y="1307014"/>
                      </a:cubicBezTo>
                      <a:cubicBezTo>
                        <a:pt x="54506" y="1267258"/>
                        <a:pt x="35169" y="1255663"/>
                        <a:pt x="30335" y="1217563"/>
                      </a:cubicBezTo>
                      <a:cubicBezTo>
                        <a:pt x="25501" y="1179463"/>
                        <a:pt x="7278" y="1114859"/>
                        <a:pt x="10456" y="1078415"/>
                      </a:cubicBezTo>
                      <a:cubicBezTo>
                        <a:pt x="13634" y="1041971"/>
                        <a:pt x="12887" y="1016340"/>
                        <a:pt x="9644" y="979021"/>
                      </a:cubicBezTo>
                      <a:cubicBezTo>
                        <a:pt x="-5059" y="910228"/>
                        <a:pt x="-4166" y="970455"/>
                        <a:pt x="20817" y="854499"/>
                      </a:cubicBezTo>
                      <a:close/>
                    </a:path>
                  </a:pathLst>
                </a:custGeom>
                <a:solidFill>
                  <a:schemeClr val="accent2">
                    <a:lumMod val="40000"/>
                    <a:lumOff val="6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nvGrpSpPr>
                <p:cNvPr id="18" name="Group 17"/>
                <p:cNvGrpSpPr/>
                <p:nvPr/>
              </p:nvGrpSpPr>
              <p:grpSpPr>
                <a:xfrm>
                  <a:off x="6760233" y="2347020"/>
                  <a:ext cx="296324" cy="361810"/>
                  <a:chOff x="9675797" y="2486384"/>
                  <a:chExt cx="296324" cy="361810"/>
                </a:xfrm>
              </p:grpSpPr>
              <p:sp>
                <p:nvSpPr>
                  <p:cNvPr id="212" name="Oval 4"/>
                  <p:cNvSpPr/>
                  <p:nvPr/>
                </p:nvSpPr>
                <p:spPr>
                  <a:xfrm>
                    <a:off x="9675797" y="2486384"/>
                    <a:ext cx="296324" cy="361810"/>
                  </a:xfrm>
                  <a:custGeom>
                    <a:avLst/>
                    <a:gdLst>
                      <a:gd name="connsiteX0" fmla="*/ 0 w 1401417"/>
                      <a:gd name="connsiteY0" fmla="*/ 655983 h 1311965"/>
                      <a:gd name="connsiteX1" fmla="*/ 700709 w 1401417"/>
                      <a:gd name="connsiteY1" fmla="*/ 0 h 1311965"/>
                      <a:gd name="connsiteX2" fmla="*/ 1401418 w 1401417"/>
                      <a:gd name="connsiteY2" fmla="*/ 655983 h 1311965"/>
                      <a:gd name="connsiteX3" fmla="*/ 700709 w 1401417"/>
                      <a:gd name="connsiteY3" fmla="*/ 1311966 h 1311965"/>
                      <a:gd name="connsiteX4" fmla="*/ 0 w 1401417"/>
                      <a:gd name="connsiteY4" fmla="*/ 655983 h 1311965"/>
                      <a:gd name="connsiteX0" fmla="*/ 0 w 1433729"/>
                      <a:gd name="connsiteY0" fmla="*/ 655983 h 1328703"/>
                      <a:gd name="connsiteX1" fmla="*/ 700709 w 1433729"/>
                      <a:gd name="connsiteY1" fmla="*/ 0 h 1328703"/>
                      <a:gd name="connsiteX2" fmla="*/ 1401418 w 1433729"/>
                      <a:gd name="connsiteY2" fmla="*/ 655983 h 1328703"/>
                      <a:gd name="connsiteX3" fmla="*/ 1272209 w 1433729"/>
                      <a:gd name="connsiteY3" fmla="*/ 1093304 h 1328703"/>
                      <a:gd name="connsiteX4" fmla="*/ 700709 w 1433729"/>
                      <a:gd name="connsiteY4" fmla="*/ 1311966 h 1328703"/>
                      <a:gd name="connsiteX5" fmla="*/ 0 w 1433729"/>
                      <a:gd name="connsiteY5" fmla="*/ 655983 h 1328703"/>
                      <a:gd name="connsiteX0" fmla="*/ 3048 w 1436777"/>
                      <a:gd name="connsiteY0" fmla="*/ 655983 h 1471475"/>
                      <a:gd name="connsiteX1" fmla="*/ 703757 w 1436777"/>
                      <a:gd name="connsiteY1" fmla="*/ 0 h 1471475"/>
                      <a:gd name="connsiteX2" fmla="*/ 1404466 w 1436777"/>
                      <a:gd name="connsiteY2" fmla="*/ 655983 h 1471475"/>
                      <a:gd name="connsiteX3" fmla="*/ 1275257 w 1436777"/>
                      <a:gd name="connsiteY3" fmla="*/ 1093304 h 1471475"/>
                      <a:gd name="connsiteX4" fmla="*/ 703757 w 1436777"/>
                      <a:gd name="connsiteY4" fmla="*/ 1311966 h 1471475"/>
                      <a:gd name="connsiteX5" fmla="*/ 459015 w 1436777"/>
                      <a:gd name="connsiteY5" fmla="*/ 1436488 h 1471475"/>
                      <a:gd name="connsiteX6" fmla="*/ 3048 w 1436777"/>
                      <a:gd name="connsiteY6" fmla="*/ 655983 h 1471475"/>
                      <a:gd name="connsiteX0" fmla="*/ 40449 w 1474178"/>
                      <a:gd name="connsiteY0" fmla="*/ 655983 h 1448766"/>
                      <a:gd name="connsiteX1" fmla="*/ 741158 w 1474178"/>
                      <a:gd name="connsiteY1" fmla="*/ 0 h 1448766"/>
                      <a:gd name="connsiteX2" fmla="*/ 1441867 w 1474178"/>
                      <a:gd name="connsiteY2" fmla="*/ 655983 h 1448766"/>
                      <a:gd name="connsiteX3" fmla="*/ 1312658 w 1474178"/>
                      <a:gd name="connsiteY3" fmla="*/ 1093304 h 1448766"/>
                      <a:gd name="connsiteX4" fmla="*/ 741158 w 1474178"/>
                      <a:gd name="connsiteY4" fmla="*/ 1311966 h 1448766"/>
                      <a:gd name="connsiteX5" fmla="*/ 496416 w 1474178"/>
                      <a:gd name="connsiteY5" fmla="*/ 1436488 h 1448766"/>
                      <a:gd name="connsiteX6" fmla="*/ 128668 w 1474178"/>
                      <a:gd name="connsiteY6" fmla="*/ 1068741 h 1448766"/>
                      <a:gd name="connsiteX7" fmla="*/ 40449 w 1474178"/>
                      <a:gd name="connsiteY7" fmla="*/ 655983 h 1448766"/>
                      <a:gd name="connsiteX0" fmla="*/ 46008 w 1479737"/>
                      <a:gd name="connsiteY0" fmla="*/ 655983 h 1448766"/>
                      <a:gd name="connsiteX1" fmla="*/ 746717 w 1479737"/>
                      <a:gd name="connsiteY1" fmla="*/ 0 h 1448766"/>
                      <a:gd name="connsiteX2" fmla="*/ 1447426 w 1479737"/>
                      <a:gd name="connsiteY2" fmla="*/ 655983 h 1448766"/>
                      <a:gd name="connsiteX3" fmla="*/ 1318217 w 1479737"/>
                      <a:gd name="connsiteY3" fmla="*/ 1093304 h 1448766"/>
                      <a:gd name="connsiteX4" fmla="*/ 746717 w 1479737"/>
                      <a:gd name="connsiteY4" fmla="*/ 1311966 h 1448766"/>
                      <a:gd name="connsiteX5" fmla="*/ 501975 w 1479737"/>
                      <a:gd name="connsiteY5" fmla="*/ 1436488 h 1448766"/>
                      <a:gd name="connsiteX6" fmla="*/ 134227 w 1479737"/>
                      <a:gd name="connsiteY6" fmla="*/ 1068741 h 1448766"/>
                      <a:gd name="connsiteX7" fmla="*/ 74592 w 1479737"/>
                      <a:gd name="connsiteY7" fmla="*/ 800384 h 1448766"/>
                      <a:gd name="connsiteX8" fmla="*/ 46008 w 1479737"/>
                      <a:gd name="connsiteY8" fmla="*/ 655983 h 1448766"/>
                      <a:gd name="connsiteX0" fmla="*/ 46008 w 1479737"/>
                      <a:gd name="connsiteY0" fmla="*/ 655983 h 1440414"/>
                      <a:gd name="connsiteX1" fmla="*/ 746717 w 1479737"/>
                      <a:gd name="connsiteY1" fmla="*/ 0 h 1440414"/>
                      <a:gd name="connsiteX2" fmla="*/ 1447426 w 1479737"/>
                      <a:gd name="connsiteY2" fmla="*/ 655983 h 1440414"/>
                      <a:gd name="connsiteX3" fmla="*/ 1318217 w 1479737"/>
                      <a:gd name="connsiteY3" fmla="*/ 1093304 h 1440414"/>
                      <a:gd name="connsiteX4" fmla="*/ 746717 w 1479737"/>
                      <a:gd name="connsiteY4" fmla="*/ 1311966 h 1440414"/>
                      <a:gd name="connsiteX5" fmla="*/ 501975 w 1479737"/>
                      <a:gd name="connsiteY5" fmla="*/ 1436488 h 1440414"/>
                      <a:gd name="connsiteX6" fmla="*/ 193863 w 1479737"/>
                      <a:gd name="connsiteY6" fmla="*/ 1168132 h 1440414"/>
                      <a:gd name="connsiteX7" fmla="*/ 134227 w 1479737"/>
                      <a:gd name="connsiteY7" fmla="*/ 1068741 h 1440414"/>
                      <a:gd name="connsiteX8" fmla="*/ 74592 w 1479737"/>
                      <a:gd name="connsiteY8" fmla="*/ 800384 h 1440414"/>
                      <a:gd name="connsiteX9" fmla="*/ 46008 w 1479737"/>
                      <a:gd name="connsiteY9" fmla="*/ 655983 h 1440414"/>
                      <a:gd name="connsiteX0" fmla="*/ 46008 w 1473043"/>
                      <a:gd name="connsiteY0" fmla="*/ 655983 h 1439555"/>
                      <a:gd name="connsiteX1" fmla="*/ 746717 w 1473043"/>
                      <a:gd name="connsiteY1" fmla="*/ 0 h 1439555"/>
                      <a:gd name="connsiteX2" fmla="*/ 1447426 w 1473043"/>
                      <a:gd name="connsiteY2" fmla="*/ 655983 h 1439555"/>
                      <a:gd name="connsiteX3" fmla="*/ 1318217 w 1473043"/>
                      <a:gd name="connsiteY3" fmla="*/ 1093304 h 1439555"/>
                      <a:gd name="connsiteX4" fmla="*/ 1157958 w 1473043"/>
                      <a:gd name="connsiteY4" fmla="*/ 1287401 h 1439555"/>
                      <a:gd name="connsiteX5" fmla="*/ 746717 w 1473043"/>
                      <a:gd name="connsiteY5" fmla="*/ 1311966 h 1439555"/>
                      <a:gd name="connsiteX6" fmla="*/ 501975 w 1473043"/>
                      <a:gd name="connsiteY6" fmla="*/ 1436488 h 1439555"/>
                      <a:gd name="connsiteX7" fmla="*/ 193863 w 1473043"/>
                      <a:gd name="connsiteY7" fmla="*/ 1168132 h 1439555"/>
                      <a:gd name="connsiteX8" fmla="*/ 134227 w 1473043"/>
                      <a:gd name="connsiteY8" fmla="*/ 1068741 h 1439555"/>
                      <a:gd name="connsiteX9" fmla="*/ 74592 w 1473043"/>
                      <a:gd name="connsiteY9" fmla="*/ 800384 h 1439555"/>
                      <a:gd name="connsiteX10" fmla="*/ 46008 w 1473043"/>
                      <a:gd name="connsiteY10" fmla="*/ 655983 h 1439555"/>
                      <a:gd name="connsiteX0" fmla="*/ 46008 w 1473043"/>
                      <a:gd name="connsiteY0" fmla="*/ 655983 h 1439106"/>
                      <a:gd name="connsiteX1" fmla="*/ 746717 w 1473043"/>
                      <a:gd name="connsiteY1" fmla="*/ 0 h 1439106"/>
                      <a:gd name="connsiteX2" fmla="*/ 1447426 w 1473043"/>
                      <a:gd name="connsiteY2" fmla="*/ 655983 h 1439106"/>
                      <a:gd name="connsiteX3" fmla="*/ 1318217 w 1473043"/>
                      <a:gd name="connsiteY3" fmla="*/ 1093304 h 1439106"/>
                      <a:gd name="connsiteX4" fmla="*/ 1157958 w 1473043"/>
                      <a:gd name="connsiteY4" fmla="*/ 1287401 h 1439106"/>
                      <a:gd name="connsiteX5" fmla="*/ 929358 w 1473043"/>
                      <a:gd name="connsiteY5" fmla="*/ 1436489 h 1439106"/>
                      <a:gd name="connsiteX6" fmla="*/ 746717 w 1473043"/>
                      <a:gd name="connsiteY6" fmla="*/ 1311966 h 1439106"/>
                      <a:gd name="connsiteX7" fmla="*/ 501975 w 1473043"/>
                      <a:gd name="connsiteY7" fmla="*/ 1436488 h 1439106"/>
                      <a:gd name="connsiteX8" fmla="*/ 193863 w 1473043"/>
                      <a:gd name="connsiteY8" fmla="*/ 1168132 h 1439106"/>
                      <a:gd name="connsiteX9" fmla="*/ 134227 w 1473043"/>
                      <a:gd name="connsiteY9" fmla="*/ 1068741 h 1439106"/>
                      <a:gd name="connsiteX10" fmla="*/ 74592 w 1473043"/>
                      <a:gd name="connsiteY10" fmla="*/ 800384 h 1439106"/>
                      <a:gd name="connsiteX11" fmla="*/ 46008 w 1473043"/>
                      <a:gd name="connsiteY11" fmla="*/ 655983 h 1439106"/>
                      <a:gd name="connsiteX0" fmla="*/ 46008 w 1473043"/>
                      <a:gd name="connsiteY0" fmla="*/ 655983 h 1470992"/>
                      <a:gd name="connsiteX1" fmla="*/ 746717 w 1473043"/>
                      <a:gd name="connsiteY1" fmla="*/ 0 h 1470992"/>
                      <a:gd name="connsiteX2" fmla="*/ 1447426 w 1473043"/>
                      <a:gd name="connsiteY2" fmla="*/ 655983 h 1470992"/>
                      <a:gd name="connsiteX3" fmla="*/ 1318217 w 1473043"/>
                      <a:gd name="connsiteY3" fmla="*/ 1093304 h 1470992"/>
                      <a:gd name="connsiteX4" fmla="*/ 1157958 w 1473043"/>
                      <a:gd name="connsiteY4" fmla="*/ 1287401 h 1470992"/>
                      <a:gd name="connsiteX5" fmla="*/ 929358 w 1473043"/>
                      <a:gd name="connsiteY5" fmla="*/ 1436489 h 1470992"/>
                      <a:gd name="connsiteX6" fmla="*/ 736778 w 1473043"/>
                      <a:gd name="connsiteY6" fmla="*/ 1470992 h 1470992"/>
                      <a:gd name="connsiteX7" fmla="*/ 501975 w 1473043"/>
                      <a:gd name="connsiteY7" fmla="*/ 1436488 h 1470992"/>
                      <a:gd name="connsiteX8" fmla="*/ 193863 w 1473043"/>
                      <a:gd name="connsiteY8" fmla="*/ 1168132 h 1470992"/>
                      <a:gd name="connsiteX9" fmla="*/ 134227 w 1473043"/>
                      <a:gd name="connsiteY9" fmla="*/ 1068741 h 1470992"/>
                      <a:gd name="connsiteX10" fmla="*/ 74592 w 1473043"/>
                      <a:gd name="connsiteY10" fmla="*/ 800384 h 1470992"/>
                      <a:gd name="connsiteX11" fmla="*/ 46008 w 1473043"/>
                      <a:gd name="connsiteY11" fmla="*/ 655983 h 1470992"/>
                      <a:gd name="connsiteX0" fmla="*/ 46008 w 1453659"/>
                      <a:gd name="connsiteY0" fmla="*/ 656460 h 1471469"/>
                      <a:gd name="connsiteX1" fmla="*/ 746717 w 1453659"/>
                      <a:gd name="connsiteY1" fmla="*/ 477 h 1471469"/>
                      <a:gd name="connsiteX2" fmla="*/ 1346801 w 1453659"/>
                      <a:gd name="connsiteY2" fmla="*/ 552384 h 1471469"/>
                      <a:gd name="connsiteX3" fmla="*/ 1447426 w 1453659"/>
                      <a:gd name="connsiteY3" fmla="*/ 656460 h 1471469"/>
                      <a:gd name="connsiteX4" fmla="*/ 1318217 w 1453659"/>
                      <a:gd name="connsiteY4" fmla="*/ 1093781 h 1471469"/>
                      <a:gd name="connsiteX5" fmla="*/ 1157958 w 1453659"/>
                      <a:gd name="connsiteY5" fmla="*/ 1287878 h 1471469"/>
                      <a:gd name="connsiteX6" fmla="*/ 929358 w 1453659"/>
                      <a:gd name="connsiteY6" fmla="*/ 1436966 h 1471469"/>
                      <a:gd name="connsiteX7" fmla="*/ 736778 w 1453659"/>
                      <a:gd name="connsiteY7" fmla="*/ 1471469 h 1471469"/>
                      <a:gd name="connsiteX8" fmla="*/ 501975 w 1453659"/>
                      <a:gd name="connsiteY8" fmla="*/ 1436965 h 1471469"/>
                      <a:gd name="connsiteX9" fmla="*/ 193863 w 1453659"/>
                      <a:gd name="connsiteY9" fmla="*/ 1168609 h 1471469"/>
                      <a:gd name="connsiteX10" fmla="*/ 134227 w 1453659"/>
                      <a:gd name="connsiteY10" fmla="*/ 1069218 h 1471469"/>
                      <a:gd name="connsiteX11" fmla="*/ 74592 w 1453659"/>
                      <a:gd name="connsiteY11" fmla="*/ 800861 h 1471469"/>
                      <a:gd name="connsiteX12" fmla="*/ 46008 w 1453659"/>
                      <a:gd name="connsiteY12" fmla="*/ 656460 h 1471469"/>
                      <a:gd name="connsiteX0" fmla="*/ 46008 w 1448077"/>
                      <a:gd name="connsiteY0" fmla="*/ 656460 h 1471469"/>
                      <a:gd name="connsiteX1" fmla="*/ 746717 w 1448077"/>
                      <a:gd name="connsiteY1" fmla="*/ 477 h 1471469"/>
                      <a:gd name="connsiteX2" fmla="*/ 1346801 w 1448077"/>
                      <a:gd name="connsiteY2" fmla="*/ 552384 h 1471469"/>
                      <a:gd name="connsiteX3" fmla="*/ 1447426 w 1448077"/>
                      <a:gd name="connsiteY3" fmla="*/ 656460 h 1471469"/>
                      <a:gd name="connsiteX4" fmla="*/ 1406436 w 1448077"/>
                      <a:gd name="connsiteY4" fmla="*/ 949950 h 1471469"/>
                      <a:gd name="connsiteX5" fmla="*/ 1318217 w 1448077"/>
                      <a:gd name="connsiteY5" fmla="*/ 1093781 h 1471469"/>
                      <a:gd name="connsiteX6" fmla="*/ 1157958 w 1448077"/>
                      <a:gd name="connsiteY6" fmla="*/ 1287878 h 1471469"/>
                      <a:gd name="connsiteX7" fmla="*/ 929358 w 1448077"/>
                      <a:gd name="connsiteY7" fmla="*/ 1436966 h 1471469"/>
                      <a:gd name="connsiteX8" fmla="*/ 736778 w 1448077"/>
                      <a:gd name="connsiteY8" fmla="*/ 1471469 h 1471469"/>
                      <a:gd name="connsiteX9" fmla="*/ 501975 w 1448077"/>
                      <a:gd name="connsiteY9" fmla="*/ 1436965 h 1471469"/>
                      <a:gd name="connsiteX10" fmla="*/ 193863 w 1448077"/>
                      <a:gd name="connsiteY10" fmla="*/ 1168609 h 1471469"/>
                      <a:gd name="connsiteX11" fmla="*/ 134227 w 1448077"/>
                      <a:gd name="connsiteY11" fmla="*/ 1069218 h 1471469"/>
                      <a:gd name="connsiteX12" fmla="*/ 74592 w 1448077"/>
                      <a:gd name="connsiteY12" fmla="*/ 800861 h 1471469"/>
                      <a:gd name="connsiteX13" fmla="*/ 46008 w 1448077"/>
                      <a:gd name="connsiteY13" fmla="*/ 656460 h 1471469"/>
                      <a:gd name="connsiteX0" fmla="*/ 46008 w 1450731"/>
                      <a:gd name="connsiteY0" fmla="*/ 656460 h 1471469"/>
                      <a:gd name="connsiteX1" fmla="*/ 746717 w 1450731"/>
                      <a:gd name="connsiteY1" fmla="*/ 477 h 1471469"/>
                      <a:gd name="connsiteX2" fmla="*/ 1346801 w 1450731"/>
                      <a:gd name="connsiteY2" fmla="*/ 552384 h 1471469"/>
                      <a:gd name="connsiteX3" fmla="*/ 1447426 w 1450731"/>
                      <a:gd name="connsiteY3" fmla="*/ 656460 h 1471469"/>
                      <a:gd name="connsiteX4" fmla="*/ 1406436 w 1450731"/>
                      <a:gd name="connsiteY4" fmla="*/ 741228 h 1471469"/>
                      <a:gd name="connsiteX5" fmla="*/ 1406436 w 1450731"/>
                      <a:gd name="connsiteY5" fmla="*/ 949950 h 1471469"/>
                      <a:gd name="connsiteX6" fmla="*/ 1318217 w 1450731"/>
                      <a:gd name="connsiteY6" fmla="*/ 1093781 h 1471469"/>
                      <a:gd name="connsiteX7" fmla="*/ 1157958 w 1450731"/>
                      <a:gd name="connsiteY7" fmla="*/ 1287878 h 1471469"/>
                      <a:gd name="connsiteX8" fmla="*/ 929358 w 1450731"/>
                      <a:gd name="connsiteY8" fmla="*/ 1436966 h 1471469"/>
                      <a:gd name="connsiteX9" fmla="*/ 736778 w 1450731"/>
                      <a:gd name="connsiteY9" fmla="*/ 1471469 h 1471469"/>
                      <a:gd name="connsiteX10" fmla="*/ 501975 w 1450731"/>
                      <a:gd name="connsiteY10" fmla="*/ 1436965 h 1471469"/>
                      <a:gd name="connsiteX11" fmla="*/ 193863 w 1450731"/>
                      <a:gd name="connsiteY11" fmla="*/ 1168609 h 1471469"/>
                      <a:gd name="connsiteX12" fmla="*/ 134227 w 1450731"/>
                      <a:gd name="connsiteY12" fmla="*/ 1069218 h 1471469"/>
                      <a:gd name="connsiteX13" fmla="*/ 74592 w 1450731"/>
                      <a:gd name="connsiteY13" fmla="*/ 800861 h 1471469"/>
                      <a:gd name="connsiteX14" fmla="*/ 46008 w 1450731"/>
                      <a:gd name="connsiteY14" fmla="*/ 656460 h 1471469"/>
                      <a:gd name="connsiteX0" fmla="*/ 46008 w 1450731"/>
                      <a:gd name="connsiteY0" fmla="*/ 682745 h 1497754"/>
                      <a:gd name="connsiteX1" fmla="*/ 746717 w 1450731"/>
                      <a:gd name="connsiteY1" fmla="*/ 26762 h 1497754"/>
                      <a:gd name="connsiteX2" fmla="*/ 1366679 w 1450731"/>
                      <a:gd name="connsiteY2" fmla="*/ 171165 h 1497754"/>
                      <a:gd name="connsiteX3" fmla="*/ 1346801 w 1450731"/>
                      <a:gd name="connsiteY3" fmla="*/ 578669 h 1497754"/>
                      <a:gd name="connsiteX4" fmla="*/ 1447426 w 1450731"/>
                      <a:gd name="connsiteY4" fmla="*/ 682745 h 1497754"/>
                      <a:gd name="connsiteX5" fmla="*/ 1406436 w 1450731"/>
                      <a:gd name="connsiteY5" fmla="*/ 767513 h 1497754"/>
                      <a:gd name="connsiteX6" fmla="*/ 1406436 w 1450731"/>
                      <a:gd name="connsiteY6" fmla="*/ 976235 h 1497754"/>
                      <a:gd name="connsiteX7" fmla="*/ 1318217 w 1450731"/>
                      <a:gd name="connsiteY7" fmla="*/ 1120066 h 1497754"/>
                      <a:gd name="connsiteX8" fmla="*/ 1157958 w 1450731"/>
                      <a:gd name="connsiteY8" fmla="*/ 1314163 h 1497754"/>
                      <a:gd name="connsiteX9" fmla="*/ 929358 w 1450731"/>
                      <a:gd name="connsiteY9" fmla="*/ 1463251 h 1497754"/>
                      <a:gd name="connsiteX10" fmla="*/ 736778 w 1450731"/>
                      <a:gd name="connsiteY10" fmla="*/ 1497754 h 1497754"/>
                      <a:gd name="connsiteX11" fmla="*/ 501975 w 1450731"/>
                      <a:gd name="connsiteY11" fmla="*/ 1463250 h 1497754"/>
                      <a:gd name="connsiteX12" fmla="*/ 193863 w 1450731"/>
                      <a:gd name="connsiteY12" fmla="*/ 1194894 h 1497754"/>
                      <a:gd name="connsiteX13" fmla="*/ 134227 w 1450731"/>
                      <a:gd name="connsiteY13" fmla="*/ 1095503 h 1497754"/>
                      <a:gd name="connsiteX14" fmla="*/ 74592 w 1450731"/>
                      <a:gd name="connsiteY14" fmla="*/ 827146 h 1497754"/>
                      <a:gd name="connsiteX15" fmla="*/ 46008 w 1450731"/>
                      <a:gd name="connsiteY15" fmla="*/ 682745 h 1497754"/>
                      <a:gd name="connsiteX0" fmla="*/ 46008 w 1449268"/>
                      <a:gd name="connsiteY0" fmla="*/ 682745 h 1497754"/>
                      <a:gd name="connsiteX1" fmla="*/ 746717 w 1449268"/>
                      <a:gd name="connsiteY1" fmla="*/ 26762 h 1497754"/>
                      <a:gd name="connsiteX2" fmla="*/ 1366679 w 1449268"/>
                      <a:gd name="connsiteY2" fmla="*/ 171165 h 1497754"/>
                      <a:gd name="connsiteX3" fmla="*/ 1346801 w 1449268"/>
                      <a:gd name="connsiteY3" fmla="*/ 578669 h 1497754"/>
                      <a:gd name="connsiteX4" fmla="*/ 1447426 w 1449268"/>
                      <a:gd name="connsiteY4" fmla="*/ 682745 h 1497754"/>
                      <a:gd name="connsiteX5" fmla="*/ 1356740 w 1449268"/>
                      <a:gd name="connsiteY5" fmla="*/ 777452 h 1497754"/>
                      <a:gd name="connsiteX6" fmla="*/ 1406436 w 1449268"/>
                      <a:gd name="connsiteY6" fmla="*/ 976235 h 1497754"/>
                      <a:gd name="connsiteX7" fmla="*/ 1318217 w 1449268"/>
                      <a:gd name="connsiteY7" fmla="*/ 1120066 h 1497754"/>
                      <a:gd name="connsiteX8" fmla="*/ 1157958 w 1449268"/>
                      <a:gd name="connsiteY8" fmla="*/ 1314163 h 1497754"/>
                      <a:gd name="connsiteX9" fmla="*/ 929358 w 1449268"/>
                      <a:gd name="connsiteY9" fmla="*/ 1463251 h 1497754"/>
                      <a:gd name="connsiteX10" fmla="*/ 736778 w 1449268"/>
                      <a:gd name="connsiteY10" fmla="*/ 1497754 h 1497754"/>
                      <a:gd name="connsiteX11" fmla="*/ 501975 w 1449268"/>
                      <a:gd name="connsiteY11" fmla="*/ 1463250 h 1497754"/>
                      <a:gd name="connsiteX12" fmla="*/ 193863 w 1449268"/>
                      <a:gd name="connsiteY12" fmla="*/ 1194894 h 1497754"/>
                      <a:gd name="connsiteX13" fmla="*/ 134227 w 1449268"/>
                      <a:gd name="connsiteY13" fmla="*/ 1095503 h 1497754"/>
                      <a:gd name="connsiteX14" fmla="*/ 74592 w 1449268"/>
                      <a:gd name="connsiteY14" fmla="*/ 827146 h 1497754"/>
                      <a:gd name="connsiteX15" fmla="*/ 46008 w 1449268"/>
                      <a:gd name="connsiteY15" fmla="*/ 682745 h 1497754"/>
                      <a:gd name="connsiteX0" fmla="*/ 46008 w 1449268"/>
                      <a:gd name="connsiteY0" fmla="*/ 679381 h 1494390"/>
                      <a:gd name="connsiteX1" fmla="*/ 746717 w 1449268"/>
                      <a:gd name="connsiteY1" fmla="*/ 23398 h 1494390"/>
                      <a:gd name="connsiteX2" fmla="*/ 1366679 w 1449268"/>
                      <a:gd name="connsiteY2" fmla="*/ 167801 h 1494390"/>
                      <a:gd name="connsiteX3" fmla="*/ 1367491 w 1449268"/>
                      <a:gd name="connsiteY3" fmla="*/ 396401 h 1494390"/>
                      <a:gd name="connsiteX4" fmla="*/ 1346801 w 1449268"/>
                      <a:gd name="connsiteY4" fmla="*/ 575305 h 1494390"/>
                      <a:gd name="connsiteX5" fmla="*/ 1447426 w 1449268"/>
                      <a:gd name="connsiteY5" fmla="*/ 679381 h 1494390"/>
                      <a:gd name="connsiteX6" fmla="*/ 1356740 w 1449268"/>
                      <a:gd name="connsiteY6" fmla="*/ 774088 h 1494390"/>
                      <a:gd name="connsiteX7" fmla="*/ 1406436 w 1449268"/>
                      <a:gd name="connsiteY7" fmla="*/ 972871 h 1494390"/>
                      <a:gd name="connsiteX8" fmla="*/ 1318217 w 1449268"/>
                      <a:gd name="connsiteY8" fmla="*/ 1116702 h 1494390"/>
                      <a:gd name="connsiteX9" fmla="*/ 1157958 w 1449268"/>
                      <a:gd name="connsiteY9" fmla="*/ 1310799 h 1494390"/>
                      <a:gd name="connsiteX10" fmla="*/ 929358 w 1449268"/>
                      <a:gd name="connsiteY10" fmla="*/ 1459887 h 1494390"/>
                      <a:gd name="connsiteX11" fmla="*/ 736778 w 1449268"/>
                      <a:gd name="connsiteY11" fmla="*/ 1494390 h 1494390"/>
                      <a:gd name="connsiteX12" fmla="*/ 501975 w 1449268"/>
                      <a:gd name="connsiteY12" fmla="*/ 1459886 h 1494390"/>
                      <a:gd name="connsiteX13" fmla="*/ 193863 w 1449268"/>
                      <a:gd name="connsiteY13" fmla="*/ 1191530 h 1494390"/>
                      <a:gd name="connsiteX14" fmla="*/ 134227 w 1449268"/>
                      <a:gd name="connsiteY14" fmla="*/ 1092139 h 1494390"/>
                      <a:gd name="connsiteX15" fmla="*/ 74592 w 1449268"/>
                      <a:gd name="connsiteY15" fmla="*/ 823782 h 1494390"/>
                      <a:gd name="connsiteX16" fmla="*/ 46008 w 1449268"/>
                      <a:gd name="connsiteY16" fmla="*/ 679381 h 1494390"/>
                      <a:gd name="connsiteX0" fmla="*/ 46008 w 1449268"/>
                      <a:gd name="connsiteY0" fmla="*/ 736735 h 1551744"/>
                      <a:gd name="connsiteX1" fmla="*/ 746717 w 1449268"/>
                      <a:gd name="connsiteY1" fmla="*/ 80752 h 1551744"/>
                      <a:gd name="connsiteX2" fmla="*/ 1059378 w 1449268"/>
                      <a:gd name="connsiteY2" fmla="*/ 26373 h 1551744"/>
                      <a:gd name="connsiteX3" fmla="*/ 1366679 w 1449268"/>
                      <a:gd name="connsiteY3" fmla="*/ 225155 h 1551744"/>
                      <a:gd name="connsiteX4" fmla="*/ 1367491 w 1449268"/>
                      <a:gd name="connsiteY4" fmla="*/ 453755 h 1551744"/>
                      <a:gd name="connsiteX5" fmla="*/ 1346801 w 1449268"/>
                      <a:gd name="connsiteY5" fmla="*/ 632659 h 1551744"/>
                      <a:gd name="connsiteX6" fmla="*/ 1447426 w 1449268"/>
                      <a:gd name="connsiteY6" fmla="*/ 736735 h 1551744"/>
                      <a:gd name="connsiteX7" fmla="*/ 1356740 w 1449268"/>
                      <a:gd name="connsiteY7" fmla="*/ 831442 h 1551744"/>
                      <a:gd name="connsiteX8" fmla="*/ 1406436 w 1449268"/>
                      <a:gd name="connsiteY8" fmla="*/ 1030225 h 1551744"/>
                      <a:gd name="connsiteX9" fmla="*/ 1318217 w 1449268"/>
                      <a:gd name="connsiteY9" fmla="*/ 1174056 h 1551744"/>
                      <a:gd name="connsiteX10" fmla="*/ 1157958 w 1449268"/>
                      <a:gd name="connsiteY10" fmla="*/ 1368153 h 1551744"/>
                      <a:gd name="connsiteX11" fmla="*/ 929358 w 1449268"/>
                      <a:gd name="connsiteY11" fmla="*/ 1517241 h 1551744"/>
                      <a:gd name="connsiteX12" fmla="*/ 736778 w 1449268"/>
                      <a:gd name="connsiteY12" fmla="*/ 1551744 h 1551744"/>
                      <a:gd name="connsiteX13" fmla="*/ 501975 w 1449268"/>
                      <a:gd name="connsiteY13" fmla="*/ 1517240 h 1551744"/>
                      <a:gd name="connsiteX14" fmla="*/ 193863 w 1449268"/>
                      <a:gd name="connsiteY14" fmla="*/ 1248884 h 1551744"/>
                      <a:gd name="connsiteX15" fmla="*/ 134227 w 1449268"/>
                      <a:gd name="connsiteY15" fmla="*/ 1149493 h 1551744"/>
                      <a:gd name="connsiteX16" fmla="*/ 74592 w 1449268"/>
                      <a:gd name="connsiteY16" fmla="*/ 881136 h 1551744"/>
                      <a:gd name="connsiteX17" fmla="*/ 46008 w 1449268"/>
                      <a:gd name="connsiteY17" fmla="*/ 736735 h 1551744"/>
                      <a:gd name="connsiteX0" fmla="*/ 43085 w 1446345"/>
                      <a:gd name="connsiteY0" fmla="*/ 765540 h 1580549"/>
                      <a:gd name="connsiteX1" fmla="*/ 704038 w 1446345"/>
                      <a:gd name="connsiteY1" fmla="*/ 59861 h 1580549"/>
                      <a:gd name="connsiteX2" fmla="*/ 1056455 w 1446345"/>
                      <a:gd name="connsiteY2" fmla="*/ 55178 h 1580549"/>
                      <a:gd name="connsiteX3" fmla="*/ 1363756 w 1446345"/>
                      <a:gd name="connsiteY3" fmla="*/ 253960 h 1580549"/>
                      <a:gd name="connsiteX4" fmla="*/ 1364568 w 1446345"/>
                      <a:gd name="connsiteY4" fmla="*/ 482560 h 1580549"/>
                      <a:gd name="connsiteX5" fmla="*/ 1343878 w 1446345"/>
                      <a:gd name="connsiteY5" fmla="*/ 661464 h 1580549"/>
                      <a:gd name="connsiteX6" fmla="*/ 1444503 w 1446345"/>
                      <a:gd name="connsiteY6" fmla="*/ 765540 h 1580549"/>
                      <a:gd name="connsiteX7" fmla="*/ 1353817 w 1446345"/>
                      <a:gd name="connsiteY7" fmla="*/ 860247 h 1580549"/>
                      <a:gd name="connsiteX8" fmla="*/ 1403513 w 1446345"/>
                      <a:gd name="connsiteY8" fmla="*/ 1059030 h 1580549"/>
                      <a:gd name="connsiteX9" fmla="*/ 1315294 w 1446345"/>
                      <a:gd name="connsiteY9" fmla="*/ 1202861 h 1580549"/>
                      <a:gd name="connsiteX10" fmla="*/ 1155035 w 1446345"/>
                      <a:gd name="connsiteY10" fmla="*/ 1396958 h 1580549"/>
                      <a:gd name="connsiteX11" fmla="*/ 926435 w 1446345"/>
                      <a:gd name="connsiteY11" fmla="*/ 1546046 h 1580549"/>
                      <a:gd name="connsiteX12" fmla="*/ 733855 w 1446345"/>
                      <a:gd name="connsiteY12" fmla="*/ 1580549 h 1580549"/>
                      <a:gd name="connsiteX13" fmla="*/ 499052 w 1446345"/>
                      <a:gd name="connsiteY13" fmla="*/ 1546045 h 1580549"/>
                      <a:gd name="connsiteX14" fmla="*/ 190940 w 1446345"/>
                      <a:gd name="connsiteY14" fmla="*/ 1277689 h 1580549"/>
                      <a:gd name="connsiteX15" fmla="*/ 131304 w 1446345"/>
                      <a:gd name="connsiteY15" fmla="*/ 1178298 h 1580549"/>
                      <a:gd name="connsiteX16" fmla="*/ 71669 w 1446345"/>
                      <a:gd name="connsiteY16" fmla="*/ 909941 h 1580549"/>
                      <a:gd name="connsiteX17" fmla="*/ 43085 w 1446345"/>
                      <a:gd name="connsiteY17" fmla="*/ 765540 h 1580549"/>
                      <a:gd name="connsiteX0" fmla="*/ 8178 w 1411438"/>
                      <a:gd name="connsiteY0" fmla="*/ 732013 h 1547022"/>
                      <a:gd name="connsiteX1" fmla="*/ 186661 w 1411438"/>
                      <a:gd name="connsiteY1" fmla="*/ 260191 h 1547022"/>
                      <a:gd name="connsiteX2" fmla="*/ 669131 w 1411438"/>
                      <a:gd name="connsiteY2" fmla="*/ 26334 h 1547022"/>
                      <a:gd name="connsiteX3" fmla="*/ 1021548 w 1411438"/>
                      <a:gd name="connsiteY3" fmla="*/ 21651 h 1547022"/>
                      <a:gd name="connsiteX4" fmla="*/ 1328849 w 1411438"/>
                      <a:gd name="connsiteY4" fmla="*/ 220433 h 1547022"/>
                      <a:gd name="connsiteX5" fmla="*/ 1329661 w 1411438"/>
                      <a:gd name="connsiteY5" fmla="*/ 449033 h 1547022"/>
                      <a:gd name="connsiteX6" fmla="*/ 1308971 w 1411438"/>
                      <a:gd name="connsiteY6" fmla="*/ 627937 h 1547022"/>
                      <a:gd name="connsiteX7" fmla="*/ 1409596 w 1411438"/>
                      <a:gd name="connsiteY7" fmla="*/ 732013 h 1547022"/>
                      <a:gd name="connsiteX8" fmla="*/ 1318910 w 1411438"/>
                      <a:gd name="connsiteY8" fmla="*/ 826720 h 1547022"/>
                      <a:gd name="connsiteX9" fmla="*/ 1368606 w 1411438"/>
                      <a:gd name="connsiteY9" fmla="*/ 1025503 h 1547022"/>
                      <a:gd name="connsiteX10" fmla="*/ 1280387 w 1411438"/>
                      <a:gd name="connsiteY10" fmla="*/ 1169334 h 1547022"/>
                      <a:gd name="connsiteX11" fmla="*/ 1120128 w 1411438"/>
                      <a:gd name="connsiteY11" fmla="*/ 1363431 h 1547022"/>
                      <a:gd name="connsiteX12" fmla="*/ 891528 w 1411438"/>
                      <a:gd name="connsiteY12" fmla="*/ 1512519 h 1547022"/>
                      <a:gd name="connsiteX13" fmla="*/ 698948 w 1411438"/>
                      <a:gd name="connsiteY13" fmla="*/ 1547022 h 1547022"/>
                      <a:gd name="connsiteX14" fmla="*/ 464145 w 1411438"/>
                      <a:gd name="connsiteY14" fmla="*/ 1512518 h 1547022"/>
                      <a:gd name="connsiteX15" fmla="*/ 156033 w 1411438"/>
                      <a:gd name="connsiteY15" fmla="*/ 1244162 h 1547022"/>
                      <a:gd name="connsiteX16" fmla="*/ 96397 w 1411438"/>
                      <a:gd name="connsiteY16" fmla="*/ 1144771 h 1547022"/>
                      <a:gd name="connsiteX17" fmla="*/ 36762 w 1411438"/>
                      <a:gd name="connsiteY17" fmla="*/ 876414 h 1547022"/>
                      <a:gd name="connsiteX18" fmla="*/ 8178 w 1411438"/>
                      <a:gd name="connsiteY18" fmla="*/ 732013 h 1547022"/>
                      <a:gd name="connsiteX0" fmla="*/ 8178 w 1372317"/>
                      <a:gd name="connsiteY0" fmla="*/ 732013 h 1547022"/>
                      <a:gd name="connsiteX1" fmla="*/ 186661 w 1372317"/>
                      <a:gd name="connsiteY1" fmla="*/ 260191 h 1547022"/>
                      <a:gd name="connsiteX2" fmla="*/ 669131 w 1372317"/>
                      <a:gd name="connsiteY2" fmla="*/ 26334 h 1547022"/>
                      <a:gd name="connsiteX3" fmla="*/ 1021548 w 1372317"/>
                      <a:gd name="connsiteY3" fmla="*/ 21651 h 1547022"/>
                      <a:gd name="connsiteX4" fmla="*/ 1328849 w 1372317"/>
                      <a:gd name="connsiteY4" fmla="*/ 220433 h 1547022"/>
                      <a:gd name="connsiteX5" fmla="*/ 1329661 w 1372317"/>
                      <a:gd name="connsiteY5" fmla="*/ 449033 h 1547022"/>
                      <a:gd name="connsiteX6" fmla="*/ 1308971 w 1372317"/>
                      <a:gd name="connsiteY6" fmla="*/ 627937 h 1547022"/>
                      <a:gd name="connsiteX7" fmla="*/ 1320144 w 1372317"/>
                      <a:gd name="connsiteY7" fmla="*/ 732013 h 1547022"/>
                      <a:gd name="connsiteX8" fmla="*/ 1318910 w 1372317"/>
                      <a:gd name="connsiteY8" fmla="*/ 826720 h 1547022"/>
                      <a:gd name="connsiteX9" fmla="*/ 1368606 w 1372317"/>
                      <a:gd name="connsiteY9" fmla="*/ 1025503 h 1547022"/>
                      <a:gd name="connsiteX10" fmla="*/ 1280387 w 1372317"/>
                      <a:gd name="connsiteY10" fmla="*/ 1169334 h 1547022"/>
                      <a:gd name="connsiteX11" fmla="*/ 1120128 w 1372317"/>
                      <a:gd name="connsiteY11" fmla="*/ 1363431 h 1547022"/>
                      <a:gd name="connsiteX12" fmla="*/ 891528 w 1372317"/>
                      <a:gd name="connsiteY12" fmla="*/ 1512519 h 1547022"/>
                      <a:gd name="connsiteX13" fmla="*/ 698948 w 1372317"/>
                      <a:gd name="connsiteY13" fmla="*/ 1547022 h 1547022"/>
                      <a:gd name="connsiteX14" fmla="*/ 464145 w 1372317"/>
                      <a:gd name="connsiteY14" fmla="*/ 1512518 h 1547022"/>
                      <a:gd name="connsiteX15" fmla="*/ 156033 w 1372317"/>
                      <a:gd name="connsiteY15" fmla="*/ 1244162 h 1547022"/>
                      <a:gd name="connsiteX16" fmla="*/ 96397 w 1372317"/>
                      <a:gd name="connsiteY16" fmla="*/ 1144771 h 1547022"/>
                      <a:gd name="connsiteX17" fmla="*/ 36762 w 1372317"/>
                      <a:gd name="connsiteY17" fmla="*/ 876414 h 1547022"/>
                      <a:gd name="connsiteX18" fmla="*/ 8178 w 1372317"/>
                      <a:gd name="connsiteY18" fmla="*/ 732013 h 1547022"/>
                      <a:gd name="connsiteX0" fmla="*/ 8178 w 1372317"/>
                      <a:gd name="connsiteY0" fmla="*/ 732013 h 1547022"/>
                      <a:gd name="connsiteX1" fmla="*/ 186661 w 1372317"/>
                      <a:gd name="connsiteY1" fmla="*/ 260191 h 1547022"/>
                      <a:gd name="connsiteX2" fmla="*/ 669131 w 1372317"/>
                      <a:gd name="connsiteY2" fmla="*/ 26334 h 1547022"/>
                      <a:gd name="connsiteX3" fmla="*/ 1021548 w 1372317"/>
                      <a:gd name="connsiteY3" fmla="*/ 21651 h 1547022"/>
                      <a:gd name="connsiteX4" fmla="*/ 1328849 w 1372317"/>
                      <a:gd name="connsiteY4" fmla="*/ 220433 h 1547022"/>
                      <a:gd name="connsiteX5" fmla="*/ 1329661 w 1372317"/>
                      <a:gd name="connsiteY5" fmla="*/ 449033 h 1547022"/>
                      <a:gd name="connsiteX6" fmla="*/ 1308971 w 1372317"/>
                      <a:gd name="connsiteY6" fmla="*/ 627937 h 1547022"/>
                      <a:gd name="connsiteX7" fmla="*/ 1320144 w 1372317"/>
                      <a:gd name="connsiteY7" fmla="*/ 732013 h 1547022"/>
                      <a:gd name="connsiteX8" fmla="*/ 1318910 w 1372317"/>
                      <a:gd name="connsiteY8" fmla="*/ 826720 h 1547022"/>
                      <a:gd name="connsiteX9" fmla="*/ 1368606 w 1372317"/>
                      <a:gd name="connsiteY9" fmla="*/ 1025503 h 1547022"/>
                      <a:gd name="connsiteX10" fmla="*/ 1280387 w 1372317"/>
                      <a:gd name="connsiteY10" fmla="*/ 1169334 h 1547022"/>
                      <a:gd name="connsiteX11" fmla="*/ 1120128 w 1372317"/>
                      <a:gd name="connsiteY11" fmla="*/ 1363431 h 1547022"/>
                      <a:gd name="connsiteX12" fmla="*/ 891528 w 1372317"/>
                      <a:gd name="connsiteY12" fmla="*/ 1512519 h 1547022"/>
                      <a:gd name="connsiteX13" fmla="*/ 698948 w 1372317"/>
                      <a:gd name="connsiteY13" fmla="*/ 1547022 h 1547022"/>
                      <a:gd name="connsiteX14" fmla="*/ 464145 w 1372317"/>
                      <a:gd name="connsiteY14" fmla="*/ 1512518 h 1547022"/>
                      <a:gd name="connsiteX15" fmla="*/ 156033 w 1372317"/>
                      <a:gd name="connsiteY15" fmla="*/ 1244162 h 1547022"/>
                      <a:gd name="connsiteX16" fmla="*/ 96397 w 1372317"/>
                      <a:gd name="connsiteY16" fmla="*/ 1144771 h 1547022"/>
                      <a:gd name="connsiteX17" fmla="*/ 17696 w 1372317"/>
                      <a:gd name="connsiteY17" fmla="*/ 1095077 h 1547022"/>
                      <a:gd name="connsiteX18" fmla="*/ 36762 w 1372317"/>
                      <a:gd name="connsiteY18" fmla="*/ 876414 h 1547022"/>
                      <a:gd name="connsiteX19" fmla="*/ 8178 w 1372317"/>
                      <a:gd name="connsiteY19" fmla="*/ 732013 h 1547022"/>
                      <a:gd name="connsiteX0" fmla="*/ 8178 w 1372317"/>
                      <a:gd name="connsiteY0" fmla="*/ 732013 h 1547025"/>
                      <a:gd name="connsiteX1" fmla="*/ 186661 w 1372317"/>
                      <a:gd name="connsiteY1" fmla="*/ 260191 h 1547025"/>
                      <a:gd name="connsiteX2" fmla="*/ 669131 w 1372317"/>
                      <a:gd name="connsiteY2" fmla="*/ 26334 h 1547025"/>
                      <a:gd name="connsiteX3" fmla="*/ 1021548 w 1372317"/>
                      <a:gd name="connsiteY3" fmla="*/ 21651 h 1547025"/>
                      <a:gd name="connsiteX4" fmla="*/ 1328849 w 1372317"/>
                      <a:gd name="connsiteY4" fmla="*/ 220433 h 1547025"/>
                      <a:gd name="connsiteX5" fmla="*/ 1329661 w 1372317"/>
                      <a:gd name="connsiteY5" fmla="*/ 449033 h 1547025"/>
                      <a:gd name="connsiteX6" fmla="*/ 1308971 w 1372317"/>
                      <a:gd name="connsiteY6" fmla="*/ 627937 h 1547025"/>
                      <a:gd name="connsiteX7" fmla="*/ 1320144 w 1372317"/>
                      <a:gd name="connsiteY7" fmla="*/ 732013 h 1547025"/>
                      <a:gd name="connsiteX8" fmla="*/ 1318910 w 1372317"/>
                      <a:gd name="connsiteY8" fmla="*/ 826720 h 1547025"/>
                      <a:gd name="connsiteX9" fmla="*/ 1368606 w 1372317"/>
                      <a:gd name="connsiteY9" fmla="*/ 1025503 h 1547025"/>
                      <a:gd name="connsiteX10" fmla="*/ 1280387 w 1372317"/>
                      <a:gd name="connsiteY10" fmla="*/ 1169334 h 1547025"/>
                      <a:gd name="connsiteX11" fmla="*/ 1120128 w 1372317"/>
                      <a:gd name="connsiteY11" fmla="*/ 1363431 h 1547025"/>
                      <a:gd name="connsiteX12" fmla="*/ 891528 w 1372317"/>
                      <a:gd name="connsiteY12" fmla="*/ 1512519 h 1547025"/>
                      <a:gd name="connsiteX13" fmla="*/ 698948 w 1372317"/>
                      <a:gd name="connsiteY13" fmla="*/ 1547022 h 1547025"/>
                      <a:gd name="connsiteX14" fmla="*/ 464145 w 1372317"/>
                      <a:gd name="connsiteY14" fmla="*/ 1512518 h 1547025"/>
                      <a:gd name="connsiteX15" fmla="*/ 246296 w 1372317"/>
                      <a:gd name="connsiteY15" fmla="*/ 1373373 h 1547025"/>
                      <a:gd name="connsiteX16" fmla="*/ 156033 w 1372317"/>
                      <a:gd name="connsiteY16" fmla="*/ 1244162 h 1547025"/>
                      <a:gd name="connsiteX17" fmla="*/ 96397 w 1372317"/>
                      <a:gd name="connsiteY17" fmla="*/ 1144771 h 1547025"/>
                      <a:gd name="connsiteX18" fmla="*/ 17696 w 1372317"/>
                      <a:gd name="connsiteY18" fmla="*/ 1095077 h 1547025"/>
                      <a:gd name="connsiteX19" fmla="*/ 36762 w 1372317"/>
                      <a:gd name="connsiteY19" fmla="*/ 876414 h 1547025"/>
                      <a:gd name="connsiteX20" fmla="*/ 8178 w 1372317"/>
                      <a:gd name="connsiteY20" fmla="*/ 732013 h 1547025"/>
                      <a:gd name="connsiteX0" fmla="*/ 8178 w 1372317"/>
                      <a:gd name="connsiteY0" fmla="*/ 732013 h 1547025"/>
                      <a:gd name="connsiteX1" fmla="*/ 186661 w 1372317"/>
                      <a:gd name="connsiteY1" fmla="*/ 260191 h 1547025"/>
                      <a:gd name="connsiteX2" fmla="*/ 669131 w 1372317"/>
                      <a:gd name="connsiteY2" fmla="*/ 26334 h 1547025"/>
                      <a:gd name="connsiteX3" fmla="*/ 1021548 w 1372317"/>
                      <a:gd name="connsiteY3" fmla="*/ 21651 h 1547025"/>
                      <a:gd name="connsiteX4" fmla="*/ 1328849 w 1372317"/>
                      <a:gd name="connsiteY4" fmla="*/ 220433 h 1547025"/>
                      <a:gd name="connsiteX5" fmla="*/ 1329661 w 1372317"/>
                      <a:gd name="connsiteY5" fmla="*/ 449033 h 1547025"/>
                      <a:gd name="connsiteX6" fmla="*/ 1308971 w 1372317"/>
                      <a:gd name="connsiteY6" fmla="*/ 627937 h 1547025"/>
                      <a:gd name="connsiteX7" fmla="*/ 1320144 w 1372317"/>
                      <a:gd name="connsiteY7" fmla="*/ 732013 h 1547025"/>
                      <a:gd name="connsiteX8" fmla="*/ 1318910 w 1372317"/>
                      <a:gd name="connsiteY8" fmla="*/ 826720 h 1547025"/>
                      <a:gd name="connsiteX9" fmla="*/ 1368606 w 1372317"/>
                      <a:gd name="connsiteY9" fmla="*/ 1025503 h 1547025"/>
                      <a:gd name="connsiteX10" fmla="*/ 1280387 w 1372317"/>
                      <a:gd name="connsiteY10" fmla="*/ 1169334 h 1547025"/>
                      <a:gd name="connsiteX11" fmla="*/ 1120128 w 1372317"/>
                      <a:gd name="connsiteY11" fmla="*/ 1363431 h 1547025"/>
                      <a:gd name="connsiteX12" fmla="*/ 891528 w 1372317"/>
                      <a:gd name="connsiteY12" fmla="*/ 1512519 h 1547025"/>
                      <a:gd name="connsiteX13" fmla="*/ 698948 w 1372317"/>
                      <a:gd name="connsiteY13" fmla="*/ 1547022 h 1547025"/>
                      <a:gd name="connsiteX14" fmla="*/ 464145 w 1372317"/>
                      <a:gd name="connsiteY14" fmla="*/ 1512518 h 1547025"/>
                      <a:gd name="connsiteX15" fmla="*/ 246296 w 1372317"/>
                      <a:gd name="connsiteY15" fmla="*/ 1373373 h 1547025"/>
                      <a:gd name="connsiteX16" fmla="*/ 156033 w 1372317"/>
                      <a:gd name="connsiteY16" fmla="*/ 1244162 h 1547025"/>
                      <a:gd name="connsiteX17" fmla="*/ 56641 w 1372317"/>
                      <a:gd name="connsiteY17" fmla="*/ 1184528 h 1547025"/>
                      <a:gd name="connsiteX18" fmla="*/ 17696 w 1372317"/>
                      <a:gd name="connsiteY18" fmla="*/ 1095077 h 1547025"/>
                      <a:gd name="connsiteX19" fmla="*/ 36762 w 1372317"/>
                      <a:gd name="connsiteY19" fmla="*/ 876414 h 1547025"/>
                      <a:gd name="connsiteX20" fmla="*/ 8178 w 1372317"/>
                      <a:gd name="connsiteY20" fmla="*/ 732013 h 1547025"/>
                      <a:gd name="connsiteX0" fmla="*/ 10730 w 1374869"/>
                      <a:gd name="connsiteY0" fmla="*/ 732013 h 1547025"/>
                      <a:gd name="connsiteX1" fmla="*/ 189213 w 1374869"/>
                      <a:gd name="connsiteY1" fmla="*/ 260191 h 1547025"/>
                      <a:gd name="connsiteX2" fmla="*/ 671683 w 1374869"/>
                      <a:gd name="connsiteY2" fmla="*/ 26334 h 1547025"/>
                      <a:gd name="connsiteX3" fmla="*/ 1024100 w 1374869"/>
                      <a:gd name="connsiteY3" fmla="*/ 21651 h 1547025"/>
                      <a:gd name="connsiteX4" fmla="*/ 1331401 w 1374869"/>
                      <a:gd name="connsiteY4" fmla="*/ 220433 h 1547025"/>
                      <a:gd name="connsiteX5" fmla="*/ 1332213 w 1374869"/>
                      <a:gd name="connsiteY5" fmla="*/ 449033 h 1547025"/>
                      <a:gd name="connsiteX6" fmla="*/ 1311523 w 1374869"/>
                      <a:gd name="connsiteY6" fmla="*/ 627937 h 1547025"/>
                      <a:gd name="connsiteX7" fmla="*/ 1322696 w 1374869"/>
                      <a:gd name="connsiteY7" fmla="*/ 732013 h 1547025"/>
                      <a:gd name="connsiteX8" fmla="*/ 1321462 w 1374869"/>
                      <a:gd name="connsiteY8" fmla="*/ 826720 h 1547025"/>
                      <a:gd name="connsiteX9" fmla="*/ 1371158 w 1374869"/>
                      <a:gd name="connsiteY9" fmla="*/ 1025503 h 1547025"/>
                      <a:gd name="connsiteX10" fmla="*/ 1282939 w 1374869"/>
                      <a:gd name="connsiteY10" fmla="*/ 1169334 h 1547025"/>
                      <a:gd name="connsiteX11" fmla="*/ 1122680 w 1374869"/>
                      <a:gd name="connsiteY11" fmla="*/ 1363431 h 1547025"/>
                      <a:gd name="connsiteX12" fmla="*/ 894080 w 1374869"/>
                      <a:gd name="connsiteY12" fmla="*/ 1512519 h 1547025"/>
                      <a:gd name="connsiteX13" fmla="*/ 701500 w 1374869"/>
                      <a:gd name="connsiteY13" fmla="*/ 1547022 h 1547025"/>
                      <a:gd name="connsiteX14" fmla="*/ 466697 w 1374869"/>
                      <a:gd name="connsiteY14" fmla="*/ 1512518 h 1547025"/>
                      <a:gd name="connsiteX15" fmla="*/ 248848 w 1374869"/>
                      <a:gd name="connsiteY15" fmla="*/ 1373373 h 1547025"/>
                      <a:gd name="connsiteX16" fmla="*/ 158585 w 1374869"/>
                      <a:gd name="connsiteY16" fmla="*/ 1244162 h 1547025"/>
                      <a:gd name="connsiteX17" fmla="*/ 59193 w 1374869"/>
                      <a:gd name="connsiteY17" fmla="*/ 1184528 h 1547025"/>
                      <a:gd name="connsiteX18" fmla="*/ 20248 w 1374869"/>
                      <a:gd name="connsiteY18" fmla="*/ 1095077 h 1547025"/>
                      <a:gd name="connsiteX19" fmla="*/ 369 w 1374869"/>
                      <a:gd name="connsiteY19" fmla="*/ 955929 h 1547025"/>
                      <a:gd name="connsiteX20" fmla="*/ 39314 w 1374869"/>
                      <a:gd name="connsiteY20" fmla="*/ 876414 h 1547025"/>
                      <a:gd name="connsiteX21" fmla="*/ 10730 w 1374869"/>
                      <a:gd name="connsiteY21" fmla="*/ 732013 h 1547025"/>
                      <a:gd name="connsiteX0" fmla="*/ 23014 w 1387153"/>
                      <a:gd name="connsiteY0" fmla="*/ 732013 h 1547025"/>
                      <a:gd name="connsiteX1" fmla="*/ 201497 w 1387153"/>
                      <a:gd name="connsiteY1" fmla="*/ 260191 h 1547025"/>
                      <a:gd name="connsiteX2" fmla="*/ 683967 w 1387153"/>
                      <a:gd name="connsiteY2" fmla="*/ 26334 h 1547025"/>
                      <a:gd name="connsiteX3" fmla="*/ 1036384 w 1387153"/>
                      <a:gd name="connsiteY3" fmla="*/ 21651 h 1547025"/>
                      <a:gd name="connsiteX4" fmla="*/ 1343685 w 1387153"/>
                      <a:gd name="connsiteY4" fmla="*/ 220433 h 1547025"/>
                      <a:gd name="connsiteX5" fmla="*/ 1344497 w 1387153"/>
                      <a:gd name="connsiteY5" fmla="*/ 449033 h 1547025"/>
                      <a:gd name="connsiteX6" fmla="*/ 1323807 w 1387153"/>
                      <a:gd name="connsiteY6" fmla="*/ 627937 h 1547025"/>
                      <a:gd name="connsiteX7" fmla="*/ 1334980 w 1387153"/>
                      <a:gd name="connsiteY7" fmla="*/ 732013 h 1547025"/>
                      <a:gd name="connsiteX8" fmla="*/ 1333746 w 1387153"/>
                      <a:gd name="connsiteY8" fmla="*/ 826720 h 1547025"/>
                      <a:gd name="connsiteX9" fmla="*/ 1383442 w 1387153"/>
                      <a:gd name="connsiteY9" fmla="*/ 1025503 h 1547025"/>
                      <a:gd name="connsiteX10" fmla="*/ 1295223 w 1387153"/>
                      <a:gd name="connsiteY10" fmla="*/ 1169334 h 1547025"/>
                      <a:gd name="connsiteX11" fmla="*/ 1134964 w 1387153"/>
                      <a:gd name="connsiteY11" fmla="*/ 1363431 h 1547025"/>
                      <a:gd name="connsiteX12" fmla="*/ 906364 w 1387153"/>
                      <a:gd name="connsiteY12" fmla="*/ 1512519 h 1547025"/>
                      <a:gd name="connsiteX13" fmla="*/ 713784 w 1387153"/>
                      <a:gd name="connsiteY13" fmla="*/ 1547022 h 1547025"/>
                      <a:gd name="connsiteX14" fmla="*/ 478981 w 1387153"/>
                      <a:gd name="connsiteY14" fmla="*/ 1512518 h 1547025"/>
                      <a:gd name="connsiteX15" fmla="*/ 261132 w 1387153"/>
                      <a:gd name="connsiteY15" fmla="*/ 1373373 h 1547025"/>
                      <a:gd name="connsiteX16" fmla="*/ 170869 w 1387153"/>
                      <a:gd name="connsiteY16" fmla="*/ 1244162 h 1547025"/>
                      <a:gd name="connsiteX17" fmla="*/ 71477 w 1387153"/>
                      <a:gd name="connsiteY17" fmla="*/ 1184528 h 1547025"/>
                      <a:gd name="connsiteX18" fmla="*/ 32532 w 1387153"/>
                      <a:gd name="connsiteY18" fmla="*/ 1095077 h 1547025"/>
                      <a:gd name="connsiteX19" fmla="*/ 12653 w 1387153"/>
                      <a:gd name="connsiteY19" fmla="*/ 955929 h 1547025"/>
                      <a:gd name="connsiteX20" fmla="*/ 11841 w 1387153"/>
                      <a:gd name="connsiteY20" fmla="*/ 856535 h 1547025"/>
                      <a:gd name="connsiteX21" fmla="*/ 23014 w 1387153"/>
                      <a:gd name="connsiteY21" fmla="*/ 732013 h 1547025"/>
                      <a:gd name="connsiteX0" fmla="*/ 23014 w 1387153"/>
                      <a:gd name="connsiteY0" fmla="*/ 728663 h 1543675"/>
                      <a:gd name="connsiteX1" fmla="*/ 201497 w 1387153"/>
                      <a:gd name="connsiteY1" fmla="*/ 256841 h 1543675"/>
                      <a:gd name="connsiteX2" fmla="*/ 683967 w 1387153"/>
                      <a:gd name="connsiteY2" fmla="*/ 22984 h 1543675"/>
                      <a:gd name="connsiteX3" fmla="*/ 1036384 w 1387153"/>
                      <a:gd name="connsiteY3" fmla="*/ 18301 h 1543675"/>
                      <a:gd name="connsiteX4" fmla="*/ 1304740 w 1387153"/>
                      <a:gd name="connsiteY4" fmla="*/ 77935 h 1543675"/>
                      <a:gd name="connsiteX5" fmla="*/ 1343685 w 1387153"/>
                      <a:gd name="connsiteY5" fmla="*/ 217083 h 1543675"/>
                      <a:gd name="connsiteX6" fmla="*/ 1344497 w 1387153"/>
                      <a:gd name="connsiteY6" fmla="*/ 445683 h 1543675"/>
                      <a:gd name="connsiteX7" fmla="*/ 1323807 w 1387153"/>
                      <a:gd name="connsiteY7" fmla="*/ 624587 h 1543675"/>
                      <a:gd name="connsiteX8" fmla="*/ 1334980 w 1387153"/>
                      <a:gd name="connsiteY8" fmla="*/ 728663 h 1543675"/>
                      <a:gd name="connsiteX9" fmla="*/ 1333746 w 1387153"/>
                      <a:gd name="connsiteY9" fmla="*/ 823370 h 1543675"/>
                      <a:gd name="connsiteX10" fmla="*/ 1383442 w 1387153"/>
                      <a:gd name="connsiteY10" fmla="*/ 1022153 h 1543675"/>
                      <a:gd name="connsiteX11" fmla="*/ 1295223 w 1387153"/>
                      <a:gd name="connsiteY11" fmla="*/ 1165984 h 1543675"/>
                      <a:gd name="connsiteX12" fmla="*/ 1134964 w 1387153"/>
                      <a:gd name="connsiteY12" fmla="*/ 1360081 h 1543675"/>
                      <a:gd name="connsiteX13" fmla="*/ 906364 w 1387153"/>
                      <a:gd name="connsiteY13" fmla="*/ 1509169 h 1543675"/>
                      <a:gd name="connsiteX14" fmla="*/ 713784 w 1387153"/>
                      <a:gd name="connsiteY14" fmla="*/ 1543672 h 1543675"/>
                      <a:gd name="connsiteX15" fmla="*/ 478981 w 1387153"/>
                      <a:gd name="connsiteY15" fmla="*/ 1509168 h 1543675"/>
                      <a:gd name="connsiteX16" fmla="*/ 261132 w 1387153"/>
                      <a:gd name="connsiteY16" fmla="*/ 1370023 h 1543675"/>
                      <a:gd name="connsiteX17" fmla="*/ 170869 w 1387153"/>
                      <a:gd name="connsiteY17" fmla="*/ 1240812 h 1543675"/>
                      <a:gd name="connsiteX18" fmla="*/ 71477 w 1387153"/>
                      <a:gd name="connsiteY18" fmla="*/ 1181178 h 1543675"/>
                      <a:gd name="connsiteX19" fmla="*/ 32532 w 1387153"/>
                      <a:gd name="connsiteY19" fmla="*/ 1091727 h 1543675"/>
                      <a:gd name="connsiteX20" fmla="*/ 12653 w 1387153"/>
                      <a:gd name="connsiteY20" fmla="*/ 952579 h 1543675"/>
                      <a:gd name="connsiteX21" fmla="*/ 11841 w 1387153"/>
                      <a:gd name="connsiteY21" fmla="*/ 853185 h 1543675"/>
                      <a:gd name="connsiteX22" fmla="*/ 23014 w 1387153"/>
                      <a:gd name="connsiteY22" fmla="*/ 728663 h 1543675"/>
                      <a:gd name="connsiteX0" fmla="*/ 23014 w 1387153"/>
                      <a:gd name="connsiteY0" fmla="*/ 792487 h 1607499"/>
                      <a:gd name="connsiteX1" fmla="*/ 201497 w 1387153"/>
                      <a:gd name="connsiteY1" fmla="*/ 320665 h 1607499"/>
                      <a:gd name="connsiteX2" fmla="*/ 683967 w 1387153"/>
                      <a:gd name="connsiteY2" fmla="*/ 86808 h 1607499"/>
                      <a:gd name="connsiteX3" fmla="*/ 1016506 w 1387153"/>
                      <a:gd name="connsiteY3" fmla="*/ 2612 h 1607499"/>
                      <a:gd name="connsiteX4" fmla="*/ 1304740 w 1387153"/>
                      <a:gd name="connsiteY4" fmla="*/ 141759 h 1607499"/>
                      <a:gd name="connsiteX5" fmla="*/ 1343685 w 1387153"/>
                      <a:gd name="connsiteY5" fmla="*/ 280907 h 1607499"/>
                      <a:gd name="connsiteX6" fmla="*/ 1344497 w 1387153"/>
                      <a:gd name="connsiteY6" fmla="*/ 509507 h 1607499"/>
                      <a:gd name="connsiteX7" fmla="*/ 1323807 w 1387153"/>
                      <a:gd name="connsiteY7" fmla="*/ 688411 h 1607499"/>
                      <a:gd name="connsiteX8" fmla="*/ 1334980 w 1387153"/>
                      <a:gd name="connsiteY8" fmla="*/ 792487 h 1607499"/>
                      <a:gd name="connsiteX9" fmla="*/ 1333746 w 1387153"/>
                      <a:gd name="connsiteY9" fmla="*/ 887194 h 1607499"/>
                      <a:gd name="connsiteX10" fmla="*/ 1383442 w 1387153"/>
                      <a:gd name="connsiteY10" fmla="*/ 1085977 h 1607499"/>
                      <a:gd name="connsiteX11" fmla="*/ 1295223 w 1387153"/>
                      <a:gd name="connsiteY11" fmla="*/ 1229808 h 1607499"/>
                      <a:gd name="connsiteX12" fmla="*/ 1134964 w 1387153"/>
                      <a:gd name="connsiteY12" fmla="*/ 1423905 h 1607499"/>
                      <a:gd name="connsiteX13" fmla="*/ 906364 w 1387153"/>
                      <a:gd name="connsiteY13" fmla="*/ 1572993 h 1607499"/>
                      <a:gd name="connsiteX14" fmla="*/ 713784 w 1387153"/>
                      <a:gd name="connsiteY14" fmla="*/ 1607496 h 1607499"/>
                      <a:gd name="connsiteX15" fmla="*/ 478981 w 1387153"/>
                      <a:gd name="connsiteY15" fmla="*/ 1572992 h 1607499"/>
                      <a:gd name="connsiteX16" fmla="*/ 261132 w 1387153"/>
                      <a:gd name="connsiteY16" fmla="*/ 1433847 h 1607499"/>
                      <a:gd name="connsiteX17" fmla="*/ 170869 w 1387153"/>
                      <a:gd name="connsiteY17" fmla="*/ 1304636 h 1607499"/>
                      <a:gd name="connsiteX18" fmla="*/ 71477 w 1387153"/>
                      <a:gd name="connsiteY18" fmla="*/ 1245002 h 1607499"/>
                      <a:gd name="connsiteX19" fmla="*/ 32532 w 1387153"/>
                      <a:gd name="connsiteY19" fmla="*/ 1155551 h 1607499"/>
                      <a:gd name="connsiteX20" fmla="*/ 12653 w 1387153"/>
                      <a:gd name="connsiteY20" fmla="*/ 1016403 h 1607499"/>
                      <a:gd name="connsiteX21" fmla="*/ 11841 w 1387153"/>
                      <a:gd name="connsiteY21" fmla="*/ 917009 h 1607499"/>
                      <a:gd name="connsiteX22" fmla="*/ 23014 w 1387153"/>
                      <a:gd name="connsiteY22" fmla="*/ 792487 h 1607499"/>
                      <a:gd name="connsiteX0" fmla="*/ 23014 w 1387153"/>
                      <a:gd name="connsiteY0" fmla="*/ 860906 h 1675918"/>
                      <a:gd name="connsiteX1" fmla="*/ 201497 w 1387153"/>
                      <a:gd name="connsiteY1" fmla="*/ 389084 h 1675918"/>
                      <a:gd name="connsiteX2" fmla="*/ 713784 w 1387153"/>
                      <a:gd name="connsiteY2" fmla="*/ 16080 h 1675918"/>
                      <a:gd name="connsiteX3" fmla="*/ 1016506 w 1387153"/>
                      <a:gd name="connsiteY3" fmla="*/ 71031 h 1675918"/>
                      <a:gd name="connsiteX4" fmla="*/ 1304740 w 1387153"/>
                      <a:gd name="connsiteY4" fmla="*/ 210178 h 1675918"/>
                      <a:gd name="connsiteX5" fmla="*/ 1343685 w 1387153"/>
                      <a:gd name="connsiteY5" fmla="*/ 349326 h 1675918"/>
                      <a:gd name="connsiteX6" fmla="*/ 1344497 w 1387153"/>
                      <a:gd name="connsiteY6" fmla="*/ 577926 h 1675918"/>
                      <a:gd name="connsiteX7" fmla="*/ 1323807 w 1387153"/>
                      <a:gd name="connsiteY7" fmla="*/ 756830 h 1675918"/>
                      <a:gd name="connsiteX8" fmla="*/ 1334980 w 1387153"/>
                      <a:gd name="connsiteY8" fmla="*/ 860906 h 1675918"/>
                      <a:gd name="connsiteX9" fmla="*/ 1333746 w 1387153"/>
                      <a:gd name="connsiteY9" fmla="*/ 955613 h 1675918"/>
                      <a:gd name="connsiteX10" fmla="*/ 1383442 w 1387153"/>
                      <a:gd name="connsiteY10" fmla="*/ 1154396 h 1675918"/>
                      <a:gd name="connsiteX11" fmla="*/ 1295223 w 1387153"/>
                      <a:gd name="connsiteY11" fmla="*/ 1298227 h 1675918"/>
                      <a:gd name="connsiteX12" fmla="*/ 1134964 w 1387153"/>
                      <a:gd name="connsiteY12" fmla="*/ 1492324 h 1675918"/>
                      <a:gd name="connsiteX13" fmla="*/ 906364 w 1387153"/>
                      <a:gd name="connsiteY13" fmla="*/ 1641412 h 1675918"/>
                      <a:gd name="connsiteX14" fmla="*/ 713784 w 1387153"/>
                      <a:gd name="connsiteY14" fmla="*/ 1675915 h 1675918"/>
                      <a:gd name="connsiteX15" fmla="*/ 478981 w 1387153"/>
                      <a:gd name="connsiteY15" fmla="*/ 1641411 h 1675918"/>
                      <a:gd name="connsiteX16" fmla="*/ 261132 w 1387153"/>
                      <a:gd name="connsiteY16" fmla="*/ 1502266 h 1675918"/>
                      <a:gd name="connsiteX17" fmla="*/ 170869 w 1387153"/>
                      <a:gd name="connsiteY17" fmla="*/ 1373055 h 1675918"/>
                      <a:gd name="connsiteX18" fmla="*/ 71477 w 1387153"/>
                      <a:gd name="connsiteY18" fmla="*/ 1313421 h 1675918"/>
                      <a:gd name="connsiteX19" fmla="*/ 32532 w 1387153"/>
                      <a:gd name="connsiteY19" fmla="*/ 1223970 h 1675918"/>
                      <a:gd name="connsiteX20" fmla="*/ 12653 w 1387153"/>
                      <a:gd name="connsiteY20" fmla="*/ 1084822 h 1675918"/>
                      <a:gd name="connsiteX21" fmla="*/ 11841 w 1387153"/>
                      <a:gd name="connsiteY21" fmla="*/ 985428 h 1675918"/>
                      <a:gd name="connsiteX22" fmla="*/ 23014 w 1387153"/>
                      <a:gd name="connsiteY22" fmla="*/ 860906 h 1675918"/>
                      <a:gd name="connsiteX0" fmla="*/ 20817 w 1384956"/>
                      <a:gd name="connsiteY0" fmla="*/ 854499 h 1669511"/>
                      <a:gd name="connsiteX1" fmla="*/ 159544 w 1384956"/>
                      <a:gd name="connsiteY1" fmla="*/ 283286 h 1669511"/>
                      <a:gd name="connsiteX2" fmla="*/ 711587 w 1384956"/>
                      <a:gd name="connsiteY2" fmla="*/ 9673 h 1669511"/>
                      <a:gd name="connsiteX3" fmla="*/ 1014309 w 1384956"/>
                      <a:gd name="connsiteY3" fmla="*/ 64624 h 1669511"/>
                      <a:gd name="connsiteX4" fmla="*/ 1302543 w 1384956"/>
                      <a:gd name="connsiteY4" fmla="*/ 203771 h 1669511"/>
                      <a:gd name="connsiteX5" fmla="*/ 1341488 w 1384956"/>
                      <a:gd name="connsiteY5" fmla="*/ 342919 h 1669511"/>
                      <a:gd name="connsiteX6" fmla="*/ 1342300 w 1384956"/>
                      <a:gd name="connsiteY6" fmla="*/ 571519 h 1669511"/>
                      <a:gd name="connsiteX7" fmla="*/ 1321610 w 1384956"/>
                      <a:gd name="connsiteY7" fmla="*/ 750423 h 1669511"/>
                      <a:gd name="connsiteX8" fmla="*/ 1332783 w 1384956"/>
                      <a:gd name="connsiteY8" fmla="*/ 854499 h 1669511"/>
                      <a:gd name="connsiteX9" fmla="*/ 1331549 w 1384956"/>
                      <a:gd name="connsiteY9" fmla="*/ 949206 h 1669511"/>
                      <a:gd name="connsiteX10" fmla="*/ 1381245 w 1384956"/>
                      <a:gd name="connsiteY10" fmla="*/ 1147989 h 1669511"/>
                      <a:gd name="connsiteX11" fmla="*/ 1293026 w 1384956"/>
                      <a:gd name="connsiteY11" fmla="*/ 1291820 h 1669511"/>
                      <a:gd name="connsiteX12" fmla="*/ 1132767 w 1384956"/>
                      <a:gd name="connsiteY12" fmla="*/ 1485917 h 1669511"/>
                      <a:gd name="connsiteX13" fmla="*/ 904167 w 1384956"/>
                      <a:gd name="connsiteY13" fmla="*/ 1635005 h 1669511"/>
                      <a:gd name="connsiteX14" fmla="*/ 711587 w 1384956"/>
                      <a:gd name="connsiteY14" fmla="*/ 1669508 h 1669511"/>
                      <a:gd name="connsiteX15" fmla="*/ 476784 w 1384956"/>
                      <a:gd name="connsiteY15" fmla="*/ 1635004 h 1669511"/>
                      <a:gd name="connsiteX16" fmla="*/ 258935 w 1384956"/>
                      <a:gd name="connsiteY16" fmla="*/ 1495859 h 1669511"/>
                      <a:gd name="connsiteX17" fmla="*/ 168672 w 1384956"/>
                      <a:gd name="connsiteY17" fmla="*/ 1366648 h 1669511"/>
                      <a:gd name="connsiteX18" fmla="*/ 69280 w 1384956"/>
                      <a:gd name="connsiteY18" fmla="*/ 1307014 h 1669511"/>
                      <a:gd name="connsiteX19" fmla="*/ 30335 w 1384956"/>
                      <a:gd name="connsiteY19" fmla="*/ 1217563 h 1669511"/>
                      <a:gd name="connsiteX20" fmla="*/ 10456 w 1384956"/>
                      <a:gd name="connsiteY20" fmla="*/ 1078415 h 1669511"/>
                      <a:gd name="connsiteX21" fmla="*/ 9644 w 1384956"/>
                      <a:gd name="connsiteY21" fmla="*/ 979021 h 1669511"/>
                      <a:gd name="connsiteX22" fmla="*/ 20817 w 1384956"/>
                      <a:gd name="connsiteY22" fmla="*/ 854499 h 1669511"/>
                      <a:gd name="connsiteX0" fmla="*/ 20817 w 1536919"/>
                      <a:gd name="connsiteY0" fmla="*/ 854499 h 1669511"/>
                      <a:gd name="connsiteX1" fmla="*/ 159544 w 1536919"/>
                      <a:gd name="connsiteY1" fmla="*/ 283286 h 1669511"/>
                      <a:gd name="connsiteX2" fmla="*/ 711587 w 1536919"/>
                      <a:gd name="connsiteY2" fmla="*/ 9673 h 1669511"/>
                      <a:gd name="connsiteX3" fmla="*/ 1014309 w 1536919"/>
                      <a:gd name="connsiteY3" fmla="*/ 64624 h 1669511"/>
                      <a:gd name="connsiteX4" fmla="*/ 1302543 w 1536919"/>
                      <a:gd name="connsiteY4" fmla="*/ 203771 h 1669511"/>
                      <a:gd name="connsiteX5" fmla="*/ 1535600 w 1536919"/>
                      <a:gd name="connsiteY5" fmla="*/ 383346 h 1669511"/>
                      <a:gd name="connsiteX6" fmla="*/ 1342300 w 1536919"/>
                      <a:gd name="connsiteY6" fmla="*/ 571519 h 1669511"/>
                      <a:gd name="connsiteX7" fmla="*/ 1321610 w 1536919"/>
                      <a:gd name="connsiteY7" fmla="*/ 750423 h 1669511"/>
                      <a:gd name="connsiteX8" fmla="*/ 1332783 w 1536919"/>
                      <a:gd name="connsiteY8" fmla="*/ 854499 h 1669511"/>
                      <a:gd name="connsiteX9" fmla="*/ 1331549 w 1536919"/>
                      <a:gd name="connsiteY9" fmla="*/ 949206 h 1669511"/>
                      <a:gd name="connsiteX10" fmla="*/ 1381245 w 1536919"/>
                      <a:gd name="connsiteY10" fmla="*/ 1147989 h 1669511"/>
                      <a:gd name="connsiteX11" fmla="*/ 1293026 w 1536919"/>
                      <a:gd name="connsiteY11" fmla="*/ 1291820 h 1669511"/>
                      <a:gd name="connsiteX12" fmla="*/ 1132767 w 1536919"/>
                      <a:gd name="connsiteY12" fmla="*/ 1485917 h 1669511"/>
                      <a:gd name="connsiteX13" fmla="*/ 904167 w 1536919"/>
                      <a:gd name="connsiteY13" fmla="*/ 1635005 h 1669511"/>
                      <a:gd name="connsiteX14" fmla="*/ 711587 w 1536919"/>
                      <a:gd name="connsiteY14" fmla="*/ 1669508 h 1669511"/>
                      <a:gd name="connsiteX15" fmla="*/ 476784 w 1536919"/>
                      <a:gd name="connsiteY15" fmla="*/ 1635004 h 1669511"/>
                      <a:gd name="connsiteX16" fmla="*/ 258935 w 1536919"/>
                      <a:gd name="connsiteY16" fmla="*/ 1495859 h 1669511"/>
                      <a:gd name="connsiteX17" fmla="*/ 168672 w 1536919"/>
                      <a:gd name="connsiteY17" fmla="*/ 1366648 h 1669511"/>
                      <a:gd name="connsiteX18" fmla="*/ 69280 w 1536919"/>
                      <a:gd name="connsiteY18" fmla="*/ 1307014 h 1669511"/>
                      <a:gd name="connsiteX19" fmla="*/ 30335 w 1536919"/>
                      <a:gd name="connsiteY19" fmla="*/ 1217563 h 1669511"/>
                      <a:gd name="connsiteX20" fmla="*/ 10456 w 1536919"/>
                      <a:gd name="connsiteY20" fmla="*/ 1078415 h 1669511"/>
                      <a:gd name="connsiteX21" fmla="*/ 9644 w 1536919"/>
                      <a:gd name="connsiteY21" fmla="*/ 979021 h 1669511"/>
                      <a:gd name="connsiteX22" fmla="*/ 20817 w 1536919"/>
                      <a:gd name="connsiteY22" fmla="*/ 854499 h 1669511"/>
                      <a:gd name="connsiteX0" fmla="*/ 20817 w 1628311"/>
                      <a:gd name="connsiteY0" fmla="*/ 854499 h 1669511"/>
                      <a:gd name="connsiteX1" fmla="*/ 159544 w 1628311"/>
                      <a:gd name="connsiteY1" fmla="*/ 283286 h 1669511"/>
                      <a:gd name="connsiteX2" fmla="*/ 711587 w 1628311"/>
                      <a:gd name="connsiteY2" fmla="*/ 9673 h 1669511"/>
                      <a:gd name="connsiteX3" fmla="*/ 1014309 w 1628311"/>
                      <a:gd name="connsiteY3" fmla="*/ 64624 h 1669511"/>
                      <a:gd name="connsiteX4" fmla="*/ 1302543 w 1628311"/>
                      <a:gd name="connsiteY4" fmla="*/ 203771 h 1669511"/>
                      <a:gd name="connsiteX5" fmla="*/ 1535600 w 1628311"/>
                      <a:gd name="connsiteY5" fmla="*/ 383346 h 1669511"/>
                      <a:gd name="connsiteX6" fmla="*/ 1618149 w 1628311"/>
                      <a:gd name="connsiteY6" fmla="*/ 595774 h 1669511"/>
                      <a:gd name="connsiteX7" fmla="*/ 1321610 w 1628311"/>
                      <a:gd name="connsiteY7" fmla="*/ 750423 h 1669511"/>
                      <a:gd name="connsiteX8" fmla="*/ 1332783 w 1628311"/>
                      <a:gd name="connsiteY8" fmla="*/ 854499 h 1669511"/>
                      <a:gd name="connsiteX9" fmla="*/ 1331549 w 1628311"/>
                      <a:gd name="connsiteY9" fmla="*/ 949206 h 1669511"/>
                      <a:gd name="connsiteX10" fmla="*/ 1381245 w 1628311"/>
                      <a:gd name="connsiteY10" fmla="*/ 1147989 h 1669511"/>
                      <a:gd name="connsiteX11" fmla="*/ 1293026 w 1628311"/>
                      <a:gd name="connsiteY11" fmla="*/ 1291820 h 1669511"/>
                      <a:gd name="connsiteX12" fmla="*/ 1132767 w 1628311"/>
                      <a:gd name="connsiteY12" fmla="*/ 1485917 h 1669511"/>
                      <a:gd name="connsiteX13" fmla="*/ 904167 w 1628311"/>
                      <a:gd name="connsiteY13" fmla="*/ 1635005 h 1669511"/>
                      <a:gd name="connsiteX14" fmla="*/ 711587 w 1628311"/>
                      <a:gd name="connsiteY14" fmla="*/ 1669508 h 1669511"/>
                      <a:gd name="connsiteX15" fmla="*/ 476784 w 1628311"/>
                      <a:gd name="connsiteY15" fmla="*/ 1635004 h 1669511"/>
                      <a:gd name="connsiteX16" fmla="*/ 258935 w 1628311"/>
                      <a:gd name="connsiteY16" fmla="*/ 1495859 h 1669511"/>
                      <a:gd name="connsiteX17" fmla="*/ 168672 w 1628311"/>
                      <a:gd name="connsiteY17" fmla="*/ 1366648 h 1669511"/>
                      <a:gd name="connsiteX18" fmla="*/ 69280 w 1628311"/>
                      <a:gd name="connsiteY18" fmla="*/ 1307014 h 1669511"/>
                      <a:gd name="connsiteX19" fmla="*/ 30335 w 1628311"/>
                      <a:gd name="connsiteY19" fmla="*/ 1217563 h 1669511"/>
                      <a:gd name="connsiteX20" fmla="*/ 10456 w 1628311"/>
                      <a:gd name="connsiteY20" fmla="*/ 1078415 h 1669511"/>
                      <a:gd name="connsiteX21" fmla="*/ 9644 w 1628311"/>
                      <a:gd name="connsiteY21" fmla="*/ 979021 h 1669511"/>
                      <a:gd name="connsiteX22" fmla="*/ 20817 w 1628311"/>
                      <a:gd name="connsiteY22" fmla="*/ 854499 h 1669511"/>
                      <a:gd name="connsiteX0" fmla="*/ 20817 w 1770010"/>
                      <a:gd name="connsiteY0" fmla="*/ 854499 h 1669511"/>
                      <a:gd name="connsiteX1" fmla="*/ 159544 w 1770010"/>
                      <a:gd name="connsiteY1" fmla="*/ 283286 h 1669511"/>
                      <a:gd name="connsiteX2" fmla="*/ 711587 w 1770010"/>
                      <a:gd name="connsiteY2" fmla="*/ 9673 h 1669511"/>
                      <a:gd name="connsiteX3" fmla="*/ 1014309 w 1770010"/>
                      <a:gd name="connsiteY3" fmla="*/ 64624 h 1669511"/>
                      <a:gd name="connsiteX4" fmla="*/ 1302543 w 1770010"/>
                      <a:gd name="connsiteY4" fmla="*/ 203771 h 1669511"/>
                      <a:gd name="connsiteX5" fmla="*/ 1535600 w 1770010"/>
                      <a:gd name="connsiteY5" fmla="*/ 383346 h 1669511"/>
                      <a:gd name="connsiteX6" fmla="*/ 1618149 w 1770010"/>
                      <a:gd name="connsiteY6" fmla="*/ 595774 h 1669511"/>
                      <a:gd name="connsiteX7" fmla="*/ 1760923 w 1770010"/>
                      <a:gd name="connsiteY7" fmla="*/ 952573 h 1669511"/>
                      <a:gd name="connsiteX8" fmla="*/ 1332783 w 1770010"/>
                      <a:gd name="connsiteY8" fmla="*/ 854499 h 1669511"/>
                      <a:gd name="connsiteX9" fmla="*/ 1331549 w 1770010"/>
                      <a:gd name="connsiteY9" fmla="*/ 949206 h 1669511"/>
                      <a:gd name="connsiteX10" fmla="*/ 1381245 w 1770010"/>
                      <a:gd name="connsiteY10" fmla="*/ 1147989 h 1669511"/>
                      <a:gd name="connsiteX11" fmla="*/ 1293026 w 1770010"/>
                      <a:gd name="connsiteY11" fmla="*/ 1291820 h 1669511"/>
                      <a:gd name="connsiteX12" fmla="*/ 1132767 w 1770010"/>
                      <a:gd name="connsiteY12" fmla="*/ 1485917 h 1669511"/>
                      <a:gd name="connsiteX13" fmla="*/ 904167 w 1770010"/>
                      <a:gd name="connsiteY13" fmla="*/ 1635005 h 1669511"/>
                      <a:gd name="connsiteX14" fmla="*/ 711587 w 1770010"/>
                      <a:gd name="connsiteY14" fmla="*/ 1669508 h 1669511"/>
                      <a:gd name="connsiteX15" fmla="*/ 476784 w 1770010"/>
                      <a:gd name="connsiteY15" fmla="*/ 1635004 h 1669511"/>
                      <a:gd name="connsiteX16" fmla="*/ 258935 w 1770010"/>
                      <a:gd name="connsiteY16" fmla="*/ 1495859 h 1669511"/>
                      <a:gd name="connsiteX17" fmla="*/ 168672 w 1770010"/>
                      <a:gd name="connsiteY17" fmla="*/ 1366648 h 1669511"/>
                      <a:gd name="connsiteX18" fmla="*/ 69280 w 1770010"/>
                      <a:gd name="connsiteY18" fmla="*/ 1307014 h 1669511"/>
                      <a:gd name="connsiteX19" fmla="*/ 30335 w 1770010"/>
                      <a:gd name="connsiteY19" fmla="*/ 1217563 h 1669511"/>
                      <a:gd name="connsiteX20" fmla="*/ 10456 w 1770010"/>
                      <a:gd name="connsiteY20" fmla="*/ 1078415 h 1669511"/>
                      <a:gd name="connsiteX21" fmla="*/ 9644 w 1770010"/>
                      <a:gd name="connsiteY21" fmla="*/ 979021 h 1669511"/>
                      <a:gd name="connsiteX22" fmla="*/ 20817 w 1770010"/>
                      <a:gd name="connsiteY22" fmla="*/ 854499 h 1669511"/>
                      <a:gd name="connsiteX0" fmla="*/ 20817 w 1785867"/>
                      <a:gd name="connsiteY0" fmla="*/ 854499 h 1669511"/>
                      <a:gd name="connsiteX1" fmla="*/ 159544 w 1785867"/>
                      <a:gd name="connsiteY1" fmla="*/ 283286 h 1669511"/>
                      <a:gd name="connsiteX2" fmla="*/ 711587 w 1785867"/>
                      <a:gd name="connsiteY2" fmla="*/ 9673 h 1669511"/>
                      <a:gd name="connsiteX3" fmla="*/ 1014309 w 1785867"/>
                      <a:gd name="connsiteY3" fmla="*/ 64624 h 1669511"/>
                      <a:gd name="connsiteX4" fmla="*/ 1302543 w 1785867"/>
                      <a:gd name="connsiteY4" fmla="*/ 203771 h 1669511"/>
                      <a:gd name="connsiteX5" fmla="*/ 1535600 w 1785867"/>
                      <a:gd name="connsiteY5" fmla="*/ 383346 h 1669511"/>
                      <a:gd name="connsiteX6" fmla="*/ 1618149 w 1785867"/>
                      <a:gd name="connsiteY6" fmla="*/ 595774 h 1669511"/>
                      <a:gd name="connsiteX7" fmla="*/ 1760923 w 1785867"/>
                      <a:gd name="connsiteY7" fmla="*/ 952573 h 1669511"/>
                      <a:gd name="connsiteX8" fmla="*/ 1741442 w 1785867"/>
                      <a:gd name="connsiteY8" fmla="*/ 1218366 h 1669511"/>
                      <a:gd name="connsiteX9" fmla="*/ 1331549 w 1785867"/>
                      <a:gd name="connsiteY9" fmla="*/ 949206 h 1669511"/>
                      <a:gd name="connsiteX10" fmla="*/ 1381245 w 1785867"/>
                      <a:gd name="connsiteY10" fmla="*/ 1147989 h 1669511"/>
                      <a:gd name="connsiteX11" fmla="*/ 1293026 w 1785867"/>
                      <a:gd name="connsiteY11" fmla="*/ 1291820 h 1669511"/>
                      <a:gd name="connsiteX12" fmla="*/ 1132767 w 1785867"/>
                      <a:gd name="connsiteY12" fmla="*/ 1485917 h 1669511"/>
                      <a:gd name="connsiteX13" fmla="*/ 904167 w 1785867"/>
                      <a:gd name="connsiteY13" fmla="*/ 1635005 h 1669511"/>
                      <a:gd name="connsiteX14" fmla="*/ 711587 w 1785867"/>
                      <a:gd name="connsiteY14" fmla="*/ 1669508 h 1669511"/>
                      <a:gd name="connsiteX15" fmla="*/ 476784 w 1785867"/>
                      <a:gd name="connsiteY15" fmla="*/ 1635004 h 1669511"/>
                      <a:gd name="connsiteX16" fmla="*/ 258935 w 1785867"/>
                      <a:gd name="connsiteY16" fmla="*/ 1495859 h 1669511"/>
                      <a:gd name="connsiteX17" fmla="*/ 168672 w 1785867"/>
                      <a:gd name="connsiteY17" fmla="*/ 1366648 h 1669511"/>
                      <a:gd name="connsiteX18" fmla="*/ 69280 w 1785867"/>
                      <a:gd name="connsiteY18" fmla="*/ 1307014 h 1669511"/>
                      <a:gd name="connsiteX19" fmla="*/ 30335 w 1785867"/>
                      <a:gd name="connsiteY19" fmla="*/ 1217563 h 1669511"/>
                      <a:gd name="connsiteX20" fmla="*/ 10456 w 1785867"/>
                      <a:gd name="connsiteY20" fmla="*/ 1078415 h 1669511"/>
                      <a:gd name="connsiteX21" fmla="*/ 9644 w 1785867"/>
                      <a:gd name="connsiteY21" fmla="*/ 979021 h 1669511"/>
                      <a:gd name="connsiteX22" fmla="*/ 20817 w 1785867"/>
                      <a:gd name="connsiteY22" fmla="*/ 854499 h 1669511"/>
                      <a:gd name="connsiteX0" fmla="*/ 20817 w 1769038"/>
                      <a:gd name="connsiteY0" fmla="*/ 854499 h 1669511"/>
                      <a:gd name="connsiteX1" fmla="*/ 159544 w 1769038"/>
                      <a:gd name="connsiteY1" fmla="*/ 283286 h 1669511"/>
                      <a:gd name="connsiteX2" fmla="*/ 711587 w 1769038"/>
                      <a:gd name="connsiteY2" fmla="*/ 9673 h 1669511"/>
                      <a:gd name="connsiteX3" fmla="*/ 1014309 w 1769038"/>
                      <a:gd name="connsiteY3" fmla="*/ 64624 h 1669511"/>
                      <a:gd name="connsiteX4" fmla="*/ 1302543 w 1769038"/>
                      <a:gd name="connsiteY4" fmla="*/ 203771 h 1669511"/>
                      <a:gd name="connsiteX5" fmla="*/ 1535600 w 1769038"/>
                      <a:gd name="connsiteY5" fmla="*/ 383346 h 1669511"/>
                      <a:gd name="connsiteX6" fmla="*/ 1618149 w 1769038"/>
                      <a:gd name="connsiteY6" fmla="*/ 595774 h 1669511"/>
                      <a:gd name="connsiteX7" fmla="*/ 1760923 w 1769038"/>
                      <a:gd name="connsiteY7" fmla="*/ 952573 h 1669511"/>
                      <a:gd name="connsiteX8" fmla="*/ 1741442 w 1769038"/>
                      <a:gd name="connsiteY8" fmla="*/ 1218366 h 1669511"/>
                      <a:gd name="connsiteX9" fmla="*/ 1658475 w 1769038"/>
                      <a:gd name="connsiteY9" fmla="*/ 1450532 h 1669511"/>
                      <a:gd name="connsiteX10" fmla="*/ 1381245 w 1769038"/>
                      <a:gd name="connsiteY10" fmla="*/ 1147989 h 1669511"/>
                      <a:gd name="connsiteX11" fmla="*/ 1293026 w 1769038"/>
                      <a:gd name="connsiteY11" fmla="*/ 1291820 h 1669511"/>
                      <a:gd name="connsiteX12" fmla="*/ 1132767 w 1769038"/>
                      <a:gd name="connsiteY12" fmla="*/ 1485917 h 1669511"/>
                      <a:gd name="connsiteX13" fmla="*/ 904167 w 1769038"/>
                      <a:gd name="connsiteY13" fmla="*/ 1635005 h 1669511"/>
                      <a:gd name="connsiteX14" fmla="*/ 711587 w 1769038"/>
                      <a:gd name="connsiteY14" fmla="*/ 1669508 h 1669511"/>
                      <a:gd name="connsiteX15" fmla="*/ 476784 w 1769038"/>
                      <a:gd name="connsiteY15" fmla="*/ 1635004 h 1669511"/>
                      <a:gd name="connsiteX16" fmla="*/ 258935 w 1769038"/>
                      <a:gd name="connsiteY16" fmla="*/ 1495859 h 1669511"/>
                      <a:gd name="connsiteX17" fmla="*/ 168672 w 1769038"/>
                      <a:gd name="connsiteY17" fmla="*/ 1366648 h 1669511"/>
                      <a:gd name="connsiteX18" fmla="*/ 69280 w 1769038"/>
                      <a:gd name="connsiteY18" fmla="*/ 1307014 h 1669511"/>
                      <a:gd name="connsiteX19" fmla="*/ 30335 w 1769038"/>
                      <a:gd name="connsiteY19" fmla="*/ 1217563 h 1669511"/>
                      <a:gd name="connsiteX20" fmla="*/ 10456 w 1769038"/>
                      <a:gd name="connsiteY20" fmla="*/ 1078415 h 1669511"/>
                      <a:gd name="connsiteX21" fmla="*/ 9644 w 1769038"/>
                      <a:gd name="connsiteY21" fmla="*/ 979021 h 1669511"/>
                      <a:gd name="connsiteX22" fmla="*/ 20817 w 1769038"/>
                      <a:gd name="connsiteY22" fmla="*/ 854499 h 1669511"/>
                      <a:gd name="connsiteX0" fmla="*/ 20817 w 1769038"/>
                      <a:gd name="connsiteY0" fmla="*/ 854499 h 1669511"/>
                      <a:gd name="connsiteX1" fmla="*/ 159544 w 1769038"/>
                      <a:gd name="connsiteY1" fmla="*/ 283286 h 1669511"/>
                      <a:gd name="connsiteX2" fmla="*/ 711587 w 1769038"/>
                      <a:gd name="connsiteY2" fmla="*/ 9673 h 1669511"/>
                      <a:gd name="connsiteX3" fmla="*/ 1014309 w 1769038"/>
                      <a:gd name="connsiteY3" fmla="*/ 64624 h 1669511"/>
                      <a:gd name="connsiteX4" fmla="*/ 1302543 w 1769038"/>
                      <a:gd name="connsiteY4" fmla="*/ 203771 h 1669511"/>
                      <a:gd name="connsiteX5" fmla="*/ 1535600 w 1769038"/>
                      <a:gd name="connsiteY5" fmla="*/ 383346 h 1669511"/>
                      <a:gd name="connsiteX6" fmla="*/ 1618149 w 1769038"/>
                      <a:gd name="connsiteY6" fmla="*/ 595774 h 1669511"/>
                      <a:gd name="connsiteX7" fmla="*/ 1760923 w 1769038"/>
                      <a:gd name="connsiteY7" fmla="*/ 952573 h 1669511"/>
                      <a:gd name="connsiteX8" fmla="*/ 1741442 w 1769038"/>
                      <a:gd name="connsiteY8" fmla="*/ 1218366 h 1669511"/>
                      <a:gd name="connsiteX9" fmla="*/ 1658475 w 1769038"/>
                      <a:gd name="connsiteY9" fmla="*/ 1450532 h 1669511"/>
                      <a:gd name="connsiteX10" fmla="*/ 1381245 w 1769038"/>
                      <a:gd name="connsiteY10" fmla="*/ 1147989 h 1669511"/>
                      <a:gd name="connsiteX11" fmla="*/ 1374756 w 1769038"/>
                      <a:gd name="connsiteY11" fmla="*/ 1574823 h 1669511"/>
                      <a:gd name="connsiteX12" fmla="*/ 1132767 w 1769038"/>
                      <a:gd name="connsiteY12" fmla="*/ 1485917 h 1669511"/>
                      <a:gd name="connsiteX13" fmla="*/ 904167 w 1769038"/>
                      <a:gd name="connsiteY13" fmla="*/ 1635005 h 1669511"/>
                      <a:gd name="connsiteX14" fmla="*/ 711587 w 1769038"/>
                      <a:gd name="connsiteY14" fmla="*/ 1669508 h 1669511"/>
                      <a:gd name="connsiteX15" fmla="*/ 476784 w 1769038"/>
                      <a:gd name="connsiteY15" fmla="*/ 1635004 h 1669511"/>
                      <a:gd name="connsiteX16" fmla="*/ 258935 w 1769038"/>
                      <a:gd name="connsiteY16" fmla="*/ 1495859 h 1669511"/>
                      <a:gd name="connsiteX17" fmla="*/ 168672 w 1769038"/>
                      <a:gd name="connsiteY17" fmla="*/ 1366648 h 1669511"/>
                      <a:gd name="connsiteX18" fmla="*/ 69280 w 1769038"/>
                      <a:gd name="connsiteY18" fmla="*/ 1307014 h 1669511"/>
                      <a:gd name="connsiteX19" fmla="*/ 30335 w 1769038"/>
                      <a:gd name="connsiteY19" fmla="*/ 1217563 h 1669511"/>
                      <a:gd name="connsiteX20" fmla="*/ 10456 w 1769038"/>
                      <a:gd name="connsiteY20" fmla="*/ 1078415 h 1669511"/>
                      <a:gd name="connsiteX21" fmla="*/ 9644 w 1769038"/>
                      <a:gd name="connsiteY21" fmla="*/ 979021 h 1669511"/>
                      <a:gd name="connsiteX22" fmla="*/ 20817 w 1769038"/>
                      <a:gd name="connsiteY22" fmla="*/ 854499 h 1669511"/>
                      <a:gd name="connsiteX0" fmla="*/ 20817 w 1769038"/>
                      <a:gd name="connsiteY0" fmla="*/ 854499 h 1756324"/>
                      <a:gd name="connsiteX1" fmla="*/ 159544 w 1769038"/>
                      <a:gd name="connsiteY1" fmla="*/ 283286 h 1756324"/>
                      <a:gd name="connsiteX2" fmla="*/ 711587 w 1769038"/>
                      <a:gd name="connsiteY2" fmla="*/ 9673 h 1756324"/>
                      <a:gd name="connsiteX3" fmla="*/ 1014309 w 1769038"/>
                      <a:gd name="connsiteY3" fmla="*/ 64624 h 1756324"/>
                      <a:gd name="connsiteX4" fmla="*/ 1302543 w 1769038"/>
                      <a:gd name="connsiteY4" fmla="*/ 203771 h 1756324"/>
                      <a:gd name="connsiteX5" fmla="*/ 1535600 w 1769038"/>
                      <a:gd name="connsiteY5" fmla="*/ 383346 h 1756324"/>
                      <a:gd name="connsiteX6" fmla="*/ 1618149 w 1769038"/>
                      <a:gd name="connsiteY6" fmla="*/ 595774 h 1756324"/>
                      <a:gd name="connsiteX7" fmla="*/ 1760923 w 1769038"/>
                      <a:gd name="connsiteY7" fmla="*/ 952573 h 1756324"/>
                      <a:gd name="connsiteX8" fmla="*/ 1741442 w 1769038"/>
                      <a:gd name="connsiteY8" fmla="*/ 1218366 h 1756324"/>
                      <a:gd name="connsiteX9" fmla="*/ 1658475 w 1769038"/>
                      <a:gd name="connsiteY9" fmla="*/ 1450532 h 1756324"/>
                      <a:gd name="connsiteX10" fmla="*/ 1493621 w 1769038"/>
                      <a:gd name="connsiteY10" fmla="*/ 1754435 h 1756324"/>
                      <a:gd name="connsiteX11" fmla="*/ 1374756 w 1769038"/>
                      <a:gd name="connsiteY11" fmla="*/ 1574823 h 1756324"/>
                      <a:gd name="connsiteX12" fmla="*/ 1132767 w 1769038"/>
                      <a:gd name="connsiteY12" fmla="*/ 1485917 h 1756324"/>
                      <a:gd name="connsiteX13" fmla="*/ 904167 w 1769038"/>
                      <a:gd name="connsiteY13" fmla="*/ 1635005 h 1756324"/>
                      <a:gd name="connsiteX14" fmla="*/ 711587 w 1769038"/>
                      <a:gd name="connsiteY14" fmla="*/ 1669508 h 1756324"/>
                      <a:gd name="connsiteX15" fmla="*/ 476784 w 1769038"/>
                      <a:gd name="connsiteY15" fmla="*/ 1635004 h 1756324"/>
                      <a:gd name="connsiteX16" fmla="*/ 258935 w 1769038"/>
                      <a:gd name="connsiteY16" fmla="*/ 1495859 h 1756324"/>
                      <a:gd name="connsiteX17" fmla="*/ 168672 w 1769038"/>
                      <a:gd name="connsiteY17" fmla="*/ 1366648 h 1756324"/>
                      <a:gd name="connsiteX18" fmla="*/ 69280 w 1769038"/>
                      <a:gd name="connsiteY18" fmla="*/ 1307014 h 1756324"/>
                      <a:gd name="connsiteX19" fmla="*/ 30335 w 1769038"/>
                      <a:gd name="connsiteY19" fmla="*/ 1217563 h 1756324"/>
                      <a:gd name="connsiteX20" fmla="*/ 10456 w 1769038"/>
                      <a:gd name="connsiteY20" fmla="*/ 1078415 h 1756324"/>
                      <a:gd name="connsiteX21" fmla="*/ 9644 w 1769038"/>
                      <a:gd name="connsiteY21" fmla="*/ 979021 h 1756324"/>
                      <a:gd name="connsiteX22" fmla="*/ 20817 w 1769038"/>
                      <a:gd name="connsiteY22" fmla="*/ 854499 h 1756324"/>
                      <a:gd name="connsiteX0" fmla="*/ 20817 w 1769038"/>
                      <a:gd name="connsiteY0" fmla="*/ 854499 h 1764346"/>
                      <a:gd name="connsiteX1" fmla="*/ 159544 w 1769038"/>
                      <a:gd name="connsiteY1" fmla="*/ 283286 h 1764346"/>
                      <a:gd name="connsiteX2" fmla="*/ 711587 w 1769038"/>
                      <a:gd name="connsiteY2" fmla="*/ 9673 h 1764346"/>
                      <a:gd name="connsiteX3" fmla="*/ 1014309 w 1769038"/>
                      <a:gd name="connsiteY3" fmla="*/ 64624 h 1764346"/>
                      <a:gd name="connsiteX4" fmla="*/ 1302543 w 1769038"/>
                      <a:gd name="connsiteY4" fmla="*/ 203771 h 1764346"/>
                      <a:gd name="connsiteX5" fmla="*/ 1535600 w 1769038"/>
                      <a:gd name="connsiteY5" fmla="*/ 383346 h 1764346"/>
                      <a:gd name="connsiteX6" fmla="*/ 1618149 w 1769038"/>
                      <a:gd name="connsiteY6" fmla="*/ 595774 h 1764346"/>
                      <a:gd name="connsiteX7" fmla="*/ 1760923 w 1769038"/>
                      <a:gd name="connsiteY7" fmla="*/ 952573 h 1764346"/>
                      <a:gd name="connsiteX8" fmla="*/ 1741442 w 1769038"/>
                      <a:gd name="connsiteY8" fmla="*/ 1218366 h 1764346"/>
                      <a:gd name="connsiteX9" fmla="*/ 1658475 w 1769038"/>
                      <a:gd name="connsiteY9" fmla="*/ 1450532 h 1764346"/>
                      <a:gd name="connsiteX10" fmla="*/ 1493621 w 1769038"/>
                      <a:gd name="connsiteY10" fmla="*/ 1754435 h 1764346"/>
                      <a:gd name="connsiteX11" fmla="*/ 1374756 w 1769038"/>
                      <a:gd name="connsiteY11" fmla="*/ 1671854 h 1764346"/>
                      <a:gd name="connsiteX12" fmla="*/ 1132767 w 1769038"/>
                      <a:gd name="connsiteY12" fmla="*/ 1485917 h 1764346"/>
                      <a:gd name="connsiteX13" fmla="*/ 904167 w 1769038"/>
                      <a:gd name="connsiteY13" fmla="*/ 1635005 h 1764346"/>
                      <a:gd name="connsiteX14" fmla="*/ 711587 w 1769038"/>
                      <a:gd name="connsiteY14" fmla="*/ 1669508 h 1764346"/>
                      <a:gd name="connsiteX15" fmla="*/ 476784 w 1769038"/>
                      <a:gd name="connsiteY15" fmla="*/ 1635004 h 1764346"/>
                      <a:gd name="connsiteX16" fmla="*/ 258935 w 1769038"/>
                      <a:gd name="connsiteY16" fmla="*/ 1495859 h 1764346"/>
                      <a:gd name="connsiteX17" fmla="*/ 168672 w 1769038"/>
                      <a:gd name="connsiteY17" fmla="*/ 1366648 h 1764346"/>
                      <a:gd name="connsiteX18" fmla="*/ 69280 w 1769038"/>
                      <a:gd name="connsiteY18" fmla="*/ 1307014 h 1764346"/>
                      <a:gd name="connsiteX19" fmla="*/ 30335 w 1769038"/>
                      <a:gd name="connsiteY19" fmla="*/ 1217563 h 1764346"/>
                      <a:gd name="connsiteX20" fmla="*/ 10456 w 1769038"/>
                      <a:gd name="connsiteY20" fmla="*/ 1078415 h 1764346"/>
                      <a:gd name="connsiteX21" fmla="*/ 9644 w 1769038"/>
                      <a:gd name="connsiteY21" fmla="*/ 979021 h 1764346"/>
                      <a:gd name="connsiteX22" fmla="*/ 20817 w 1769038"/>
                      <a:gd name="connsiteY22" fmla="*/ 854499 h 1764346"/>
                      <a:gd name="connsiteX0" fmla="*/ 20817 w 1769038"/>
                      <a:gd name="connsiteY0" fmla="*/ 854499 h 1754791"/>
                      <a:gd name="connsiteX1" fmla="*/ 159544 w 1769038"/>
                      <a:gd name="connsiteY1" fmla="*/ 283286 h 1754791"/>
                      <a:gd name="connsiteX2" fmla="*/ 711587 w 1769038"/>
                      <a:gd name="connsiteY2" fmla="*/ 9673 h 1754791"/>
                      <a:gd name="connsiteX3" fmla="*/ 1014309 w 1769038"/>
                      <a:gd name="connsiteY3" fmla="*/ 64624 h 1754791"/>
                      <a:gd name="connsiteX4" fmla="*/ 1302543 w 1769038"/>
                      <a:gd name="connsiteY4" fmla="*/ 203771 h 1754791"/>
                      <a:gd name="connsiteX5" fmla="*/ 1535600 w 1769038"/>
                      <a:gd name="connsiteY5" fmla="*/ 383346 h 1754791"/>
                      <a:gd name="connsiteX6" fmla="*/ 1618149 w 1769038"/>
                      <a:gd name="connsiteY6" fmla="*/ 595774 h 1754791"/>
                      <a:gd name="connsiteX7" fmla="*/ 1760923 w 1769038"/>
                      <a:gd name="connsiteY7" fmla="*/ 952573 h 1754791"/>
                      <a:gd name="connsiteX8" fmla="*/ 1741442 w 1769038"/>
                      <a:gd name="connsiteY8" fmla="*/ 1218366 h 1754791"/>
                      <a:gd name="connsiteX9" fmla="*/ 1658475 w 1769038"/>
                      <a:gd name="connsiteY9" fmla="*/ 1450532 h 1754791"/>
                      <a:gd name="connsiteX10" fmla="*/ 1746069 w 1769038"/>
                      <a:gd name="connsiteY10" fmla="*/ 1643615 h 1754791"/>
                      <a:gd name="connsiteX11" fmla="*/ 1493621 w 1769038"/>
                      <a:gd name="connsiteY11" fmla="*/ 1754435 h 1754791"/>
                      <a:gd name="connsiteX12" fmla="*/ 1374756 w 1769038"/>
                      <a:gd name="connsiteY12" fmla="*/ 1671854 h 1754791"/>
                      <a:gd name="connsiteX13" fmla="*/ 1132767 w 1769038"/>
                      <a:gd name="connsiteY13" fmla="*/ 1485917 h 1754791"/>
                      <a:gd name="connsiteX14" fmla="*/ 904167 w 1769038"/>
                      <a:gd name="connsiteY14" fmla="*/ 1635005 h 1754791"/>
                      <a:gd name="connsiteX15" fmla="*/ 711587 w 1769038"/>
                      <a:gd name="connsiteY15" fmla="*/ 1669508 h 1754791"/>
                      <a:gd name="connsiteX16" fmla="*/ 476784 w 1769038"/>
                      <a:gd name="connsiteY16" fmla="*/ 1635004 h 1754791"/>
                      <a:gd name="connsiteX17" fmla="*/ 258935 w 1769038"/>
                      <a:gd name="connsiteY17" fmla="*/ 1495859 h 1754791"/>
                      <a:gd name="connsiteX18" fmla="*/ 168672 w 1769038"/>
                      <a:gd name="connsiteY18" fmla="*/ 1366648 h 1754791"/>
                      <a:gd name="connsiteX19" fmla="*/ 69280 w 1769038"/>
                      <a:gd name="connsiteY19" fmla="*/ 1307014 h 1754791"/>
                      <a:gd name="connsiteX20" fmla="*/ 30335 w 1769038"/>
                      <a:gd name="connsiteY20" fmla="*/ 1217563 h 1754791"/>
                      <a:gd name="connsiteX21" fmla="*/ 10456 w 1769038"/>
                      <a:gd name="connsiteY21" fmla="*/ 1078415 h 1754791"/>
                      <a:gd name="connsiteX22" fmla="*/ 9644 w 1769038"/>
                      <a:gd name="connsiteY22" fmla="*/ 979021 h 1754791"/>
                      <a:gd name="connsiteX23" fmla="*/ 20817 w 1769038"/>
                      <a:gd name="connsiteY23" fmla="*/ 854499 h 1754791"/>
                      <a:gd name="connsiteX0" fmla="*/ 20817 w 1811732"/>
                      <a:gd name="connsiteY0" fmla="*/ 854499 h 1754791"/>
                      <a:gd name="connsiteX1" fmla="*/ 159544 w 1811732"/>
                      <a:gd name="connsiteY1" fmla="*/ 283286 h 1754791"/>
                      <a:gd name="connsiteX2" fmla="*/ 711587 w 1811732"/>
                      <a:gd name="connsiteY2" fmla="*/ 9673 h 1754791"/>
                      <a:gd name="connsiteX3" fmla="*/ 1014309 w 1811732"/>
                      <a:gd name="connsiteY3" fmla="*/ 64624 h 1754791"/>
                      <a:gd name="connsiteX4" fmla="*/ 1302543 w 1811732"/>
                      <a:gd name="connsiteY4" fmla="*/ 203771 h 1754791"/>
                      <a:gd name="connsiteX5" fmla="*/ 1535600 w 1811732"/>
                      <a:gd name="connsiteY5" fmla="*/ 383346 h 1754791"/>
                      <a:gd name="connsiteX6" fmla="*/ 1618149 w 1811732"/>
                      <a:gd name="connsiteY6" fmla="*/ 595774 h 1754791"/>
                      <a:gd name="connsiteX7" fmla="*/ 1760923 w 1811732"/>
                      <a:gd name="connsiteY7" fmla="*/ 952573 h 1754791"/>
                      <a:gd name="connsiteX8" fmla="*/ 1741442 w 1811732"/>
                      <a:gd name="connsiteY8" fmla="*/ 1218366 h 1754791"/>
                      <a:gd name="connsiteX9" fmla="*/ 1811719 w 1811732"/>
                      <a:gd name="connsiteY9" fmla="*/ 1482875 h 1754791"/>
                      <a:gd name="connsiteX10" fmla="*/ 1746069 w 1811732"/>
                      <a:gd name="connsiteY10" fmla="*/ 1643615 h 1754791"/>
                      <a:gd name="connsiteX11" fmla="*/ 1493621 w 1811732"/>
                      <a:gd name="connsiteY11" fmla="*/ 1754435 h 1754791"/>
                      <a:gd name="connsiteX12" fmla="*/ 1374756 w 1811732"/>
                      <a:gd name="connsiteY12" fmla="*/ 1671854 h 1754791"/>
                      <a:gd name="connsiteX13" fmla="*/ 1132767 w 1811732"/>
                      <a:gd name="connsiteY13" fmla="*/ 1485917 h 1754791"/>
                      <a:gd name="connsiteX14" fmla="*/ 904167 w 1811732"/>
                      <a:gd name="connsiteY14" fmla="*/ 1635005 h 1754791"/>
                      <a:gd name="connsiteX15" fmla="*/ 711587 w 1811732"/>
                      <a:gd name="connsiteY15" fmla="*/ 1669508 h 1754791"/>
                      <a:gd name="connsiteX16" fmla="*/ 476784 w 1811732"/>
                      <a:gd name="connsiteY16" fmla="*/ 1635004 h 1754791"/>
                      <a:gd name="connsiteX17" fmla="*/ 258935 w 1811732"/>
                      <a:gd name="connsiteY17" fmla="*/ 1495859 h 1754791"/>
                      <a:gd name="connsiteX18" fmla="*/ 168672 w 1811732"/>
                      <a:gd name="connsiteY18" fmla="*/ 1366648 h 1754791"/>
                      <a:gd name="connsiteX19" fmla="*/ 69280 w 1811732"/>
                      <a:gd name="connsiteY19" fmla="*/ 1307014 h 1754791"/>
                      <a:gd name="connsiteX20" fmla="*/ 30335 w 1811732"/>
                      <a:gd name="connsiteY20" fmla="*/ 1217563 h 1754791"/>
                      <a:gd name="connsiteX21" fmla="*/ 10456 w 1811732"/>
                      <a:gd name="connsiteY21" fmla="*/ 1078415 h 1754791"/>
                      <a:gd name="connsiteX22" fmla="*/ 9644 w 1811732"/>
                      <a:gd name="connsiteY22" fmla="*/ 979021 h 1754791"/>
                      <a:gd name="connsiteX23" fmla="*/ 20817 w 1811732"/>
                      <a:gd name="connsiteY23" fmla="*/ 854499 h 1754791"/>
                      <a:gd name="connsiteX0" fmla="*/ 28565 w 1819480"/>
                      <a:gd name="connsiteY0" fmla="*/ 854499 h 1754791"/>
                      <a:gd name="connsiteX1" fmla="*/ 6796 w 1819480"/>
                      <a:gd name="connsiteY1" fmla="*/ 535850 h 1754791"/>
                      <a:gd name="connsiteX2" fmla="*/ 167292 w 1819480"/>
                      <a:gd name="connsiteY2" fmla="*/ 283286 h 1754791"/>
                      <a:gd name="connsiteX3" fmla="*/ 719335 w 1819480"/>
                      <a:gd name="connsiteY3" fmla="*/ 9673 h 1754791"/>
                      <a:gd name="connsiteX4" fmla="*/ 1022057 w 1819480"/>
                      <a:gd name="connsiteY4" fmla="*/ 64624 h 1754791"/>
                      <a:gd name="connsiteX5" fmla="*/ 1310291 w 1819480"/>
                      <a:gd name="connsiteY5" fmla="*/ 203771 h 1754791"/>
                      <a:gd name="connsiteX6" fmla="*/ 1543348 w 1819480"/>
                      <a:gd name="connsiteY6" fmla="*/ 383346 h 1754791"/>
                      <a:gd name="connsiteX7" fmla="*/ 1625897 w 1819480"/>
                      <a:gd name="connsiteY7" fmla="*/ 595774 h 1754791"/>
                      <a:gd name="connsiteX8" fmla="*/ 1768671 w 1819480"/>
                      <a:gd name="connsiteY8" fmla="*/ 952573 h 1754791"/>
                      <a:gd name="connsiteX9" fmla="*/ 1749190 w 1819480"/>
                      <a:gd name="connsiteY9" fmla="*/ 1218366 h 1754791"/>
                      <a:gd name="connsiteX10" fmla="*/ 1819467 w 1819480"/>
                      <a:gd name="connsiteY10" fmla="*/ 1482875 h 1754791"/>
                      <a:gd name="connsiteX11" fmla="*/ 1753817 w 1819480"/>
                      <a:gd name="connsiteY11" fmla="*/ 1643615 h 1754791"/>
                      <a:gd name="connsiteX12" fmla="*/ 1501369 w 1819480"/>
                      <a:gd name="connsiteY12" fmla="*/ 1754435 h 1754791"/>
                      <a:gd name="connsiteX13" fmla="*/ 1382504 w 1819480"/>
                      <a:gd name="connsiteY13" fmla="*/ 1671854 h 1754791"/>
                      <a:gd name="connsiteX14" fmla="*/ 1140515 w 1819480"/>
                      <a:gd name="connsiteY14" fmla="*/ 1485917 h 1754791"/>
                      <a:gd name="connsiteX15" fmla="*/ 911915 w 1819480"/>
                      <a:gd name="connsiteY15" fmla="*/ 1635005 h 1754791"/>
                      <a:gd name="connsiteX16" fmla="*/ 719335 w 1819480"/>
                      <a:gd name="connsiteY16" fmla="*/ 1669508 h 1754791"/>
                      <a:gd name="connsiteX17" fmla="*/ 484532 w 1819480"/>
                      <a:gd name="connsiteY17" fmla="*/ 1635004 h 1754791"/>
                      <a:gd name="connsiteX18" fmla="*/ 266683 w 1819480"/>
                      <a:gd name="connsiteY18" fmla="*/ 1495859 h 1754791"/>
                      <a:gd name="connsiteX19" fmla="*/ 176420 w 1819480"/>
                      <a:gd name="connsiteY19" fmla="*/ 1366648 h 1754791"/>
                      <a:gd name="connsiteX20" fmla="*/ 77028 w 1819480"/>
                      <a:gd name="connsiteY20" fmla="*/ 1307014 h 1754791"/>
                      <a:gd name="connsiteX21" fmla="*/ 38083 w 1819480"/>
                      <a:gd name="connsiteY21" fmla="*/ 1217563 h 1754791"/>
                      <a:gd name="connsiteX22" fmla="*/ 18204 w 1819480"/>
                      <a:gd name="connsiteY22" fmla="*/ 1078415 h 1754791"/>
                      <a:gd name="connsiteX23" fmla="*/ 17392 w 1819480"/>
                      <a:gd name="connsiteY23" fmla="*/ 979021 h 1754791"/>
                      <a:gd name="connsiteX24" fmla="*/ 28565 w 1819480"/>
                      <a:gd name="connsiteY24" fmla="*/ 854499 h 1754791"/>
                      <a:gd name="connsiteX0" fmla="*/ 76800 w 1867715"/>
                      <a:gd name="connsiteY0" fmla="*/ 854499 h 1754791"/>
                      <a:gd name="connsiteX1" fmla="*/ 3945 w 1867715"/>
                      <a:gd name="connsiteY1" fmla="*/ 511594 h 1754791"/>
                      <a:gd name="connsiteX2" fmla="*/ 215527 w 1867715"/>
                      <a:gd name="connsiteY2" fmla="*/ 283286 h 1754791"/>
                      <a:gd name="connsiteX3" fmla="*/ 767570 w 1867715"/>
                      <a:gd name="connsiteY3" fmla="*/ 9673 h 1754791"/>
                      <a:gd name="connsiteX4" fmla="*/ 1070292 w 1867715"/>
                      <a:gd name="connsiteY4" fmla="*/ 64624 h 1754791"/>
                      <a:gd name="connsiteX5" fmla="*/ 1358526 w 1867715"/>
                      <a:gd name="connsiteY5" fmla="*/ 203771 h 1754791"/>
                      <a:gd name="connsiteX6" fmla="*/ 1591583 w 1867715"/>
                      <a:gd name="connsiteY6" fmla="*/ 383346 h 1754791"/>
                      <a:gd name="connsiteX7" fmla="*/ 1674132 w 1867715"/>
                      <a:gd name="connsiteY7" fmla="*/ 595774 h 1754791"/>
                      <a:gd name="connsiteX8" fmla="*/ 1816906 w 1867715"/>
                      <a:gd name="connsiteY8" fmla="*/ 952573 h 1754791"/>
                      <a:gd name="connsiteX9" fmla="*/ 1797425 w 1867715"/>
                      <a:gd name="connsiteY9" fmla="*/ 1218366 h 1754791"/>
                      <a:gd name="connsiteX10" fmla="*/ 1867702 w 1867715"/>
                      <a:gd name="connsiteY10" fmla="*/ 1482875 h 1754791"/>
                      <a:gd name="connsiteX11" fmla="*/ 1802052 w 1867715"/>
                      <a:gd name="connsiteY11" fmla="*/ 1643615 h 1754791"/>
                      <a:gd name="connsiteX12" fmla="*/ 1549604 w 1867715"/>
                      <a:gd name="connsiteY12" fmla="*/ 1754435 h 1754791"/>
                      <a:gd name="connsiteX13" fmla="*/ 1430739 w 1867715"/>
                      <a:gd name="connsiteY13" fmla="*/ 1671854 h 1754791"/>
                      <a:gd name="connsiteX14" fmla="*/ 1188750 w 1867715"/>
                      <a:gd name="connsiteY14" fmla="*/ 1485917 h 1754791"/>
                      <a:gd name="connsiteX15" fmla="*/ 960150 w 1867715"/>
                      <a:gd name="connsiteY15" fmla="*/ 1635005 h 1754791"/>
                      <a:gd name="connsiteX16" fmla="*/ 767570 w 1867715"/>
                      <a:gd name="connsiteY16" fmla="*/ 1669508 h 1754791"/>
                      <a:gd name="connsiteX17" fmla="*/ 532767 w 1867715"/>
                      <a:gd name="connsiteY17" fmla="*/ 1635004 h 1754791"/>
                      <a:gd name="connsiteX18" fmla="*/ 314918 w 1867715"/>
                      <a:gd name="connsiteY18" fmla="*/ 1495859 h 1754791"/>
                      <a:gd name="connsiteX19" fmla="*/ 224655 w 1867715"/>
                      <a:gd name="connsiteY19" fmla="*/ 1366648 h 1754791"/>
                      <a:gd name="connsiteX20" fmla="*/ 125263 w 1867715"/>
                      <a:gd name="connsiteY20" fmla="*/ 1307014 h 1754791"/>
                      <a:gd name="connsiteX21" fmla="*/ 86318 w 1867715"/>
                      <a:gd name="connsiteY21" fmla="*/ 1217563 h 1754791"/>
                      <a:gd name="connsiteX22" fmla="*/ 66439 w 1867715"/>
                      <a:gd name="connsiteY22" fmla="*/ 1078415 h 1754791"/>
                      <a:gd name="connsiteX23" fmla="*/ 65627 w 1867715"/>
                      <a:gd name="connsiteY23" fmla="*/ 979021 h 1754791"/>
                      <a:gd name="connsiteX24" fmla="*/ 76800 w 1867715"/>
                      <a:gd name="connsiteY24" fmla="*/ 854499 h 1754791"/>
                      <a:gd name="connsiteX0" fmla="*/ 2266 w 1905563"/>
                      <a:gd name="connsiteY0" fmla="*/ 814071 h 1754791"/>
                      <a:gd name="connsiteX1" fmla="*/ 41793 w 1905563"/>
                      <a:gd name="connsiteY1" fmla="*/ 511594 h 1754791"/>
                      <a:gd name="connsiteX2" fmla="*/ 253375 w 1905563"/>
                      <a:gd name="connsiteY2" fmla="*/ 283286 h 1754791"/>
                      <a:gd name="connsiteX3" fmla="*/ 805418 w 1905563"/>
                      <a:gd name="connsiteY3" fmla="*/ 9673 h 1754791"/>
                      <a:gd name="connsiteX4" fmla="*/ 1108140 w 1905563"/>
                      <a:gd name="connsiteY4" fmla="*/ 64624 h 1754791"/>
                      <a:gd name="connsiteX5" fmla="*/ 1396374 w 1905563"/>
                      <a:gd name="connsiteY5" fmla="*/ 203771 h 1754791"/>
                      <a:gd name="connsiteX6" fmla="*/ 1629431 w 1905563"/>
                      <a:gd name="connsiteY6" fmla="*/ 383346 h 1754791"/>
                      <a:gd name="connsiteX7" fmla="*/ 1711980 w 1905563"/>
                      <a:gd name="connsiteY7" fmla="*/ 595774 h 1754791"/>
                      <a:gd name="connsiteX8" fmla="*/ 1854754 w 1905563"/>
                      <a:gd name="connsiteY8" fmla="*/ 952573 h 1754791"/>
                      <a:gd name="connsiteX9" fmla="*/ 1835273 w 1905563"/>
                      <a:gd name="connsiteY9" fmla="*/ 1218366 h 1754791"/>
                      <a:gd name="connsiteX10" fmla="*/ 1905550 w 1905563"/>
                      <a:gd name="connsiteY10" fmla="*/ 1482875 h 1754791"/>
                      <a:gd name="connsiteX11" fmla="*/ 1839900 w 1905563"/>
                      <a:gd name="connsiteY11" fmla="*/ 1643615 h 1754791"/>
                      <a:gd name="connsiteX12" fmla="*/ 1587452 w 1905563"/>
                      <a:gd name="connsiteY12" fmla="*/ 1754435 h 1754791"/>
                      <a:gd name="connsiteX13" fmla="*/ 1468587 w 1905563"/>
                      <a:gd name="connsiteY13" fmla="*/ 1671854 h 1754791"/>
                      <a:gd name="connsiteX14" fmla="*/ 1226598 w 1905563"/>
                      <a:gd name="connsiteY14" fmla="*/ 1485917 h 1754791"/>
                      <a:gd name="connsiteX15" fmla="*/ 997998 w 1905563"/>
                      <a:gd name="connsiteY15" fmla="*/ 1635005 h 1754791"/>
                      <a:gd name="connsiteX16" fmla="*/ 805418 w 1905563"/>
                      <a:gd name="connsiteY16" fmla="*/ 1669508 h 1754791"/>
                      <a:gd name="connsiteX17" fmla="*/ 570615 w 1905563"/>
                      <a:gd name="connsiteY17" fmla="*/ 1635004 h 1754791"/>
                      <a:gd name="connsiteX18" fmla="*/ 352766 w 1905563"/>
                      <a:gd name="connsiteY18" fmla="*/ 1495859 h 1754791"/>
                      <a:gd name="connsiteX19" fmla="*/ 262503 w 1905563"/>
                      <a:gd name="connsiteY19" fmla="*/ 1366648 h 1754791"/>
                      <a:gd name="connsiteX20" fmla="*/ 163111 w 1905563"/>
                      <a:gd name="connsiteY20" fmla="*/ 1307014 h 1754791"/>
                      <a:gd name="connsiteX21" fmla="*/ 124166 w 1905563"/>
                      <a:gd name="connsiteY21" fmla="*/ 1217563 h 1754791"/>
                      <a:gd name="connsiteX22" fmla="*/ 104287 w 1905563"/>
                      <a:gd name="connsiteY22" fmla="*/ 1078415 h 1754791"/>
                      <a:gd name="connsiteX23" fmla="*/ 103475 w 1905563"/>
                      <a:gd name="connsiteY23" fmla="*/ 979021 h 1754791"/>
                      <a:gd name="connsiteX24" fmla="*/ 2266 w 1905563"/>
                      <a:gd name="connsiteY24" fmla="*/ 814071 h 1754791"/>
                      <a:gd name="connsiteX0" fmla="*/ 2266 w 1905563"/>
                      <a:gd name="connsiteY0" fmla="*/ 897645 h 1838365"/>
                      <a:gd name="connsiteX1" fmla="*/ 41793 w 1905563"/>
                      <a:gd name="connsiteY1" fmla="*/ 595168 h 1838365"/>
                      <a:gd name="connsiteX2" fmla="*/ 253375 w 1905563"/>
                      <a:gd name="connsiteY2" fmla="*/ 366860 h 1838365"/>
                      <a:gd name="connsiteX3" fmla="*/ 805418 w 1905563"/>
                      <a:gd name="connsiteY3" fmla="*/ 93247 h 1838365"/>
                      <a:gd name="connsiteX4" fmla="*/ 1179662 w 1905563"/>
                      <a:gd name="connsiteY4" fmla="*/ 2654 h 1838365"/>
                      <a:gd name="connsiteX5" fmla="*/ 1396374 w 1905563"/>
                      <a:gd name="connsiteY5" fmla="*/ 287345 h 1838365"/>
                      <a:gd name="connsiteX6" fmla="*/ 1629431 w 1905563"/>
                      <a:gd name="connsiteY6" fmla="*/ 466920 h 1838365"/>
                      <a:gd name="connsiteX7" fmla="*/ 1711980 w 1905563"/>
                      <a:gd name="connsiteY7" fmla="*/ 679348 h 1838365"/>
                      <a:gd name="connsiteX8" fmla="*/ 1854754 w 1905563"/>
                      <a:gd name="connsiteY8" fmla="*/ 1036147 h 1838365"/>
                      <a:gd name="connsiteX9" fmla="*/ 1835273 w 1905563"/>
                      <a:gd name="connsiteY9" fmla="*/ 1301940 h 1838365"/>
                      <a:gd name="connsiteX10" fmla="*/ 1905550 w 1905563"/>
                      <a:gd name="connsiteY10" fmla="*/ 1566449 h 1838365"/>
                      <a:gd name="connsiteX11" fmla="*/ 1839900 w 1905563"/>
                      <a:gd name="connsiteY11" fmla="*/ 1727189 h 1838365"/>
                      <a:gd name="connsiteX12" fmla="*/ 1587452 w 1905563"/>
                      <a:gd name="connsiteY12" fmla="*/ 1838009 h 1838365"/>
                      <a:gd name="connsiteX13" fmla="*/ 1468587 w 1905563"/>
                      <a:gd name="connsiteY13" fmla="*/ 1755428 h 1838365"/>
                      <a:gd name="connsiteX14" fmla="*/ 1226598 w 1905563"/>
                      <a:gd name="connsiteY14" fmla="*/ 1569491 h 1838365"/>
                      <a:gd name="connsiteX15" fmla="*/ 997998 w 1905563"/>
                      <a:gd name="connsiteY15" fmla="*/ 1718579 h 1838365"/>
                      <a:gd name="connsiteX16" fmla="*/ 805418 w 1905563"/>
                      <a:gd name="connsiteY16" fmla="*/ 1753082 h 1838365"/>
                      <a:gd name="connsiteX17" fmla="*/ 570615 w 1905563"/>
                      <a:gd name="connsiteY17" fmla="*/ 1718578 h 1838365"/>
                      <a:gd name="connsiteX18" fmla="*/ 352766 w 1905563"/>
                      <a:gd name="connsiteY18" fmla="*/ 1579433 h 1838365"/>
                      <a:gd name="connsiteX19" fmla="*/ 262503 w 1905563"/>
                      <a:gd name="connsiteY19" fmla="*/ 1450222 h 1838365"/>
                      <a:gd name="connsiteX20" fmla="*/ 163111 w 1905563"/>
                      <a:gd name="connsiteY20" fmla="*/ 1390588 h 1838365"/>
                      <a:gd name="connsiteX21" fmla="*/ 124166 w 1905563"/>
                      <a:gd name="connsiteY21" fmla="*/ 1301137 h 1838365"/>
                      <a:gd name="connsiteX22" fmla="*/ 104287 w 1905563"/>
                      <a:gd name="connsiteY22" fmla="*/ 1161989 h 1838365"/>
                      <a:gd name="connsiteX23" fmla="*/ 103475 w 1905563"/>
                      <a:gd name="connsiteY23" fmla="*/ 1062595 h 1838365"/>
                      <a:gd name="connsiteX24" fmla="*/ 2266 w 1905563"/>
                      <a:gd name="connsiteY24" fmla="*/ 897645 h 1838365"/>
                      <a:gd name="connsiteX0" fmla="*/ 2266 w 1905563"/>
                      <a:gd name="connsiteY0" fmla="*/ 900452 h 1841172"/>
                      <a:gd name="connsiteX1" fmla="*/ 41793 w 1905563"/>
                      <a:gd name="connsiteY1" fmla="*/ 597975 h 1841172"/>
                      <a:gd name="connsiteX2" fmla="*/ 253375 w 1905563"/>
                      <a:gd name="connsiteY2" fmla="*/ 369667 h 1841172"/>
                      <a:gd name="connsiteX3" fmla="*/ 805418 w 1905563"/>
                      <a:gd name="connsiteY3" fmla="*/ 96054 h 1841172"/>
                      <a:gd name="connsiteX4" fmla="*/ 1179662 w 1905563"/>
                      <a:gd name="connsiteY4" fmla="*/ 5461 h 1841172"/>
                      <a:gd name="connsiteX5" fmla="*/ 1600703 w 1905563"/>
                      <a:gd name="connsiteY5" fmla="*/ 233547 h 1841172"/>
                      <a:gd name="connsiteX6" fmla="*/ 1629431 w 1905563"/>
                      <a:gd name="connsiteY6" fmla="*/ 469727 h 1841172"/>
                      <a:gd name="connsiteX7" fmla="*/ 1711980 w 1905563"/>
                      <a:gd name="connsiteY7" fmla="*/ 682155 h 1841172"/>
                      <a:gd name="connsiteX8" fmla="*/ 1854754 w 1905563"/>
                      <a:gd name="connsiteY8" fmla="*/ 1038954 h 1841172"/>
                      <a:gd name="connsiteX9" fmla="*/ 1835273 w 1905563"/>
                      <a:gd name="connsiteY9" fmla="*/ 1304747 h 1841172"/>
                      <a:gd name="connsiteX10" fmla="*/ 1905550 w 1905563"/>
                      <a:gd name="connsiteY10" fmla="*/ 1569256 h 1841172"/>
                      <a:gd name="connsiteX11" fmla="*/ 1839900 w 1905563"/>
                      <a:gd name="connsiteY11" fmla="*/ 1729996 h 1841172"/>
                      <a:gd name="connsiteX12" fmla="*/ 1587452 w 1905563"/>
                      <a:gd name="connsiteY12" fmla="*/ 1840816 h 1841172"/>
                      <a:gd name="connsiteX13" fmla="*/ 1468587 w 1905563"/>
                      <a:gd name="connsiteY13" fmla="*/ 1758235 h 1841172"/>
                      <a:gd name="connsiteX14" fmla="*/ 1226598 w 1905563"/>
                      <a:gd name="connsiteY14" fmla="*/ 1572298 h 1841172"/>
                      <a:gd name="connsiteX15" fmla="*/ 997998 w 1905563"/>
                      <a:gd name="connsiteY15" fmla="*/ 1721386 h 1841172"/>
                      <a:gd name="connsiteX16" fmla="*/ 805418 w 1905563"/>
                      <a:gd name="connsiteY16" fmla="*/ 1755889 h 1841172"/>
                      <a:gd name="connsiteX17" fmla="*/ 570615 w 1905563"/>
                      <a:gd name="connsiteY17" fmla="*/ 1721385 h 1841172"/>
                      <a:gd name="connsiteX18" fmla="*/ 352766 w 1905563"/>
                      <a:gd name="connsiteY18" fmla="*/ 1582240 h 1841172"/>
                      <a:gd name="connsiteX19" fmla="*/ 262503 w 1905563"/>
                      <a:gd name="connsiteY19" fmla="*/ 1453029 h 1841172"/>
                      <a:gd name="connsiteX20" fmla="*/ 163111 w 1905563"/>
                      <a:gd name="connsiteY20" fmla="*/ 1393395 h 1841172"/>
                      <a:gd name="connsiteX21" fmla="*/ 124166 w 1905563"/>
                      <a:gd name="connsiteY21" fmla="*/ 1303944 h 1841172"/>
                      <a:gd name="connsiteX22" fmla="*/ 104287 w 1905563"/>
                      <a:gd name="connsiteY22" fmla="*/ 1164796 h 1841172"/>
                      <a:gd name="connsiteX23" fmla="*/ 103475 w 1905563"/>
                      <a:gd name="connsiteY23" fmla="*/ 1065402 h 1841172"/>
                      <a:gd name="connsiteX24" fmla="*/ 2266 w 1905563"/>
                      <a:gd name="connsiteY24" fmla="*/ 900452 h 1841172"/>
                      <a:gd name="connsiteX0" fmla="*/ 2266 w 1907017"/>
                      <a:gd name="connsiteY0" fmla="*/ 900452 h 1841172"/>
                      <a:gd name="connsiteX1" fmla="*/ 41793 w 1907017"/>
                      <a:gd name="connsiteY1" fmla="*/ 597975 h 1841172"/>
                      <a:gd name="connsiteX2" fmla="*/ 253375 w 1907017"/>
                      <a:gd name="connsiteY2" fmla="*/ 369667 h 1841172"/>
                      <a:gd name="connsiteX3" fmla="*/ 805418 w 1907017"/>
                      <a:gd name="connsiteY3" fmla="*/ 96054 h 1841172"/>
                      <a:gd name="connsiteX4" fmla="*/ 1179662 w 1907017"/>
                      <a:gd name="connsiteY4" fmla="*/ 5461 h 1841172"/>
                      <a:gd name="connsiteX5" fmla="*/ 1600703 w 1907017"/>
                      <a:gd name="connsiteY5" fmla="*/ 233547 h 1841172"/>
                      <a:gd name="connsiteX6" fmla="*/ 1629431 w 1907017"/>
                      <a:gd name="connsiteY6" fmla="*/ 469727 h 1841172"/>
                      <a:gd name="connsiteX7" fmla="*/ 1895877 w 1907017"/>
                      <a:gd name="connsiteY7" fmla="*/ 682155 h 1841172"/>
                      <a:gd name="connsiteX8" fmla="*/ 1854754 w 1907017"/>
                      <a:gd name="connsiteY8" fmla="*/ 1038954 h 1841172"/>
                      <a:gd name="connsiteX9" fmla="*/ 1835273 w 1907017"/>
                      <a:gd name="connsiteY9" fmla="*/ 1304747 h 1841172"/>
                      <a:gd name="connsiteX10" fmla="*/ 1905550 w 1907017"/>
                      <a:gd name="connsiteY10" fmla="*/ 1569256 h 1841172"/>
                      <a:gd name="connsiteX11" fmla="*/ 1839900 w 1907017"/>
                      <a:gd name="connsiteY11" fmla="*/ 1729996 h 1841172"/>
                      <a:gd name="connsiteX12" fmla="*/ 1587452 w 1907017"/>
                      <a:gd name="connsiteY12" fmla="*/ 1840816 h 1841172"/>
                      <a:gd name="connsiteX13" fmla="*/ 1468587 w 1907017"/>
                      <a:gd name="connsiteY13" fmla="*/ 1758235 h 1841172"/>
                      <a:gd name="connsiteX14" fmla="*/ 1226598 w 1907017"/>
                      <a:gd name="connsiteY14" fmla="*/ 1572298 h 1841172"/>
                      <a:gd name="connsiteX15" fmla="*/ 997998 w 1907017"/>
                      <a:gd name="connsiteY15" fmla="*/ 1721386 h 1841172"/>
                      <a:gd name="connsiteX16" fmla="*/ 805418 w 1907017"/>
                      <a:gd name="connsiteY16" fmla="*/ 1755889 h 1841172"/>
                      <a:gd name="connsiteX17" fmla="*/ 570615 w 1907017"/>
                      <a:gd name="connsiteY17" fmla="*/ 1721385 h 1841172"/>
                      <a:gd name="connsiteX18" fmla="*/ 352766 w 1907017"/>
                      <a:gd name="connsiteY18" fmla="*/ 1582240 h 1841172"/>
                      <a:gd name="connsiteX19" fmla="*/ 262503 w 1907017"/>
                      <a:gd name="connsiteY19" fmla="*/ 1453029 h 1841172"/>
                      <a:gd name="connsiteX20" fmla="*/ 163111 w 1907017"/>
                      <a:gd name="connsiteY20" fmla="*/ 1393395 h 1841172"/>
                      <a:gd name="connsiteX21" fmla="*/ 124166 w 1907017"/>
                      <a:gd name="connsiteY21" fmla="*/ 1303944 h 1841172"/>
                      <a:gd name="connsiteX22" fmla="*/ 104287 w 1907017"/>
                      <a:gd name="connsiteY22" fmla="*/ 1164796 h 1841172"/>
                      <a:gd name="connsiteX23" fmla="*/ 103475 w 1907017"/>
                      <a:gd name="connsiteY23" fmla="*/ 1065402 h 1841172"/>
                      <a:gd name="connsiteX24" fmla="*/ 2266 w 1907017"/>
                      <a:gd name="connsiteY24" fmla="*/ 900452 h 1841172"/>
                      <a:gd name="connsiteX0" fmla="*/ 2266 w 1907017"/>
                      <a:gd name="connsiteY0" fmla="*/ 900452 h 1841350"/>
                      <a:gd name="connsiteX1" fmla="*/ 41793 w 1907017"/>
                      <a:gd name="connsiteY1" fmla="*/ 597975 h 1841350"/>
                      <a:gd name="connsiteX2" fmla="*/ 253375 w 1907017"/>
                      <a:gd name="connsiteY2" fmla="*/ 369667 h 1841350"/>
                      <a:gd name="connsiteX3" fmla="*/ 805418 w 1907017"/>
                      <a:gd name="connsiteY3" fmla="*/ 96054 h 1841350"/>
                      <a:gd name="connsiteX4" fmla="*/ 1179662 w 1907017"/>
                      <a:gd name="connsiteY4" fmla="*/ 5461 h 1841350"/>
                      <a:gd name="connsiteX5" fmla="*/ 1600703 w 1907017"/>
                      <a:gd name="connsiteY5" fmla="*/ 233547 h 1841350"/>
                      <a:gd name="connsiteX6" fmla="*/ 1629431 w 1907017"/>
                      <a:gd name="connsiteY6" fmla="*/ 469727 h 1841350"/>
                      <a:gd name="connsiteX7" fmla="*/ 1895877 w 1907017"/>
                      <a:gd name="connsiteY7" fmla="*/ 682155 h 1841350"/>
                      <a:gd name="connsiteX8" fmla="*/ 1854754 w 1907017"/>
                      <a:gd name="connsiteY8" fmla="*/ 1038954 h 1841350"/>
                      <a:gd name="connsiteX9" fmla="*/ 1835273 w 1907017"/>
                      <a:gd name="connsiteY9" fmla="*/ 1304747 h 1841350"/>
                      <a:gd name="connsiteX10" fmla="*/ 1905550 w 1907017"/>
                      <a:gd name="connsiteY10" fmla="*/ 1569256 h 1841350"/>
                      <a:gd name="connsiteX11" fmla="*/ 1839900 w 1907017"/>
                      <a:gd name="connsiteY11" fmla="*/ 1729996 h 1841350"/>
                      <a:gd name="connsiteX12" fmla="*/ 1587452 w 1907017"/>
                      <a:gd name="connsiteY12" fmla="*/ 1840816 h 1841350"/>
                      <a:gd name="connsiteX13" fmla="*/ 1468587 w 1907017"/>
                      <a:gd name="connsiteY13" fmla="*/ 1758235 h 1841350"/>
                      <a:gd name="connsiteX14" fmla="*/ 1216383 w 1907017"/>
                      <a:gd name="connsiteY14" fmla="*/ 1475266 h 1841350"/>
                      <a:gd name="connsiteX15" fmla="*/ 997998 w 1907017"/>
                      <a:gd name="connsiteY15" fmla="*/ 1721386 h 1841350"/>
                      <a:gd name="connsiteX16" fmla="*/ 805418 w 1907017"/>
                      <a:gd name="connsiteY16" fmla="*/ 1755889 h 1841350"/>
                      <a:gd name="connsiteX17" fmla="*/ 570615 w 1907017"/>
                      <a:gd name="connsiteY17" fmla="*/ 1721385 h 1841350"/>
                      <a:gd name="connsiteX18" fmla="*/ 352766 w 1907017"/>
                      <a:gd name="connsiteY18" fmla="*/ 1582240 h 1841350"/>
                      <a:gd name="connsiteX19" fmla="*/ 262503 w 1907017"/>
                      <a:gd name="connsiteY19" fmla="*/ 1453029 h 1841350"/>
                      <a:gd name="connsiteX20" fmla="*/ 163111 w 1907017"/>
                      <a:gd name="connsiteY20" fmla="*/ 1393395 h 1841350"/>
                      <a:gd name="connsiteX21" fmla="*/ 124166 w 1907017"/>
                      <a:gd name="connsiteY21" fmla="*/ 1303944 h 1841350"/>
                      <a:gd name="connsiteX22" fmla="*/ 104287 w 1907017"/>
                      <a:gd name="connsiteY22" fmla="*/ 1164796 h 1841350"/>
                      <a:gd name="connsiteX23" fmla="*/ 103475 w 1907017"/>
                      <a:gd name="connsiteY23" fmla="*/ 1065402 h 1841350"/>
                      <a:gd name="connsiteX24" fmla="*/ 2266 w 1907017"/>
                      <a:gd name="connsiteY24" fmla="*/ 900452 h 1841350"/>
                      <a:gd name="connsiteX0" fmla="*/ 2266 w 1907017"/>
                      <a:gd name="connsiteY0" fmla="*/ 900452 h 1842873"/>
                      <a:gd name="connsiteX1" fmla="*/ 41793 w 1907017"/>
                      <a:gd name="connsiteY1" fmla="*/ 597975 h 1842873"/>
                      <a:gd name="connsiteX2" fmla="*/ 253375 w 1907017"/>
                      <a:gd name="connsiteY2" fmla="*/ 369667 h 1842873"/>
                      <a:gd name="connsiteX3" fmla="*/ 805418 w 1907017"/>
                      <a:gd name="connsiteY3" fmla="*/ 96054 h 1842873"/>
                      <a:gd name="connsiteX4" fmla="*/ 1179662 w 1907017"/>
                      <a:gd name="connsiteY4" fmla="*/ 5461 h 1842873"/>
                      <a:gd name="connsiteX5" fmla="*/ 1600703 w 1907017"/>
                      <a:gd name="connsiteY5" fmla="*/ 233547 h 1842873"/>
                      <a:gd name="connsiteX6" fmla="*/ 1629431 w 1907017"/>
                      <a:gd name="connsiteY6" fmla="*/ 469727 h 1842873"/>
                      <a:gd name="connsiteX7" fmla="*/ 1895877 w 1907017"/>
                      <a:gd name="connsiteY7" fmla="*/ 682155 h 1842873"/>
                      <a:gd name="connsiteX8" fmla="*/ 1854754 w 1907017"/>
                      <a:gd name="connsiteY8" fmla="*/ 1038954 h 1842873"/>
                      <a:gd name="connsiteX9" fmla="*/ 1835273 w 1907017"/>
                      <a:gd name="connsiteY9" fmla="*/ 1304747 h 1842873"/>
                      <a:gd name="connsiteX10" fmla="*/ 1905550 w 1907017"/>
                      <a:gd name="connsiteY10" fmla="*/ 1569256 h 1842873"/>
                      <a:gd name="connsiteX11" fmla="*/ 1839900 w 1907017"/>
                      <a:gd name="connsiteY11" fmla="*/ 1729996 h 1842873"/>
                      <a:gd name="connsiteX12" fmla="*/ 1587452 w 1907017"/>
                      <a:gd name="connsiteY12" fmla="*/ 1840816 h 1842873"/>
                      <a:gd name="connsiteX13" fmla="*/ 1417507 w 1907017"/>
                      <a:gd name="connsiteY13" fmla="*/ 1636949 h 1842873"/>
                      <a:gd name="connsiteX14" fmla="*/ 1216383 w 1907017"/>
                      <a:gd name="connsiteY14" fmla="*/ 1475266 h 1842873"/>
                      <a:gd name="connsiteX15" fmla="*/ 997998 w 1907017"/>
                      <a:gd name="connsiteY15" fmla="*/ 1721386 h 1842873"/>
                      <a:gd name="connsiteX16" fmla="*/ 805418 w 1907017"/>
                      <a:gd name="connsiteY16" fmla="*/ 1755889 h 1842873"/>
                      <a:gd name="connsiteX17" fmla="*/ 570615 w 1907017"/>
                      <a:gd name="connsiteY17" fmla="*/ 1721385 h 1842873"/>
                      <a:gd name="connsiteX18" fmla="*/ 352766 w 1907017"/>
                      <a:gd name="connsiteY18" fmla="*/ 1582240 h 1842873"/>
                      <a:gd name="connsiteX19" fmla="*/ 262503 w 1907017"/>
                      <a:gd name="connsiteY19" fmla="*/ 1453029 h 1842873"/>
                      <a:gd name="connsiteX20" fmla="*/ 163111 w 1907017"/>
                      <a:gd name="connsiteY20" fmla="*/ 1393395 h 1842873"/>
                      <a:gd name="connsiteX21" fmla="*/ 124166 w 1907017"/>
                      <a:gd name="connsiteY21" fmla="*/ 1303944 h 1842873"/>
                      <a:gd name="connsiteX22" fmla="*/ 104287 w 1907017"/>
                      <a:gd name="connsiteY22" fmla="*/ 1164796 h 1842873"/>
                      <a:gd name="connsiteX23" fmla="*/ 103475 w 1907017"/>
                      <a:gd name="connsiteY23" fmla="*/ 1065402 h 1842873"/>
                      <a:gd name="connsiteX24" fmla="*/ 2266 w 1907017"/>
                      <a:gd name="connsiteY24" fmla="*/ 900452 h 1842873"/>
                      <a:gd name="connsiteX0" fmla="*/ 2266 w 1907017"/>
                      <a:gd name="connsiteY0" fmla="*/ 900452 h 1842873"/>
                      <a:gd name="connsiteX1" fmla="*/ 41793 w 1907017"/>
                      <a:gd name="connsiteY1" fmla="*/ 597975 h 1842873"/>
                      <a:gd name="connsiteX2" fmla="*/ 253375 w 1907017"/>
                      <a:gd name="connsiteY2" fmla="*/ 369667 h 1842873"/>
                      <a:gd name="connsiteX3" fmla="*/ 805418 w 1907017"/>
                      <a:gd name="connsiteY3" fmla="*/ 96054 h 1842873"/>
                      <a:gd name="connsiteX4" fmla="*/ 1179662 w 1907017"/>
                      <a:gd name="connsiteY4" fmla="*/ 5461 h 1842873"/>
                      <a:gd name="connsiteX5" fmla="*/ 1600703 w 1907017"/>
                      <a:gd name="connsiteY5" fmla="*/ 233547 h 1842873"/>
                      <a:gd name="connsiteX6" fmla="*/ 1629431 w 1907017"/>
                      <a:gd name="connsiteY6" fmla="*/ 469727 h 1842873"/>
                      <a:gd name="connsiteX7" fmla="*/ 1895877 w 1907017"/>
                      <a:gd name="connsiteY7" fmla="*/ 682155 h 1842873"/>
                      <a:gd name="connsiteX8" fmla="*/ 1854754 w 1907017"/>
                      <a:gd name="connsiteY8" fmla="*/ 1038954 h 1842873"/>
                      <a:gd name="connsiteX9" fmla="*/ 1835273 w 1907017"/>
                      <a:gd name="connsiteY9" fmla="*/ 1304747 h 1842873"/>
                      <a:gd name="connsiteX10" fmla="*/ 1905550 w 1907017"/>
                      <a:gd name="connsiteY10" fmla="*/ 1569256 h 1842873"/>
                      <a:gd name="connsiteX11" fmla="*/ 1839900 w 1907017"/>
                      <a:gd name="connsiteY11" fmla="*/ 1729996 h 1842873"/>
                      <a:gd name="connsiteX12" fmla="*/ 1587452 w 1907017"/>
                      <a:gd name="connsiteY12" fmla="*/ 1840816 h 1842873"/>
                      <a:gd name="connsiteX13" fmla="*/ 1417507 w 1907017"/>
                      <a:gd name="connsiteY13" fmla="*/ 1636949 h 1842873"/>
                      <a:gd name="connsiteX14" fmla="*/ 1216383 w 1907017"/>
                      <a:gd name="connsiteY14" fmla="*/ 1475266 h 1842873"/>
                      <a:gd name="connsiteX15" fmla="*/ 814101 w 1907017"/>
                      <a:gd name="connsiteY15" fmla="*/ 1575842 h 1842873"/>
                      <a:gd name="connsiteX16" fmla="*/ 805418 w 1907017"/>
                      <a:gd name="connsiteY16" fmla="*/ 1755889 h 1842873"/>
                      <a:gd name="connsiteX17" fmla="*/ 570615 w 1907017"/>
                      <a:gd name="connsiteY17" fmla="*/ 1721385 h 1842873"/>
                      <a:gd name="connsiteX18" fmla="*/ 352766 w 1907017"/>
                      <a:gd name="connsiteY18" fmla="*/ 1582240 h 1842873"/>
                      <a:gd name="connsiteX19" fmla="*/ 262503 w 1907017"/>
                      <a:gd name="connsiteY19" fmla="*/ 1453029 h 1842873"/>
                      <a:gd name="connsiteX20" fmla="*/ 163111 w 1907017"/>
                      <a:gd name="connsiteY20" fmla="*/ 1393395 h 1842873"/>
                      <a:gd name="connsiteX21" fmla="*/ 124166 w 1907017"/>
                      <a:gd name="connsiteY21" fmla="*/ 1303944 h 1842873"/>
                      <a:gd name="connsiteX22" fmla="*/ 104287 w 1907017"/>
                      <a:gd name="connsiteY22" fmla="*/ 1164796 h 1842873"/>
                      <a:gd name="connsiteX23" fmla="*/ 103475 w 1907017"/>
                      <a:gd name="connsiteY23" fmla="*/ 1065402 h 1842873"/>
                      <a:gd name="connsiteX24" fmla="*/ 2266 w 1907017"/>
                      <a:gd name="connsiteY24" fmla="*/ 900452 h 184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07017" h="1842873">
                        <a:moveTo>
                          <a:pt x="2266" y="900452"/>
                        </a:moveTo>
                        <a:cubicBezTo>
                          <a:pt x="-8014" y="822548"/>
                          <a:pt x="18672" y="693177"/>
                          <a:pt x="41793" y="597975"/>
                        </a:cubicBezTo>
                        <a:cubicBezTo>
                          <a:pt x="64914" y="502773"/>
                          <a:pt x="126104" y="453320"/>
                          <a:pt x="253375" y="369667"/>
                        </a:cubicBezTo>
                        <a:cubicBezTo>
                          <a:pt x="380646" y="286014"/>
                          <a:pt x="651037" y="156755"/>
                          <a:pt x="805418" y="96054"/>
                        </a:cubicBezTo>
                        <a:cubicBezTo>
                          <a:pt x="959799" y="35353"/>
                          <a:pt x="1047115" y="-17454"/>
                          <a:pt x="1179662" y="5461"/>
                        </a:cubicBezTo>
                        <a:cubicBezTo>
                          <a:pt x="1312209" y="28376"/>
                          <a:pt x="1525742" y="156169"/>
                          <a:pt x="1600703" y="233547"/>
                        </a:cubicBezTo>
                        <a:cubicBezTo>
                          <a:pt x="1675665" y="310925"/>
                          <a:pt x="1580235" y="394959"/>
                          <a:pt x="1629431" y="469727"/>
                        </a:cubicBezTo>
                        <a:cubicBezTo>
                          <a:pt x="1678627" y="544495"/>
                          <a:pt x="1858323" y="587284"/>
                          <a:pt x="1895877" y="682155"/>
                        </a:cubicBezTo>
                        <a:cubicBezTo>
                          <a:pt x="1933431" y="777026"/>
                          <a:pt x="1864855" y="935189"/>
                          <a:pt x="1854754" y="1038954"/>
                        </a:cubicBezTo>
                        <a:cubicBezTo>
                          <a:pt x="1844653" y="1142719"/>
                          <a:pt x="1826807" y="1216363"/>
                          <a:pt x="1835273" y="1304747"/>
                        </a:cubicBezTo>
                        <a:cubicBezTo>
                          <a:pt x="1843739" y="1393131"/>
                          <a:pt x="1904779" y="1498381"/>
                          <a:pt x="1905550" y="1569256"/>
                        </a:cubicBezTo>
                        <a:cubicBezTo>
                          <a:pt x="1906321" y="1640131"/>
                          <a:pt x="1867376" y="1679346"/>
                          <a:pt x="1839900" y="1729996"/>
                        </a:cubicBezTo>
                        <a:cubicBezTo>
                          <a:pt x="1812424" y="1780646"/>
                          <a:pt x="1657851" y="1856324"/>
                          <a:pt x="1587452" y="1840816"/>
                        </a:cubicBezTo>
                        <a:cubicBezTo>
                          <a:pt x="1517053" y="1825308"/>
                          <a:pt x="1479352" y="1697874"/>
                          <a:pt x="1417507" y="1636949"/>
                        </a:cubicBezTo>
                        <a:cubicBezTo>
                          <a:pt x="1355662" y="1576024"/>
                          <a:pt x="1316951" y="1485451"/>
                          <a:pt x="1216383" y="1475266"/>
                        </a:cubicBezTo>
                        <a:cubicBezTo>
                          <a:pt x="1115815" y="1465082"/>
                          <a:pt x="882595" y="1529072"/>
                          <a:pt x="814101" y="1575842"/>
                        </a:cubicBezTo>
                        <a:cubicBezTo>
                          <a:pt x="745607" y="1622612"/>
                          <a:pt x="845999" y="1731632"/>
                          <a:pt x="805418" y="1755889"/>
                        </a:cubicBezTo>
                        <a:cubicBezTo>
                          <a:pt x="764837" y="1780146"/>
                          <a:pt x="646057" y="1756953"/>
                          <a:pt x="570615" y="1721385"/>
                        </a:cubicBezTo>
                        <a:cubicBezTo>
                          <a:pt x="495173" y="1685817"/>
                          <a:pt x="404118" y="1626966"/>
                          <a:pt x="352766" y="1582240"/>
                        </a:cubicBezTo>
                        <a:cubicBezTo>
                          <a:pt x="301414" y="1537514"/>
                          <a:pt x="287486" y="1484503"/>
                          <a:pt x="262503" y="1453029"/>
                        </a:cubicBezTo>
                        <a:cubicBezTo>
                          <a:pt x="237520" y="1421555"/>
                          <a:pt x="177885" y="1433151"/>
                          <a:pt x="163111" y="1393395"/>
                        </a:cubicBezTo>
                        <a:cubicBezTo>
                          <a:pt x="148337" y="1353639"/>
                          <a:pt x="129000" y="1342044"/>
                          <a:pt x="124166" y="1303944"/>
                        </a:cubicBezTo>
                        <a:cubicBezTo>
                          <a:pt x="119332" y="1265844"/>
                          <a:pt x="101109" y="1201240"/>
                          <a:pt x="104287" y="1164796"/>
                        </a:cubicBezTo>
                        <a:cubicBezTo>
                          <a:pt x="107465" y="1128352"/>
                          <a:pt x="106718" y="1102721"/>
                          <a:pt x="103475" y="1065402"/>
                        </a:cubicBezTo>
                        <a:cubicBezTo>
                          <a:pt x="88772" y="996609"/>
                          <a:pt x="12546" y="978356"/>
                          <a:pt x="2266" y="900452"/>
                        </a:cubicBezTo>
                        <a:close/>
                      </a:path>
                    </a:pathLst>
                  </a:custGeom>
                  <a:solidFill>
                    <a:schemeClr val="accent2">
                      <a:lumMod val="40000"/>
                      <a:lumOff val="6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13" name="Oval 212"/>
                  <p:cNvSpPr/>
                  <p:nvPr/>
                </p:nvSpPr>
                <p:spPr>
                  <a:xfrm>
                    <a:off x="9741454" y="2522225"/>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14" name="Oval 213"/>
                  <p:cNvSpPr/>
                  <p:nvPr/>
                </p:nvSpPr>
                <p:spPr>
                  <a:xfrm>
                    <a:off x="9796004" y="2598695"/>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sp>
              <p:nvSpPr>
                <p:cNvPr id="215" name="Oval 214"/>
                <p:cNvSpPr/>
                <p:nvPr/>
              </p:nvSpPr>
              <p:spPr>
                <a:xfrm>
                  <a:off x="8702875" y="2446073"/>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16" name="Oval 215"/>
                <p:cNvSpPr/>
                <p:nvPr/>
              </p:nvSpPr>
              <p:spPr>
                <a:xfrm>
                  <a:off x="8774809" y="2181404"/>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17" name="Oval 216"/>
                <p:cNvSpPr/>
                <p:nvPr/>
              </p:nvSpPr>
              <p:spPr>
                <a:xfrm>
                  <a:off x="8703359" y="2326331"/>
                  <a:ext cx="137173" cy="137187"/>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59" name="Oval 258"/>
                <p:cNvSpPr/>
                <p:nvPr/>
              </p:nvSpPr>
              <p:spPr>
                <a:xfrm rot="10800000">
                  <a:off x="7516506" y="2329119"/>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60" name="Oval 259"/>
                <p:cNvSpPr/>
                <p:nvPr/>
              </p:nvSpPr>
              <p:spPr>
                <a:xfrm rot="10800000">
                  <a:off x="7639765" y="2041964"/>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61" name="Oval 260"/>
                <p:cNvSpPr/>
                <p:nvPr/>
              </p:nvSpPr>
              <p:spPr>
                <a:xfrm rot="10800000">
                  <a:off x="8154113" y="2383637"/>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62" name="Oval 261"/>
                <p:cNvSpPr/>
                <p:nvPr/>
              </p:nvSpPr>
              <p:spPr>
                <a:xfrm rot="10800000">
                  <a:off x="7849313" y="2078837"/>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63" name="Oval 262"/>
                <p:cNvSpPr/>
                <p:nvPr/>
              </p:nvSpPr>
              <p:spPr>
                <a:xfrm rot="10800000">
                  <a:off x="8257776" y="2588820"/>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64" name="Oval 263"/>
                <p:cNvSpPr/>
                <p:nvPr/>
              </p:nvSpPr>
              <p:spPr>
                <a:xfrm rot="10800000">
                  <a:off x="8147073" y="2212870"/>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nvGrpSpPr>
                <p:cNvPr id="56" name="Group 55"/>
                <p:cNvGrpSpPr/>
                <p:nvPr/>
              </p:nvGrpSpPr>
              <p:grpSpPr>
                <a:xfrm>
                  <a:off x="7511295" y="2158756"/>
                  <a:ext cx="571774" cy="809230"/>
                  <a:chOff x="9946020" y="2168481"/>
                  <a:chExt cx="571774" cy="809230"/>
                </a:xfrm>
              </p:grpSpPr>
              <p:sp>
                <p:nvSpPr>
                  <p:cNvPr id="201" name="Oval 9"/>
                  <p:cNvSpPr/>
                  <p:nvPr/>
                </p:nvSpPr>
                <p:spPr>
                  <a:xfrm>
                    <a:off x="10121623" y="2168481"/>
                    <a:ext cx="396171" cy="809230"/>
                  </a:xfrm>
                  <a:custGeom>
                    <a:avLst/>
                    <a:gdLst>
                      <a:gd name="connsiteX0" fmla="*/ 0 w 735497"/>
                      <a:gd name="connsiteY0" fmla="*/ 392596 h 785191"/>
                      <a:gd name="connsiteX1" fmla="*/ 367749 w 735497"/>
                      <a:gd name="connsiteY1" fmla="*/ 0 h 785191"/>
                      <a:gd name="connsiteX2" fmla="*/ 735498 w 735497"/>
                      <a:gd name="connsiteY2" fmla="*/ 392596 h 785191"/>
                      <a:gd name="connsiteX3" fmla="*/ 367749 w 735497"/>
                      <a:gd name="connsiteY3" fmla="*/ 785192 h 785191"/>
                      <a:gd name="connsiteX4" fmla="*/ 0 w 735497"/>
                      <a:gd name="connsiteY4" fmla="*/ 392596 h 785191"/>
                      <a:gd name="connsiteX0" fmla="*/ 21363 w 756861"/>
                      <a:gd name="connsiteY0" fmla="*/ 392596 h 802447"/>
                      <a:gd name="connsiteX1" fmla="*/ 389112 w 756861"/>
                      <a:gd name="connsiteY1" fmla="*/ 0 h 802447"/>
                      <a:gd name="connsiteX2" fmla="*/ 756861 w 756861"/>
                      <a:gd name="connsiteY2" fmla="*/ 392596 h 802447"/>
                      <a:gd name="connsiteX3" fmla="*/ 389112 w 756861"/>
                      <a:gd name="connsiteY3" fmla="*/ 785192 h 802447"/>
                      <a:gd name="connsiteX4" fmla="*/ 81000 w 756861"/>
                      <a:gd name="connsiteY4" fmla="*/ 698689 h 802447"/>
                      <a:gd name="connsiteX5" fmla="*/ 21363 w 756861"/>
                      <a:gd name="connsiteY5" fmla="*/ 392596 h 802447"/>
                      <a:gd name="connsiteX0" fmla="*/ 9954 w 745452"/>
                      <a:gd name="connsiteY0" fmla="*/ 397807 h 807658"/>
                      <a:gd name="connsiteX1" fmla="*/ 39774 w 745452"/>
                      <a:gd name="connsiteY1" fmla="*/ 187065 h 807658"/>
                      <a:gd name="connsiteX2" fmla="*/ 377703 w 745452"/>
                      <a:gd name="connsiteY2" fmla="*/ 5211 h 807658"/>
                      <a:gd name="connsiteX3" fmla="*/ 745452 w 745452"/>
                      <a:gd name="connsiteY3" fmla="*/ 397807 h 807658"/>
                      <a:gd name="connsiteX4" fmla="*/ 377703 w 745452"/>
                      <a:gd name="connsiteY4" fmla="*/ 790403 h 807658"/>
                      <a:gd name="connsiteX5" fmla="*/ 69591 w 745452"/>
                      <a:gd name="connsiteY5" fmla="*/ 703900 h 807658"/>
                      <a:gd name="connsiteX6" fmla="*/ 9954 w 745452"/>
                      <a:gd name="connsiteY6" fmla="*/ 397807 h 807658"/>
                      <a:gd name="connsiteX0" fmla="*/ 9954 w 747560"/>
                      <a:gd name="connsiteY0" fmla="*/ 403107 h 812958"/>
                      <a:gd name="connsiteX1" fmla="*/ 39774 w 747560"/>
                      <a:gd name="connsiteY1" fmla="*/ 192365 h 812958"/>
                      <a:gd name="connsiteX2" fmla="*/ 377703 w 747560"/>
                      <a:gd name="connsiteY2" fmla="*/ 10511 h 812958"/>
                      <a:gd name="connsiteX3" fmla="*/ 556607 w 747560"/>
                      <a:gd name="connsiteY3" fmla="*/ 63156 h 812958"/>
                      <a:gd name="connsiteX4" fmla="*/ 745452 w 747560"/>
                      <a:gd name="connsiteY4" fmla="*/ 403107 h 812958"/>
                      <a:gd name="connsiteX5" fmla="*/ 377703 w 747560"/>
                      <a:gd name="connsiteY5" fmla="*/ 795703 h 812958"/>
                      <a:gd name="connsiteX6" fmla="*/ 69591 w 747560"/>
                      <a:gd name="connsiteY6" fmla="*/ 709200 h 812958"/>
                      <a:gd name="connsiteX7" fmla="*/ 9954 w 747560"/>
                      <a:gd name="connsiteY7" fmla="*/ 403107 h 812958"/>
                      <a:gd name="connsiteX0" fmla="*/ 9954 w 748956"/>
                      <a:gd name="connsiteY0" fmla="*/ 403107 h 812958"/>
                      <a:gd name="connsiteX1" fmla="*/ 39774 w 748956"/>
                      <a:gd name="connsiteY1" fmla="*/ 192365 h 812958"/>
                      <a:gd name="connsiteX2" fmla="*/ 377703 w 748956"/>
                      <a:gd name="connsiteY2" fmla="*/ 10511 h 812958"/>
                      <a:gd name="connsiteX3" fmla="*/ 556607 w 748956"/>
                      <a:gd name="connsiteY3" fmla="*/ 63156 h 812958"/>
                      <a:gd name="connsiteX4" fmla="*/ 745452 w 748956"/>
                      <a:gd name="connsiteY4" fmla="*/ 403107 h 812958"/>
                      <a:gd name="connsiteX5" fmla="*/ 377703 w 748956"/>
                      <a:gd name="connsiteY5" fmla="*/ 795703 h 812958"/>
                      <a:gd name="connsiteX6" fmla="*/ 69591 w 748956"/>
                      <a:gd name="connsiteY6" fmla="*/ 709200 h 812958"/>
                      <a:gd name="connsiteX7" fmla="*/ 9954 w 748956"/>
                      <a:gd name="connsiteY7" fmla="*/ 403107 h 812958"/>
                      <a:gd name="connsiteX0" fmla="*/ 9954 w 764140"/>
                      <a:gd name="connsiteY0" fmla="*/ 403107 h 799599"/>
                      <a:gd name="connsiteX1" fmla="*/ 39774 w 764140"/>
                      <a:gd name="connsiteY1" fmla="*/ 192365 h 799599"/>
                      <a:gd name="connsiteX2" fmla="*/ 377703 w 764140"/>
                      <a:gd name="connsiteY2" fmla="*/ 10511 h 799599"/>
                      <a:gd name="connsiteX3" fmla="*/ 556607 w 764140"/>
                      <a:gd name="connsiteY3" fmla="*/ 63156 h 799599"/>
                      <a:gd name="connsiteX4" fmla="*/ 745452 w 764140"/>
                      <a:gd name="connsiteY4" fmla="*/ 403107 h 799599"/>
                      <a:gd name="connsiteX5" fmla="*/ 725573 w 764140"/>
                      <a:gd name="connsiteY5" fmla="*/ 609809 h 799599"/>
                      <a:gd name="connsiteX6" fmla="*/ 377703 w 764140"/>
                      <a:gd name="connsiteY6" fmla="*/ 795703 h 799599"/>
                      <a:gd name="connsiteX7" fmla="*/ 69591 w 764140"/>
                      <a:gd name="connsiteY7" fmla="*/ 709200 h 799599"/>
                      <a:gd name="connsiteX8" fmla="*/ 9954 w 764140"/>
                      <a:gd name="connsiteY8" fmla="*/ 403107 h 799599"/>
                      <a:gd name="connsiteX0" fmla="*/ 9954 w 764140"/>
                      <a:gd name="connsiteY0" fmla="*/ 403107 h 800143"/>
                      <a:gd name="connsiteX1" fmla="*/ 39774 w 764140"/>
                      <a:gd name="connsiteY1" fmla="*/ 192365 h 800143"/>
                      <a:gd name="connsiteX2" fmla="*/ 377703 w 764140"/>
                      <a:gd name="connsiteY2" fmla="*/ 10511 h 800143"/>
                      <a:gd name="connsiteX3" fmla="*/ 556607 w 764140"/>
                      <a:gd name="connsiteY3" fmla="*/ 63156 h 800143"/>
                      <a:gd name="connsiteX4" fmla="*/ 745452 w 764140"/>
                      <a:gd name="connsiteY4" fmla="*/ 403107 h 800143"/>
                      <a:gd name="connsiteX5" fmla="*/ 725573 w 764140"/>
                      <a:gd name="connsiteY5" fmla="*/ 609809 h 800143"/>
                      <a:gd name="connsiteX6" fmla="*/ 526790 w 764140"/>
                      <a:gd name="connsiteY6" fmla="*/ 768836 h 800143"/>
                      <a:gd name="connsiteX7" fmla="*/ 377703 w 764140"/>
                      <a:gd name="connsiteY7" fmla="*/ 795703 h 800143"/>
                      <a:gd name="connsiteX8" fmla="*/ 69591 w 764140"/>
                      <a:gd name="connsiteY8" fmla="*/ 709200 h 800143"/>
                      <a:gd name="connsiteX9" fmla="*/ 9954 w 764140"/>
                      <a:gd name="connsiteY9" fmla="*/ 403107 h 800143"/>
                      <a:gd name="connsiteX0" fmla="*/ 9954 w 764140"/>
                      <a:gd name="connsiteY0" fmla="*/ 398333 h 795369"/>
                      <a:gd name="connsiteX1" fmla="*/ 39774 w 764140"/>
                      <a:gd name="connsiteY1" fmla="*/ 187591 h 795369"/>
                      <a:gd name="connsiteX2" fmla="*/ 377703 w 764140"/>
                      <a:gd name="connsiteY2" fmla="*/ 5737 h 795369"/>
                      <a:gd name="connsiteX3" fmla="*/ 556607 w 764140"/>
                      <a:gd name="connsiteY3" fmla="*/ 58382 h 795369"/>
                      <a:gd name="connsiteX4" fmla="*/ 715633 w 764140"/>
                      <a:gd name="connsiteY4" fmla="*/ 167714 h 795369"/>
                      <a:gd name="connsiteX5" fmla="*/ 745452 w 764140"/>
                      <a:gd name="connsiteY5" fmla="*/ 398333 h 795369"/>
                      <a:gd name="connsiteX6" fmla="*/ 725573 w 764140"/>
                      <a:gd name="connsiteY6" fmla="*/ 605035 h 795369"/>
                      <a:gd name="connsiteX7" fmla="*/ 526790 w 764140"/>
                      <a:gd name="connsiteY7" fmla="*/ 764062 h 795369"/>
                      <a:gd name="connsiteX8" fmla="*/ 377703 w 764140"/>
                      <a:gd name="connsiteY8" fmla="*/ 790929 h 795369"/>
                      <a:gd name="connsiteX9" fmla="*/ 69591 w 764140"/>
                      <a:gd name="connsiteY9" fmla="*/ 704426 h 795369"/>
                      <a:gd name="connsiteX10" fmla="*/ 9954 w 764140"/>
                      <a:gd name="connsiteY10" fmla="*/ 398333 h 795369"/>
                      <a:gd name="connsiteX0" fmla="*/ 9954 w 764140"/>
                      <a:gd name="connsiteY0" fmla="*/ 482514 h 879550"/>
                      <a:gd name="connsiteX1" fmla="*/ 39774 w 764140"/>
                      <a:gd name="connsiteY1" fmla="*/ 271772 h 879550"/>
                      <a:gd name="connsiteX2" fmla="*/ 377703 w 764140"/>
                      <a:gd name="connsiteY2" fmla="*/ 89918 h 879550"/>
                      <a:gd name="connsiteX3" fmla="*/ 556607 w 764140"/>
                      <a:gd name="connsiteY3" fmla="*/ 142563 h 879550"/>
                      <a:gd name="connsiteX4" fmla="*/ 311372 w 764140"/>
                      <a:gd name="connsiteY4" fmla="*/ 11263 h 879550"/>
                      <a:gd name="connsiteX5" fmla="*/ 745452 w 764140"/>
                      <a:gd name="connsiteY5" fmla="*/ 482514 h 879550"/>
                      <a:gd name="connsiteX6" fmla="*/ 725573 w 764140"/>
                      <a:gd name="connsiteY6" fmla="*/ 689216 h 879550"/>
                      <a:gd name="connsiteX7" fmla="*/ 526790 w 764140"/>
                      <a:gd name="connsiteY7" fmla="*/ 848243 h 879550"/>
                      <a:gd name="connsiteX8" fmla="*/ 377703 w 764140"/>
                      <a:gd name="connsiteY8" fmla="*/ 875110 h 879550"/>
                      <a:gd name="connsiteX9" fmla="*/ 69591 w 764140"/>
                      <a:gd name="connsiteY9" fmla="*/ 788607 h 879550"/>
                      <a:gd name="connsiteX10" fmla="*/ 9954 w 764140"/>
                      <a:gd name="connsiteY10" fmla="*/ 482514 h 879550"/>
                      <a:gd name="connsiteX0" fmla="*/ 9954 w 732215"/>
                      <a:gd name="connsiteY0" fmla="*/ 483516 h 880552"/>
                      <a:gd name="connsiteX1" fmla="*/ 39774 w 732215"/>
                      <a:gd name="connsiteY1" fmla="*/ 272774 h 880552"/>
                      <a:gd name="connsiteX2" fmla="*/ 377703 w 732215"/>
                      <a:gd name="connsiteY2" fmla="*/ 90920 h 880552"/>
                      <a:gd name="connsiteX3" fmla="*/ 556607 w 732215"/>
                      <a:gd name="connsiteY3" fmla="*/ 143565 h 880552"/>
                      <a:gd name="connsiteX4" fmla="*/ 311372 w 732215"/>
                      <a:gd name="connsiteY4" fmla="*/ 12265 h 880552"/>
                      <a:gd name="connsiteX5" fmla="*/ 389317 w 732215"/>
                      <a:gd name="connsiteY5" fmla="*/ 502767 h 880552"/>
                      <a:gd name="connsiteX6" fmla="*/ 725573 w 732215"/>
                      <a:gd name="connsiteY6" fmla="*/ 690218 h 880552"/>
                      <a:gd name="connsiteX7" fmla="*/ 526790 w 732215"/>
                      <a:gd name="connsiteY7" fmla="*/ 849245 h 880552"/>
                      <a:gd name="connsiteX8" fmla="*/ 377703 w 732215"/>
                      <a:gd name="connsiteY8" fmla="*/ 876112 h 880552"/>
                      <a:gd name="connsiteX9" fmla="*/ 69591 w 732215"/>
                      <a:gd name="connsiteY9" fmla="*/ 789609 h 880552"/>
                      <a:gd name="connsiteX10" fmla="*/ 9954 w 732215"/>
                      <a:gd name="connsiteY10" fmla="*/ 483516 h 880552"/>
                      <a:gd name="connsiteX0" fmla="*/ 9954 w 557420"/>
                      <a:gd name="connsiteY0" fmla="*/ 483516 h 881518"/>
                      <a:gd name="connsiteX1" fmla="*/ 39774 w 557420"/>
                      <a:gd name="connsiteY1" fmla="*/ 272774 h 881518"/>
                      <a:gd name="connsiteX2" fmla="*/ 377703 w 557420"/>
                      <a:gd name="connsiteY2" fmla="*/ 90920 h 881518"/>
                      <a:gd name="connsiteX3" fmla="*/ 556607 w 557420"/>
                      <a:gd name="connsiteY3" fmla="*/ 143565 h 881518"/>
                      <a:gd name="connsiteX4" fmla="*/ 311372 w 557420"/>
                      <a:gd name="connsiteY4" fmla="*/ 12265 h 881518"/>
                      <a:gd name="connsiteX5" fmla="*/ 389317 w 557420"/>
                      <a:gd name="connsiteY5" fmla="*/ 502767 h 881518"/>
                      <a:gd name="connsiteX6" fmla="*/ 340562 w 557420"/>
                      <a:gd name="connsiteY6" fmla="*/ 661342 h 881518"/>
                      <a:gd name="connsiteX7" fmla="*/ 526790 w 557420"/>
                      <a:gd name="connsiteY7" fmla="*/ 849245 h 881518"/>
                      <a:gd name="connsiteX8" fmla="*/ 377703 w 557420"/>
                      <a:gd name="connsiteY8" fmla="*/ 876112 h 881518"/>
                      <a:gd name="connsiteX9" fmla="*/ 69591 w 557420"/>
                      <a:gd name="connsiteY9" fmla="*/ 789609 h 881518"/>
                      <a:gd name="connsiteX10" fmla="*/ 9954 w 557420"/>
                      <a:gd name="connsiteY10" fmla="*/ 483516 h 881518"/>
                      <a:gd name="connsiteX0" fmla="*/ 9954 w 527131"/>
                      <a:gd name="connsiteY0" fmla="*/ 480732 h 878734"/>
                      <a:gd name="connsiteX1" fmla="*/ 39774 w 527131"/>
                      <a:gd name="connsiteY1" fmla="*/ 269990 h 878734"/>
                      <a:gd name="connsiteX2" fmla="*/ 377703 w 527131"/>
                      <a:gd name="connsiteY2" fmla="*/ 88136 h 878734"/>
                      <a:gd name="connsiteX3" fmla="*/ 306350 w 527131"/>
                      <a:gd name="connsiteY3" fmla="*/ 169657 h 878734"/>
                      <a:gd name="connsiteX4" fmla="*/ 311372 w 527131"/>
                      <a:gd name="connsiteY4" fmla="*/ 9481 h 878734"/>
                      <a:gd name="connsiteX5" fmla="*/ 389317 w 527131"/>
                      <a:gd name="connsiteY5" fmla="*/ 499983 h 878734"/>
                      <a:gd name="connsiteX6" fmla="*/ 340562 w 527131"/>
                      <a:gd name="connsiteY6" fmla="*/ 658558 h 878734"/>
                      <a:gd name="connsiteX7" fmla="*/ 526790 w 527131"/>
                      <a:gd name="connsiteY7" fmla="*/ 846461 h 878734"/>
                      <a:gd name="connsiteX8" fmla="*/ 377703 w 527131"/>
                      <a:gd name="connsiteY8" fmla="*/ 873328 h 878734"/>
                      <a:gd name="connsiteX9" fmla="*/ 69591 w 527131"/>
                      <a:gd name="connsiteY9" fmla="*/ 786825 h 878734"/>
                      <a:gd name="connsiteX10" fmla="*/ 9954 w 527131"/>
                      <a:gd name="connsiteY10" fmla="*/ 480732 h 878734"/>
                      <a:gd name="connsiteX0" fmla="*/ 9954 w 396960"/>
                      <a:gd name="connsiteY0" fmla="*/ 480732 h 873759"/>
                      <a:gd name="connsiteX1" fmla="*/ 39774 w 396960"/>
                      <a:gd name="connsiteY1" fmla="*/ 269990 h 873759"/>
                      <a:gd name="connsiteX2" fmla="*/ 377703 w 396960"/>
                      <a:gd name="connsiteY2" fmla="*/ 88136 h 873759"/>
                      <a:gd name="connsiteX3" fmla="*/ 306350 w 396960"/>
                      <a:gd name="connsiteY3" fmla="*/ 169657 h 873759"/>
                      <a:gd name="connsiteX4" fmla="*/ 311372 w 396960"/>
                      <a:gd name="connsiteY4" fmla="*/ 9481 h 873759"/>
                      <a:gd name="connsiteX5" fmla="*/ 389317 w 396960"/>
                      <a:gd name="connsiteY5" fmla="*/ 499983 h 873759"/>
                      <a:gd name="connsiteX6" fmla="*/ 340562 w 396960"/>
                      <a:gd name="connsiteY6" fmla="*/ 658558 h 873759"/>
                      <a:gd name="connsiteX7" fmla="*/ 45527 w 396960"/>
                      <a:gd name="connsiteY7" fmla="*/ 682832 h 873759"/>
                      <a:gd name="connsiteX8" fmla="*/ 377703 w 396960"/>
                      <a:gd name="connsiteY8" fmla="*/ 873328 h 873759"/>
                      <a:gd name="connsiteX9" fmla="*/ 69591 w 396960"/>
                      <a:gd name="connsiteY9" fmla="*/ 786825 h 873759"/>
                      <a:gd name="connsiteX10" fmla="*/ 9954 w 396960"/>
                      <a:gd name="connsiteY10" fmla="*/ 480732 h 873759"/>
                      <a:gd name="connsiteX0" fmla="*/ 9954 w 390167"/>
                      <a:gd name="connsiteY0" fmla="*/ 480732 h 873902"/>
                      <a:gd name="connsiteX1" fmla="*/ 39774 w 390167"/>
                      <a:gd name="connsiteY1" fmla="*/ 269990 h 873902"/>
                      <a:gd name="connsiteX2" fmla="*/ 377703 w 390167"/>
                      <a:gd name="connsiteY2" fmla="*/ 88136 h 873902"/>
                      <a:gd name="connsiteX3" fmla="*/ 306350 w 390167"/>
                      <a:gd name="connsiteY3" fmla="*/ 169657 h 873902"/>
                      <a:gd name="connsiteX4" fmla="*/ 311372 w 390167"/>
                      <a:gd name="connsiteY4" fmla="*/ 9481 h 873902"/>
                      <a:gd name="connsiteX5" fmla="*/ 389317 w 390167"/>
                      <a:gd name="connsiteY5" fmla="*/ 499983 h 873902"/>
                      <a:gd name="connsiteX6" fmla="*/ 157682 w 390167"/>
                      <a:gd name="connsiteY6" fmla="*/ 398676 h 873902"/>
                      <a:gd name="connsiteX7" fmla="*/ 45527 w 390167"/>
                      <a:gd name="connsiteY7" fmla="*/ 682832 h 873902"/>
                      <a:gd name="connsiteX8" fmla="*/ 377703 w 390167"/>
                      <a:gd name="connsiteY8" fmla="*/ 873328 h 873902"/>
                      <a:gd name="connsiteX9" fmla="*/ 69591 w 390167"/>
                      <a:gd name="connsiteY9" fmla="*/ 786825 h 873902"/>
                      <a:gd name="connsiteX10" fmla="*/ 9954 w 390167"/>
                      <a:gd name="connsiteY10" fmla="*/ 480732 h 873902"/>
                      <a:gd name="connsiteX0" fmla="*/ 9954 w 390252"/>
                      <a:gd name="connsiteY0" fmla="*/ 394859 h 788029"/>
                      <a:gd name="connsiteX1" fmla="*/ 39774 w 390252"/>
                      <a:gd name="connsiteY1" fmla="*/ 184117 h 788029"/>
                      <a:gd name="connsiteX2" fmla="*/ 377703 w 390252"/>
                      <a:gd name="connsiteY2" fmla="*/ 2263 h 788029"/>
                      <a:gd name="connsiteX3" fmla="*/ 306350 w 390252"/>
                      <a:gd name="connsiteY3" fmla="*/ 83784 h 788029"/>
                      <a:gd name="connsiteX4" fmla="*/ 195869 w 390252"/>
                      <a:gd name="connsiteY4" fmla="*/ 106488 h 788029"/>
                      <a:gd name="connsiteX5" fmla="*/ 389317 w 390252"/>
                      <a:gd name="connsiteY5" fmla="*/ 414110 h 788029"/>
                      <a:gd name="connsiteX6" fmla="*/ 157682 w 390252"/>
                      <a:gd name="connsiteY6" fmla="*/ 312803 h 788029"/>
                      <a:gd name="connsiteX7" fmla="*/ 45527 w 390252"/>
                      <a:gd name="connsiteY7" fmla="*/ 596959 h 788029"/>
                      <a:gd name="connsiteX8" fmla="*/ 377703 w 390252"/>
                      <a:gd name="connsiteY8" fmla="*/ 787455 h 788029"/>
                      <a:gd name="connsiteX9" fmla="*/ 69591 w 390252"/>
                      <a:gd name="connsiteY9" fmla="*/ 700952 h 788029"/>
                      <a:gd name="connsiteX10" fmla="*/ 9954 w 390252"/>
                      <a:gd name="connsiteY10" fmla="*/ 394859 h 788029"/>
                      <a:gd name="connsiteX0" fmla="*/ 5620 w 385833"/>
                      <a:gd name="connsiteY0" fmla="*/ 394859 h 788029"/>
                      <a:gd name="connsiteX1" fmla="*/ 35440 w 385833"/>
                      <a:gd name="connsiteY1" fmla="*/ 184117 h 788029"/>
                      <a:gd name="connsiteX2" fmla="*/ 296366 w 385833"/>
                      <a:gd name="connsiteY2" fmla="*/ 2263 h 788029"/>
                      <a:gd name="connsiteX3" fmla="*/ 302016 w 385833"/>
                      <a:gd name="connsiteY3" fmla="*/ 83784 h 788029"/>
                      <a:gd name="connsiteX4" fmla="*/ 191535 w 385833"/>
                      <a:gd name="connsiteY4" fmla="*/ 106488 h 788029"/>
                      <a:gd name="connsiteX5" fmla="*/ 384983 w 385833"/>
                      <a:gd name="connsiteY5" fmla="*/ 414110 h 788029"/>
                      <a:gd name="connsiteX6" fmla="*/ 153348 w 385833"/>
                      <a:gd name="connsiteY6" fmla="*/ 312803 h 788029"/>
                      <a:gd name="connsiteX7" fmla="*/ 41193 w 385833"/>
                      <a:gd name="connsiteY7" fmla="*/ 596959 h 788029"/>
                      <a:gd name="connsiteX8" fmla="*/ 373369 w 385833"/>
                      <a:gd name="connsiteY8" fmla="*/ 787455 h 788029"/>
                      <a:gd name="connsiteX9" fmla="*/ 65257 w 385833"/>
                      <a:gd name="connsiteY9" fmla="*/ 700952 h 788029"/>
                      <a:gd name="connsiteX10" fmla="*/ 5620 w 385833"/>
                      <a:gd name="connsiteY10" fmla="*/ 394859 h 788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5833" h="788029">
                        <a:moveTo>
                          <a:pt x="5620" y="394859"/>
                        </a:moveTo>
                        <a:cubicBezTo>
                          <a:pt x="651" y="308720"/>
                          <a:pt x="-13018" y="249550"/>
                          <a:pt x="35440" y="184117"/>
                        </a:cubicBezTo>
                        <a:cubicBezTo>
                          <a:pt x="83898" y="118684"/>
                          <a:pt x="251937" y="18985"/>
                          <a:pt x="296366" y="2263"/>
                        </a:cubicBezTo>
                        <a:cubicBezTo>
                          <a:pt x="340795" y="-14459"/>
                          <a:pt x="319488" y="66413"/>
                          <a:pt x="302016" y="83784"/>
                        </a:cubicBezTo>
                        <a:cubicBezTo>
                          <a:pt x="284544" y="101155"/>
                          <a:pt x="177707" y="51434"/>
                          <a:pt x="191535" y="106488"/>
                        </a:cubicBezTo>
                        <a:cubicBezTo>
                          <a:pt x="205363" y="161542"/>
                          <a:pt x="380013" y="344536"/>
                          <a:pt x="384983" y="414110"/>
                        </a:cubicBezTo>
                        <a:cubicBezTo>
                          <a:pt x="399892" y="491967"/>
                          <a:pt x="214639" y="247370"/>
                          <a:pt x="153348" y="312803"/>
                        </a:cubicBezTo>
                        <a:cubicBezTo>
                          <a:pt x="113591" y="370445"/>
                          <a:pt x="4523" y="517850"/>
                          <a:pt x="41193" y="596959"/>
                        </a:cubicBezTo>
                        <a:cubicBezTo>
                          <a:pt x="77863" y="676068"/>
                          <a:pt x="449569" y="797394"/>
                          <a:pt x="373369" y="787455"/>
                        </a:cubicBezTo>
                        <a:cubicBezTo>
                          <a:pt x="297169" y="777516"/>
                          <a:pt x="126548" y="766385"/>
                          <a:pt x="65257" y="700952"/>
                        </a:cubicBezTo>
                        <a:cubicBezTo>
                          <a:pt x="3966" y="635519"/>
                          <a:pt x="10589" y="480998"/>
                          <a:pt x="5620" y="394859"/>
                        </a:cubicBezTo>
                        <a:close/>
                      </a:path>
                    </a:pathLst>
                  </a:custGeom>
                  <a:pattFill prst="pct90">
                    <a:fgClr>
                      <a:schemeClr val="accent1">
                        <a:lumMod val="60000"/>
                        <a:lumOff val="40000"/>
                      </a:schemeClr>
                    </a:fgClr>
                    <a:bgClr>
                      <a:srgbClr val="000000"/>
                    </a:bgClr>
                  </a:patt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nvGrpSpPr>
                  <p:cNvPr id="17" name="Group 16"/>
                  <p:cNvGrpSpPr/>
                  <p:nvPr/>
                </p:nvGrpSpPr>
                <p:grpSpPr>
                  <a:xfrm>
                    <a:off x="9946020" y="2282806"/>
                    <a:ext cx="554215" cy="522081"/>
                    <a:chOff x="10728339" y="2581092"/>
                    <a:chExt cx="554215" cy="522081"/>
                  </a:xfrm>
                </p:grpSpPr>
                <p:sp>
                  <p:nvSpPr>
                    <p:cNvPr id="202" name="Oval 201"/>
                    <p:cNvSpPr/>
                    <p:nvPr/>
                  </p:nvSpPr>
                  <p:spPr>
                    <a:xfrm>
                      <a:off x="10818998" y="2685891"/>
                      <a:ext cx="463556" cy="417282"/>
                    </a:xfrm>
                    <a:custGeom>
                      <a:avLst/>
                      <a:gdLst>
                        <a:gd name="connsiteX0" fmla="*/ 0 w 655983"/>
                        <a:gd name="connsiteY0" fmla="*/ 327992 h 655983"/>
                        <a:gd name="connsiteX1" fmla="*/ 327992 w 655983"/>
                        <a:gd name="connsiteY1" fmla="*/ 0 h 655983"/>
                        <a:gd name="connsiteX2" fmla="*/ 655984 w 655983"/>
                        <a:gd name="connsiteY2" fmla="*/ 327992 h 655983"/>
                        <a:gd name="connsiteX3" fmla="*/ 327992 w 655983"/>
                        <a:gd name="connsiteY3" fmla="*/ 655984 h 655983"/>
                        <a:gd name="connsiteX4" fmla="*/ 0 w 655983"/>
                        <a:gd name="connsiteY4" fmla="*/ 327992 h 655983"/>
                        <a:gd name="connsiteX0" fmla="*/ 19388 w 675372"/>
                        <a:gd name="connsiteY0" fmla="*/ 92111 h 420103"/>
                        <a:gd name="connsiteX1" fmla="*/ 154875 w 675372"/>
                        <a:gd name="connsiteY1" fmla="*/ 52877 h 420103"/>
                        <a:gd name="connsiteX2" fmla="*/ 675372 w 675372"/>
                        <a:gd name="connsiteY2" fmla="*/ 92111 h 420103"/>
                        <a:gd name="connsiteX3" fmla="*/ 347380 w 675372"/>
                        <a:gd name="connsiteY3" fmla="*/ 420103 h 420103"/>
                        <a:gd name="connsiteX4" fmla="*/ 19388 w 675372"/>
                        <a:gd name="connsiteY4" fmla="*/ 92111 h 420103"/>
                        <a:gd name="connsiteX0" fmla="*/ 5835 w 370981"/>
                        <a:gd name="connsiteY0" fmla="*/ 232931 h 562902"/>
                        <a:gd name="connsiteX1" fmla="*/ 141322 w 370981"/>
                        <a:gd name="connsiteY1" fmla="*/ 193697 h 562902"/>
                        <a:gd name="connsiteX2" fmla="*/ 363436 w 370981"/>
                        <a:gd name="connsiteY2" fmla="*/ 59677 h 562902"/>
                        <a:gd name="connsiteX3" fmla="*/ 333827 w 370981"/>
                        <a:gd name="connsiteY3" fmla="*/ 560923 h 562902"/>
                        <a:gd name="connsiteX4" fmla="*/ 5835 w 370981"/>
                        <a:gd name="connsiteY4" fmla="*/ 232931 h 562902"/>
                        <a:gd name="connsiteX0" fmla="*/ 5835 w 420612"/>
                        <a:gd name="connsiteY0" fmla="*/ 232931 h 562902"/>
                        <a:gd name="connsiteX1" fmla="*/ 141322 w 420612"/>
                        <a:gd name="connsiteY1" fmla="*/ 193697 h 562902"/>
                        <a:gd name="connsiteX2" fmla="*/ 363436 w 420612"/>
                        <a:gd name="connsiteY2" fmla="*/ 59677 h 562902"/>
                        <a:gd name="connsiteX3" fmla="*/ 333827 w 420612"/>
                        <a:gd name="connsiteY3" fmla="*/ 560923 h 562902"/>
                        <a:gd name="connsiteX4" fmla="*/ 5835 w 420612"/>
                        <a:gd name="connsiteY4" fmla="*/ 232931 h 562902"/>
                        <a:gd name="connsiteX0" fmla="*/ 5835 w 392542"/>
                        <a:gd name="connsiteY0" fmla="*/ 176473 h 504893"/>
                        <a:gd name="connsiteX1" fmla="*/ 141322 w 392542"/>
                        <a:gd name="connsiteY1" fmla="*/ 137239 h 504893"/>
                        <a:gd name="connsiteX2" fmla="*/ 363436 w 392542"/>
                        <a:gd name="connsiteY2" fmla="*/ 3219 h 504893"/>
                        <a:gd name="connsiteX3" fmla="*/ 382909 w 392542"/>
                        <a:gd name="connsiteY3" fmla="*/ 240425 h 504893"/>
                        <a:gd name="connsiteX4" fmla="*/ 333827 w 392542"/>
                        <a:gd name="connsiteY4" fmla="*/ 504465 h 504893"/>
                        <a:gd name="connsiteX5" fmla="*/ 5835 w 392542"/>
                        <a:gd name="connsiteY5" fmla="*/ 176473 h 504893"/>
                        <a:gd name="connsiteX0" fmla="*/ 1570 w 388277"/>
                        <a:gd name="connsiteY0" fmla="*/ 176473 h 504504"/>
                        <a:gd name="connsiteX1" fmla="*/ 137057 w 388277"/>
                        <a:gd name="connsiteY1" fmla="*/ 137239 h 504504"/>
                        <a:gd name="connsiteX2" fmla="*/ 359171 w 388277"/>
                        <a:gd name="connsiteY2" fmla="*/ 3219 h 504504"/>
                        <a:gd name="connsiteX3" fmla="*/ 378644 w 388277"/>
                        <a:gd name="connsiteY3" fmla="*/ 240425 h 504504"/>
                        <a:gd name="connsiteX4" fmla="*/ 329562 w 388277"/>
                        <a:gd name="connsiteY4" fmla="*/ 504465 h 504504"/>
                        <a:gd name="connsiteX5" fmla="*/ 224640 w 388277"/>
                        <a:gd name="connsiteY5" fmla="*/ 259676 h 504504"/>
                        <a:gd name="connsiteX6" fmla="*/ 1570 w 388277"/>
                        <a:gd name="connsiteY6" fmla="*/ 176473 h 504504"/>
                        <a:gd name="connsiteX0" fmla="*/ 1570 w 388277"/>
                        <a:gd name="connsiteY0" fmla="*/ 176473 h 437148"/>
                        <a:gd name="connsiteX1" fmla="*/ 137057 w 388277"/>
                        <a:gd name="connsiteY1" fmla="*/ 137239 h 437148"/>
                        <a:gd name="connsiteX2" fmla="*/ 359171 w 388277"/>
                        <a:gd name="connsiteY2" fmla="*/ 3219 h 437148"/>
                        <a:gd name="connsiteX3" fmla="*/ 378644 w 388277"/>
                        <a:gd name="connsiteY3" fmla="*/ 240425 h 437148"/>
                        <a:gd name="connsiteX4" fmla="*/ 185183 w 388277"/>
                        <a:gd name="connsiteY4" fmla="*/ 437088 h 437148"/>
                        <a:gd name="connsiteX5" fmla="*/ 224640 w 388277"/>
                        <a:gd name="connsiteY5" fmla="*/ 259676 h 437148"/>
                        <a:gd name="connsiteX6" fmla="*/ 1570 w 388277"/>
                        <a:gd name="connsiteY6" fmla="*/ 176473 h 437148"/>
                        <a:gd name="connsiteX0" fmla="*/ 371 w 387078"/>
                        <a:gd name="connsiteY0" fmla="*/ 176473 h 439011"/>
                        <a:gd name="connsiteX1" fmla="*/ 135858 w 387078"/>
                        <a:gd name="connsiteY1" fmla="*/ 137239 h 439011"/>
                        <a:gd name="connsiteX2" fmla="*/ 357972 w 387078"/>
                        <a:gd name="connsiteY2" fmla="*/ 3219 h 439011"/>
                        <a:gd name="connsiteX3" fmla="*/ 377445 w 387078"/>
                        <a:gd name="connsiteY3" fmla="*/ 240425 h 439011"/>
                        <a:gd name="connsiteX4" fmla="*/ 183984 w 387078"/>
                        <a:gd name="connsiteY4" fmla="*/ 437088 h 439011"/>
                        <a:gd name="connsiteX5" fmla="*/ 175315 w 387078"/>
                        <a:gd name="connsiteY5" fmla="*/ 327053 h 439011"/>
                        <a:gd name="connsiteX6" fmla="*/ 371 w 387078"/>
                        <a:gd name="connsiteY6" fmla="*/ 176473 h 439011"/>
                        <a:gd name="connsiteX0" fmla="*/ 310 w 379611"/>
                        <a:gd name="connsiteY0" fmla="*/ 179441 h 441979"/>
                        <a:gd name="connsiteX1" fmla="*/ 135797 w 379611"/>
                        <a:gd name="connsiteY1" fmla="*/ 140207 h 441979"/>
                        <a:gd name="connsiteX2" fmla="*/ 252254 w 379611"/>
                        <a:gd name="connsiteY2" fmla="*/ 108640 h 441979"/>
                        <a:gd name="connsiteX3" fmla="*/ 357911 w 379611"/>
                        <a:gd name="connsiteY3" fmla="*/ 6187 h 441979"/>
                        <a:gd name="connsiteX4" fmla="*/ 377384 w 379611"/>
                        <a:gd name="connsiteY4" fmla="*/ 243393 h 441979"/>
                        <a:gd name="connsiteX5" fmla="*/ 183923 w 379611"/>
                        <a:gd name="connsiteY5" fmla="*/ 440056 h 441979"/>
                        <a:gd name="connsiteX6" fmla="*/ 175254 w 379611"/>
                        <a:gd name="connsiteY6" fmla="*/ 330021 h 441979"/>
                        <a:gd name="connsiteX7" fmla="*/ 310 w 379611"/>
                        <a:gd name="connsiteY7" fmla="*/ 179441 h 441979"/>
                        <a:gd name="connsiteX0" fmla="*/ 3935 w 383236"/>
                        <a:gd name="connsiteY0" fmla="*/ 179441 h 449795"/>
                        <a:gd name="connsiteX1" fmla="*/ 139422 w 383236"/>
                        <a:gd name="connsiteY1" fmla="*/ 140207 h 449795"/>
                        <a:gd name="connsiteX2" fmla="*/ 255879 w 383236"/>
                        <a:gd name="connsiteY2" fmla="*/ 108640 h 449795"/>
                        <a:gd name="connsiteX3" fmla="*/ 361536 w 383236"/>
                        <a:gd name="connsiteY3" fmla="*/ 6187 h 449795"/>
                        <a:gd name="connsiteX4" fmla="*/ 381009 w 383236"/>
                        <a:gd name="connsiteY4" fmla="*/ 243393 h 449795"/>
                        <a:gd name="connsiteX5" fmla="*/ 187548 w 383236"/>
                        <a:gd name="connsiteY5" fmla="*/ 440056 h 449795"/>
                        <a:gd name="connsiteX6" fmla="*/ 63376 w 383236"/>
                        <a:gd name="connsiteY6" fmla="*/ 387772 h 449795"/>
                        <a:gd name="connsiteX7" fmla="*/ 3935 w 383236"/>
                        <a:gd name="connsiteY7" fmla="*/ 179441 h 449795"/>
                        <a:gd name="connsiteX0" fmla="*/ 3935 w 385276"/>
                        <a:gd name="connsiteY0" fmla="*/ 179441 h 445665"/>
                        <a:gd name="connsiteX1" fmla="*/ 139422 w 385276"/>
                        <a:gd name="connsiteY1" fmla="*/ 140207 h 445665"/>
                        <a:gd name="connsiteX2" fmla="*/ 255879 w 385276"/>
                        <a:gd name="connsiteY2" fmla="*/ 108640 h 445665"/>
                        <a:gd name="connsiteX3" fmla="*/ 361536 w 385276"/>
                        <a:gd name="connsiteY3" fmla="*/ 6187 h 445665"/>
                        <a:gd name="connsiteX4" fmla="*/ 381009 w 385276"/>
                        <a:gd name="connsiteY4" fmla="*/ 243393 h 445665"/>
                        <a:gd name="connsiteX5" fmla="*/ 275130 w 385276"/>
                        <a:gd name="connsiteY5" fmla="*/ 301145 h 445665"/>
                        <a:gd name="connsiteX6" fmla="*/ 187548 w 385276"/>
                        <a:gd name="connsiteY6" fmla="*/ 440056 h 445665"/>
                        <a:gd name="connsiteX7" fmla="*/ 63376 w 385276"/>
                        <a:gd name="connsiteY7" fmla="*/ 387772 h 445665"/>
                        <a:gd name="connsiteX8" fmla="*/ 3935 w 385276"/>
                        <a:gd name="connsiteY8" fmla="*/ 179441 h 445665"/>
                        <a:gd name="connsiteX0" fmla="*/ 3935 w 452120"/>
                        <a:gd name="connsiteY0" fmla="*/ 179441 h 445665"/>
                        <a:gd name="connsiteX1" fmla="*/ 139422 w 452120"/>
                        <a:gd name="connsiteY1" fmla="*/ 140207 h 445665"/>
                        <a:gd name="connsiteX2" fmla="*/ 255879 w 452120"/>
                        <a:gd name="connsiteY2" fmla="*/ 108640 h 445665"/>
                        <a:gd name="connsiteX3" fmla="*/ 448163 w 452120"/>
                        <a:gd name="connsiteY3" fmla="*/ 6187 h 445665"/>
                        <a:gd name="connsiteX4" fmla="*/ 381009 w 452120"/>
                        <a:gd name="connsiteY4" fmla="*/ 243393 h 445665"/>
                        <a:gd name="connsiteX5" fmla="*/ 275130 w 452120"/>
                        <a:gd name="connsiteY5" fmla="*/ 301145 h 445665"/>
                        <a:gd name="connsiteX6" fmla="*/ 187548 w 452120"/>
                        <a:gd name="connsiteY6" fmla="*/ 440056 h 445665"/>
                        <a:gd name="connsiteX7" fmla="*/ 63376 w 452120"/>
                        <a:gd name="connsiteY7" fmla="*/ 387772 h 445665"/>
                        <a:gd name="connsiteX8" fmla="*/ 3935 w 452120"/>
                        <a:gd name="connsiteY8" fmla="*/ 179441 h 445665"/>
                        <a:gd name="connsiteX0" fmla="*/ 3935 w 452120"/>
                        <a:gd name="connsiteY0" fmla="*/ 181796 h 448020"/>
                        <a:gd name="connsiteX1" fmla="*/ 139422 w 452120"/>
                        <a:gd name="connsiteY1" fmla="*/ 142562 h 448020"/>
                        <a:gd name="connsiteX2" fmla="*/ 246253 w 452120"/>
                        <a:gd name="connsiteY2" fmla="*/ 72494 h 448020"/>
                        <a:gd name="connsiteX3" fmla="*/ 448163 w 452120"/>
                        <a:gd name="connsiteY3" fmla="*/ 8542 h 448020"/>
                        <a:gd name="connsiteX4" fmla="*/ 381009 w 452120"/>
                        <a:gd name="connsiteY4" fmla="*/ 245748 h 448020"/>
                        <a:gd name="connsiteX5" fmla="*/ 275130 w 452120"/>
                        <a:gd name="connsiteY5" fmla="*/ 303500 h 448020"/>
                        <a:gd name="connsiteX6" fmla="*/ 187548 w 452120"/>
                        <a:gd name="connsiteY6" fmla="*/ 442411 h 448020"/>
                        <a:gd name="connsiteX7" fmla="*/ 63376 w 452120"/>
                        <a:gd name="connsiteY7" fmla="*/ 390127 h 448020"/>
                        <a:gd name="connsiteX8" fmla="*/ 3935 w 452120"/>
                        <a:gd name="connsiteY8" fmla="*/ 181796 h 448020"/>
                        <a:gd name="connsiteX0" fmla="*/ 3935 w 452120"/>
                        <a:gd name="connsiteY0" fmla="*/ 181796 h 423141"/>
                        <a:gd name="connsiteX1" fmla="*/ 139422 w 452120"/>
                        <a:gd name="connsiteY1" fmla="*/ 142562 h 423141"/>
                        <a:gd name="connsiteX2" fmla="*/ 246253 w 452120"/>
                        <a:gd name="connsiteY2" fmla="*/ 72494 h 423141"/>
                        <a:gd name="connsiteX3" fmla="*/ 448163 w 452120"/>
                        <a:gd name="connsiteY3" fmla="*/ 8542 h 423141"/>
                        <a:gd name="connsiteX4" fmla="*/ 381009 w 452120"/>
                        <a:gd name="connsiteY4" fmla="*/ 245748 h 423141"/>
                        <a:gd name="connsiteX5" fmla="*/ 275130 w 452120"/>
                        <a:gd name="connsiteY5" fmla="*/ 303500 h 423141"/>
                        <a:gd name="connsiteX6" fmla="*/ 187548 w 452120"/>
                        <a:gd name="connsiteY6" fmla="*/ 403910 h 423141"/>
                        <a:gd name="connsiteX7" fmla="*/ 63376 w 452120"/>
                        <a:gd name="connsiteY7" fmla="*/ 390127 h 423141"/>
                        <a:gd name="connsiteX8" fmla="*/ 3935 w 452120"/>
                        <a:gd name="connsiteY8" fmla="*/ 181796 h 423141"/>
                        <a:gd name="connsiteX0" fmla="*/ 3935 w 452120"/>
                        <a:gd name="connsiteY0" fmla="*/ 181796 h 428349"/>
                        <a:gd name="connsiteX1" fmla="*/ 139422 w 452120"/>
                        <a:gd name="connsiteY1" fmla="*/ 142562 h 428349"/>
                        <a:gd name="connsiteX2" fmla="*/ 246253 w 452120"/>
                        <a:gd name="connsiteY2" fmla="*/ 72494 h 428349"/>
                        <a:gd name="connsiteX3" fmla="*/ 448163 w 452120"/>
                        <a:gd name="connsiteY3" fmla="*/ 8542 h 428349"/>
                        <a:gd name="connsiteX4" fmla="*/ 381009 w 452120"/>
                        <a:gd name="connsiteY4" fmla="*/ 245748 h 428349"/>
                        <a:gd name="connsiteX5" fmla="*/ 255880 w 452120"/>
                        <a:gd name="connsiteY5" fmla="*/ 216873 h 428349"/>
                        <a:gd name="connsiteX6" fmla="*/ 187548 w 452120"/>
                        <a:gd name="connsiteY6" fmla="*/ 403910 h 428349"/>
                        <a:gd name="connsiteX7" fmla="*/ 63376 w 452120"/>
                        <a:gd name="connsiteY7" fmla="*/ 390127 h 428349"/>
                        <a:gd name="connsiteX8" fmla="*/ 3935 w 452120"/>
                        <a:gd name="connsiteY8" fmla="*/ 181796 h 428349"/>
                        <a:gd name="connsiteX0" fmla="*/ 3935 w 452120"/>
                        <a:gd name="connsiteY0" fmla="*/ 181796 h 404405"/>
                        <a:gd name="connsiteX1" fmla="*/ 139422 w 452120"/>
                        <a:gd name="connsiteY1" fmla="*/ 142562 h 404405"/>
                        <a:gd name="connsiteX2" fmla="*/ 246253 w 452120"/>
                        <a:gd name="connsiteY2" fmla="*/ 72494 h 404405"/>
                        <a:gd name="connsiteX3" fmla="*/ 448163 w 452120"/>
                        <a:gd name="connsiteY3" fmla="*/ 8542 h 404405"/>
                        <a:gd name="connsiteX4" fmla="*/ 381009 w 452120"/>
                        <a:gd name="connsiteY4" fmla="*/ 245748 h 404405"/>
                        <a:gd name="connsiteX5" fmla="*/ 255880 w 452120"/>
                        <a:gd name="connsiteY5" fmla="*/ 216873 h 404405"/>
                        <a:gd name="connsiteX6" fmla="*/ 158672 w 452120"/>
                        <a:gd name="connsiteY6" fmla="*/ 298032 h 404405"/>
                        <a:gd name="connsiteX7" fmla="*/ 63376 w 452120"/>
                        <a:gd name="connsiteY7" fmla="*/ 390127 h 404405"/>
                        <a:gd name="connsiteX8" fmla="*/ 3935 w 452120"/>
                        <a:gd name="connsiteY8" fmla="*/ 181796 h 404405"/>
                        <a:gd name="connsiteX0" fmla="*/ 3935 w 451460"/>
                        <a:gd name="connsiteY0" fmla="*/ 181796 h 404405"/>
                        <a:gd name="connsiteX1" fmla="*/ 139422 w 451460"/>
                        <a:gd name="connsiteY1" fmla="*/ 142562 h 404405"/>
                        <a:gd name="connsiteX2" fmla="*/ 246253 w 451460"/>
                        <a:gd name="connsiteY2" fmla="*/ 72494 h 404405"/>
                        <a:gd name="connsiteX3" fmla="*/ 448163 w 451460"/>
                        <a:gd name="connsiteY3" fmla="*/ 8542 h 404405"/>
                        <a:gd name="connsiteX4" fmla="*/ 361758 w 451460"/>
                        <a:gd name="connsiteY4" fmla="*/ 168746 h 404405"/>
                        <a:gd name="connsiteX5" fmla="*/ 255880 w 451460"/>
                        <a:gd name="connsiteY5" fmla="*/ 216873 h 404405"/>
                        <a:gd name="connsiteX6" fmla="*/ 158672 w 451460"/>
                        <a:gd name="connsiteY6" fmla="*/ 298032 h 404405"/>
                        <a:gd name="connsiteX7" fmla="*/ 63376 w 451460"/>
                        <a:gd name="connsiteY7" fmla="*/ 390127 h 404405"/>
                        <a:gd name="connsiteX8" fmla="*/ 3935 w 451460"/>
                        <a:gd name="connsiteY8" fmla="*/ 181796 h 404405"/>
                        <a:gd name="connsiteX0" fmla="*/ 3935 w 451460"/>
                        <a:gd name="connsiteY0" fmla="*/ 181796 h 406350"/>
                        <a:gd name="connsiteX1" fmla="*/ 139422 w 451460"/>
                        <a:gd name="connsiteY1" fmla="*/ 142562 h 406350"/>
                        <a:gd name="connsiteX2" fmla="*/ 246253 w 451460"/>
                        <a:gd name="connsiteY2" fmla="*/ 72494 h 406350"/>
                        <a:gd name="connsiteX3" fmla="*/ 448163 w 451460"/>
                        <a:gd name="connsiteY3" fmla="*/ 8542 h 406350"/>
                        <a:gd name="connsiteX4" fmla="*/ 361758 w 451460"/>
                        <a:gd name="connsiteY4" fmla="*/ 168746 h 406350"/>
                        <a:gd name="connsiteX5" fmla="*/ 255880 w 451460"/>
                        <a:gd name="connsiteY5" fmla="*/ 216873 h 406350"/>
                        <a:gd name="connsiteX6" fmla="*/ 254925 w 451460"/>
                        <a:gd name="connsiteY6" fmla="*/ 317282 h 406350"/>
                        <a:gd name="connsiteX7" fmla="*/ 63376 w 451460"/>
                        <a:gd name="connsiteY7" fmla="*/ 390127 h 406350"/>
                        <a:gd name="connsiteX8" fmla="*/ 3935 w 451460"/>
                        <a:gd name="connsiteY8" fmla="*/ 181796 h 40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460" h="406350">
                          <a:moveTo>
                            <a:pt x="3935" y="181796"/>
                          </a:moveTo>
                          <a:cubicBezTo>
                            <a:pt x="16609" y="140535"/>
                            <a:pt x="99036" y="160779"/>
                            <a:pt x="139422" y="142562"/>
                          </a:cubicBezTo>
                          <a:cubicBezTo>
                            <a:pt x="179808" y="124345"/>
                            <a:pt x="209234" y="94831"/>
                            <a:pt x="246253" y="72494"/>
                          </a:cubicBezTo>
                          <a:cubicBezTo>
                            <a:pt x="283272" y="50157"/>
                            <a:pt x="425704" y="-25146"/>
                            <a:pt x="448163" y="8542"/>
                          </a:cubicBezTo>
                          <a:cubicBezTo>
                            <a:pt x="470622" y="42230"/>
                            <a:pt x="371346" y="114774"/>
                            <a:pt x="361758" y="168746"/>
                          </a:cubicBezTo>
                          <a:cubicBezTo>
                            <a:pt x="352170" y="222718"/>
                            <a:pt x="288124" y="184096"/>
                            <a:pt x="255880" y="216873"/>
                          </a:cubicBezTo>
                          <a:cubicBezTo>
                            <a:pt x="223637" y="249650"/>
                            <a:pt x="287009" y="288406"/>
                            <a:pt x="254925" y="317282"/>
                          </a:cubicBezTo>
                          <a:cubicBezTo>
                            <a:pt x="222841" y="346158"/>
                            <a:pt x="118041" y="444792"/>
                            <a:pt x="63376" y="390127"/>
                          </a:cubicBezTo>
                          <a:cubicBezTo>
                            <a:pt x="8711" y="335462"/>
                            <a:pt x="-8739" y="223057"/>
                            <a:pt x="3935" y="181796"/>
                          </a:cubicBezTo>
                          <a:close/>
                        </a:path>
                      </a:pathLst>
                    </a:custGeom>
                    <a:gradFill>
                      <a:gsLst>
                        <a:gs pos="0">
                          <a:srgbClr val="7030A0">
                            <a:tint val="66000"/>
                            <a:satMod val="160000"/>
                          </a:srgbClr>
                        </a:gs>
                        <a:gs pos="100000">
                          <a:srgbClr val="7030A0">
                            <a:tint val="23500"/>
                            <a:satMod val="160000"/>
                          </a:srgbClr>
                        </a:gs>
                      </a:gsLst>
                      <a:path path="circle">
                        <a:fillToRect l="50000" t="50000" r="50000" b="50000"/>
                      </a:path>
                    </a:gradFill>
                    <a:ln>
                      <a:noFill/>
                    </a:ln>
                    <a:effectLst>
                      <a:outerShdw blurRad="44450" dist="27940" dir="5400000" algn="ctr">
                        <a:srgbClr val="000000">
                          <a:alpha val="32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27" name="Oval 201"/>
                    <p:cNvSpPr/>
                    <p:nvPr/>
                  </p:nvSpPr>
                  <p:spPr>
                    <a:xfrm>
                      <a:off x="10728339" y="2581092"/>
                      <a:ext cx="431845" cy="292767"/>
                    </a:xfrm>
                    <a:custGeom>
                      <a:avLst/>
                      <a:gdLst>
                        <a:gd name="connsiteX0" fmla="*/ 0 w 655983"/>
                        <a:gd name="connsiteY0" fmla="*/ 327992 h 655983"/>
                        <a:gd name="connsiteX1" fmla="*/ 327992 w 655983"/>
                        <a:gd name="connsiteY1" fmla="*/ 0 h 655983"/>
                        <a:gd name="connsiteX2" fmla="*/ 655984 w 655983"/>
                        <a:gd name="connsiteY2" fmla="*/ 327992 h 655983"/>
                        <a:gd name="connsiteX3" fmla="*/ 327992 w 655983"/>
                        <a:gd name="connsiteY3" fmla="*/ 655984 h 655983"/>
                        <a:gd name="connsiteX4" fmla="*/ 0 w 655983"/>
                        <a:gd name="connsiteY4" fmla="*/ 327992 h 655983"/>
                        <a:gd name="connsiteX0" fmla="*/ 19388 w 675372"/>
                        <a:gd name="connsiteY0" fmla="*/ 92111 h 420103"/>
                        <a:gd name="connsiteX1" fmla="*/ 154875 w 675372"/>
                        <a:gd name="connsiteY1" fmla="*/ 52877 h 420103"/>
                        <a:gd name="connsiteX2" fmla="*/ 675372 w 675372"/>
                        <a:gd name="connsiteY2" fmla="*/ 92111 h 420103"/>
                        <a:gd name="connsiteX3" fmla="*/ 347380 w 675372"/>
                        <a:gd name="connsiteY3" fmla="*/ 420103 h 420103"/>
                        <a:gd name="connsiteX4" fmla="*/ 19388 w 675372"/>
                        <a:gd name="connsiteY4" fmla="*/ 92111 h 420103"/>
                        <a:gd name="connsiteX0" fmla="*/ 5835 w 370981"/>
                        <a:gd name="connsiteY0" fmla="*/ 232931 h 562902"/>
                        <a:gd name="connsiteX1" fmla="*/ 141322 w 370981"/>
                        <a:gd name="connsiteY1" fmla="*/ 193697 h 562902"/>
                        <a:gd name="connsiteX2" fmla="*/ 363436 w 370981"/>
                        <a:gd name="connsiteY2" fmla="*/ 59677 h 562902"/>
                        <a:gd name="connsiteX3" fmla="*/ 333827 w 370981"/>
                        <a:gd name="connsiteY3" fmla="*/ 560923 h 562902"/>
                        <a:gd name="connsiteX4" fmla="*/ 5835 w 370981"/>
                        <a:gd name="connsiteY4" fmla="*/ 232931 h 562902"/>
                        <a:gd name="connsiteX0" fmla="*/ 5835 w 420612"/>
                        <a:gd name="connsiteY0" fmla="*/ 232931 h 562902"/>
                        <a:gd name="connsiteX1" fmla="*/ 141322 w 420612"/>
                        <a:gd name="connsiteY1" fmla="*/ 193697 h 562902"/>
                        <a:gd name="connsiteX2" fmla="*/ 363436 w 420612"/>
                        <a:gd name="connsiteY2" fmla="*/ 59677 h 562902"/>
                        <a:gd name="connsiteX3" fmla="*/ 333827 w 420612"/>
                        <a:gd name="connsiteY3" fmla="*/ 560923 h 562902"/>
                        <a:gd name="connsiteX4" fmla="*/ 5835 w 420612"/>
                        <a:gd name="connsiteY4" fmla="*/ 232931 h 562902"/>
                        <a:gd name="connsiteX0" fmla="*/ 5835 w 392542"/>
                        <a:gd name="connsiteY0" fmla="*/ 176473 h 504893"/>
                        <a:gd name="connsiteX1" fmla="*/ 141322 w 392542"/>
                        <a:gd name="connsiteY1" fmla="*/ 137239 h 504893"/>
                        <a:gd name="connsiteX2" fmla="*/ 363436 w 392542"/>
                        <a:gd name="connsiteY2" fmla="*/ 3219 h 504893"/>
                        <a:gd name="connsiteX3" fmla="*/ 382909 w 392542"/>
                        <a:gd name="connsiteY3" fmla="*/ 240425 h 504893"/>
                        <a:gd name="connsiteX4" fmla="*/ 333827 w 392542"/>
                        <a:gd name="connsiteY4" fmla="*/ 504465 h 504893"/>
                        <a:gd name="connsiteX5" fmla="*/ 5835 w 392542"/>
                        <a:gd name="connsiteY5" fmla="*/ 176473 h 504893"/>
                        <a:gd name="connsiteX0" fmla="*/ 1570 w 388277"/>
                        <a:gd name="connsiteY0" fmla="*/ 176473 h 504504"/>
                        <a:gd name="connsiteX1" fmla="*/ 137057 w 388277"/>
                        <a:gd name="connsiteY1" fmla="*/ 137239 h 504504"/>
                        <a:gd name="connsiteX2" fmla="*/ 359171 w 388277"/>
                        <a:gd name="connsiteY2" fmla="*/ 3219 h 504504"/>
                        <a:gd name="connsiteX3" fmla="*/ 378644 w 388277"/>
                        <a:gd name="connsiteY3" fmla="*/ 240425 h 504504"/>
                        <a:gd name="connsiteX4" fmla="*/ 329562 w 388277"/>
                        <a:gd name="connsiteY4" fmla="*/ 504465 h 504504"/>
                        <a:gd name="connsiteX5" fmla="*/ 224640 w 388277"/>
                        <a:gd name="connsiteY5" fmla="*/ 259676 h 504504"/>
                        <a:gd name="connsiteX6" fmla="*/ 1570 w 388277"/>
                        <a:gd name="connsiteY6" fmla="*/ 176473 h 504504"/>
                        <a:gd name="connsiteX0" fmla="*/ 1570 w 388277"/>
                        <a:gd name="connsiteY0" fmla="*/ 176473 h 437148"/>
                        <a:gd name="connsiteX1" fmla="*/ 137057 w 388277"/>
                        <a:gd name="connsiteY1" fmla="*/ 137239 h 437148"/>
                        <a:gd name="connsiteX2" fmla="*/ 359171 w 388277"/>
                        <a:gd name="connsiteY2" fmla="*/ 3219 h 437148"/>
                        <a:gd name="connsiteX3" fmla="*/ 378644 w 388277"/>
                        <a:gd name="connsiteY3" fmla="*/ 240425 h 437148"/>
                        <a:gd name="connsiteX4" fmla="*/ 185183 w 388277"/>
                        <a:gd name="connsiteY4" fmla="*/ 437088 h 437148"/>
                        <a:gd name="connsiteX5" fmla="*/ 224640 w 388277"/>
                        <a:gd name="connsiteY5" fmla="*/ 259676 h 437148"/>
                        <a:gd name="connsiteX6" fmla="*/ 1570 w 388277"/>
                        <a:gd name="connsiteY6" fmla="*/ 176473 h 437148"/>
                        <a:gd name="connsiteX0" fmla="*/ 371 w 387078"/>
                        <a:gd name="connsiteY0" fmla="*/ 176473 h 439011"/>
                        <a:gd name="connsiteX1" fmla="*/ 135858 w 387078"/>
                        <a:gd name="connsiteY1" fmla="*/ 137239 h 439011"/>
                        <a:gd name="connsiteX2" fmla="*/ 357972 w 387078"/>
                        <a:gd name="connsiteY2" fmla="*/ 3219 h 439011"/>
                        <a:gd name="connsiteX3" fmla="*/ 377445 w 387078"/>
                        <a:gd name="connsiteY3" fmla="*/ 240425 h 439011"/>
                        <a:gd name="connsiteX4" fmla="*/ 183984 w 387078"/>
                        <a:gd name="connsiteY4" fmla="*/ 437088 h 439011"/>
                        <a:gd name="connsiteX5" fmla="*/ 175315 w 387078"/>
                        <a:gd name="connsiteY5" fmla="*/ 327053 h 439011"/>
                        <a:gd name="connsiteX6" fmla="*/ 371 w 387078"/>
                        <a:gd name="connsiteY6" fmla="*/ 176473 h 439011"/>
                        <a:gd name="connsiteX0" fmla="*/ 310 w 379611"/>
                        <a:gd name="connsiteY0" fmla="*/ 179441 h 441979"/>
                        <a:gd name="connsiteX1" fmla="*/ 135797 w 379611"/>
                        <a:gd name="connsiteY1" fmla="*/ 140207 h 441979"/>
                        <a:gd name="connsiteX2" fmla="*/ 252254 w 379611"/>
                        <a:gd name="connsiteY2" fmla="*/ 108640 h 441979"/>
                        <a:gd name="connsiteX3" fmla="*/ 357911 w 379611"/>
                        <a:gd name="connsiteY3" fmla="*/ 6187 h 441979"/>
                        <a:gd name="connsiteX4" fmla="*/ 377384 w 379611"/>
                        <a:gd name="connsiteY4" fmla="*/ 243393 h 441979"/>
                        <a:gd name="connsiteX5" fmla="*/ 183923 w 379611"/>
                        <a:gd name="connsiteY5" fmla="*/ 440056 h 441979"/>
                        <a:gd name="connsiteX6" fmla="*/ 175254 w 379611"/>
                        <a:gd name="connsiteY6" fmla="*/ 330021 h 441979"/>
                        <a:gd name="connsiteX7" fmla="*/ 310 w 379611"/>
                        <a:gd name="connsiteY7" fmla="*/ 179441 h 441979"/>
                        <a:gd name="connsiteX0" fmla="*/ 3935 w 383236"/>
                        <a:gd name="connsiteY0" fmla="*/ 179441 h 449795"/>
                        <a:gd name="connsiteX1" fmla="*/ 139422 w 383236"/>
                        <a:gd name="connsiteY1" fmla="*/ 140207 h 449795"/>
                        <a:gd name="connsiteX2" fmla="*/ 255879 w 383236"/>
                        <a:gd name="connsiteY2" fmla="*/ 108640 h 449795"/>
                        <a:gd name="connsiteX3" fmla="*/ 361536 w 383236"/>
                        <a:gd name="connsiteY3" fmla="*/ 6187 h 449795"/>
                        <a:gd name="connsiteX4" fmla="*/ 381009 w 383236"/>
                        <a:gd name="connsiteY4" fmla="*/ 243393 h 449795"/>
                        <a:gd name="connsiteX5" fmla="*/ 187548 w 383236"/>
                        <a:gd name="connsiteY5" fmla="*/ 440056 h 449795"/>
                        <a:gd name="connsiteX6" fmla="*/ 63376 w 383236"/>
                        <a:gd name="connsiteY6" fmla="*/ 387772 h 449795"/>
                        <a:gd name="connsiteX7" fmla="*/ 3935 w 383236"/>
                        <a:gd name="connsiteY7" fmla="*/ 179441 h 449795"/>
                        <a:gd name="connsiteX0" fmla="*/ 3935 w 385276"/>
                        <a:gd name="connsiteY0" fmla="*/ 179441 h 445665"/>
                        <a:gd name="connsiteX1" fmla="*/ 139422 w 385276"/>
                        <a:gd name="connsiteY1" fmla="*/ 140207 h 445665"/>
                        <a:gd name="connsiteX2" fmla="*/ 255879 w 385276"/>
                        <a:gd name="connsiteY2" fmla="*/ 108640 h 445665"/>
                        <a:gd name="connsiteX3" fmla="*/ 361536 w 385276"/>
                        <a:gd name="connsiteY3" fmla="*/ 6187 h 445665"/>
                        <a:gd name="connsiteX4" fmla="*/ 381009 w 385276"/>
                        <a:gd name="connsiteY4" fmla="*/ 243393 h 445665"/>
                        <a:gd name="connsiteX5" fmla="*/ 275130 w 385276"/>
                        <a:gd name="connsiteY5" fmla="*/ 301145 h 445665"/>
                        <a:gd name="connsiteX6" fmla="*/ 187548 w 385276"/>
                        <a:gd name="connsiteY6" fmla="*/ 440056 h 445665"/>
                        <a:gd name="connsiteX7" fmla="*/ 63376 w 385276"/>
                        <a:gd name="connsiteY7" fmla="*/ 387772 h 445665"/>
                        <a:gd name="connsiteX8" fmla="*/ 3935 w 385276"/>
                        <a:gd name="connsiteY8" fmla="*/ 179441 h 445665"/>
                        <a:gd name="connsiteX0" fmla="*/ 3935 w 452120"/>
                        <a:gd name="connsiteY0" fmla="*/ 179441 h 445665"/>
                        <a:gd name="connsiteX1" fmla="*/ 139422 w 452120"/>
                        <a:gd name="connsiteY1" fmla="*/ 140207 h 445665"/>
                        <a:gd name="connsiteX2" fmla="*/ 255879 w 452120"/>
                        <a:gd name="connsiteY2" fmla="*/ 108640 h 445665"/>
                        <a:gd name="connsiteX3" fmla="*/ 448163 w 452120"/>
                        <a:gd name="connsiteY3" fmla="*/ 6187 h 445665"/>
                        <a:gd name="connsiteX4" fmla="*/ 381009 w 452120"/>
                        <a:gd name="connsiteY4" fmla="*/ 243393 h 445665"/>
                        <a:gd name="connsiteX5" fmla="*/ 275130 w 452120"/>
                        <a:gd name="connsiteY5" fmla="*/ 301145 h 445665"/>
                        <a:gd name="connsiteX6" fmla="*/ 187548 w 452120"/>
                        <a:gd name="connsiteY6" fmla="*/ 440056 h 445665"/>
                        <a:gd name="connsiteX7" fmla="*/ 63376 w 452120"/>
                        <a:gd name="connsiteY7" fmla="*/ 387772 h 445665"/>
                        <a:gd name="connsiteX8" fmla="*/ 3935 w 452120"/>
                        <a:gd name="connsiteY8" fmla="*/ 179441 h 445665"/>
                        <a:gd name="connsiteX0" fmla="*/ 3935 w 452120"/>
                        <a:gd name="connsiteY0" fmla="*/ 181796 h 448020"/>
                        <a:gd name="connsiteX1" fmla="*/ 139422 w 452120"/>
                        <a:gd name="connsiteY1" fmla="*/ 142562 h 448020"/>
                        <a:gd name="connsiteX2" fmla="*/ 246253 w 452120"/>
                        <a:gd name="connsiteY2" fmla="*/ 72494 h 448020"/>
                        <a:gd name="connsiteX3" fmla="*/ 448163 w 452120"/>
                        <a:gd name="connsiteY3" fmla="*/ 8542 h 448020"/>
                        <a:gd name="connsiteX4" fmla="*/ 381009 w 452120"/>
                        <a:gd name="connsiteY4" fmla="*/ 245748 h 448020"/>
                        <a:gd name="connsiteX5" fmla="*/ 275130 w 452120"/>
                        <a:gd name="connsiteY5" fmla="*/ 303500 h 448020"/>
                        <a:gd name="connsiteX6" fmla="*/ 187548 w 452120"/>
                        <a:gd name="connsiteY6" fmla="*/ 442411 h 448020"/>
                        <a:gd name="connsiteX7" fmla="*/ 63376 w 452120"/>
                        <a:gd name="connsiteY7" fmla="*/ 390127 h 448020"/>
                        <a:gd name="connsiteX8" fmla="*/ 3935 w 452120"/>
                        <a:gd name="connsiteY8" fmla="*/ 181796 h 448020"/>
                        <a:gd name="connsiteX0" fmla="*/ 3935 w 452120"/>
                        <a:gd name="connsiteY0" fmla="*/ 181796 h 423141"/>
                        <a:gd name="connsiteX1" fmla="*/ 139422 w 452120"/>
                        <a:gd name="connsiteY1" fmla="*/ 142562 h 423141"/>
                        <a:gd name="connsiteX2" fmla="*/ 246253 w 452120"/>
                        <a:gd name="connsiteY2" fmla="*/ 72494 h 423141"/>
                        <a:gd name="connsiteX3" fmla="*/ 448163 w 452120"/>
                        <a:gd name="connsiteY3" fmla="*/ 8542 h 423141"/>
                        <a:gd name="connsiteX4" fmla="*/ 381009 w 452120"/>
                        <a:gd name="connsiteY4" fmla="*/ 245748 h 423141"/>
                        <a:gd name="connsiteX5" fmla="*/ 275130 w 452120"/>
                        <a:gd name="connsiteY5" fmla="*/ 303500 h 423141"/>
                        <a:gd name="connsiteX6" fmla="*/ 187548 w 452120"/>
                        <a:gd name="connsiteY6" fmla="*/ 403910 h 423141"/>
                        <a:gd name="connsiteX7" fmla="*/ 63376 w 452120"/>
                        <a:gd name="connsiteY7" fmla="*/ 390127 h 423141"/>
                        <a:gd name="connsiteX8" fmla="*/ 3935 w 452120"/>
                        <a:gd name="connsiteY8" fmla="*/ 181796 h 423141"/>
                        <a:gd name="connsiteX0" fmla="*/ 3935 w 452120"/>
                        <a:gd name="connsiteY0" fmla="*/ 181796 h 428349"/>
                        <a:gd name="connsiteX1" fmla="*/ 139422 w 452120"/>
                        <a:gd name="connsiteY1" fmla="*/ 142562 h 428349"/>
                        <a:gd name="connsiteX2" fmla="*/ 246253 w 452120"/>
                        <a:gd name="connsiteY2" fmla="*/ 72494 h 428349"/>
                        <a:gd name="connsiteX3" fmla="*/ 448163 w 452120"/>
                        <a:gd name="connsiteY3" fmla="*/ 8542 h 428349"/>
                        <a:gd name="connsiteX4" fmla="*/ 381009 w 452120"/>
                        <a:gd name="connsiteY4" fmla="*/ 245748 h 428349"/>
                        <a:gd name="connsiteX5" fmla="*/ 255880 w 452120"/>
                        <a:gd name="connsiteY5" fmla="*/ 216873 h 428349"/>
                        <a:gd name="connsiteX6" fmla="*/ 187548 w 452120"/>
                        <a:gd name="connsiteY6" fmla="*/ 403910 h 428349"/>
                        <a:gd name="connsiteX7" fmla="*/ 63376 w 452120"/>
                        <a:gd name="connsiteY7" fmla="*/ 390127 h 428349"/>
                        <a:gd name="connsiteX8" fmla="*/ 3935 w 452120"/>
                        <a:gd name="connsiteY8" fmla="*/ 181796 h 428349"/>
                        <a:gd name="connsiteX0" fmla="*/ 3935 w 452120"/>
                        <a:gd name="connsiteY0" fmla="*/ 181796 h 404405"/>
                        <a:gd name="connsiteX1" fmla="*/ 139422 w 452120"/>
                        <a:gd name="connsiteY1" fmla="*/ 142562 h 404405"/>
                        <a:gd name="connsiteX2" fmla="*/ 246253 w 452120"/>
                        <a:gd name="connsiteY2" fmla="*/ 72494 h 404405"/>
                        <a:gd name="connsiteX3" fmla="*/ 448163 w 452120"/>
                        <a:gd name="connsiteY3" fmla="*/ 8542 h 404405"/>
                        <a:gd name="connsiteX4" fmla="*/ 381009 w 452120"/>
                        <a:gd name="connsiteY4" fmla="*/ 245748 h 404405"/>
                        <a:gd name="connsiteX5" fmla="*/ 255880 w 452120"/>
                        <a:gd name="connsiteY5" fmla="*/ 216873 h 404405"/>
                        <a:gd name="connsiteX6" fmla="*/ 158672 w 452120"/>
                        <a:gd name="connsiteY6" fmla="*/ 298032 h 404405"/>
                        <a:gd name="connsiteX7" fmla="*/ 63376 w 452120"/>
                        <a:gd name="connsiteY7" fmla="*/ 390127 h 404405"/>
                        <a:gd name="connsiteX8" fmla="*/ 3935 w 452120"/>
                        <a:gd name="connsiteY8" fmla="*/ 181796 h 404405"/>
                        <a:gd name="connsiteX0" fmla="*/ 3935 w 451460"/>
                        <a:gd name="connsiteY0" fmla="*/ 181796 h 404405"/>
                        <a:gd name="connsiteX1" fmla="*/ 139422 w 451460"/>
                        <a:gd name="connsiteY1" fmla="*/ 142562 h 404405"/>
                        <a:gd name="connsiteX2" fmla="*/ 246253 w 451460"/>
                        <a:gd name="connsiteY2" fmla="*/ 72494 h 404405"/>
                        <a:gd name="connsiteX3" fmla="*/ 448163 w 451460"/>
                        <a:gd name="connsiteY3" fmla="*/ 8542 h 404405"/>
                        <a:gd name="connsiteX4" fmla="*/ 361758 w 451460"/>
                        <a:gd name="connsiteY4" fmla="*/ 168746 h 404405"/>
                        <a:gd name="connsiteX5" fmla="*/ 255880 w 451460"/>
                        <a:gd name="connsiteY5" fmla="*/ 216873 h 404405"/>
                        <a:gd name="connsiteX6" fmla="*/ 158672 w 451460"/>
                        <a:gd name="connsiteY6" fmla="*/ 298032 h 404405"/>
                        <a:gd name="connsiteX7" fmla="*/ 63376 w 451460"/>
                        <a:gd name="connsiteY7" fmla="*/ 390127 h 404405"/>
                        <a:gd name="connsiteX8" fmla="*/ 3935 w 451460"/>
                        <a:gd name="connsiteY8" fmla="*/ 181796 h 404405"/>
                        <a:gd name="connsiteX0" fmla="*/ 3935 w 451460"/>
                        <a:gd name="connsiteY0" fmla="*/ 181796 h 406350"/>
                        <a:gd name="connsiteX1" fmla="*/ 139422 w 451460"/>
                        <a:gd name="connsiteY1" fmla="*/ 142562 h 406350"/>
                        <a:gd name="connsiteX2" fmla="*/ 246253 w 451460"/>
                        <a:gd name="connsiteY2" fmla="*/ 72494 h 406350"/>
                        <a:gd name="connsiteX3" fmla="*/ 448163 w 451460"/>
                        <a:gd name="connsiteY3" fmla="*/ 8542 h 406350"/>
                        <a:gd name="connsiteX4" fmla="*/ 361758 w 451460"/>
                        <a:gd name="connsiteY4" fmla="*/ 168746 h 406350"/>
                        <a:gd name="connsiteX5" fmla="*/ 255880 w 451460"/>
                        <a:gd name="connsiteY5" fmla="*/ 216873 h 406350"/>
                        <a:gd name="connsiteX6" fmla="*/ 254925 w 451460"/>
                        <a:gd name="connsiteY6" fmla="*/ 317282 h 406350"/>
                        <a:gd name="connsiteX7" fmla="*/ 63376 w 451460"/>
                        <a:gd name="connsiteY7" fmla="*/ 390127 h 406350"/>
                        <a:gd name="connsiteX8" fmla="*/ 3935 w 451460"/>
                        <a:gd name="connsiteY8" fmla="*/ 181796 h 406350"/>
                        <a:gd name="connsiteX0" fmla="*/ 3935 w 363123"/>
                        <a:gd name="connsiteY0" fmla="*/ 109303 h 333857"/>
                        <a:gd name="connsiteX1" fmla="*/ 139422 w 363123"/>
                        <a:gd name="connsiteY1" fmla="*/ 70069 h 333857"/>
                        <a:gd name="connsiteX2" fmla="*/ 246253 w 363123"/>
                        <a:gd name="connsiteY2" fmla="*/ 1 h 333857"/>
                        <a:gd name="connsiteX3" fmla="*/ 176314 w 363123"/>
                        <a:gd name="connsiteY3" fmla="*/ 69280 h 333857"/>
                        <a:gd name="connsiteX4" fmla="*/ 361758 w 363123"/>
                        <a:gd name="connsiteY4" fmla="*/ 96253 h 333857"/>
                        <a:gd name="connsiteX5" fmla="*/ 255880 w 363123"/>
                        <a:gd name="connsiteY5" fmla="*/ 144380 h 333857"/>
                        <a:gd name="connsiteX6" fmla="*/ 254925 w 363123"/>
                        <a:gd name="connsiteY6" fmla="*/ 244789 h 333857"/>
                        <a:gd name="connsiteX7" fmla="*/ 63376 w 363123"/>
                        <a:gd name="connsiteY7" fmla="*/ 317634 h 333857"/>
                        <a:gd name="connsiteX8" fmla="*/ 3935 w 363123"/>
                        <a:gd name="connsiteY8" fmla="*/ 109303 h 333857"/>
                        <a:gd name="connsiteX0" fmla="*/ 149 w 359337"/>
                        <a:gd name="connsiteY0" fmla="*/ 109303 h 277930"/>
                        <a:gd name="connsiteX1" fmla="*/ 135636 w 359337"/>
                        <a:gd name="connsiteY1" fmla="*/ 70069 h 277930"/>
                        <a:gd name="connsiteX2" fmla="*/ 242467 w 359337"/>
                        <a:gd name="connsiteY2" fmla="*/ 1 h 277930"/>
                        <a:gd name="connsiteX3" fmla="*/ 172528 w 359337"/>
                        <a:gd name="connsiteY3" fmla="*/ 69280 h 277930"/>
                        <a:gd name="connsiteX4" fmla="*/ 357972 w 359337"/>
                        <a:gd name="connsiteY4" fmla="*/ 96253 h 277930"/>
                        <a:gd name="connsiteX5" fmla="*/ 252094 w 359337"/>
                        <a:gd name="connsiteY5" fmla="*/ 144380 h 277930"/>
                        <a:gd name="connsiteX6" fmla="*/ 251139 w 359337"/>
                        <a:gd name="connsiteY6" fmla="*/ 244789 h 277930"/>
                        <a:gd name="connsiteX7" fmla="*/ 162705 w 359337"/>
                        <a:gd name="connsiteY7" fmla="*/ 246578 h 277930"/>
                        <a:gd name="connsiteX8" fmla="*/ 149 w 359337"/>
                        <a:gd name="connsiteY8" fmla="*/ 109303 h 277930"/>
                        <a:gd name="connsiteX0" fmla="*/ 113 w 396797"/>
                        <a:gd name="connsiteY0" fmla="*/ 144832 h 262909"/>
                        <a:gd name="connsiteX1" fmla="*/ 173096 w 396797"/>
                        <a:gd name="connsiteY1" fmla="*/ 70069 h 262909"/>
                        <a:gd name="connsiteX2" fmla="*/ 279927 w 396797"/>
                        <a:gd name="connsiteY2" fmla="*/ 1 h 262909"/>
                        <a:gd name="connsiteX3" fmla="*/ 209988 w 396797"/>
                        <a:gd name="connsiteY3" fmla="*/ 69280 h 262909"/>
                        <a:gd name="connsiteX4" fmla="*/ 395432 w 396797"/>
                        <a:gd name="connsiteY4" fmla="*/ 96253 h 262909"/>
                        <a:gd name="connsiteX5" fmla="*/ 289554 w 396797"/>
                        <a:gd name="connsiteY5" fmla="*/ 144380 h 262909"/>
                        <a:gd name="connsiteX6" fmla="*/ 288599 w 396797"/>
                        <a:gd name="connsiteY6" fmla="*/ 244789 h 262909"/>
                        <a:gd name="connsiteX7" fmla="*/ 200165 w 396797"/>
                        <a:gd name="connsiteY7" fmla="*/ 246578 h 262909"/>
                        <a:gd name="connsiteX8" fmla="*/ 113 w 396797"/>
                        <a:gd name="connsiteY8" fmla="*/ 144832 h 262909"/>
                        <a:gd name="connsiteX0" fmla="*/ 113 w 396797"/>
                        <a:gd name="connsiteY0" fmla="*/ 180359 h 298436"/>
                        <a:gd name="connsiteX1" fmla="*/ 173096 w 396797"/>
                        <a:gd name="connsiteY1" fmla="*/ 105596 h 298436"/>
                        <a:gd name="connsiteX2" fmla="*/ 270553 w 396797"/>
                        <a:gd name="connsiteY2" fmla="*/ 0 h 298436"/>
                        <a:gd name="connsiteX3" fmla="*/ 209988 w 396797"/>
                        <a:gd name="connsiteY3" fmla="*/ 104807 h 298436"/>
                        <a:gd name="connsiteX4" fmla="*/ 395432 w 396797"/>
                        <a:gd name="connsiteY4" fmla="*/ 131780 h 298436"/>
                        <a:gd name="connsiteX5" fmla="*/ 289554 w 396797"/>
                        <a:gd name="connsiteY5" fmla="*/ 179907 h 298436"/>
                        <a:gd name="connsiteX6" fmla="*/ 288599 w 396797"/>
                        <a:gd name="connsiteY6" fmla="*/ 280316 h 298436"/>
                        <a:gd name="connsiteX7" fmla="*/ 200165 w 396797"/>
                        <a:gd name="connsiteY7" fmla="*/ 282105 h 298436"/>
                        <a:gd name="connsiteX8" fmla="*/ 113 w 396797"/>
                        <a:gd name="connsiteY8" fmla="*/ 180359 h 298436"/>
                        <a:gd name="connsiteX0" fmla="*/ 113 w 452513"/>
                        <a:gd name="connsiteY0" fmla="*/ 180359 h 298436"/>
                        <a:gd name="connsiteX1" fmla="*/ 173096 w 452513"/>
                        <a:gd name="connsiteY1" fmla="*/ 105596 h 298436"/>
                        <a:gd name="connsiteX2" fmla="*/ 270553 w 452513"/>
                        <a:gd name="connsiteY2" fmla="*/ 0 h 298436"/>
                        <a:gd name="connsiteX3" fmla="*/ 209988 w 452513"/>
                        <a:gd name="connsiteY3" fmla="*/ 104807 h 298436"/>
                        <a:gd name="connsiteX4" fmla="*/ 451676 w 452513"/>
                        <a:gd name="connsiteY4" fmla="*/ 140661 h 298436"/>
                        <a:gd name="connsiteX5" fmla="*/ 289554 w 452513"/>
                        <a:gd name="connsiteY5" fmla="*/ 179907 h 298436"/>
                        <a:gd name="connsiteX6" fmla="*/ 288599 w 452513"/>
                        <a:gd name="connsiteY6" fmla="*/ 280316 h 298436"/>
                        <a:gd name="connsiteX7" fmla="*/ 200165 w 452513"/>
                        <a:gd name="connsiteY7" fmla="*/ 282105 h 298436"/>
                        <a:gd name="connsiteX8" fmla="*/ 113 w 452513"/>
                        <a:gd name="connsiteY8" fmla="*/ 180359 h 298436"/>
                        <a:gd name="connsiteX0" fmla="*/ 113 w 458527"/>
                        <a:gd name="connsiteY0" fmla="*/ 180359 h 298436"/>
                        <a:gd name="connsiteX1" fmla="*/ 173096 w 458527"/>
                        <a:gd name="connsiteY1" fmla="*/ 105596 h 298436"/>
                        <a:gd name="connsiteX2" fmla="*/ 270553 w 458527"/>
                        <a:gd name="connsiteY2" fmla="*/ 0 h 298436"/>
                        <a:gd name="connsiteX3" fmla="*/ 209988 w 458527"/>
                        <a:gd name="connsiteY3" fmla="*/ 104807 h 298436"/>
                        <a:gd name="connsiteX4" fmla="*/ 451676 w 458527"/>
                        <a:gd name="connsiteY4" fmla="*/ 140661 h 298436"/>
                        <a:gd name="connsiteX5" fmla="*/ 383296 w 458527"/>
                        <a:gd name="connsiteY5" fmla="*/ 259845 h 298436"/>
                        <a:gd name="connsiteX6" fmla="*/ 288599 w 458527"/>
                        <a:gd name="connsiteY6" fmla="*/ 280316 h 298436"/>
                        <a:gd name="connsiteX7" fmla="*/ 200165 w 458527"/>
                        <a:gd name="connsiteY7" fmla="*/ 282105 h 298436"/>
                        <a:gd name="connsiteX8" fmla="*/ 113 w 458527"/>
                        <a:gd name="connsiteY8" fmla="*/ 180359 h 298436"/>
                        <a:gd name="connsiteX0" fmla="*/ 106 w 458520"/>
                        <a:gd name="connsiteY0" fmla="*/ 76863 h 194940"/>
                        <a:gd name="connsiteX1" fmla="*/ 173089 w 458520"/>
                        <a:gd name="connsiteY1" fmla="*/ 2100 h 194940"/>
                        <a:gd name="connsiteX2" fmla="*/ 214302 w 458520"/>
                        <a:gd name="connsiteY2" fmla="*/ 74145 h 194940"/>
                        <a:gd name="connsiteX3" fmla="*/ 209981 w 458520"/>
                        <a:gd name="connsiteY3" fmla="*/ 1311 h 194940"/>
                        <a:gd name="connsiteX4" fmla="*/ 451669 w 458520"/>
                        <a:gd name="connsiteY4" fmla="*/ 37165 h 194940"/>
                        <a:gd name="connsiteX5" fmla="*/ 383289 w 458520"/>
                        <a:gd name="connsiteY5" fmla="*/ 156349 h 194940"/>
                        <a:gd name="connsiteX6" fmla="*/ 288592 w 458520"/>
                        <a:gd name="connsiteY6" fmla="*/ 176820 h 194940"/>
                        <a:gd name="connsiteX7" fmla="*/ 200158 w 458520"/>
                        <a:gd name="connsiteY7" fmla="*/ 178609 h 194940"/>
                        <a:gd name="connsiteX8" fmla="*/ 106 w 458520"/>
                        <a:gd name="connsiteY8" fmla="*/ 76863 h 194940"/>
                        <a:gd name="connsiteX0" fmla="*/ 106 w 465665"/>
                        <a:gd name="connsiteY0" fmla="*/ 76945 h 195022"/>
                        <a:gd name="connsiteX1" fmla="*/ 173089 w 465665"/>
                        <a:gd name="connsiteY1" fmla="*/ 2182 h 195022"/>
                        <a:gd name="connsiteX2" fmla="*/ 214302 w 465665"/>
                        <a:gd name="connsiteY2" fmla="*/ 74227 h 195022"/>
                        <a:gd name="connsiteX3" fmla="*/ 209981 w 465665"/>
                        <a:gd name="connsiteY3" fmla="*/ 1393 h 195022"/>
                        <a:gd name="connsiteX4" fmla="*/ 451669 w 465665"/>
                        <a:gd name="connsiteY4" fmla="*/ 37247 h 195022"/>
                        <a:gd name="connsiteX5" fmla="*/ 420785 w 465665"/>
                        <a:gd name="connsiteY5" fmla="*/ 165313 h 195022"/>
                        <a:gd name="connsiteX6" fmla="*/ 288592 w 465665"/>
                        <a:gd name="connsiteY6" fmla="*/ 176902 h 195022"/>
                        <a:gd name="connsiteX7" fmla="*/ 200158 w 465665"/>
                        <a:gd name="connsiteY7" fmla="*/ 178691 h 195022"/>
                        <a:gd name="connsiteX8" fmla="*/ 106 w 465665"/>
                        <a:gd name="connsiteY8" fmla="*/ 76945 h 195022"/>
                        <a:gd name="connsiteX0" fmla="*/ 290 w 465849"/>
                        <a:gd name="connsiteY0" fmla="*/ 76945 h 269810"/>
                        <a:gd name="connsiteX1" fmla="*/ 173273 w 465849"/>
                        <a:gd name="connsiteY1" fmla="*/ 2182 h 269810"/>
                        <a:gd name="connsiteX2" fmla="*/ 214486 w 465849"/>
                        <a:gd name="connsiteY2" fmla="*/ 74227 h 269810"/>
                        <a:gd name="connsiteX3" fmla="*/ 210165 w 465849"/>
                        <a:gd name="connsiteY3" fmla="*/ 1393 h 269810"/>
                        <a:gd name="connsiteX4" fmla="*/ 451853 w 465849"/>
                        <a:gd name="connsiteY4" fmla="*/ 37247 h 269810"/>
                        <a:gd name="connsiteX5" fmla="*/ 420969 w 465849"/>
                        <a:gd name="connsiteY5" fmla="*/ 165313 h 269810"/>
                        <a:gd name="connsiteX6" fmla="*/ 288776 w 465849"/>
                        <a:gd name="connsiteY6" fmla="*/ 176902 h 269810"/>
                        <a:gd name="connsiteX7" fmla="*/ 219090 w 465849"/>
                        <a:gd name="connsiteY7" fmla="*/ 267512 h 269810"/>
                        <a:gd name="connsiteX8" fmla="*/ 290 w 465849"/>
                        <a:gd name="connsiteY8" fmla="*/ 76945 h 269810"/>
                        <a:gd name="connsiteX0" fmla="*/ 393 w 419082"/>
                        <a:gd name="connsiteY0" fmla="*/ 68063 h 270162"/>
                        <a:gd name="connsiteX1" fmla="*/ 126506 w 419082"/>
                        <a:gd name="connsiteY1" fmla="*/ 2182 h 270162"/>
                        <a:gd name="connsiteX2" fmla="*/ 167719 w 419082"/>
                        <a:gd name="connsiteY2" fmla="*/ 74227 h 270162"/>
                        <a:gd name="connsiteX3" fmla="*/ 163398 w 419082"/>
                        <a:gd name="connsiteY3" fmla="*/ 1393 h 270162"/>
                        <a:gd name="connsiteX4" fmla="*/ 405086 w 419082"/>
                        <a:gd name="connsiteY4" fmla="*/ 37247 h 270162"/>
                        <a:gd name="connsiteX5" fmla="*/ 374202 w 419082"/>
                        <a:gd name="connsiteY5" fmla="*/ 165313 h 270162"/>
                        <a:gd name="connsiteX6" fmla="*/ 242009 w 419082"/>
                        <a:gd name="connsiteY6" fmla="*/ 176902 h 270162"/>
                        <a:gd name="connsiteX7" fmla="*/ 172323 w 419082"/>
                        <a:gd name="connsiteY7" fmla="*/ 267512 h 270162"/>
                        <a:gd name="connsiteX8" fmla="*/ 393 w 419082"/>
                        <a:gd name="connsiteY8" fmla="*/ 68063 h 270162"/>
                        <a:gd name="connsiteX0" fmla="*/ 1887 w 420576"/>
                        <a:gd name="connsiteY0" fmla="*/ 68063 h 270162"/>
                        <a:gd name="connsiteX1" fmla="*/ 128000 w 420576"/>
                        <a:gd name="connsiteY1" fmla="*/ 2182 h 270162"/>
                        <a:gd name="connsiteX2" fmla="*/ 169213 w 420576"/>
                        <a:gd name="connsiteY2" fmla="*/ 74227 h 270162"/>
                        <a:gd name="connsiteX3" fmla="*/ 164892 w 420576"/>
                        <a:gd name="connsiteY3" fmla="*/ 1393 h 270162"/>
                        <a:gd name="connsiteX4" fmla="*/ 406580 w 420576"/>
                        <a:gd name="connsiteY4" fmla="*/ 37247 h 270162"/>
                        <a:gd name="connsiteX5" fmla="*/ 375696 w 420576"/>
                        <a:gd name="connsiteY5" fmla="*/ 165313 h 270162"/>
                        <a:gd name="connsiteX6" fmla="*/ 243503 w 420576"/>
                        <a:gd name="connsiteY6" fmla="*/ 176902 h 270162"/>
                        <a:gd name="connsiteX7" fmla="*/ 173817 w 420576"/>
                        <a:gd name="connsiteY7" fmla="*/ 267512 h 270162"/>
                        <a:gd name="connsiteX8" fmla="*/ 1887 w 420576"/>
                        <a:gd name="connsiteY8" fmla="*/ 68063 h 27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576" h="270162">
                          <a:moveTo>
                            <a:pt x="1887" y="68063"/>
                          </a:moveTo>
                          <a:cubicBezTo>
                            <a:pt x="22374" y="6077"/>
                            <a:pt x="100112" y="1155"/>
                            <a:pt x="128000" y="2182"/>
                          </a:cubicBezTo>
                          <a:cubicBezTo>
                            <a:pt x="155888" y="3209"/>
                            <a:pt x="163064" y="74359"/>
                            <a:pt x="169213" y="74227"/>
                          </a:cubicBezTo>
                          <a:cubicBezTo>
                            <a:pt x="175362" y="74096"/>
                            <a:pt x="125331" y="7556"/>
                            <a:pt x="164892" y="1393"/>
                          </a:cubicBezTo>
                          <a:cubicBezTo>
                            <a:pt x="204453" y="-4770"/>
                            <a:pt x="371446" y="9927"/>
                            <a:pt x="406580" y="37247"/>
                          </a:cubicBezTo>
                          <a:cubicBezTo>
                            <a:pt x="441714" y="64567"/>
                            <a:pt x="402876" y="142037"/>
                            <a:pt x="375696" y="165313"/>
                          </a:cubicBezTo>
                          <a:cubicBezTo>
                            <a:pt x="348516" y="188589"/>
                            <a:pt x="275587" y="148026"/>
                            <a:pt x="243503" y="176902"/>
                          </a:cubicBezTo>
                          <a:cubicBezTo>
                            <a:pt x="211419" y="205778"/>
                            <a:pt x="214086" y="285652"/>
                            <a:pt x="173817" y="267512"/>
                          </a:cubicBezTo>
                          <a:cubicBezTo>
                            <a:pt x="133548" y="249372"/>
                            <a:pt x="-18600" y="130049"/>
                            <a:pt x="1887" y="68063"/>
                          </a:cubicBezTo>
                          <a:close/>
                        </a:path>
                      </a:pathLst>
                    </a:custGeom>
                    <a:gradFill>
                      <a:gsLst>
                        <a:gs pos="0">
                          <a:srgbClr val="7030A0">
                            <a:tint val="66000"/>
                            <a:satMod val="160000"/>
                          </a:srgbClr>
                        </a:gs>
                        <a:gs pos="100000">
                          <a:srgbClr val="7030A0">
                            <a:tint val="23500"/>
                            <a:satMod val="160000"/>
                          </a:srgbClr>
                        </a:gs>
                      </a:gsLst>
                      <a:path path="circle">
                        <a:fillToRect l="50000" t="50000" r="50000" b="50000"/>
                      </a:path>
                    </a:gradFill>
                    <a:ln>
                      <a:noFill/>
                    </a:ln>
                    <a:effectLst>
                      <a:outerShdw blurRad="44450" dist="27940" dir="5400000" algn="ctr">
                        <a:srgbClr val="000000">
                          <a:alpha val="32000"/>
                        </a:srgbClr>
                      </a:outerShd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grpSp>
          </p:grpSp>
          <p:cxnSp>
            <p:nvCxnSpPr>
              <p:cNvPr id="280" name="Straight Arrow Connector 279"/>
              <p:cNvCxnSpPr/>
              <p:nvPr/>
            </p:nvCxnSpPr>
            <p:spPr>
              <a:xfrm>
                <a:off x="6880440" y="1873907"/>
                <a:ext cx="610822" cy="7569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grpSp>
        <p:nvGrpSpPr>
          <p:cNvPr id="133" name="Group 132">
            <a:extLst>
              <a:ext uri="{FF2B5EF4-FFF2-40B4-BE49-F238E27FC236}">
                <a16:creationId xmlns:a16="http://schemas.microsoft.com/office/drawing/2014/main" id="{6E6DDEC2-B26C-40D6-AAD7-CA2224B094B4}"/>
              </a:ext>
            </a:extLst>
          </p:cNvPr>
          <p:cNvGrpSpPr/>
          <p:nvPr/>
        </p:nvGrpSpPr>
        <p:grpSpPr>
          <a:xfrm>
            <a:off x="6018011" y="3464118"/>
            <a:ext cx="4576708" cy="2745076"/>
            <a:chOff x="4494011" y="3277851"/>
            <a:chExt cx="4576708" cy="2745076"/>
          </a:xfrm>
        </p:grpSpPr>
        <p:grpSp>
          <p:nvGrpSpPr>
            <p:cNvPr id="129" name="Group 128">
              <a:extLst>
                <a:ext uri="{FF2B5EF4-FFF2-40B4-BE49-F238E27FC236}">
                  <a16:creationId xmlns:a16="http://schemas.microsoft.com/office/drawing/2014/main" id="{B4F76141-CADF-4604-B19B-BDC86143B907}"/>
                </a:ext>
              </a:extLst>
            </p:cNvPr>
            <p:cNvGrpSpPr/>
            <p:nvPr/>
          </p:nvGrpSpPr>
          <p:grpSpPr>
            <a:xfrm>
              <a:off x="4494011" y="3277851"/>
              <a:ext cx="4576708" cy="2745076"/>
              <a:chOff x="4494011" y="3277851"/>
              <a:chExt cx="4576708" cy="2745076"/>
            </a:xfrm>
          </p:grpSpPr>
          <p:sp>
            <p:nvSpPr>
              <p:cNvPr id="305" name="TextBox 304"/>
              <p:cNvSpPr txBox="1"/>
              <p:nvPr/>
            </p:nvSpPr>
            <p:spPr>
              <a:xfrm>
                <a:off x="5920438" y="3277851"/>
                <a:ext cx="1837446" cy="334370"/>
              </a:xfrm>
              <a:prstGeom prst="rect">
                <a:avLst/>
              </a:prstGeom>
            </p:spPr>
            <p:txBody>
              <a:bodyPr vert="horz" wrap="none" lIns="91440" tIns="45720" rIns="91440" bIns="45720" rtlCol="0">
                <a:noAutofit/>
              </a:bodyPr>
              <a:lstStyle/>
              <a:p>
                <a:pPr algn="ctr"/>
                <a:r>
                  <a:rPr lang="en-US" sz="1600" b="1" dirty="0">
                    <a:ea typeface="Arial Unicode MS" pitchFamily="34" charset="-128"/>
                    <a:cs typeface="Arial Unicode MS" pitchFamily="34" charset="-128"/>
                  </a:rPr>
                  <a:t>Cell signals</a:t>
                </a:r>
              </a:p>
            </p:txBody>
          </p:sp>
          <p:sp>
            <p:nvSpPr>
              <p:cNvPr id="249" name="Down Arrow 248"/>
              <p:cNvSpPr/>
              <p:nvPr/>
            </p:nvSpPr>
            <p:spPr>
              <a:xfrm>
                <a:off x="6745284" y="4910839"/>
                <a:ext cx="271258" cy="461116"/>
              </a:xfrm>
              <a:prstGeom prst="downArrow">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nvGrpSpPr>
              <p:cNvPr id="248" name="Group 247"/>
              <p:cNvGrpSpPr/>
              <p:nvPr/>
            </p:nvGrpSpPr>
            <p:grpSpPr>
              <a:xfrm>
                <a:off x="4494011" y="3914258"/>
                <a:ext cx="4576706" cy="1232899"/>
                <a:chOff x="4360449" y="4037744"/>
                <a:chExt cx="4576706" cy="1232899"/>
              </a:xfrm>
            </p:grpSpPr>
            <p:sp>
              <p:nvSpPr>
                <p:cNvPr id="247" name="Rounded Rectangle 246"/>
                <p:cNvSpPr/>
                <p:nvPr/>
              </p:nvSpPr>
              <p:spPr>
                <a:xfrm>
                  <a:off x="4360449" y="4037744"/>
                  <a:ext cx="4576706" cy="1232899"/>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nvGrpSpPr>
                <p:cNvPr id="246" name="Group 245"/>
                <p:cNvGrpSpPr/>
                <p:nvPr/>
              </p:nvGrpSpPr>
              <p:grpSpPr>
                <a:xfrm>
                  <a:off x="4742120" y="4130419"/>
                  <a:ext cx="3857408" cy="1024203"/>
                  <a:chOff x="4742120" y="4130419"/>
                  <a:chExt cx="3857408" cy="1024203"/>
                </a:xfrm>
              </p:grpSpPr>
              <p:grpSp>
                <p:nvGrpSpPr>
                  <p:cNvPr id="203" name="Group 202"/>
                  <p:cNvGrpSpPr/>
                  <p:nvPr/>
                </p:nvGrpSpPr>
                <p:grpSpPr>
                  <a:xfrm>
                    <a:off x="4742120" y="4201249"/>
                    <a:ext cx="494746" cy="330713"/>
                    <a:chOff x="10002696" y="3308992"/>
                    <a:chExt cx="523790" cy="365068"/>
                  </a:xfrm>
                </p:grpSpPr>
                <p:sp>
                  <p:nvSpPr>
                    <p:cNvPr id="90" name="Oval 89"/>
                    <p:cNvSpPr/>
                    <p:nvPr/>
                  </p:nvSpPr>
                  <p:spPr>
                    <a:xfrm>
                      <a:off x="10002696" y="3308992"/>
                      <a:ext cx="523790" cy="365068"/>
                    </a:xfrm>
                    <a:custGeom>
                      <a:avLst/>
                      <a:gdLst>
                        <a:gd name="connsiteX0" fmla="*/ 0 w 375385"/>
                        <a:gd name="connsiteY0" fmla="*/ 200641 h 401282"/>
                        <a:gd name="connsiteX1" fmla="*/ 187693 w 375385"/>
                        <a:gd name="connsiteY1" fmla="*/ 0 h 401282"/>
                        <a:gd name="connsiteX2" fmla="*/ 375386 w 375385"/>
                        <a:gd name="connsiteY2" fmla="*/ 200641 h 401282"/>
                        <a:gd name="connsiteX3" fmla="*/ 187693 w 375385"/>
                        <a:gd name="connsiteY3" fmla="*/ 401282 h 401282"/>
                        <a:gd name="connsiteX4" fmla="*/ 0 w 375385"/>
                        <a:gd name="connsiteY4" fmla="*/ 200641 h 401282"/>
                        <a:gd name="connsiteX0" fmla="*/ 0 w 442763"/>
                        <a:gd name="connsiteY0" fmla="*/ 200641 h 401282"/>
                        <a:gd name="connsiteX1" fmla="*/ 255070 w 442763"/>
                        <a:gd name="connsiteY1" fmla="*/ 0 h 401282"/>
                        <a:gd name="connsiteX2" fmla="*/ 442763 w 442763"/>
                        <a:gd name="connsiteY2" fmla="*/ 200641 h 401282"/>
                        <a:gd name="connsiteX3" fmla="*/ 255070 w 442763"/>
                        <a:gd name="connsiteY3" fmla="*/ 401282 h 401282"/>
                        <a:gd name="connsiteX4" fmla="*/ 0 w 442763"/>
                        <a:gd name="connsiteY4" fmla="*/ 200641 h 401282"/>
                        <a:gd name="connsiteX0" fmla="*/ 0 w 510140"/>
                        <a:gd name="connsiteY0" fmla="*/ 200664 h 401325"/>
                        <a:gd name="connsiteX1" fmla="*/ 255070 w 510140"/>
                        <a:gd name="connsiteY1" fmla="*/ 23 h 401325"/>
                        <a:gd name="connsiteX2" fmla="*/ 510140 w 510140"/>
                        <a:gd name="connsiteY2" fmla="*/ 191039 h 401325"/>
                        <a:gd name="connsiteX3" fmla="*/ 255070 w 510140"/>
                        <a:gd name="connsiteY3" fmla="*/ 401305 h 401325"/>
                        <a:gd name="connsiteX4" fmla="*/ 0 w 510140"/>
                        <a:gd name="connsiteY4" fmla="*/ 200664 h 401325"/>
                        <a:gd name="connsiteX0" fmla="*/ 0 w 510140"/>
                        <a:gd name="connsiteY0" fmla="*/ 200664 h 362822"/>
                        <a:gd name="connsiteX1" fmla="*/ 255070 w 510140"/>
                        <a:gd name="connsiteY1" fmla="*/ 23 h 362822"/>
                        <a:gd name="connsiteX2" fmla="*/ 510140 w 510140"/>
                        <a:gd name="connsiteY2" fmla="*/ 191039 h 362822"/>
                        <a:gd name="connsiteX3" fmla="*/ 255070 w 510140"/>
                        <a:gd name="connsiteY3" fmla="*/ 362804 h 362822"/>
                        <a:gd name="connsiteX4" fmla="*/ 0 w 510140"/>
                        <a:gd name="connsiteY4" fmla="*/ 200664 h 362822"/>
                        <a:gd name="connsiteX0" fmla="*/ 7579 w 517719"/>
                        <a:gd name="connsiteY0" fmla="*/ 212706 h 374863"/>
                        <a:gd name="connsiteX1" fmla="*/ 84580 w 517719"/>
                        <a:gd name="connsiteY1" fmla="*/ 40769 h 374863"/>
                        <a:gd name="connsiteX2" fmla="*/ 262649 w 517719"/>
                        <a:gd name="connsiteY2" fmla="*/ 12065 h 374863"/>
                        <a:gd name="connsiteX3" fmla="*/ 517719 w 517719"/>
                        <a:gd name="connsiteY3" fmla="*/ 203081 h 374863"/>
                        <a:gd name="connsiteX4" fmla="*/ 262649 w 517719"/>
                        <a:gd name="connsiteY4" fmla="*/ 374846 h 374863"/>
                        <a:gd name="connsiteX5" fmla="*/ 7579 w 517719"/>
                        <a:gd name="connsiteY5" fmla="*/ 212706 h 374863"/>
                        <a:gd name="connsiteX0" fmla="*/ 7579 w 523790"/>
                        <a:gd name="connsiteY0" fmla="*/ 202911 h 365068"/>
                        <a:gd name="connsiteX1" fmla="*/ 84580 w 523790"/>
                        <a:gd name="connsiteY1" fmla="*/ 30974 h 365068"/>
                        <a:gd name="connsiteX2" fmla="*/ 262649 w 523790"/>
                        <a:gd name="connsiteY2" fmla="*/ 2270 h 365068"/>
                        <a:gd name="connsiteX3" fmla="*/ 450341 w 523790"/>
                        <a:gd name="connsiteY3" fmla="*/ 59851 h 365068"/>
                        <a:gd name="connsiteX4" fmla="*/ 517719 w 523790"/>
                        <a:gd name="connsiteY4" fmla="*/ 193286 h 365068"/>
                        <a:gd name="connsiteX5" fmla="*/ 262649 w 523790"/>
                        <a:gd name="connsiteY5" fmla="*/ 365051 h 365068"/>
                        <a:gd name="connsiteX6" fmla="*/ 7579 w 523790"/>
                        <a:gd name="connsiteY6" fmla="*/ 202911 h 36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790" h="365068">
                          <a:moveTo>
                            <a:pt x="7579" y="202911"/>
                          </a:moveTo>
                          <a:cubicBezTo>
                            <a:pt x="-22099" y="147232"/>
                            <a:pt x="42068" y="64414"/>
                            <a:pt x="84580" y="30974"/>
                          </a:cubicBezTo>
                          <a:cubicBezTo>
                            <a:pt x="127092" y="-2466"/>
                            <a:pt x="201689" y="-2543"/>
                            <a:pt x="262649" y="2270"/>
                          </a:cubicBezTo>
                          <a:cubicBezTo>
                            <a:pt x="323609" y="7083"/>
                            <a:pt x="407829" y="28015"/>
                            <a:pt x="450341" y="59851"/>
                          </a:cubicBezTo>
                          <a:cubicBezTo>
                            <a:pt x="492853" y="91687"/>
                            <a:pt x="540980" y="142419"/>
                            <a:pt x="517719" y="193286"/>
                          </a:cubicBezTo>
                          <a:cubicBezTo>
                            <a:pt x="494458" y="244153"/>
                            <a:pt x="347672" y="363447"/>
                            <a:pt x="262649" y="365051"/>
                          </a:cubicBezTo>
                          <a:cubicBezTo>
                            <a:pt x="177626" y="366655"/>
                            <a:pt x="37257" y="258590"/>
                            <a:pt x="7579" y="202911"/>
                          </a:cubicBezTo>
                          <a:close/>
                        </a:path>
                      </a:pathLst>
                    </a:cu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33" name="Oval 89"/>
                    <p:cNvSpPr/>
                    <p:nvPr/>
                  </p:nvSpPr>
                  <p:spPr>
                    <a:xfrm>
                      <a:off x="10139906" y="3441385"/>
                      <a:ext cx="192062" cy="204501"/>
                    </a:xfrm>
                    <a:custGeom>
                      <a:avLst/>
                      <a:gdLst>
                        <a:gd name="connsiteX0" fmla="*/ 0 w 375385"/>
                        <a:gd name="connsiteY0" fmla="*/ 200641 h 401282"/>
                        <a:gd name="connsiteX1" fmla="*/ 187693 w 375385"/>
                        <a:gd name="connsiteY1" fmla="*/ 0 h 401282"/>
                        <a:gd name="connsiteX2" fmla="*/ 375386 w 375385"/>
                        <a:gd name="connsiteY2" fmla="*/ 200641 h 401282"/>
                        <a:gd name="connsiteX3" fmla="*/ 187693 w 375385"/>
                        <a:gd name="connsiteY3" fmla="*/ 401282 h 401282"/>
                        <a:gd name="connsiteX4" fmla="*/ 0 w 375385"/>
                        <a:gd name="connsiteY4" fmla="*/ 200641 h 401282"/>
                        <a:gd name="connsiteX0" fmla="*/ 0 w 442763"/>
                        <a:gd name="connsiteY0" fmla="*/ 200641 h 401282"/>
                        <a:gd name="connsiteX1" fmla="*/ 255070 w 442763"/>
                        <a:gd name="connsiteY1" fmla="*/ 0 h 401282"/>
                        <a:gd name="connsiteX2" fmla="*/ 442763 w 442763"/>
                        <a:gd name="connsiteY2" fmla="*/ 200641 h 401282"/>
                        <a:gd name="connsiteX3" fmla="*/ 255070 w 442763"/>
                        <a:gd name="connsiteY3" fmla="*/ 401282 h 401282"/>
                        <a:gd name="connsiteX4" fmla="*/ 0 w 442763"/>
                        <a:gd name="connsiteY4" fmla="*/ 200641 h 401282"/>
                        <a:gd name="connsiteX0" fmla="*/ 0 w 510140"/>
                        <a:gd name="connsiteY0" fmla="*/ 200664 h 401325"/>
                        <a:gd name="connsiteX1" fmla="*/ 255070 w 510140"/>
                        <a:gd name="connsiteY1" fmla="*/ 23 h 401325"/>
                        <a:gd name="connsiteX2" fmla="*/ 510140 w 510140"/>
                        <a:gd name="connsiteY2" fmla="*/ 191039 h 401325"/>
                        <a:gd name="connsiteX3" fmla="*/ 255070 w 510140"/>
                        <a:gd name="connsiteY3" fmla="*/ 401305 h 401325"/>
                        <a:gd name="connsiteX4" fmla="*/ 0 w 510140"/>
                        <a:gd name="connsiteY4" fmla="*/ 200664 h 401325"/>
                        <a:gd name="connsiteX0" fmla="*/ 0 w 510140"/>
                        <a:gd name="connsiteY0" fmla="*/ 200664 h 362822"/>
                        <a:gd name="connsiteX1" fmla="*/ 255070 w 510140"/>
                        <a:gd name="connsiteY1" fmla="*/ 23 h 362822"/>
                        <a:gd name="connsiteX2" fmla="*/ 510140 w 510140"/>
                        <a:gd name="connsiteY2" fmla="*/ 191039 h 362822"/>
                        <a:gd name="connsiteX3" fmla="*/ 255070 w 510140"/>
                        <a:gd name="connsiteY3" fmla="*/ 362804 h 362822"/>
                        <a:gd name="connsiteX4" fmla="*/ 0 w 510140"/>
                        <a:gd name="connsiteY4" fmla="*/ 200664 h 362822"/>
                        <a:gd name="connsiteX0" fmla="*/ 7579 w 517719"/>
                        <a:gd name="connsiteY0" fmla="*/ 212706 h 374863"/>
                        <a:gd name="connsiteX1" fmla="*/ 84580 w 517719"/>
                        <a:gd name="connsiteY1" fmla="*/ 40769 h 374863"/>
                        <a:gd name="connsiteX2" fmla="*/ 262649 w 517719"/>
                        <a:gd name="connsiteY2" fmla="*/ 12065 h 374863"/>
                        <a:gd name="connsiteX3" fmla="*/ 517719 w 517719"/>
                        <a:gd name="connsiteY3" fmla="*/ 203081 h 374863"/>
                        <a:gd name="connsiteX4" fmla="*/ 262649 w 517719"/>
                        <a:gd name="connsiteY4" fmla="*/ 374846 h 374863"/>
                        <a:gd name="connsiteX5" fmla="*/ 7579 w 517719"/>
                        <a:gd name="connsiteY5" fmla="*/ 212706 h 374863"/>
                        <a:gd name="connsiteX0" fmla="*/ 7579 w 523790"/>
                        <a:gd name="connsiteY0" fmla="*/ 202911 h 365068"/>
                        <a:gd name="connsiteX1" fmla="*/ 84580 w 523790"/>
                        <a:gd name="connsiteY1" fmla="*/ 30974 h 365068"/>
                        <a:gd name="connsiteX2" fmla="*/ 262649 w 523790"/>
                        <a:gd name="connsiteY2" fmla="*/ 2270 h 365068"/>
                        <a:gd name="connsiteX3" fmla="*/ 450341 w 523790"/>
                        <a:gd name="connsiteY3" fmla="*/ 59851 h 365068"/>
                        <a:gd name="connsiteX4" fmla="*/ 517719 w 523790"/>
                        <a:gd name="connsiteY4" fmla="*/ 193286 h 365068"/>
                        <a:gd name="connsiteX5" fmla="*/ 262649 w 523790"/>
                        <a:gd name="connsiteY5" fmla="*/ 365051 h 365068"/>
                        <a:gd name="connsiteX6" fmla="*/ 7579 w 523790"/>
                        <a:gd name="connsiteY6" fmla="*/ 202911 h 36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790" h="365068">
                          <a:moveTo>
                            <a:pt x="7579" y="202911"/>
                          </a:moveTo>
                          <a:cubicBezTo>
                            <a:pt x="-22099" y="147232"/>
                            <a:pt x="42068" y="64414"/>
                            <a:pt x="84580" y="30974"/>
                          </a:cubicBezTo>
                          <a:cubicBezTo>
                            <a:pt x="127092" y="-2466"/>
                            <a:pt x="201689" y="-2543"/>
                            <a:pt x="262649" y="2270"/>
                          </a:cubicBezTo>
                          <a:cubicBezTo>
                            <a:pt x="323609" y="7083"/>
                            <a:pt x="407829" y="28015"/>
                            <a:pt x="450341" y="59851"/>
                          </a:cubicBezTo>
                          <a:cubicBezTo>
                            <a:pt x="492853" y="91687"/>
                            <a:pt x="540980" y="142419"/>
                            <a:pt x="517719" y="193286"/>
                          </a:cubicBezTo>
                          <a:cubicBezTo>
                            <a:pt x="494458" y="244153"/>
                            <a:pt x="347672" y="363447"/>
                            <a:pt x="262649" y="365051"/>
                          </a:cubicBezTo>
                          <a:cubicBezTo>
                            <a:pt x="177626" y="366655"/>
                            <a:pt x="37257" y="258590"/>
                            <a:pt x="7579" y="202911"/>
                          </a:cubicBezTo>
                          <a:close/>
                        </a:path>
                      </a:pathLst>
                    </a:custGeom>
                    <a:solidFill>
                      <a:srgbClr val="7030A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grpSp>
                <p:nvGrpSpPr>
                  <p:cNvPr id="205" name="Group 204"/>
                  <p:cNvGrpSpPr/>
                  <p:nvPr/>
                </p:nvGrpSpPr>
                <p:grpSpPr>
                  <a:xfrm>
                    <a:off x="5063158" y="4195520"/>
                    <a:ext cx="499091" cy="412875"/>
                    <a:chOff x="7632437" y="3684635"/>
                    <a:chExt cx="529559" cy="450543"/>
                  </a:xfrm>
                </p:grpSpPr>
                <p:sp>
                  <p:nvSpPr>
                    <p:cNvPr id="236" name="Oval 89"/>
                    <p:cNvSpPr/>
                    <p:nvPr/>
                  </p:nvSpPr>
                  <p:spPr>
                    <a:xfrm>
                      <a:off x="7632437" y="3684635"/>
                      <a:ext cx="529559" cy="450543"/>
                    </a:xfrm>
                    <a:custGeom>
                      <a:avLst/>
                      <a:gdLst>
                        <a:gd name="connsiteX0" fmla="*/ 0 w 375385"/>
                        <a:gd name="connsiteY0" fmla="*/ 200641 h 401282"/>
                        <a:gd name="connsiteX1" fmla="*/ 187693 w 375385"/>
                        <a:gd name="connsiteY1" fmla="*/ 0 h 401282"/>
                        <a:gd name="connsiteX2" fmla="*/ 375386 w 375385"/>
                        <a:gd name="connsiteY2" fmla="*/ 200641 h 401282"/>
                        <a:gd name="connsiteX3" fmla="*/ 187693 w 375385"/>
                        <a:gd name="connsiteY3" fmla="*/ 401282 h 401282"/>
                        <a:gd name="connsiteX4" fmla="*/ 0 w 375385"/>
                        <a:gd name="connsiteY4" fmla="*/ 200641 h 401282"/>
                        <a:gd name="connsiteX0" fmla="*/ 0 w 442763"/>
                        <a:gd name="connsiteY0" fmla="*/ 200641 h 401282"/>
                        <a:gd name="connsiteX1" fmla="*/ 255070 w 442763"/>
                        <a:gd name="connsiteY1" fmla="*/ 0 h 401282"/>
                        <a:gd name="connsiteX2" fmla="*/ 442763 w 442763"/>
                        <a:gd name="connsiteY2" fmla="*/ 200641 h 401282"/>
                        <a:gd name="connsiteX3" fmla="*/ 255070 w 442763"/>
                        <a:gd name="connsiteY3" fmla="*/ 401282 h 401282"/>
                        <a:gd name="connsiteX4" fmla="*/ 0 w 442763"/>
                        <a:gd name="connsiteY4" fmla="*/ 200641 h 401282"/>
                        <a:gd name="connsiteX0" fmla="*/ 0 w 510140"/>
                        <a:gd name="connsiteY0" fmla="*/ 200664 h 401325"/>
                        <a:gd name="connsiteX1" fmla="*/ 255070 w 510140"/>
                        <a:gd name="connsiteY1" fmla="*/ 23 h 401325"/>
                        <a:gd name="connsiteX2" fmla="*/ 510140 w 510140"/>
                        <a:gd name="connsiteY2" fmla="*/ 191039 h 401325"/>
                        <a:gd name="connsiteX3" fmla="*/ 255070 w 510140"/>
                        <a:gd name="connsiteY3" fmla="*/ 401305 h 401325"/>
                        <a:gd name="connsiteX4" fmla="*/ 0 w 510140"/>
                        <a:gd name="connsiteY4" fmla="*/ 200664 h 401325"/>
                        <a:gd name="connsiteX0" fmla="*/ 0 w 510140"/>
                        <a:gd name="connsiteY0" fmla="*/ 200664 h 362822"/>
                        <a:gd name="connsiteX1" fmla="*/ 255070 w 510140"/>
                        <a:gd name="connsiteY1" fmla="*/ 23 h 362822"/>
                        <a:gd name="connsiteX2" fmla="*/ 510140 w 510140"/>
                        <a:gd name="connsiteY2" fmla="*/ 191039 h 362822"/>
                        <a:gd name="connsiteX3" fmla="*/ 255070 w 510140"/>
                        <a:gd name="connsiteY3" fmla="*/ 362804 h 362822"/>
                        <a:gd name="connsiteX4" fmla="*/ 0 w 510140"/>
                        <a:gd name="connsiteY4" fmla="*/ 200664 h 362822"/>
                        <a:gd name="connsiteX0" fmla="*/ 7579 w 517719"/>
                        <a:gd name="connsiteY0" fmla="*/ 212706 h 374863"/>
                        <a:gd name="connsiteX1" fmla="*/ 84580 w 517719"/>
                        <a:gd name="connsiteY1" fmla="*/ 40769 h 374863"/>
                        <a:gd name="connsiteX2" fmla="*/ 262649 w 517719"/>
                        <a:gd name="connsiteY2" fmla="*/ 12065 h 374863"/>
                        <a:gd name="connsiteX3" fmla="*/ 517719 w 517719"/>
                        <a:gd name="connsiteY3" fmla="*/ 203081 h 374863"/>
                        <a:gd name="connsiteX4" fmla="*/ 262649 w 517719"/>
                        <a:gd name="connsiteY4" fmla="*/ 374846 h 374863"/>
                        <a:gd name="connsiteX5" fmla="*/ 7579 w 517719"/>
                        <a:gd name="connsiteY5" fmla="*/ 212706 h 374863"/>
                        <a:gd name="connsiteX0" fmla="*/ 7579 w 523790"/>
                        <a:gd name="connsiteY0" fmla="*/ 202911 h 365068"/>
                        <a:gd name="connsiteX1" fmla="*/ 84580 w 523790"/>
                        <a:gd name="connsiteY1" fmla="*/ 30974 h 365068"/>
                        <a:gd name="connsiteX2" fmla="*/ 262649 w 523790"/>
                        <a:gd name="connsiteY2" fmla="*/ 2270 h 365068"/>
                        <a:gd name="connsiteX3" fmla="*/ 450341 w 523790"/>
                        <a:gd name="connsiteY3" fmla="*/ 59851 h 365068"/>
                        <a:gd name="connsiteX4" fmla="*/ 517719 w 523790"/>
                        <a:gd name="connsiteY4" fmla="*/ 193286 h 365068"/>
                        <a:gd name="connsiteX5" fmla="*/ 262649 w 523790"/>
                        <a:gd name="connsiteY5" fmla="*/ 365051 h 365068"/>
                        <a:gd name="connsiteX6" fmla="*/ 7579 w 523790"/>
                        <a:gd name="connsiteY6" fmla="*/ 202911 h 365068"/>
                        <a:gd name="connsiteX0" fmla="*/ 7579 w 523790"/>
                        <a:gd name="connsiteY0" fmla="*/ 218987 h 381144"/>
                        <a:gd name="connsiteX1" fmla="*/ 84580 w 523790"/>
                        <a:gd name="connsiteY1" fmla="*/ 47050 h 381144"/>
                        <a:gd name="connsiteX2" fmla="*/ 162229 w 523790"/>
                        <a:gd name="connsiteY2" fmla="*/ 1268 h 381144"/>
                        <a:gd name="connsiteX3" fmla="*/ 262649 w 523790"/>
                        <a:gd name="connsiteY3" fmla="*/ 18346 h 381144"/>
                        <a:gd name="connsiteX4" fmla="*/ 450341 w 523790"/>
                        <a:gd name="connsiteY4" fmla="*/ 75927 h 381144"/>
                        <a:gd name="connsiteX5" fmla="*/ 517719 w 523790"/>
                        <a:gd name="connsiteY5" fmla="*/ 209362 h 381144"/>
                        <a:gd name="connsiteX6" fmla="*/ 262649 w 523790"/>
                        <a:gd name="connsiteY6" fmla="*/ 381127 h 381144"/>
                        <a:gd name="connsiteX7" fmla="*/ 7579 w 523790"/>
                        <a:gd name="connsiteY7" fmla="*/ 218987 h 381144"/>
                        <a:gd name="connsiteX0" fmla="*/ 7579 w 523790"/>
                        <a:gd name="connsiteY0" fmla="*/ 224577 h 386734"/>
                        <a:gd name="connsiteX1" fmla="*/ 84580 w 523790"/>
                        <a:gd name="connsiteY1" fmla="*/ 52640 h 386734"/>
                        <a:gd name="connsiteX2" fmla="*/ 162229 w 523790"/>
                        <a:gd name="connsiteY2" fmla="*/ 6858 h 386734"/>
                        <a:gd name="connsiteX3" fmla="*/ 262649 w 523790"/>
                        <a:gd name="connsiteY3" fmla="*/ 23936 h 386734"/>
                        <a:gd name="connsiteX4" fmla="*/ 450341 w 523790"/>
                        <a:gd name="connsiteY4" fmla="*/ 81517 h 386734"/>
                        <a:gd name="connsiteX5" fmla="*/ 517719 w 523790"/>
                        <a:gd name="connsiteY5" fmla="*/ 214952 h 386734"/>
                        <a:gd name="connsiteX6" fmla="*/ 262649 w 523790"/>
                        <a:gd name="connsiteY6" fmla="*/ 386717 h 386734"/>
                        <a:gd name="connsiteX7" fmla="*/ 7579 w 523790"/>
                        <a:gd name="connsiteY7" fmla="*/ 224577 h 386734"/>
                        <a:gd name="connsiteX0" fmla="*/ 9256 w 525467"/>
                        <a:gd name="connsiteY0" fmla="*/ 231928 h 394086"/>
                        <a:gd name="connsiteX1" fmla="*/ 75655 w 525467"/>
                        <a:gd name="connsiteY1" fmla="*/ 28186 h 394086"/>
                        <a:gd name="connsiteX2" fmla="*/ 163906 w 525467"/>
                        <a:gd name="connsiteY2" fmla="*/ 14209 h 394086"/>
                        <a:gd name="connsiteX3" fmla="*/ 264326 w 525467"/>
                        <a:gd name="connsiteY3" fmla="*/ 31287 h 394086"/>
                        <a:gd name="connsiteX4" fmla="*/ 452018 w 525467"/>
                        <a:gd name="connsiteY4" fmla="*/ 88868 h 394086"/>
                        <a:gd name="connsiteX5" fmla="*/ 519396 w 525467"/>
                        <a:gd name="connsiteY5" fmla="*/ 222303 h 394086"/>
                        <a:gd name="connsiteX6" fmla="*/ 264326 w 525467"/>
                        <a:gd name="connsiteY6" fmla="*/ 394068 h 394086"/>
                        <a:gd name="connsiteX7" fmla="*/ 9256 w 525467"/>
                        <a:gd name="connsiteY7" fmla="*/ 231928 h 394086"/>
                        <a:gd name="connsiteX0" fmla="*/ 8807 w 525018"/>
                        <a:gd name="connsiteY0" fmla="*/ 239847 h 402006"/>
                        <a:gd name="connsiteX1" fmla="*/ 77856 w 525018"/>
                        <a:gd name="connsiteY1" fmla="*/ 20203 h 402006"/>
                        <a:gd name="connsiteX2" fmla="*/ 163457 w 525018"/>
                        <a:gd name="connsiteY2" fmla="*/ 22128 h 402006"/>
                        <a:gd name="connsiteX3" fmla="*/ 263877 w 525018"/>
                        <a:gd name="connsiteY3" fmla="*/ 39206 h 402006"/>
                        <a:gd name="connsiteX4" fmla="*/ 451569 w 525018"/>
                        <a:gd name="connsiteY4" fmla="*/ 96787 h 402006"/>
                        <a:gd name="connsiteX5" fmla="*/ 518947 w 525018"/>
                        <a:gd name="connsiteY5" fmla="*/ 230222 h 402006"/>
                        <a:gd name="connsiteX6" fmla="*/ 263877 w 525018"/>
                        <a:gd name="connsiteY6" fmla="*/ 401987 h 402006"/>
                        <a:gd name="connsiteX7" fmla="*/ 8807 w 525018"/>
                        <a:gd name="connsiteY7" fmla="*/ 239847 h 402006"/>
                        <a:gd name="connsiteX0" fmla="*/ 8330 w 524541"/>
                        <a:gd name="connsiteY0" fmla="*/ 239847 h 402006"/>
                        <a:gd name="connsiteX1" fmla="*/ 77379 w 524541"/>
                        <a:gd name="connsiteY1" fmla="*/ 20203 h 402006"/>
                        <a:gd name="connsiteX2" fmla="*/ 162980 w 524541"/>
                        <a:gd name="connsiteY2" fmla="*/ 22128 h 402006"/>
                        <a:gd name="connsiteX3" fmla="*/ 263400 w 524541"/>
                        <a:gd name="connsiteY3" fmla="*/ 39206 h 402006"/>
                        <a:gd name="connsiteX4" fmla="*/ 451092 w 524541"/>
                        <a:gd name="connsiteY4" fmla="*/ 96787 h 402006"/>
                        <a:gd name="connsiteX5" fmla="*/ 518470 w 524541"/>
                        <a:gd name="connsiteY5" fmla="*/ 230222 h 402006"/>
                        <a:gd name="connsiteX6" fmla="*/ 263400 w 524541"/>
                        <a:gd name="connsiteY6" fmla="*/ 401987 h 402006"/>
                        <a:gd name="connsiteX7" fmla="*/ 8330 w 524541"/>
                        <a:gd name="connsiteY7" fmla="*/ 239847 h 402006"/>
                        <a:gd name="connsiteX0" fmla="*/ 11116 w 527327"/>
                        <a:gd name="connsiteY0" fmla="*/ 283974 h 446134"/>
                        <a:gd name="connsiteX1" fmla="*/ 49146 w 527327"/>
                        <a:gd name="connsiteY1" fmla="*/ 7946 h 446134"/>
                        <a:gd name="connsiteX2" fmla="*/ 80165 w 527327"/>
                        <a:gd name="connsiteY2" fmla="*/ 64330 h 446134"/>
                        <a:gd name="connsiteX3" fmla="*/ 165766 w 527327"/>
                        <a:gd name="connsiteY3" fmla="*/ 66255 h 446134"/>
                        <a:gd name="connsiteX4" fmla="*/ 266186 w 527327"/>
                        <a:gd name="connsiteY4" fmla="*/ 83333 h 446134"/>
                        <a:gd name="connsiteX5" fmla="*/ 453878 w 527327"/>
                        <a:gd name="connsiteY5" fmla="*/ 140914 h 446134"/>
                        <a:gd name="connsiteX6" fmla="*/ 521256 w 527327"/>
                        <a:gd name="connsiteY6" fmla="*/ 274349 h 446134"/>
                        <a:gd name="connsiteX7" fmla="*/ 266186 w 527327"/>
                        <a:gd name="connsiteY7" fmla="*/ 446114 h 446134"/>
                        <a:gd name="connsiteX8" fmla="*/ 11116 w 527327"/>
                        <a:gd name="connsiteY8" fmla="*/ 283974 h 446134"/>
                        <a:gd name="connsiteX0" fmla="*/ 11116 w 527327"/>
                        <a:gd name="connsiteY0" fmla="*/ 286631 h 448791"/>
                        <a:gd name="connsiteX1" fmla="*/ 49146 w 527327"/>
                        <a:gd name="connsiteY1" fmla="*/ 10603 h 448791"/>
                        <a:gd name="connsiteX2" fmla="*/ 80165 w 527327"/>
                        <a:gd name="connsiteY2" fmla="*/ 66987 h 448791"/>
                        <a:gd name="connsiteX3" fmla="*/ 88903 w 527327"/>
                        <a:gd name="connsiteY3" fmla="*/ 1 h 448791"/>
                        <a:gd name="connsiteX4" fmla="*/ 165766 w 527327"/>
                        <a:gd name="connsiteY4" fmla="*/ 68912 h 448791"/>
                        <a:gd name="connsiteX5" fmla="*/ 266186 w 527327"/>
                        <a:gd name="connsiteY5" fmla="*/ 85990 h 448791"/>
                        <a:gd name="connsiteX6" fmla="*/ 453878 w 527327"/>
                        <a:gd name="connsiteY6" fmla="*/ 143571 h 448791"/>
                        <a:gd name="connsiteX7" fmla="*/ 521256 w 527327"/>
                        <a:gd name="connsiteY7" fmla="*/ 277006 h 448791"/>
                        <a:gd name="connsiteX8" fmla="*/ 266186 w 527327"/>
                        <a:gd name="connsiteY8" fmla="*/ 448771 h 448791"/>
                        <a:gd name="connsiteX9" fmla="*/ 11116 w 527327"/>
                        <a:gd name="connsiteY9" fmla="*/ 286631 h 448791"/>
                        <a:gd name="connsiteX0" fmla="*/ 11116 w 527327"/>
                        <a:gd name="connsiteY0" fmla="*/ 287195 h 449355"/>
                        <a:gd name="connsiteX1" fmla="*/ 49146 w 527327"/>
                        <a:gd name="connsiteY1" fmla="*/ 11167 h 449355"/>
                        <a:gd name="connsiteX2" fmla="*/ 80165 w 527327"/>
                        <a:gd name="connsiteY2" fmla="*/ 67551 h 449355"/>
                        <a:gd name="connsiteX3" fmla="*/ 88903 w 527327"/>
                        <a:gd name="connsiteY3" fmla="*/ 565 h 449355"/>
                        <a:gd name="connsiteX4" fmla="*/ 155164 w 527327"/>
                        <a:gd name="connsiteY4" fmla="*/ 27070 h 449355"/>
                        <a:gd name="connsiteX5" fmla="*/ 165766 w 527327"/>
                        <a:gd name="connsiteY5" fmla="*/ 69476 h 449355"/>
                        <a:gd name="connsiteX6" fmla="*/ 266186 w 527327"/>
                        <a:gd name="connsiteY6" fmla="*/ 86554 h 449355"/>
                        <a:gd name="connsiteX7" fmla="*/ 453878 w 527327"/>
                        <a:gd name="connsiteY7" fmla="*/ 144135 h 449355"/>
                        <a:gd name="connsiteX8" fmla="*/ 521256 w 527327"/>
                        <a:gd name="connsiteY8" fmla="*/ 277570 h 449355"/>
                        <a:gd name="connsiteX9" fmla="*/ 266186 w 527327"/>
                        <a:gd name="connsiteY9" fmla="*/ 449335 h 449355"/>
                        <a:gd name="connsiteX10" fmla="*/ 11116 w 527327"/>
                        <a:gd name="connsiteY10" fmla="*/ 287195 h 449355"/>
                        <a:gd name="connsiteX0" fmla="*/ 11116 w 527327"/>
                        <a:gd name="connsiteY0" fmla="*/ 287195 h 449355"/>
                        <a:gd name="connsiteX1" fmla="*/ 49146 w 527327"/>
                        <a:gd name="connsiteY1" fmla="*/ 11167 h 449355"/>
                        <a:gd name="connsiteX2" fmla="*/ 80165 w 527327"/>
                        <a:gd name="connsiteY2" fmla="*/ 67551 h 449355"/>
                        <a:gd name="connsiteX3" fmla="*/ 88903 w 527327"/>
                        <a:gd name="connsiteY3" fmla="*/ 565 h 449355"/>
                        <a:gd name="connsiteX4" fmla="*/ 155164 w 527327"/>
                        <a:gd name="connsiteY4" fmla="*/ 27070 h 449355"/>
                        <a:gd name="connsiteX5" fmla="*/ 165766 w 527327"/>
                        <a:gd name="connsiteY5" fmla="*/ 69476 h 449355"/>
                        <a:gd name="connsiteX6" fmla="*/ 237327 w 527327"/>
                        <a:gd name="connsiteY6" fmla="*/ 40322 h 449355"/>
                        <a:gd name="connsiteX7" fmla="*/ 266186 w 527327"/>
                        <a:gd name="connsiteY7" fmla="*/ 86554 h 449355"/>
                        <a:gd name="connsiteX8" fmla="*/ 453878 w 527327"/>
                        <a:gd name="connsiteY8" fmla="*/ 144135 h 449355"/>
                        <a:gd name="connsiteX9" fmla="*/ 521256 w 527327"/>
                        <a:gd name="connsiteY9" fmla="*/ 277570 h 449355"/>
                        <a:gd name="connsiteX10" fmla="*/ 266186 w 527327"/>
                        <a:gd name="connsiteY10" fmla="*/ 449335 h 449355"/>
                        <a:gd name="connsiteX11" fmla="*/ 11116 w 527327"/>
                        <a:gd name="connsiteY11" fmla="*/ 287195 h 449355"/>
                        <a:gd name="connsiteX0" fmla="*/ 11116 w 527327"/>
                        <a:gd name="connsiteY0" fmla="*/ 287195 h 449355"/>
                        <a:gd name="connsiteX1" fmla="*/ 49146 w 527327"/>
                        <a:gd name="connsiteY1" fmla="*/ 11167 h 449355"/>
                        <a:gd name="connsiteX2" fmla="*/ 80165 w 527327"/>
                        <a:gd name="connsiteY2" fmla="*/ 67551 h 449355"/>
                        <a:gd name="connsiteX3" fmla="*/ 88903 w 527327"/>
                        <a:gd name="connsiteY3" fmla="*/ 565 h 449355"/>
                        <a:gd name="connsiteX4" fmla="*/ 155164 w 527327"/>
                        <a:gd name="connsiteY4" fmla="*/ 27070 h 449355"/>
                        <a:gd name="connsiteX5" fmla="*/ 168416 w 527327"/>
                        <a:gd name="connsiteY5" fmla="*/ 61525 h 449355"/>
                        <a:gd name="connsiteX6" fmla="*/ 237327 w 527327"/>
                        <a:gd name="connsiteY6" fmla="*/ 40322 h 449355"/>
                        <a:gd name="connsiteX7" fmla="*/ 266186 w 527327"/>
                        <a:gd name="connsiteY7" fmla="*/ 86554 h 449355"/>
                        <a:gd name="connsiteX8" fmla="*/ 453878 w 527327"/>
                        <a:gd name="connsiteY8" fmla="*/ 144135 h 449355"/>
                        <a:gd name="connsiteX9" fmla="*/ 521256 w 527327"/>
                        <a:gd name="connsiteY9" fmla="*/ 277570 h 449355"/>
                        <a:gd name="connsiteX10" fmla="*/ 266186 w 527327"/>
                        <a:gd name="connsiteY10" fmla="*/ 449335 h 449355"/>
                        <a:gd name="connsiteX11" fmla="*/ 11116 w 527327"/>
                        <a:gd name="connsiteY11" fmla="*/ 287195 h 449355"/>
                        <a:gd name="connsiteX0" fmla="*/ 1594 w 517805"/>
                        <a:gd name="connsiteY0" fmla="*/ 287195 h 449580"/>
                        <a:gd name="connsiteX1" fmla="*/ 39624 w 517805"/>
                        <a:gd name="connsiteY1" fmla="*/ 11167 h 449580"/>
                        <a:gd name="connsiteX2" fmla="*/ 70643 w 517805"/>
                        <a:gd name="connsiteY2" fmla="*/ 67551 h 449580"/>
                        <a:gd name="connsiteX3" fmla="*/ 79381 w 517805"/>
                        <a:gd name="connsiteY3" fmla="*/ 565 h 449580"/>
                        <a:gd name="connsiteX4" fmla="*/ 145642 w 517805"/>
                        <a:gd name="connsiteY4" fmla="*/ 27070 h 449580"/>
                        <a:gd name="connsiteX5" fmla="*/ 158894 w 517805"/>
                        <a:gd name="connsiteY5" fmla="*/ 61525 h 449580"/>
                        <a:gd name="connsiteX6" fmla="*/ 227805 w 517805"/>
                        <a:gd name="connsiteY6" fmla="*/ 40322 h 449580"/>
                        <a:gd name="connsiteX7" fmla="*/ 256664 w 517805"/>
                        <a:gd name="connsiteY7" fmla="*/ 86554 h 449580"/>
                        <a:gd name="connsiteX8" fmla="*/ 444356 w 517805"/>
                        <a:gd name="connsiteY8" fmla="*/ 144135 h 449580"/>
                        <a:gd name="connsiteX9" fmla="*/ 511734 w 517805"/>
                        <a:gd name="connsiteY9" fmla="*/ 277570 h 449580"/>
                        <a:gd name="connsiteX10" fmla="*/ 256664 w 517805"/>
                        <a:gd name="connsiteY10" fmla="*/ 449335 h 449580"/>
                        <a:gd name="connsiteX11" fmla="*/ 96958 w 517805"/>
                        <a:gd name="connsiteY11" fmla="*/ 314871 h 449580"/>
                        <a:gd name="connsiteX12" fmla="*/ 1594 w 517805"/>
                        <a:gd name="connsiteY12" fmla="*/ 287195 h 449580"/>
                        <a:gd name="connsiteX0" fmla="*/ 1594 w 514974"/>
                        <a:gd name="connsiteY0" fmla="*/ 287195 h 450720"/>
                        <a:gd name="connsiteX1" fmla="*/ 39624 w 514974"/>
                        <a:gd name="connsiteY1" fmla="*/ 11167 h 450720"/>
                        <a:gd name="connsiteX2" fmla="*/ 70643 w 514974"/>
                        <a:gd name="connsiteY2" fmla="*/ 67551 h 450720"/>
                        <a:gd name="connsiteX3" fmla="*/ 79381 w 514974"/>
                        <a:gd name="connsiteY3" fmla="*/ 565 h 450720"/>
                        <a:gd name="connsiteX4" fmla="*/ 145642 w 514974"/>
                        <a:gd name="connsiteY4" fmla="*/ 27070 h 450720"/>
                        <a:gd name="connsiteX5" fmla="*/ 158894 w 514974"/>
                        <a:gd name="connsiteY5" fmla="*/ 61525 h 450720"/>
                        <a:gd name="connsiteX6" fmla="*/ 227805 w 514974"/>
                        <a:gd name="connsiteY6" fmla="*/ 40322 h 450720"/>
                        <a:gd name="connsiteX7" fmla="*/ 256664 w 514974"/>
                        <a:gd name="connsiteY7" fmla="*/ 86554 h 450720"/>
                        <a:gd name="connsiteX8" fmla="*/ 444356 w 514974"/>
                        <a:gd name="connsiteY8" fmla="*/ 144135 h 450720"/>
                        <a:gd name="connsiteX9" fmla="*/ 511734 w 514974"/>
                        <a:gd name="connsiteY9" fmla="*/ 277570 h 450720"/>
                        <a:gd name="connsiteX10" fmla="*/ 351400 w 514974"/>
                        <a:gd name="connsiteY10" fmla="*/ 378481 h 450720"/>
                        <a:gd name="connsiteX11" fmla="*/ 256664 w 514974"/>
                        <a:gd name="connsiteY11" fmla="*/ 449335 h 450720"/>
                        <a:gd name="connsiteX12" fmla="*/ 96958 w 514974"/>
                        <a:gd name="connsiteY12" fmla="*/ 314871 h 450720"/>
                        <a:gd name="connsiteX13" fmla="*/ 1594 w 514974"/>
                        <a:gd name="connsiteY13" fmla="*/ 287195 h 450720"/>
                        <a:gd name="connsiteX0" fmla="*/ 1594 w 511819"/>
                        <a:gd name="connsiteY0" fmla="*/ 287195 h 450543"/>
                        <a:gd name="connsiteX1" fmla="*/ 39624 w 511819"/>
                        <a:gd name="connsiteY1" fmla="*/ 11167 h 450543"/>
                        <a:gd name="connsiteX2" fmla="*/ 70643 w 511819"/>
                        <a:gd name="connsiteY2" fmla="*/ 67551 h 450543"/>
                        <a:gd name="connsiteX3" fmla="*/ 79381 w 511819"/>
                        <a:gd name="connsiteY3" fmla="*/ 565 h 450543"/>
                        <a:gd name="connsiteX4" fmla="*/ 145642 w 511819"/>
                        <a:gd name="connsiteY4" fmla="*/ 27070 h 450543"/>
                        <a:gd name="connsiteX5" fmla="*/ 158894 w 511819"/>
                        <a:gd name="connsiteY5" fmla="*/ 61525 h 450543"/>
                        <a:gd name="connsiteX6" fmla="*/ 227805 w 511819"/>
                        <a:gd name="connsiteY6" fmla="*/ 40322 h 450543"/>
                        <a:gd name="connsiteX7" fmla="*/ 256664 w 511819"/>
                        <a:gd name="connsiteY7" fmla="*/ 86554 h 450543"/>
                        <a:gd name="connsiteX8" fmla="*/ 444356 w 511819"/>
                        <a:gd name="connsiteY8" fmla="*/ 144135 h 450543"/>
                        <a:gd name="connsiteX9" fmla="*/ 511734 w 511819"/>
                        <a:gd name="connsiteY9" fmla="*/ 277570 h 450543"/>
                        <a:gd name="connsiteX10" fmla="*/ 438864 w 511819"/>
                        <a:gd name="connsiteY10" fmla="*/ 354627 h 450543"/>
                        <a:gd name="connsiteX11" fmla="*/ 351400 w 511819"/>
                        <a:gd name="connsiteY11" fmla="*/ 378481 h 450543"/>
                        <a:gd name="connsiteX12" fmla="*/ 256664 w 511819"/>
                        <a:gd name="connsiteY12" fmla="*/ 449335 h 450543"/>
                        <a:gd name="connsiteX13" fmla="*/ 96958 w 511819"/>
                        <a:gd name="connsiteY13" fmla="*/ 314871 h 450543"/>
                        <a:gd name="connsiteX14" fmla="*/ 1594 w 511819"/>
                        <a:gd name="connsiteY14" fmla="*/ 287195 h 450543"/>
                        <a:gd name="connsiteX0" fmla="*/ 1594 w 511819"/>
                        <a:gd name="connsiteY0" fmla="*/ 287195 h 450543"/>
                        <a:gd name="connsiteX1" fmla="*/ 39624 w 511819"/>
                        <a:gd name="connsiteY1" fmla="*/ 11167 h 450543"/>
                        <a:gd name="connsiteX2" fmla="*/ 70643 w 511819"/>
                        <a:gd name="connsiteY2" fmla="*/ 67551 h 450543"/>
                        <a:gd name="connsiteX3" fmla="*/ 79381 w 511819"/>
                        <a:gd name="connsiteY3" fmla="*/ 565 h 450543"/>
                        <a:gd name="connsiteX4" fmla="*/ 145642 w 511819"/>
                        <a:gd name="connsiteY4" fmla="*/ 27070 h 450543"/>
                        <a:gd name="connsiteX5" fmla="*/ 158894 w 511819"/>
                        <a:gd name="connsiteY5" fmla="*/ 61525 h 450543"/>
                        <a:gd name="connsiteX6" fmla="*/ 227805 w 511819"/>
                        <a:gd name="connsiteY6" fmla="*/ 40322 h 450543"/>
                        <a:gd name="connsiteX7" fmla="*/ 256664 w 511819"/>
                        <a:gd name="connsiteY7" fmla="*/ 86554 h 450543"/>
                        <a:gd name="connsiteX8" fmla="*/ 444356 w 511819"/>
                        <a:gd name="connsiteY8" fmla="*/ 144135 h 450543"/>
                        <a:gd name="connsiteX9" fmla="*/ 511734 w 511819"/>
                        <a:gd name="connsiteY9" fmla="*/ 277570 h 450543"/>
                        <a:gd name="connsiteX10" fmla="*/ 438864 w 511819"/>
                        <a:gd name="connsiteY10" fmla="*/ 354627 h 450543"/>
                        <a:gd name="connsiteX11" fmla="*/ 351400 w 511819"/>
                        <a:gd name="connsiteY11" fmla="*/ 378481 h 450543"/>
                        <a:gd name="connsiteX12" fmla="*/ 256664 w 511819"/>
                        <a:gd name="connsiteY12" fmla="*/ 449335 h 450543"/>
                        <a:gd name="connsiteX13" fmla="*/ 96958 w 511819"/>
                        <a:gd name="connsiteY13" fmla="*/ 314871 h 450543"/>
                        <a:gd name="connsiteX14" fmla="*/ 1594 w 511819"/>
                        <a:gd name="connsiteY14" fmla="*/ 287195 h 450543"/>
                        <a:gd name="connsiteX0" fmla="*/ 1594 w 514048"/>
                        <a:gd name="connsiteY0" fmla="*/ 287195 h 450543"/>
                        <a:gd name="connsiteX1" fmla="*/ 39624 w 514048"/>
                        <a:gd name="connsiteY1" fmla="*/ 11167 h 450543"/>
                        <a:gd name="connsiteX2" fmla="*/ 70643 w 514048"/>
                        <a:gd name="connsiteY2" fmla="*/ 67551 h 450543"/>
                        <a:gd name="connsiteX3" fmla="*/ 79381 w 514048"/>
                        <a:gd name="connsiteY3" fmla="*/ 565 h 450543"/>
                        <a:gd name="connsiteX4" fmla="*/ 145642 w 514048"/>
                        <a:gd name="connsiteY4" fmla="*/ 27070 h 450543"/>
                        <a:gd name="connsiteX5" fmla="*/ 158894 w 514048"/>
                        <a:gd name="connsiteY5" fmla="*/ 61525 h 450543"/>
                        <a:gd name="connsiteX6" fmla="*/ 227805 w 514048"/>
                        <a:gd name="connsiteY6" fmla="*/ 40322 h 450543"/>
                        <a:gd name="connsiteX7" fmla="*/ 256664 w 514048"/>
                        <a:gd name="connsiteY7" fmla="*/ 86554 h 450543"/>
                        <a:gd name="connsiteX8" fmla="*/ 444356 w 514048"/>
                        <a:gd name="connsiteY8" fmla="*/ 144135 h 450543"/>
                        <a:gd name="connsiteX9" fmla="*/ 511734 w 514048"/>
                        <a:gd name="connsiteY9" fmla="*/ 277570 h 450543"/>
                        <a:gd name="connsiteX10" fmla="*/ 491874 w 514048"/>
                        <a:gd name="connsiteY10" fmla="*/ 330774 h 450543"/>
                        <a:gd name="connsiteX11" fmla="*/ 438864 w 514048"/>
                        <a:gd name="connsiteY11" fmla="*/ 354627 h 450543"/>
                        <a:gd name="connsiteX12" fmla="*/ 351400 w 514048"/>
                        <a:gd name="connsiteY12" fmla="*/ 378481 h 450543"/>
                        <a:gd name="connsiteX13" fmla="*/ 256664 w 514048"/>
                        <a:gd name="connsiteY13" fmla="*/ 449335 h 450543"/>
                        <a:gd name="connsiteX14" fmla="*/ 96958 w 514048"/>
                        <a:gd name="connsiteY14" fmla="*/ 314871 h 450543"/>
                        <a:gd name="connsiteX15" fmla="*/ 1594 w 514048"/>
                        <a:gd name="connsiteY15" fmla="*/ 287195 h 450543"/>
                        <a:gd name="connsiteX0" fmla="*/ 1594 w 512675"/>
                        <a:gd name="connsiteY0" fmla="*/ 287195 h 450543"/>
                        <a:gd name="connsiteX1" fmla="*/ 39624 w 512675"/>
                        <a:gd name="connsiteY1" fmla="*/ 11167 h 450543"/>
                        <a:gd name="connsiteX2" fmla="*/ 70643 w 512675"/>
                        <a:gd name="connsiteY2" fmla="*/ 67551 h 450543"/>
                        <a:gd name="connsiteX3" fmla="*/ 79381 w 512675"/>
                        <a:gd name="connsiteY3" fmla="*/ 565 h 450543"/>
                        <a:gd name="connsiteX4" fmla="*/ 145642 w 512675"/>
                        <a:gd name="connsiteY4" fmla="*/ 27070 h 450543"/>
                        <a:gd name="connsiteX5" fmla="*/ 158894 w 512675"/>
                        <a:gd name="connsiteY5" fmla="*/ 61525 h 450543"/>
                        <a:gd name="connsiteX6" fmla="*/ 227805 w 512675"/>
                        <a:gd name="connsiteY6" fmla="*/ 40322 h 450543"/>
                        <a:gd name="connsiteX7" fmla="*/ 256664 w 512675"/>
                        <a:gd name="connsiteY7" fmla="*/ 86554 h 450543"/>
                        <a:gd name="connsiteX8" fmla="*/ 444356 w 512675"/>
                        <a:gd name="connsiteY8" fmla="*/ 144135 h 450543"/>
                        <a:gd name="connsiteX9" fmla="*/ 505125 w 512675"/>
                        <a:gd name="connsiteY9" fmla="*/ 211504 h 450543"/>
                        <a:gd name="connsiteX10" fmla="*/ 511734 w 512675"/>
                        <a:gd name="connsiteY10" fmla="*/ 277570 h 450543"/>
                        <a:gd name="connsiteX11" fmla="*/ 491874 w 512675"/>
                        <a:gd name="connsiteY11" fmla="*/ 330774 h 450543"/>
                        <a:gd name="connsiteX12" fmla="*/ 438864 w 512675"/>
                        <a:gd name="connsiteY12" fmla="*/ 354627 h 450543"/>
                        <a:gd name="connsiteX13" fmla="*/ 351400 w 512675"/>
                        <a:gd name="connsiteY13" fmla="*/ 378481 h 450543"/>
                        <a:gd name="connsiteX14" fmla="*/ 256664 w 512675"/>
                        <a:gd name="connsiteY14" fmla="*/ 449335 h 450543"/>
                        <a:gd name="connsiteX15" fmla="*/ 96958 w 512675"/>
                        <a:gd name="connsiteY15" fmla="*/ 314871 h 450543"/>
                        <a:gd name="connsiteX16" fmla="*/ 1594 w 512675"/>
                        <a:gd name="connsiteY16" fmla="*/ 287195 h 450543"/>
                        <a:gd name="connsiteX0" fmla="*/ 1594 w 512675"/>
                        <a:gd name="connsiteY0" fmla="*/ 287195 h 450543"/>
                        <a:gd name="connsiteX1" fmla="*/ 39624 w 512675"/>
                        <a:gd name="connsiteY1" fmla="*/ 11167 h 450543"/>
                        <a:gd name="connsiteX2" fmla="*/ 70643 w 512675"/>
                        <a:gd name="connsiteY2" fmla="*/ 67551 h 450543"/>
                        <a:gd name="connsiteX3" fmla="*/ 79381 w 512675"/>
                        <a:gd name="connsiteY3" fmla="*/ 565 h 450543"/>
                        <a:gd name="connsiteX4" fmla="*/ 145642 w 512675"/>
                        <a:gd name="connsiteY4" fmla="*/ 27070 h 450543"/>
                        <a:gd name="connsiteX5" fmla="*/ 158894 w 512675"/>
                        <a:gd name="connsiteY5" fmla="*/ 61525 h 450543"/>
                        <a:gd name="connsiteX6" fmla="*/ 227805 w 512675"/>
                        <a:gd name="connsiteY6" fmla="*/ 40322 h 450543"/>
                        <a:gd name="connsiteX7" fmla="*/ 256664 w 512675"/>
                        <a:gd name="connsiteY7" fmla="*/ 86554 h 450543"/>
                        <a:gd name="connsiteX8" fmla="*/ 375254 w 512675"/>
                        <a:gd name="connsiteY8" fmla="*/ 92235 h 450543"/>
                        <a:gd name="connsiteX9" fmla="*/ 444356 w 512675"/>
                        <a:gd name="connsiteY9" fmla="*/ 144135 h 450543"/>
                        <a:gd name="connsiteX10" fmla="*/ 505125 w 512675"/>
                        <a:gd name="connsiteY10" fmla="*/ 211504 h 450543"/>
                        <a:gd name="connsiteX11" fmla="*/ 511734 w 512675"/>
                        <a:gd name="connsiteY11" fmla="*/ 277570 h 450543"/>
                        <a:gd name="connsiteX12" fmla="*/ 491874 w 512675"/>
                        <a:gd name="connsiteY12" fmla="*/ 330774 h 450543"/>
                        <a:gd name="connsiteX13" fmla="*/ 438864 w 512675"/>
                        <a:gd name="connsiteY13" fmla="*/ 354627 h 450543"/>
                        <a:gd name="connsiteX14" fmla="*/ 351400 w 512675"/>
                        <a:gd name="connsiteY14" fmla="*/ 378481 h 450543"/>
                        <a:gd name="connsiteX15" fmla="*/ 256664 w 512675"/>
                        <a:gd name="connsiteY15" fmla="*/ 449335 h 450543"/>
                        <a:gd name="connsiteX16" fmla="*/ 96958 w 512675"/>
                        <a:gd name="connsiteY16" fmla="*/ 314871 h 450543"/>
                        <a:gd name="connsiteX17" fmla="*/ 1594 w 512675"/>
                        <a:gd name="connsiteY17" fmla="*/ 287195 h 450543"/>
                        <a:gd name="connsiteX0" fmla="*/ 1594 w 512675"/>
                        <a:gd name="connsiteY0" fmla="*/ 287195 h 450543"/>
                        <a:gd name="connsiteX1" fmla="*/ 39624 w 512675"/>
                        <a:gd name="connsiteY1" fmla="*/ 11167 h 450543"/>
                        <a:gd name="connsiteX2" fmla="*/ 70643 w 512675"/>
                        <a:gd name="connsiteY2" fmla="*/ 67551 h 450543"/>
                        <a:gd name="connsiteX3" fmla="*/ 79381 w 512675"/>
                        <a:gd name="connsiteY3" fmla="*/ 565 h 450543"/>
                        <a:gd name="connsiteX4" fmla="*/ 145642 w 512675"/>
                        <a:gd name="connsiteY4" fmla="*/ 27070 h 450543"/>
                        <a:gd name="connsiteX5" fmla="*/ 158894 w 512675"/>
                        <a:gd name="connsiteY5" fmla="*/ 61525 h 450543"/>
                        <a:gd name="connsiteX6" fmla="*/ 227805 w 512675"/>
                        <a:gd name="connsiteY6" fmla="*/ 40322 h 450543"/>
                        <a:gd name="connsiteX7" fmla="*/ 256664 w 512675"/>
                        <a:gd name="connsiteY7" fmla="*/ 86554 h 450543"/>
                        <a:gd name="connsiteX8" fmla="*/ 316945 w 512675"/>
                        <a:gd name="connsiteY8" fmla="*/ 55128 h 450543"/>
                        <a:gd name="connsiteX9" fmla="*/ 375254 w 512675"/>
                        <a:gd name="connsiteY9" fmla="*/ 92235 h 450543"/>
                        <a:gd name="connsiteX10" fmla="*/ 444356 w 512675"/>
                        <a:gd name="connsiteY10" fmla="*/ 144135 h 450543"/>
                        <a:gd name="connsiteX11" fmla="*/ 505125 w 512675"/>
                        <a:gd name="connsiteY11" fmla="*/ 211504 h 450543"/>
                        <a:gd name="connsiteX12" fmla="*/ 511734 w 512675"/>
                        <a:gd name="connsiteY12" fmla="*/ 277570 h 450543"/>
                        <a:gd name="connsiteX13" fmla="*/ 491874 w 512675"/>
                        <a:gd name="connsiteY13" fmla="*/ 330774 h 450543"/>
                        <a:gd name="connsiteX14" fmla="*/ 438864 w 512675"/>
                        <a:gd name="connsiteY14" fmla="*/ 354627 h 450543"/>
                        <a:gd name="connsiteX15" fmla="*/ 351400 w 512675"/>
                        <a:gd name="connsiteY15" fmla="*/ 378481 h 450543"/>
                        <a:gd name="connsiteX16" fmla="*/ 256664 w 512675"/>
                        <a:gd name="connsiteY16" fmla="*/ 449335 h 450543"/>
                        <a:gd name="connsiteX17" fmla="*/ 96958 w 512675"/>
                        <a:gd name="connsiteY17" fmla="*/ 314871 h 450543"/>
                        <a:gd name="connsiteX18" fmla="*/ 1594 w 512675"/>
                        <a:gd name="connsiteY18" fmla="*/ 287195 h 450543"/>
                        <a:gd name="connsiteX0" fmla="*/ 1594 w 512675"/>
                        <a:gd name="connsiteY0" fmla="*/ 287195 h 450543"/>
                        <a:gd name="connsiteX1" fmla="*/ 39624 w 512675"/>
                        <a:gd name="connsiteY1" fmla="*/ 11167 h 450543"/>
                        <a:gd name="connsiteX2" fmla="*/ 70643 w 512675"/>
                        <a:gd name="connsiteY2" fmla="*/ 67551 h 450543"/>
                        <a:gd name="connsiteX3" fmla="*/ 79381 w 512675"/>
                        <a:gd name="connsiteY3" fmla="*/ 565 h 450543"/>
                        <a:gd name="connsiteX4" fmla="*/ 145642 w 512675"/>
                        <a:gd name="connsiteY4" fmla="*/ 27070 h 450543"/>
                        <a:gd name="connsiteX5" fmla="*/ 158894 w 512675"/>
                        <a:gd name="connsiteY5" fmla="*/ 61525 h 450543"/>
                        <a:gd name="connsiteX6" fmla="*/ 227805 w 512675"/>
                        <a:gd name="connsiteY6" fmla="*/ 40322 h 450543"/>
                        <a:gd name="connsiteX7" fmla="*/ 256664 w 512675"/>
                        <a:gd name="connsiteY7" fmla="*/ 86554 h 450543"/>
                        <a:gd name="connsiteX8" fmla="*/ 316945 w 512675"/>
                        <a:gd name="connsiteY8" fmla="*/ 55128 h 450543"/>
                        <a:gd name="connsiteX9" fmla="*/ 346099 w 512675"/>
                        <a:gd name="connsiteY9" fmla="*/ 110788 h 450543"/>
                        <a:gd name="connsiteX10" fmla="*/ 444356 w 512675"/>
                        <a:gd name="connsiteY10" fmla="*/ 144135 h 450543"/>
                        <a:gd name="connsiteX11" fmla="*/ 505125 w 512675"/>
                        <a:gd name="connsiteY11" fmla="*/ 211504 h 450543"/>
                        <a:gd name="connsiteX12" fmla="*/ 511734 w 512675"/>
                        <a:gd name="connsiteY12" fmla="*/ 277570 h 450543"/>
                        <a:gd name="connsiteX13" fmla="*/ 491874 w 512675"/>
                        <a:gd name="connsiteY13" fmla="*/ 330774 h 450543"/>
                        <a:gd name="connsiteX14" fmla="*/ 438864 w 512675"/>
                        <a:gd name="connsiteY14" fmla="*/ 354627 h 450543"/>
                        <a:gd name="connsiteX15" fmla="*/ 351400 w 512675"/>
                        <a:gd name="connsiteY15" fmla="*/ 378481 h 450543"/>
                        <a:gd name="connsiteX16" fmla="*/ 256664 w 512675"/>
                        <a:gd name="connsiteY16" fmla="*/ 449335 h 450543"/>
                        <a:gd name="connsiteX17" fmla="*/ 96958 w 512675"/>
                        <a:gd name="connsiteY17" fmla="*/ 314871 h 450543"/>
                        <a:gd name="connsiteX18" fmla="*/ 1594 w 512675"/>
                        <a:gd name="connsiteY18" fmla="*/ 287195 h 450543"/>
                        <a:gd name="connsiteX0" fmla="*/ 1594 w 512675"/>
                        <a:gd name="connsiteY0" fmla="*/ 287195 h 450543"/>
                        <a:gd name="connsiteX1" fmla="*/ 39624 w 512675"/>
                        <a:gd name="connsiteY1" fmla="*/ 11167 h 450543"/>
                        <a:gd name="connsiteX2" fmla="*/ 70643 w 512675"/>
                        <a:gd name="connsiteY2" fmla="*/ 67551 h 450543"/>
                        <a:gd name="connsiteX3" fmla="*/ 79381 w 512675"/>
                        <a:gd name="connsiteY3" fmla="*/ 565 h 450543"/>
                        <a:gd name="connsiteX4" fmla="*/ 145642 w 512675"/>
                        <a:gd name="connsiteY4" fmla="*/ 27070 h 450543"/>
                        <a:gd name="connsiteX5" fmla="*/ 158894 w 512675"/>
                        <a:gd name="connsiteY5" fmla="*/ 61525 h 450543"/>
                        <a:gd name="connsiteX6" fmla="*/ 227805 w 512675"/>
                        <a:gd name="connsiteY6" fmla="*/ 40322 h 450543"/>
                        <a:gd name="connsiteX7" fmla="*/ 256664 w 512675"/>
                        <a:gd name="connsiteY7" fmla="*/ 86554 h 450543"/>
                        <a:gd name="connsiteX8" fmla="*/ 316945 w 512675"/>
                        <a:gd name="connsiteY8" fmla="*/ 55128 h 450543"/>
                        <a:gd name="connsiteX9" fmla="*/ 346099 w 512675"/>
                        <a:gd name="connsiteY9" fmla="*/ 110788 h 450543"/>
                        <a:gd name="connsiteX10" fmla="*/ 417852 w 512675"/>
                        <a:gd name="connsiteY10" fmla="*/ 83175 h 450543"/>
                        <a:gd name="connsiteX11" fmla="*/ 505125 w 512675"/>
                        <a:gd name="connsiteY11" fmla="*/ 211504 h 450543"/>
                        <a:gd name="connsiteX12" fmla="*/ 511734 w 512675"/>
                        <a:gd name="connsiteY12" fmla="*/ 277570 h 450543"/>
                        <a:gd name="connsiteX13" fmla="*/ 491874 w 512675"/>
                        <a:gd name="connsiteY13" fmla="*/ 330774 h 450543"/>
                        <a:gd name="connsiteX14" fmla="*/ 438864 w 512675"/>
                        <a:gd name="connsiteY14" fmla="*/ 354627 h 450543"/>
                        <a:gd name="connsiteX15" fmla="*/ 351400 w 512675"/>
                        <a:gd name="connsiteY15" fmla="*/ 378481 h 450543"/>
                        <a:gd name="connsiteX16" fmla="*/ 256664 w 512675"/>
                        <a:gd name="connsiteY16" fmla="*/ 449335 h 450543"/>
                        <a:gd name="connsiteX17" fmla="*/ 96958 w 512675"/>
                        <a:gd name="connsiteY17" fmla="*/ 314871 h 450543"/>
                        <a:gd name="connsiteX18" fmla="*/ 1594 w 512675"/>
                        <a:gd name="connsiteY18" fmla="*/ 287195 h 450543"/>
                        <a:gd name="connsiteX0" fmla="*/ 1594 w 511734"/>
                        <a:gd name="connsiteY0" fmla="*/ 287195 h 450543"/>
                        <a:gd name="connsiteX1" fmla="*/ 39624 w 511734"/>
                        <a:gd name="connsiteY1" fmla="*/ 11167 h 450543"/>
                        <a:gd name="connsiteX2" fmla="*/ 70643 w 511734"/>
                        <a:gd name="connsiteY2" fmla="*/ 67551 h 450543"/>
                        <a:gd name="connsiteX3" fmla="*/ 79381 w 511734"/>
                        <a:gd name="connsiteY3" fmla="*/ 565 h 450543"/>
                        <a:gd name="connsiteX4" fmla="*/ 145642 w 511734"/>
                        <a:gd name="connsiteY4" fmla="*/ 27070 h 450543"/>
                        <a:gd name="connsiteX5" fmla="*/ 158894 w 511734"/>
                        <a:gd name="connsiteY5" fmla="*/ 61525 h 450543"/>
                        <a:gd name="connsiteX6" fmla="*/ 227805 w 511734"/>
                        <a:gd name="connsiteY6" fmla="*/ 40322 h 450543"/>
                        <a:gd name="connsiteX7" fmla="*/ 256664 w 511734"/>
                        <a:gd name="connsiteY7" fmla="*/ 86554 h 450543"/>
                        <a:gd name="connsiteX8" fmla="*/ 316945 w 511734"/>
                        <a:gd name="connsiteY8" fmla="*/ 55128 h 450543"/>
                        <a:gd name="connsiteX9" fmla="*/ 346099 w 511734"/>
                        <a:gd name="connsiteY9" fmla="*/ 110788 h 450543"/>
                        <a:gd name="connsiteX10" fmla="*/ 417852 w 511734"/>
                        <a:gd name="connsiteY10" fmla="*/ 83175 h 450543"/>
                        <a:gd name="connsiteX11" fmla="*/ 465369 w 511734"/>
                        <a:gd name="connsiteY11" fmla="*/ 219456 h 450543"/>
                        <a:gd name="connsiteX12" fmla="*/ 511734 w 511734"/>
                        <a:gd name="connsiteY12" fmla="*/ 277570 h 450543"/>
                        <a:gd name="connsiteX13" fmla="*/ 491874 w 511734"/>
                        <a:gd name="connsiteY13" fmla="*/ 330774 h 450543"/>
                        <a:gd name="connsiteX14" fmla="*/ 438864 w 511734"/>
                        <a:gd name="connsiteY14" fmla="*/ 354627 h 450543"/>
                        <a:gd name="connsiteX15" fmla="*/ 351400 w 511734"/>
                        <a:gd name="connsiteY15" fmla="*/ 378481 h 450543"/>
                        <a:gd name="connsiteX16" fmla="*/ 256664 w 511734"/>
                        <a:gd name="connsiteY16" fmla="*/ 449335 h 450543"/>
                        <a:gd name="connsiteX17" fmla="*/ 96958 w 511734"/>
                        <a:gd name="connsiteY17" fmla="*/ 314871 h 450543"/>
                        <a:gd name="connsiteX18" fmla="*/ 1594 w 511734"/>
                        <a:gd name="connsiteY18" fmla="*/ 287195 h 450543"/>
                        <a:gd name="connsiteX0" fmla="*/ 1594 w 530287"/>
                        <a:gd name="connsiteY0" fmla="*/ 287195 h 450543"/>
                        <a:gd name="connsiteX1" fmla="*/ 39624 w 530287"/>
                        <a:gd name="connsiteY1" fmla="*/ 11167 h 450543"/>
                        <a:gd name="connsiteX2" fmla="*/ 70643 w 530287"/>
                        <a:gd name="connsiteY2" fmla="*/ 67551 h 450543"/>
                        <a:gd name="connsiteX3" fmla="*/ 79381 w 530287"/>
                        <a:gd name="connsiteY3" fmla="*/ 565 h 450543"/>
                        <a:gd name="connsiteX4" fmla="*/ 145642 w 530287"/>
                        <a:gd name="connsiteY4" fmla="*/ 27070 h 450543"/>
                        <a:gd name="connsiteX5" fmla="*/ 158894 w 530287"/>
                        <a:gd name="connsiteY5" fmla="*/ 61525 h 450543"/>
                        <a:gd name="connsiteX6" fmla="*/ 227805 w 530287"/>
                        <a:gd name="connsiteY6" fmla="*/ 40322 h 450543"/>
                        <a:gd name="connsiteX7" fmla="*/ 256664 w 530287"/>
                        <a:gd name="connsiteY7" fmla="*/ 86554 h 450543"/>
                        <a:gd name="connsiteX8" fmla="*/ 316945 w 530287"/>
                        <a:gd name="connsiteY8" fmla="*/ 55128 h 450543"/>
                        <a:gd name="connsiteX9" fmla="*/ 346099 w 530287"/>
                        <a:gd name="connsiteY9" fmla="*/ 110788 h 450543"/>
                        <a:gd name="connsiteX10" fmla="*/ 417852 w 530287"/>
                        <a:gd name="connsiteY10" fmla="*/ 83175 h 450543"/>
                        <a:gd name="connsiteX11" fmla="*/ 465369 w 530287"/>
                        <a:gd name="connsiteY11" fmla="*/ 219456 h 450543"/>
                        <a:gd name="connsiteX12" fmla="*/ 530287 w 530287"/>
                        <a:gd name="connsiteY12" fmla="*/ 240463 h 450543"/>
                        <a:gd name="connsiteX13" fmla="*/ 491874 w 530287"/>
                        <a:gd name="connsiteY13" fmla="*/ 330774 h 450543"/>
                        <a:gd name="connsiteX14" fmla="*/ 438864 w 530287"/>
                        <a:gd name="connsiteY14" fmla="*/ 354627 h 450543"/>
                        <a:gd name="connsiteX15" fmla="*/ 351400 w 530287"/>
                        <a:gd name="connsiteY15" fmla="*/ 378481 h 450543"/>
                        <a:gd name="connsiteX16" fmla="*/ 256664 w 530287"/>
                        <a:gd name="connsiteY16" fmla="*/ 449335 h 450543"/>
                        <a:gd name="connsiteX17" fmla="*/ 96958 w 530287"/>
                        <a:gd name="connsiteY17" fmla="*/ 314871 h 450543"/>
                        <a:gd name="connsiteX18" fmla="*/ 1594 w 530287"/>
                        <a:gd name="connsiteY18" fmla="*/ 287195 h 450543"/>
                        <a:gd name="connsiteX0" fmla="*/ 1594 w 530287"/>
                        <a:gd name="connsiteY0" fmla="*/ 287195 h 450543"/>
                        <a:gd name="connsiteX1" fmla="*/ 39624 w 530287"/>
                        <a:gd name="connsiteY1" fmla="*/ 11167 h 450543"/>
                        <a:gd name="connsiteX2" fmla="*/ 70643 w 530287"/>
                        <a:gd name="connsiteY2" fmla="*/ 67551 h 450543"/>
                        <a:gd name="connsiteX3" fmla="*/ 79381 w 530287"/>
                        <a:gd name="connsiteY3" fmla="*/ 565 h 450543"/>
                        <a:gd name="connsiteX4" fmla="*/ 145642 w 530287"/>
                        <a:gd name="connsiteY4" fmla="*/ 27070 h 450543"/>
                        <a:gd name="connsiteX5" fmla="*/ 158894 w 530287"/>
                        <a:gd name="connsiteY5" fmla="*/ 61525 h 450543"/>
                        <a:gd name="connsiteX6" fmla="*/ 227805 w 530287"/>
                        <a:gd name="connsiteY6" fmla="*/ 40322 h 450543"/>
                        <a:gd name="connsiteX7" fmla="*/ 256664 w 530287"/>
                        <a:gd name="connsiteY7" fmla="*/ 86554 h 450543"/>
                        <a:gd name="connsiteX8" fmla="*/ 316945 w 530287"/>
                        <a:gd name="connsiteY8" fmla="*/ 55128 h 450543"/>
                        <a:gd name="connsiteX9" fmla="*/ 346099 w 530287"/>
                        <a:gd name="connsiteY9" fmla="*/ 110788 h 450543"/>
                        <a:gd name="connsiteX10" fmla="*/ 417852 w 530287"/>
                        <a:gd name="connsiteY10" fmla="*/ 83175 h 450543"/>
                        <a:gd name="connsiteX11" fmla="*/ 465369 w 530287"/>
                        <a:gd name="connsiteY11" fmla="*/ 145243 h 450543"/>
                        <a:gd name="connsiteX12" fmla="*/ 465369 w 530287"/>
                        <a:gd name="connsiteY12" fmla="*/ 219456 h 450543"/>
                        <a:gd name="connsiteX13" fmla="*/ 530287 w 530287"/>
                        <a:gd name="connsiteY13" fmla="*/ 240463 h 450543"/>
                        <a:gd name="connsiteX14" fmla="*/ 491874 w 530287"/>
                        <a:gd name="connsiteY14" fmla="*/ 330774 h 450543"/>
                        <a:gd name="connsiteX15" fmla="*/ 438864 w 530287"/>
                        <a:gd name="connsiteY15" fmla="*/ 354627 h 450543"/>
                        <a:gd name="connsiteX16" fmla="*/ 351400 w 530287"/>
                        <a:gd name="connsiteY16" fmla="*/ 378481 h 450543"/>
                        <a:gd name="connsiteX17" fmla="*/ 256664 w 530287"/>
                        <a:gd name="connsiteY17" fmla="*/ 449335 h 450543"/>
                        <a:gd name="connsiteX18" fmla="*/ 96958 w 530287"/>
                        <a:gd name="connsiteY18" fmla="*/ 314871 h 450543"/>
                        <a:gd name="connsiteX19" fmla="*/ 1594 w 530287"/>
                        <a:gd name="connsiteY19" fmla="*/ 287195 h 450543"/>
                        <a:gd name="connsiteX0" fmla="*/ 866 w 529559"/>
                        <a:gd name="connsiteY0" fmla="*/ 287195 h 450543"/>
                        <a:gd name="connsiteX1" fmla="*/ 48523 w 529559"/>
                        <a:gd name="connsiteY1" fmla="*/ 150544 h 450543"/>
                        <a:gd name="connsiteX2" fmla="*/ 38896 w 529559"/>
                        <a:gd name="connsiteY2" fmla="*/ 11167 h 450543"/>
                        <a:gd name="connsiteX3" fmla="*/ 69915 w 529559"/>
                        <a:gd name="connsiteY3" fmla="*/ 67551 h 450543"/>
                        <a:gd name="connsiteX4" fmla="*/ 78653 w 529559"/>
                        <a:gd name="connsiteY4" fmla="*/ 565 h 450543"/>
                        <a:gd name="connsiteX5" fmla="*/ 144914 w 529559"/>
                        <a:gd name="connsiteY5" fmla="*/ 27070 h 450543"/>
                        <a:gd name="connsiteX6" fmla="*/ 158166 w 529559"/>
                        <a:gd name="connsiteY6" fmla="*/ 61525 h 450543"/>
                        <a:gd name="connsiteX7" fmla="*/ 227077 w 529559"/>
                        <a:gd name="connsiteY7" fmla="*/ 40322 h 450543"/>
                        <a:gd name="connsiteX8" fmla="*/ 255936 w 529559"/>
                        <a:gd name="connsiteY8" fmla="*/ 86554 h 450543"/>
                        <a:gd name="connsiteX9" fmla="*/ 316217 w 529559"/>
                        <a:gd name="connsiteY9" fmla="*/ 55128 h 450543"/>
                        <a:gd name="connsiteX10" fmla="*/ 345371 w 529559"/>
                        <a:gd name="connsiteY10" fmla="*/ 110788 h 450543"/>
                        <a:gd name="connsiteX11" fmla="*/ 417124 w 529559"/>
                        <a:gd name="connsiteY11" fmla="*/ 83175 h 450543"/>
                        <a:gd name="connsiteX12" fmla="*/ 464641 w 529559"/>
                        <a:gd name="connsiteY12" fmla="*/ 145243 h 450543"/>
                        <a:gd name="connsiteX13" fmla="*/ 464641 w 529559"/>
                        <a:gd name="connsiteY13" fmla="*/ 219456 h 450543"/>
                        <a:gd name="connsiteX14" fmla="*/ 529559 w 529559"/>
                        <a:gd name="connsiteY14" fmla="*/ 240463 h 450543"/>
                        <a:gd name="connsiteX15" fmla="*/ 491146 w 529559"/>
                        <a:gd name="connsiteY15" fmla="*/ 330774 h 450543"/>
                        <a:gd name="connsiteX16" fmla="*/ 438136 w 529559"/>
                        <a:gd name="connsiteY16" fmla="*/ 354627 h 450543"/>
                        <a:gd name="connsiteX17" fmla="*/ 350672 w 529559"/>
                        <a:gd name="connsiteY17" fmla="*/ 378481 h 450543"/>
                        <a:gd name="connsiteX18" fmla="*/ 255936 w 529559"/>
                        <a:gd name="connsiteY18" fmla="*/ 449335 h 450543"/>
                        <a:gd name="connsiteX19" fmla="*/ 96230 w 529559"/>
                        <a:gd name="connsiteY19" fmla="*/ 314871 h 450543"/>
                        <a:gd name="connsiteX20" fmla="*/ 866 w 529559"/>
                        <a:gd name="connsiteY20" fmla="*/ 287195 h 45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9559" h="450543">
                          <a:moveTo>
                            <a:pt x="866" y="287195"/>
                          </a:moveTo>
                          <a:cubicBezTo>
                            <a:pt x="-7085" y="259807"/>
                            <a:pt x="42185" y="196549"/>
                            <a:pt x="48523" y="150544"/>
                          </a:cubicBezTo>
                          <a:cubicBezTo>
                            <a:pt x="54861" y="104539"/>
                            <a:pt x="29588" y="24116"/>
                            <a:pt x="38896" y="11167"/>
                          </a:cubicBezTo>
                          <a:cubicBezTo>
                            <a:pt x="48204" y="-1782"/>
                            <a:pt x="59755" y="61367"/>
                            <a:pt x="69915" y="67551"/>
                          </a:cubicBezTo>
                          <a:cubicBezTo>
                            <a:pt x="80075" y="73735"/>
                            <a:pt x="70571" y="4661"/>
                            <a:pt x="78653" y="565"/>
                          </a:cubicBezTo>
                          <a:cubicBezTo>
                            <a:pt x="86735" y="-3531"/>
                            <a:pt x="132104" y="15585"/>
                            <a:pt x="144914" y="27070"/>
                          </a:cubicBezTo>
                          <a:cubicBezTo>
                            <a:pt x="157724" y="38555"/>
                            <a:pt x="148448" y="54015"/>
                            <a:pt x="158166" y="61525"/>
                          </a:cubicBezTo>
                          <a:cubicBezTo>
                            <a:pt x="167884" y="69035"/>
                            <a:pt x="210340" y="37476"/>
                            <a:pt x="227077" y="40322"/>
                          </a:cubicBezTo>
                          <a:cubicBezTo>
                            <a:pt x="243814" y="43168"/>
                            <a:pt x="241079" y="84086"/>
                            <a:pt x="255936" y="86554"/>
                          </a:cubicBezTo>
                          <a:cubicBezTo>
                            <a:pt x="270793" y="89022"/>
                            <a:pt x="296452" y="54181"/>
                            <a:pt x="316217" y="55128"/>
                          </a:cubicBezTo>
                          <a:cubicBezTo>
                            <a:pt x="335982" y="56075"/>
                            <a:pt x="324578" y="101255"/>
                            <a:pt x="345371" y="110788"/>
                          </a:cubicBezTo>
                          <a:cubicBezTo>
                            <a:pt x="366165" y="120322"/>
                            <a:pt x="400780" y="75224"/>
                            <a:pt x="417124" y="83175"/>
                          </a:cubicBezTo>
                          <a:cubicBezTo>
                            <a:pt x="433469" y="91126"/>
                            <a:pt x="456722" y="122530"/>
                            <a:pt x="464641" y="145243"/>
                          </a:cubicBezTo>
                          <a:cubicBezTo>
                            <a:pt x="472561" y="167957"/>
                            <a:pt x="450288" y="205795"/>
                            <a:pt x="464641" y="219456"/>
                          </a:cubicBezTo>
                          <a:cubicBezTo>
                            <a:pt x="478994" y="233117"/>
                            <a:pt x="529559" y="222793"/>
                            <a:pt x="529559" y="240463"/>
                          </a:cubicBezTo>
                          <a:cubicBezTo>
                            <a:pt x="529559" y="258133"/>
                            <a:pt x="503291" y="317931"/>
                            <a:pt x="491146" y="330774"/>
                          </a:cubicBezTo>
                          <a:cubicBezTo>
                            <a:pt x="479001" y="343617"/>
                            <a:pt x="461990" y="343584"/>
                            <a:pt x="438136" y="354627"/>
                          </a:cubicBezTo>
                          <a:cubicBezTo>
                            <a:pt x="411414" y="371445"/>
                            <a:pt x="380155" y="359162"/>
                            <a:pt x="350672" y="378481"/>
                          </a:cubicBezTo>
                          <a:cubicBezTo>
                            <a:pt x="321189" y="397800"/>
                            <a:pt x="298343" y="459937"/>
                            <a:pt x="255936" y="449335"/>
                          </a:cubicBezTo>
                          <a:cubicBezTo>
                            <a:pt x="213529" y="438733"/>
                            <a:pt x="138742" y="341894"/>
                            <a:pt x="96230" y="314871"/>
                          </a:cubicBezTo>
                          <a:cubicBezTo>
                            <a:pt x="53718" y="287848"/>
                            <a:pt x="8817" y="314583"/>
                            <a:pt x="866" y="287195"/>
                          </a:cubicBezTo>
                          <a:close/>
                        </a:path>
                      </a:pathLst>
                    </a:cu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37" name="Oval 89"/>
                    <p:cNvSpPr/>
                    <p:nvPr/>
                  </p:nvSpPr>
                  <p:spPr>
                    <a:xfrm>
                      <a:off x="7783334" y="3862014"/>
                      <a:ext cx="192062" cy="204501"/>
                    </a:xfrm>
                    <a:custGeom>
                      <a:avLst/>
                      <a:gdLst>
                        <a:gd name="connsiteX0" fmla="*/ 0 w 375385"/>
                        <a:gd name="connsiteY0" fmla="*/ 200641 h 401282"/>
                        <a:gd name="connsiteX1" fmla="*/ 187693 w 375385"/>
                        <a:gd name="connsiteY1" fmla="*/ 0 h 401282"/>
                        <a:gd name="connsiteX2" fmla="*/ 375386 w 375385"/>
                        <a:gd name="connsiteY2" fmla="*/ 200641 h 401282"/>
                        <a:gd name="connsiteX3" fmla="*/ 187693 w 375385"/>
                        <a:gd name="connsiteY3" fmla="*/ 401282 h 401282"/>
                        <a:gd name="connsiteX4" fmla="*/ 0 w 375385"/>
                        <a:gd name="connsiteY4" fmla="*/ 200641 h 401282"/>
                        <a:gd name="connsiteX0" fmla="*/ 0 w 442763"/>
                        <a:gd name="connsiteY0" fmla="*/ 200641 h 401282"/>
                        <a:gd name="connsiteX1" fmla="*/ 255070 w 442763"/>
                        <a:gd name="connsiteY1" fmla="*/ 0 h 401282"/>
                        <a:gd name="connsiteX2" fmla="*/ 442763 w 442763"/>
                        <a:gd name="connsiteY2" fmla="*/ 200641 h 401282"/>
                        <a:gd name="connsiteX3" fmla="*/ 255070 w 442763"/>
                        <a:gd name="connsiteY3" fmla="*/ 401282 h 401282"/>
                        <a:gd name="connsiteX4" fmla="*/ 0 w 442763"/>
                        <a:gd name="connsiteY4" fmla="*/ 200641 h 401282"/>
                        <a:gd name="connsiteX0" fmla="*/ 0 w 510140"/>
                        <a:gd name="connsiteY0" fmla="*/ 200664 h 401325"/>
                        <a:gd name="connsiteX1" fmla="*/ 255070 w 510140"/>
                        <a:gd name="connsiteY1" fmla="*/ 23 h 401325"/>
                        <a:gd name="connsiteX2" fmla="*/ 510140 w 510140"/>
                        <a:gd name="connsiteY2" fmla="*/ 191039 h 401325"/>
                        <a:gd name="connsiteX3" fmla="*/ 255070 w 510140"/>
                        <a:gd name="connsiteY3" fmla="*/ 401305 h 401325"/>
                        <a:gd name="connsiteX4" fmla="*/ 0 w 510140"/>
                        <a:gd name="connsiteY4" fmla="*/ 200664 h 401325"/>
                        <a:gd name="connsiteX0" fmla="*/ 0 w 510140"/>
                        <a:gd name="connsiteY0" fmla="*/ 200664 h 362822"/>
                        <a:gd name="connsiteX1" fmla="*/ 255070 w 510140"/>
                        <a:gd name="connsiteY1" fmla="*/ 23 h 362822"/>
                        <a:gd name="connsiteX2" fmla="*/ 510140 w 510140"/>
                        <a:gd name="connsiteY2" fmla="*/ 191039 h 362822"/>
                        <a:gd name="connsiteX3" fmla="*/ 255070 w 510140"/>
                        <a:gd name="connsiteY3" fmla="*/ 362804 h 362822"/>
                        <a:gd name="connsiteX4" fmla="*/ 0 w 510140"/>
                        <a:gd name="connsiteY4" fmla="*/ 200664 h 362822"/>
                        <a:gd name="connsiteX0" fmla="*/ 7579 w 517719"/>
                        <a:gd name="connsiteY0" fmla="*/ 212706 h 374863"/>
                        <a:gd name="connsiteX1" fmla="*/ 84580 w 517719"/>
                        <a:gd name="connsiteY1" fmla="*/ 40769 h 374863"/>
                        <a:gd name="connsiteX2" fmla="*/ 262649 w 517719"/>
                        <a:gd name="connsiteY2" fmla="*/ 12065 h 374863"/>
                        <a:gd name="connsiteX3" fmla="*/ 517719 w 517719"/>
                        <a:gd name="connsiteY3" fmla="*/ 203081 h 374863"/>
                        <a:gd name="connsiteX4" fmla="*/ 262649 w 517719"/>
                        <a:gd name="connsiteY4" fmla="*/ 374846 h 374863"/>
                        <a:gd name="connsiteX5" fmla="*/ 7579 w 517719"/>
                        <a:gd name="connsiteY5" fmla="*/ 212706 h 374863"/>
                        <a:gd name="connsiteX0" fmla="*/ 7579 w 523790"/>
                        <a:gd name="connsiteY0" fmla="*/ 202911 h 365068"/>
                        <a:gd name="connsiteX1" fmla="*/ 84580 w 523790"/>
                        <a:gd name="connsiteY1" fmla="*/ 30974 h 365068"/>
                        <a:gd name="connsiteX2" fmla="*/ 262649 w 523790"/>
                        <a:gd name="connsiteY2" fmla="*/ 2270 h 365068"/>
                        <a:gd name="connsiteX3" fmla="*/ 450341 w 523790"/>
                        <a:gd name="connsiteY3" fmla="*/ 59851 h 365068"/>
                        <a:gd name="connsiteX4" fmla="*/ 517719 w 523790"/>
                        <a:gd name="connsiteY4" fmla="*/ 193286 h 365068"/>
                        <a:gd name="connsiteX5" fmla="*/ 262649 w 523790"/>
                        <a:gd name="connsiteY5" fmla="*/ 365051 h 365068"/>
                        <a:gd name="connsiteX6" fmla="*/ 7579 w 523790"/>
                        <a:gd name="connsiteY6" fmla="*/ 202911 h 36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790" h="365068">
                          <a:moveTo>
                            <a:pt x="7579" y="202911"/>
                          </a:moveTo>
                          <a:cubicBezTo>
                            <a:pt x="-22099" y="147232"/>
                            <a:pt x="42068" y="64414"/>
                            <a:pt x="84580" y="30974"/>
                          </a:cubicBezTo>
                          <a:cubicBezTo>
                            <a:pt x="127092" y="-2466"/>
                            <a:pt x="201689" y="-2543"/>
                            <a:pt x="262649" y="2270"/>
                          </a:cubicBezTo>
                          <a:cubicBezTo>
                            <a:pt x="323609" y="7083"/>
                            <a:pt x="407829" y="28015"/>
                            <a:pt x="450341" y="59851"/>
                          </a:cubicBezTo>
                          <a:cubicBezTo>
                            <a:pt x="492853" y="91687"/>
                            <a:pt x="540980" y="142419"/>
                            <a:pt x="517719" y="193286"/>
                          </a:cubicBezTo>
                          <a:cubicBezTo>
                            <a:pt x="494458" y="244153"/>
                            <a:pt x="347672" y="363447"/>
                            <a:pt x="262649" y="365051"/>
                          </a:cubicBezTo>
                          <a:cubicBezTo>
                            <a:pt x="177626" y="366655"/>
                            <a:pt x="37257" y="258590"/>
                            <a:pt x="7579" y="202911"/>
                          </a:cubicBezTo>
                          <a:close/>
                        </a:path>
                      </a:pathLst>
                    </a:custGeom>
                    <a:solidFill>
                      <a:srgbClr val="7030A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grpSp>
                <p:nvGrpSpPr>
                  <p:cNvPr id="206" name="Group 205"/>
                  <p:cNvGrpSpPr/>
                  <p:nvPr/>
                </p:nvGrpSpPr>
                <p:grpSpPr>
                  <a:xfrm>
                    <a:off x="5739953" y="4321183"/>
                    <a:ext cx="860870" cy="254673"/>
                    <a:chOff x="5534931" y="4463431"/>
                    <a:chExt cx="860870" cy="254673"/>
                  </a:xfrm>
                </p:grpSpPr>
                <p:sp>
                  <p:nvSpPr>
                    <p:cNvPr id="89" name="Oval 88"/>
                    <p:cNvSpPr/>
                    <p:nvPr/>
                  </p:nvSpPr>
                  <p:spPr>
                    <a:xfrm>
                      <a:off x="5534931" y="4463431"/>
                      <a:ext cx="860870" cy="254673"/>
                    </a:xfrm>
                    <a:custGeom>
                      <a:avLst/>
                      <a:gdLst>
                        <a:gd name="connsiteX0" fmla="*/ 0 w 1501541"/>
                        <a:gd name="connsiteY0" fmla="*/ 140389 h 280778"/>
                        <a:gd name="connsiteX1" fmla="*/ 750771 w 1501541"/>
                        <a:gd name="connsiteY1" fmla="*/ 0 h 280778"/>
                        <a:gd name="connsiteX2" fmla="*/ 1501542 w 1501541"/>
                        <a:gd name="connsiteY2" fmla="*/ 140389 h 280778"/>
                        <a:gd name="connsiteX3" fmla="*/ 750771 w 1501541"/>
                        <a:gd name="connsiteY3" fmla="*/ 280778 h 280778"/>
                        <a:gd name="connsiteX4" fmla="*/ 0 w 1501541"/>
                        <a:gd name="connsiteY4" fmla="*/ 140389 h 280778"/>
                        <a:gd name="connsiteX0" fmla="*/ 1001 w 1502543"/>
                        <a:gd name="connsiteY0" fmla="*/ 140389 h 176373"/>
                        <a:gd name="connsiteX1" fmla="*/ 751772 w 1502543"/>
                        <a:gd name="connsiteY1" fmla="*/ 0 h 176373"/>
                        <a:gd name="connsiteX2" fmla="*/ 1502543 w 1502543"/>
                        <a:gd name="connsiteY2" fmla="*/ 140389 h 176373"/>
                        <a:gd name="connsiteX3" fmla="*/ 886526 w 1502543"/>
                        <a:gd name="connsiteY3" fmla="*/ 146024 h 176373"/>
                        <a:gd name="connsiteX4" fmla="*/ 1001 w 1502543"/>
                        <a:gd name="connsiteY4" fmla="*/ 140389 h 176373"/>
                        <a:gd name="connsiteX0" fmla="*/ 680 w 1521473"/>
                        <a:gd name="connsiteY0" fmla="*/ 238737 h 242569"/>
                        <a:gd name="connsiteX1" fmla="*/ 770702 w 1521473"/>
                        <a:gd name="connsiteY1" fmla="*/ 2095 h 242569"/>
                        <a:gd name="connsiteX2" fmla="*/ 1521473 w 1521473"/>
                        <a:gd name="connsiteY2" fmla="*/ 142484 h 242569"/>
                        <a:gd name="connsiteX3" fmla="*/ 905456 w 1521473"/>
                        <a:gd name="connsiteY3" fmla="*/ 148119 h 242569"/>
                        <a:gd name="connsiteX4" fmla="*/ 680 w 1521473"/>
                        <a:gd name="connsiteY4" fmla="*/ 238737 h 242569"/>
                        <a:gd name="connsiteX0" fmla="*/ 643 w 1559937"/>
                        <a:gd name="connsiteY0" fmla="*/ 130782 h 176777"/>
                        <a:gd name="connsiteX1" fmla="*/ 809166 w 1559937"/>
                        <a:gd name="connsiteY1" fmla="*/ 18 h 176777"/>
                        <a:gd name="connsiteX2" fmla="*/ 1559937 w 1559937"/>
                        <a:gd name="connsiteY2" fmla="*/ 140407 h 176777"/>
                        <a:gd name="connsiteX3" fmla="*/ 943920 w 1559937"/>
                        <a:gd name="connsiteY3" fmla="*/ 146042 h 176777"/>
                        <a:gd name="connsiteX4" fmla="*/ 643 w 1559937"/>
                        <a:gd name="connsiteY4" fmla="*/ 130782 h 176777"/>
                        <a:gd name="connsiteX0" fmla="*/ 746 w 1463787"/>
                        <a:gd name="connsiteY0" fmla="*/ 238737 h 242569"/>
                        <a:gd name="connsiteX1" fmla="*/ 713016 w 1463787"/>
                        <a:gd name="connsiteY1" fmla="*/ 2095 h 242569"/>
                        <a:gd name="connsiteX2" fmla="*/ 1463787 w 1463787"/>
                        <a:gd name="connsiteY2" fmla="*/ 142484 h 242569"/>
                        <a:gd name="connsiteX3" fmla="*/ 847770 w 1463787"/>
                        <a:gd name="connsiteY3" fmla="*/ 148119 h 242569"/>
                        <a:gd name="connsiteX4" fmla="*/ 746 w 1463787"/>
                        <a:gd name="connsiteY4" fmla="*/ 238737 h 242569"/>
                        <a:gd name="connsiteX0" fmla="*/ 132352 w 1595393"/>
                        <a:gd name="connsiteY0" fmla="*/ 238715 h 239996"/>
                        <a:gd name="connsiteX1" fmla="*/ 74601 w 1595393"/>
                        <a:gd name="connsiteY1" fmla="*/ 71096 h 239996"/>
                        <a:gd name="connsiteX2" fmla="*/ 844622 w 1595393"/>
                        <a:gd name="connsiteY2" fmla="*/ 2073 h 239996"/>
                        <a:gd name="connsiteX3" fmla="*/ 1595393 w 1595393"/>
                        <a:gd name="connsiteY3" fmla="*/ 142462 h 239996"/>
                        <a:gd name="connsiteX4" fmla="*/ 979376 w 1595393"/>
                        <a:gd name="connsiteY4" fmla="*/ 148097 h 239996"/>
                        <a:gd name="connsiteX5" fmla="*/ 132352 w 1595393"/>
                        <a:gd name="connsiteY5" fmla="*/ 238715 h 239996"/>
                        <a:gd name="connsiteX0" fmla="*/ 132352 w 1633894"/>
                        <a:gd name="connsiteY0" fmla="*/ 248310 h 331948"/>
                        <a:gd name="connsiteX1" fmla="*/ 74601 w 1633894"/>
                        <a:gd name="connsiteY1" fmla="*/ 80691 h 331948"/>
                        <a:gd name="connsiteX2" fmla="*/ 844622 w 1633894"/>
                        <a:gd name="connsiteY2" fmla="*/ 11668 h 331948"/>
                        <a:gd name="connsiteX3" fmla="*/ 1633894 w 1633894"/>
                        <a:gd name="connsiteY3" fmla="*/ 315687 h 331948"/>
                        <a:gd name="connsiteX4" fmla="*/ 979376 w 1633894"/>
                        <a:gd name="connsiteY4" fmla="*/ 157692 h 331948"/>
                        <a:gd name="connsiteX5" fmla="*/ 132352 w 1633894"/>
                        <a:gd name="connsiteY5" fmla="*/ 248310 h 331948"/>
                        <a:gd name="connsiteX0" fmla="*/ 132352 w 1640807"/>
                        <a:gd name="connsiteY0" fmla="*/ 236642 h 304214"/>
                        <a:gd name="connsiteX1" fmla="*/ 74601 w 1640807"/>
                        <a:gd name="connsiteY1" fmla="*/ 69023 h 304214"/>
                        <a:gd name="connsiteX2" fmla="*/ 844622 w 1640807"/>
                        <a:gd name="connsiteY2" fmla="*/ 0 h 304214"/>
                        <a:gd name="connsiteX3" fmla="*/ 1306633 w 1640807"/>
                        <a:gd name="connsiteY3" fmla="*/ 69023 h 304214"/>
                        <a:gd name="connsiteX4" fmla="*/ 1633894 w 1640807"/>
                        <a:gd name="connsiteY4" fmla="*/ 304019 h 304214"/>
                        <a:gd name="connsiteX5" fmla="*/ 979376 w 1640807"/>
                        <a:gd name="connsiteY5" fmla="*/ 146024 h 304214"/>
                        <a:gd name="connsiteX6" fmla="*/ 132352 w 1640807"/>
                        <a:gd name="connsiteY6" fmla="*/ 236642 h 304214"/>
                        <a:gd name="connsiteX0" fmla="*/ 54092 w 1562547"/>
                        <a:gd name="connsiteY0" fmla="*/ 236952 h 304524"/>
                        <a:gd name="connsiteX1" fmla="*/ 159970 w 1562547"/>
                        <a:gd name="connsiteY1" fmla="*/ 88584 h 304524"/>
                        <a:gd name="connsiteX2" fmla="*/ 766362 w 1562547"/>
                        <a:gd name="connsiteY2" fmla="*/ 310 h 304524"/>
                        <a:gd name="connsiteX3" fmla="*/ 1228373 w 1562547"/>
                        <a:gd name="connsiteY3" fmla="*/ 69333 h 304524"/>
                        <a:gd name="connsiteX4" fmla="*/ 1555634 w 1562547"/>
                        <a:gd name="connsiteY4" fmla="*/ 304329 h 304524"/>
                        <a:gd name="connsiteX5" fmla="*/ 901116 w 1562547"/>
                        <a:gd name="connsiteY5" fmla="*/ 146334 h 304524"/>
                        <a:gd name="connsiteX6" fmla="*/ 54092 w 1562547"/>
                        <a:gd name="connsiteY6" fmla="*/ 236952 h 304524"/>
                        <a:gd name="connsiteX0" fmla="*/ 118072 w 1472523"/>
                        <a:gd name="connsiteY0" fmla="*/ 236952 h 304524"/>
                        <a:gd name="connsiteX1" fmla="*/ 69946 w 1472523"/>
                        <a:gd name="connsiteY1" fmla="*/ 88584 h 304524"/>
                        <a:gd name="connsiteX2" fmla="*/ 676338 w 1472523"/>
                        <a:gd name="connsiteY2" fmla="*/ 310 h 304524"/>
                        <a:gd name="connsiteX3" fmla="*/ 1138349 w 1472523"/>
                        <a:gd name="connsiteY3" fmla="*/ 69333 h 304524"/>
                        <a:gd name="connsiteX4" fmla="*/ 1465610 w 1472523"/>
                        <a:gd name="connsiteY4" fmla="*/ 304329 h 304524"/>
                        <a:gd name="connsiteX5" fmla="*/ 811092 w 1472523"/>
                        <a:gd name="connsiteY5" fmla="*/ 146334 h 304524"/>
                        <a:gd name="connsiteX6" fmla="*/ 118072 w 1472523"/>
                        <a:gd name="connsiteY6" fmla="*/ 236952 h 304524"/>
                        <a:gd name="connsiteX0" fmla="*/ 118072 w 1472523"/>
                        <a:gd name="connsiteY0" fmla="*/ 236683 h 304255"/>
                        <a:gd name="connsiteX1" fmla="*/ 69946 w 1472523"/>
                        <a:gd name="connsiteY1" fmla="*/ 88315 h 304255"/>
                        <a:gd name="connsiteX2" fmla="*/ 503082 w 1472523"/>
                        <a:gd name="connsiteY2" fmla="*/ 59439 h 304255"/>
                        <a:gd name="connsiteX3" fmla="*/ 676338 w 1472523"/>
                        <a:gd name="connsiteY3" fmla="*/ 41 h 304255"/>
                        <a:gd name="connsiteX4" fmla="*/ 1138349 w 1472523"/>
                        <a:gd name="connsiteY4" fmla="*/ 69064 h 304255"/>
                        <a:gd name="connsiteX5" fmla="*/ 1465610 w 1472523"/>
                        <a:gd name="connsiteY5" fmla="*/ 304060 h 304255"/>
                        <a:gd name="connsiteX6" fmla="*/ 811092 w 1472523"/>
                        <a:gd name="connsiteY6" fmla="*/ 146065 h 304255"/>
                        <a:gd name="connsiteX7" fmla="*/ 118072 w 1472523"/>
                        <a:gd name="connsiteY7" fmla="*/ 236683 h 304255"/>
                        <a:gd name="connsiteX0" fmla="*/ 45690 w 1400141"/>
                        <a:gd name="connsiteY0" fmla="*/ 236683 h 304255"/>
                        <a:gd name="connsiteX1" fmla="*/ 141943 w 1400141"/>
                        <a:gd name="connsiteY1" fmla="*/ 136441 h 304255"/>
                        <a:gd name="connsiteX2" fmla="*/ 430700 w 1400141"/>
                        <a:gd name="connsiteY2" fmla="*/ 59439 h 304255"/>
                        <a:gd name="connsiteX3" fmla="*/ 603956 w 1400141"/>
                        <a:gd name="connsiteY3" fmla="*/ 41 h 304255"/>
                        <a:gd name="connsiteX4" fmla="*/ 1065967 w 1400141"/>
                        <a:gd name="connsiteY4" fmla="*/ 69064 h 304255"/>
                        <a:gd name="connsiteX5" fmla="*/ 1393228 w 1400141"/>
                        <a:gd name="connsiteY5" fmla="*/ 304060 h 304255"/>
                        <a:gd name="connsiteX6" fmla="*/ 738710 w 1400141"/>
                        <a:gd name="connsiteY6" fmla="*/ 146065 h 304255"/>
                        <a:gd name="connsiteX7" fmla="*/ 45690 w 1400141"/>
                        <a:gd name="connsiteY7" fmla="*/ 236683 h 304255"/>
                        <a:gd name="connsiteX0" fmla="*/ 26492 w 1380943"/>
                        <a:gd name="connsiteY0" fmla="*/ 236683 h 304265"/>
                        <a:gd name="connsiteX1" fmla="*/ 122745 w 1380943"/>
                        <a:gd name="connsiteY1" fmla="*/ 136441 h 304265"/>
                        <a:gd name="connsiteX2" fmla="*/ 411502 w 1380943"/>
                        <a:gd name="connsiteY2" fmla="*/ 59439 h 304265"/>
                        <a:gd name="connsiteX3" fmla="*/ 584758 w 1380943"/>
                        <a:gd name="connsiteY3" fmla="*/ 41 h 304265"/>
                        <a:gd name="connsiteX4" fmla="*/ 1046769 w 1380943"/>
                        <a:gd name="connsiteY4" fmla="*/ 69064 h 304265"/>
                        <a:gd name="connsiteX5" fmla="*/ 1374030 w 1380943"/>
                        <a:gd name="connsiteY5" fmla="*/ 304060 h 304265"/>
                        <a:gd name="connsiteX6" fmla="*/ 719512 w 1380943"/>
                        <a:gd name="connsiteY6" fmla="*/ 146065 h 304265"/>
                        <a:gd name="connsiteX7" fmla="*/ 459935 w 1380943"/>
                        <a:gd name="connsiteY7" fmla="*/ 190049 h 304265"/>
                        <a:gd name="connsiteX8" fmla="*/ 26492 w 1380943"/>
                        <a:gd name="connsiteY8" fmla="*/ 236683 h 304265"/>
                        <a:gd name="connsiteX0" fmla="*/ 26490 w 1376485"/>
                        <a:gd name="connsiteY0" fmla="*/ 236683 h 307335"/>
                        <a:gd name="connsiteX1" fmla="*/ 122743 w 1376485"/>
                        <a:gd name="connsiteY1" fmla="*/ 136441 h 307335"/>
                        <a:gd name="connsiteX2" fmla="*/ 411500 w 1376485"/>
                        <a:gd name="connsiteY2" fmla="*/ 59439 h 307335"/>
                        <a:gd name="connsiteX3" fmla="*/ 584756 w 1376485"/>
                        <a:gd name="connsiteY3" fmla="*/ 41 h 307335"/>
                        <a:gd name="connsiteX4" fmla="*/ 1046767 w 1376485"/>
                        <a:gd name="connsiteY4" fmla="*/ 69064 h 307335"/>
                        <a:gd name="connsiteX5" fmla="*/ 1374028 w 1376485"/>
                        <a:gd name="connsiteY5" fmla="*/ 304060 h 307335"/>
                        <a:gd name="connsiteX6" fmla="*/ 876507 w 1376485"/>
                        <a:gd name="connsiteY6" fmla="*/ 202535 h 307335"/>
                        <a:gd name="connsiteX7" fmla="*/ 719510 w 1376485"/>
                        <a:gd name="connsiteY7" fmla="*/ 146065 h 307335"/>
                        <a:gd name="connsiteX8" fmla="*/ 459933 w 1376485"/>
                        <a:gd name="connsiteY8" fmla="*/ 190049 h 307335"/>
                        <a:gd name="connsiteX9" fmla="*/ 26490 w 1376485"/>
                        <a:gd name="connsiteY9" fmla="*/ 236683 h 307335"/>
                        <a:gd name="connsiteX0" fmla="*/ 26490 w 1377641"/>
                        <a:gd name="connsiteY0" fmla="*/ 236683 h 329648"/>
                        <a:gd name="connsiteX1" fmla="*/ 122743 w 1377641"/>
                        <a:gd name="connsiteY1" fmla="*/ 136441 h 329648"/>
                        <a:gd name="connsiteX2" fmla="*/ 411500 w 1377641"/>
                        <a:gd name="connsiteY2" fmla="*/ 59439 h 329648"/>
                        <a:gd name="connsiteX3" fmla="*/ 584756 w 1377641"/>
                        <a:gd name="connsiteY3" fmla="*/ 41 h 329648"/>
                        <a:gd name="connsiteX4" fmla="*/ 1046767 w 1377641"/>
                        <a:gd name="connsiteY4" fmla="*/ 69064 h 329648"/>
                        <a:gd name="connsiteX5" fmla="*/ 1374028 w 1377641"/>
                        <a:gd name="connsiteY5" fmla="*/ 304060 h 329648"/>
                        <a:gd name="connsiteX6" fmla="*/ 1200510 w 1377641"/>
                        <a:gd name="connsiteY6" fmla="*/ 314923 h 329648"/>
                        <a:gd name="connsiteX7" fmla="*/ 876507 w 1377641"/>
                        <a:gd name="connsiteY7" fmla="*/ 202535 h 329648"/>
                        <a:gd name="connsiteX8" fmla="*/ 719510 w 1377641"/>
                        <a:gd name="connsiteY8" fmla="*/ 146065 h 329648"/>
                        <a:gd name="connsiteX9" fmla="*/ 459933 w 1377641"/>
                        <a:gd name="connsiteY9" fmla="*/ 190049 h 329648"/>
                        <a:gd name="connsiteX10" fmla="*/ 26490 w 1377641"/>
                        <a:gd name="connsiteY10" fmla="*/ 236683 h 329648"/>
                        <a:gd name="connsiteX0" fmla="*/ 26490 w 1377639"/>
                        <a:gd name="connsiteY0" fmla="*/ 237435 h 330400"/>
                        <a:gd name="connsiteX1" fmla="*/ 122743 w 1377639"/>
                        <a:gd name="connsiteY1" fmla="*/ 137193 h 330400"/>
                        <a:gd name="connsiteX2" fmla="*/ 411500 w 1377639"/>
                        <a:gd name="connsiteY2" fmla="*/ 60191 h 330400"/>
                        <a:gd name="connsiteX3" fmla="*/ 584756 w 1377639"/>
                        <a:gd name="connsiteY3" fmla="*/ 793 h 330400"/>
                        <a:gd name="connsiteX4" fmla="*/ 1046767 w 1377639"/>
                        <a:gd name="connsiteY4" fmla="*/ 107278 h 330400"/>
                        <a:gd name="connsiteX5" fmla="*/ 1374028 w 1377639"/>
                        <a:gd name="connsiteY5" fmla="*/ 304812 h 330400"/>
                        <a:gd name="connsiteX6" fmla="*/ 1200510 w 1377639"/>
                        <a:gd name="connsiteY6" fmla="*/ 315675 h 330400"/>
                        <a:gd name="connsiteX7" fmla="*/ 876507 w 1377639"/>
                        <a:gd name="connsiteY7" fmla="*/ 203287 h 330400"/>
                        <a:gd name="connsiteX8" fmla="*/ 719510 w 1377639"/>
                        <a:gd name="connsiteY8" fmla="*/ 146817 h 330400"/>
                        <a:gd name="connsiteX9" fmla="*/ 459933 w 1377639"/>
                        <a:gd name="connsiteY9" fmla="*/ 190801 h 330400"/>
                        <a:gd name="connsiteX10" fmla="*/ 26490 w 1377639"/>
                        <a:gd name="connsiteY10" fmla="*/ 237435 h 330400"/>
                        <a:gd name="connsiteX0" fmla="*/ 28771 w 1379922"/>
                        <a:gd name="connsiteY0" fmla="*/ 237436 h 330401"/>
                        <a:gd name="connsiteX1" fmla="*/ 125024 w 1379922"/>
                        <a:gd name="connsiteY1" fmla="*/ 137194 h 330401"/>
                        <a:gd name="connsiteX2" fmla="*/ 413781 w 1379922"/>
                        <a:gd name="connsiteY2" fmla="*/ 60192 h 330401"/>
                        <a:gd name="connsiteX3" fmla="*/ 587037 w 1379922"/>
                        <a:gd name="connsiteY3" fmla="*/ 794 h 330401"/>
                        <a:gd name="connsiteX4" fmla="*/ 1049048 w 1379922"/>
                        <a:gd name="connsiteY4" fmla="*/ 107279 h 330401"/>
                        <a:gd name="connsiteX5" fmla="*/ 1376309 w 1379922"/>
                        <a:gd name="connsiteY5" fmla="*/ 304813 h 330401"/>
                        <a:gd name="connsiteX6" fmla="*/ 1202791 w 1379922"/>
                        <a:gd name="connsiteY6" fmla="*/ 315676 h 330401"/>
                        <a:gd name="connsiteX7" fmla="*/ 878788 w 1379922"/>
                        <a:gd name="connsiteY7" fmla="*/ 203288 h 330401"/>
                        <a:gd name="connsiteX8" fmla="*/ 721791 w 1379922"/>
                        <a:gd name="connsiteY8" fmla="*/ 146818 h 330401"/>
                        <a:gd name="connsiteX9" fmla="*/ 493072 w 1379922"/>
                        <a:gd name="connsiteY9" fmla="*/ 215776 h 330401"/>
                        <a:gd name="connsiteX10" fmla="*/ 28771 w 1379922"/>
                        <a:gd name="connsiteY10" fmla="*/ 237436 h 330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9922" h="330401">
                          <a:moveTo>
                            <a:pt x="28771" y="237436"/>
                          </a:moveTo>
                          <a:cubicBezTo>
                            <a:pt x="-32570" y="224339"/>
                            <a:pt x="6312" y="176634"/>
                            <a:pt x="125024" y="137194"/>
                          </a:cubicBezTo>
                          <a:cubicBezTo>
                            <a:pt x="157108" y="98028"/>
                            <a:pt x="312716" y="74904"/>
                            <a:pt x="413781" y="60192"/>
                          </a:cubicBezTo>
                          <a:cubicBezTo>
                            <a:pt x="514846" y="45480"/>
                            <a:pt x="481159" y="-7054"/>
                            <a:pt x="587037" y="794"/>
                          </a:cubicBezTo>
                          <a:cubicBezTo>
                            <a:pt x="692915" y="8642"/>
                            <a:pt x="917503" y="56609"/>
                            <a:pt x="1049048" y="107279"/>
                          </a:cubicBezTo>
                          <a:cubicBezTo>
                            <a:pt x="1180593" y="157949"/>
                            <a:pt x="1350685" y="267999"/>
                            <a:pt x="1376309" y="304813"/>
                          </a:cubicBezTo>
                          <a:cubicBezTo>
                            <a:pt x="1401933" y="341627"/>
                            <a:pt x="1285711" y="332597"/>
                            <a:pt x="1202791" y="315676"/>
                          </a:cubicBezTo>
                          <a:cubicBezTo>
                            <a:pt x="1119871" y="298755"/>
                            <a:pt x="958955" y="227269"/>
                            <a:pt x="878788" y="203288"/>
                          </a:cubicBezTo>
                          <a:cubicBezTo>
                            <a:pt x="798621" y="179308"/>
                            <a:pt x="786077" y="144737"/>
                            <a:pt x="721791" y="146818"/>
                          </a:cubicBezTo>
                          <a:cubicBezTo>
                            <a:pt x="657505" y="148899"/>
                            <a:pt x="608575" y="200673"/>
                            <a:pt x="493072" y="215776"/>
                          </a:cubicBezTo>
                          <a:cubicBezTo>
                            <a:pt x="377569" y="230879"/>
                            <a:pt x="90112" y="250533"/>
                            <a:pt x="28771" y="237436"/>
                          </a:cubicBezTo>
                          <a:close/>
                        </a:path>
                      </a:pathLst>
                    </a:cu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40" name="Oval 89"/>
                    <p:cNvSpPr/>
                    <p:nvPr/>
                  </p:nvSpPr>
                  <p:spPr>
                    <a:xfrm>
                      <a:off x="5813702" y="4506239"/>
                      <a:ext cx="132274" cy="77747"/>
                    </a:xfrm>
                    <a:custGeom>
                      <a:avLst/>
                      <a:gdLst>
                        <a:gd name="connsiteX0" fmla="*/ 0 w 375385"/>
                        <a:gd name="connsiteY0" fmla="*/ 200641 h 401282"/>
                        <a:gd name="connsiteX1" fmla="*/ 187693 w 375385"/>
                        <a:gd name="connsiteY1" fmla="*/ 0 h 401282"/>
                        <a:gd name="connsiteX2" fmla="*/ 375386 w 375385"/>
                        <a:gd name="connsiteY2" fmla="*/ 200641 h 401282"/>
                        <a:gd name="connsiteX3" fmla="*/ 187693 w 375385"/>
                        <a:gd name="connsiteY3" fmla="*/ 401282 h 401282"/>
                        <a:gd name="connsiteX4" fmla="*/ 0 w 375385"/>
                        <a:gd name="connsiteY4" fmla="*/ 200641 h 401282"/>
                        <a:gd name="connsiteX0" fmla="*/ 0 w 442763"/>
                        <a:gd name="connsiteY0" fmla="*/ 200641 h 401282"/>
                        <a:gd name="connsiteX1" fmla="*/ 255070 w 442763"/>
                        <a:gd name="connsiteY1" fmla="*/ 0 h 401282"/>
                        <a:gd name="connsiteX2" fmla="*/ 442763 w 442763"/>
                        <a:gd name="connsiteY2" fmla="*/ 200641 h 401282"/>
                        <a:gd name="connsiteX3" fmla="*/ 255070 w 442763"/>
                        <a:gd name="connsiteY3" fmla="*/ 401282 h 401282"/>
                        <a:gd name="connsiteX4" fmla="*/ 0 w 442763"/>
                        <a:gd name="connsiteY4" fmla="*/ 200641 h 401282"/>
                        <a:gd name="connsiteX0" fmla="*/ 0 w 510140"/>
                        <a:gd name="connsiteY0" fmla="*/ 200664 h 401325"/>
                        <a:gd name="connsiteX1" fmla="*/ 255070 w 510140"/>
                        <a:gd name="connsiteY1" fmla="*/ 23 h 401325"/>
                        <a:gd name="connsiteX2" fmla="*/ 510140 w 510140"/>
                        <a:gd name="connsiteY2" fmla="*/ 191039 h 401325"/>
                        <a:gd name="connsiteX3" fmla="*/ 255070 w 510140"/>
                        <a:gd name="connsiteY3" fmla="*/ 401305 h 401325"/>
                        <a:gd name="connsiteX4" fmla="*/ 0 w 510140"/>
                        <a:gd name="connsiteY4" fmla="*/ 200664 h 401325"/>
                        <a:gd name="connsiteX0" fmla="*/ 0 w 510140"/>
                        <a:gd name="connsiteY0" fmla="*/ 200664 h 362822"/>
                        <a:gd name="connsiteX1" fmla="*/ 255070 w 510140"/>
                        <a:gd name="connsiteY1" fmla="*/ 23 h 362822"/>
                        <a:gd name="connsiteX2" fmla="*/ 510140 w 510140"/>
                        <a:gd name="connsiteY2" fmla="*/ 191039 h 362822"/>
                        <a:gd name="connsiteX3" fmla="*/ 255070 w 510140"/>
                        <a:gd name="connsiteY3" fmla="*/ 362804 h 362822"/>
                        <a:gd name="connsiteX4" fmla="*/ 0 w 510140"/>
                        <a:gd name="connsiteY4" fmla="*/ 200664 h 362822"/>
                        <a:gd name="connsiteX0" fmla="*/ 7579 w 517719"/>
                        <a:gd name="connsiteY0" fmla="*/ 212706 h 374863"/>
                        <a:gd name="connsiteX1" fmla="*/ 84580 w 517719"/>
                        <a:gd name="connsiteY1" fmla="*/ 40769 h 374863"/>
                        <a:gd name="connsiteX2" fmla="*/ 262649 w 517719"/>
                        <a:gd name="connsiteY2" fmla="*/ 12065 h 374863"/>
                        <a:gd name="connsiteX3" fmla="*/ 517719 w 517719"/>
                        <a:gd name="connsiteY3" fmla="*/ 203081 h 374863"/>
                        <a:gd name="connsiteX4" fmla="*/ 262649 w 517719"/>
                        <a:gd name="connsiteY4" fmla="*/ 374846 h 374863"/>
                        <a:gd name="connsiteX5" fmla="*/ 7579 w 517719"/>
                        <a:gd name="connsiteY5" fmla="*/ 212706 h 374863"/>
                        <a:gd name="connsiteX0" fmla="*/ 7579 w 523790"/>
                        <a:gd name="connsiteY0" fmla="*/ 202911 h 365068"/>
                        <a:gd name="connsiteX1" fmla="*/ 84580 w 523790"/>
                        <a:gd name="connsiteY1" fmla="*/ 30974 h 365068"/>
                        <a:gd name="connsiteX2" fmla="*/ 262649 w 523790"/>
                        <a:gd name="connsiteY2" fmla="*/ 2270 h 365068"/>
                        <a:gd name="connsiteX3" fmla="*/ 450341 w 523790"/>
                        <a:gd name="connsiteY3" fmla="*/ 59851 h 365068"/>
                        <a:gd name="connsiteX4" fmla="*/ 517719 w 523790"/>
                        <a:gd name="connsiteY4" fmla="*/ 193286 h 365068"/>
                        <a:gd name="connsiteX5" fmla="*/ 262649 w 523790"/>
                        <a:gd name="connsiteY5" fmla="*/ 365051 h 365068"/>
                        <a:gd name="connsiteX6" fmla="*/ 7579 w 523790"/>
                        <a:gd name="connsiteY6" fmla="*/ 202911 h 36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790" h="365068">
                          <a:moveTo>
                            <a:pt x="7579" y="202911"/>
                          </a:moveTo>
                          <a:cubicBezTo>
                            <a:pt x="-22099" y="147232"/>
                            <a:pt x="42068" y="64414"/>
                            <a:pt x="84580" y="30974"/>
                          </a:cubicBezTo>
                          <a:cubicBezTo>
                            <a:pt x="127092" y="-2466"/>
                            <a:pt x="201689" y="-2543"/>
                            <a:pt x="262649" y="2270"/>
                          </a:cubicBezTo>
                          <a:cubicBezTo>
                            <a:pt x="323609" y="7083"/>
                            <a:pt x="407829" y="28015"/>
                            <a:pt x="450341" y="59851"/>
                          </a:cubicBezTo>
                          <a:cubicBezTo>
                            <a:pt x="492853" y="91687"/>
                            <a:pt x="540980" y="142419"/>
                            <a:pt x="517719" y="193286"/>
                          </a:cubicBezTo>
                          <a:cubicBezTo>
                            <a:pt x="494458" y="244153"/>
                            <a:pt x="347672" y="363447"/>
                            <a:pt x="262649" y="365051"/>
                          </a:cubicBezTo>
                          <a:cubicBezTo>
                            <a:pt x="177626" y="366655"/>
                            <a:pt x="37257" y="258590"/>
                            <a:pt x="7579" y="202911"/>
                          </a:cubicBezTo>
                          <a:close/>
                        </a:path>
                      </a:pathLst>
                    </a:custGeom>
                    <a:solidFill>
                      <a:srgbClr val="7030A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sp>
                <p:nvSpPr>
                  <p:cNvPr id="243" name="Oval 88"/>
                  <p:cNvSpPr/>
                  <p:nvPr/>
                </p:nvSpPr>
                <p:spPr>
                  <a:xfrm>
                    <a:off x="6853629" y="4311308"/>
                    <a:ext cx="857215" cy="255941"/>
                  </a:xfrm>
                  <a:custGeom>
                    <a:avLst/>
                    <a:gdLst>
                      <a:gd name="connsiteX0" fmla="*/ 0 w 1501541"/>
                      <a:gd name="connsiteY0" fmla="*/ 140389 h 280778"/>
                      <a:gd name="connsiteX1" fmla="*/ 750771 w 1501541"/>
                      <a:gd name="connsiteY1" fmla="*/ 0 h 280778"/>
                      <a:gd name="connsiteX2" fmla="*/ 1501542 w 1501541"/>
                      <a:gd name="connsiteY2" fmla="*/ 140389 h 280778"/>
                      <a:gd name="connsiteX3" fmla="*/ 750771 w 1501541"/>
                      <a:gd name="connsiteY3" fmla="*/ 280778 h 280778"/>
                      <a:gd name="connsiteX4" fmla="*/ 0 w 1501541"/>
                      <a:gd name="connsiteY4" fmla="*/ 140389 h 280778"/>
                      <a:gd name="connsiteX0" fmla="*/ 1001 w 1502543"/>
                      <a:gd name="connsiteY0" fmla="*/ 140389 h 176373"/>
                      <a:gd name="connsiteX1" fmla="*/ 751772 w 1502543"/>
                      <a:gd name="connsiteY1" fmla="*/ 0 h 176373"/>
                      <a:gd name="connsiteX2" fmla="*/ 1502543 w 1502543"/>
                      <a:gd name="connsiteY2" fmla="*/ 140389 h 176373"/>
                      <a:gd name="connsiteX3" fmla="*/ 886526 w 1502543"/>
                      <a:gd name="connsiteY3" fmla="*/ 146024 h 176373"/>
                      <a:gd name="connsiteX4" fmla="*/ 1001 w 1502543"/>
                      <a:gd name="connsiteY4" fmla="*/ 140389 h 176373"/>
                      <a:gd name="connsiteX0" fmla="*/ 680 w 1521473"/>
                      <a:gd name="connsiteY0" fmla="*/ 238737 h 242569"/>
                      <a:gd name="connsiteX1" fmla="*/ 770702 w 1521473"/>
                      <a:gd name="connsiteY1" fmla="*/ 2095 h 242569"/>
                      <a:gd name="connsiteX2" fmla="*/ 1521473 w 1521473"/>
                      <a:gd name="connsiteY2" fmla="*/ 142484 h 242569"/>
                      <a:gd name="connsiteX3" fmla="*/ 905456 w 1521473"/>
                      <a:gd name="connsiteY3" fmla="*/ 148119 h 242569"/>
                      <a:gd name="connsiteX4" fmla="*/ 680 w 1521473"/>
                      <a:gd name="connsiteY4" fmla="*/ 238737 h 242569"/>
                      <a:gd name="connsiteX0" fmla="*/ 643 w 1559937"/>
                      <a:gd name="connsiteY0" fmla="*/ 130782 h 176777"/>
                      <a:gd name="connsiteX1" fmla="*/ 809166 w 1559937"/>
                      <a:gd name="connsiteY1" fmla="*/ 18 h 176777"/>
                      <a:gd name="connsiteX2" fmla="*/ 1559937 w 1559937"/>
                      <a:gd name="connsiteY2" fmla="*/ 140407 h 176777"/>
                      <a:gd name="connsiteX3" fmla="*/ 943920 w 1559937"/>
                      <a:gd name="connsiteY3" fmla="*/ 146042 h 176777"/>
                      <a:gd name="connsiteX4" fmla="*/ 643 w 1559937"/>
                      <a:gd name="connsiteY4" fmla="*/ 130782 h 176777"/>
                      <a:gd name="connsiteX0" fmla="*/ 746 w 1463787"/>
                      <a:gd name="connsiteY0" fmla="*/ 238737 h 242569"/>
                      <a:gd name="connsiteX1" fmla="*/ 713016 w 1463787"/>
                      <a:gd name="connsiteY1" fmla="*/ 2095 h 242569"/>
                      <a:gd name="connsiteX2" fmla="*/ 1463787 w 1463787"/>
                      <a:gd name="connsiteY2" fmla="*/ 142484 h 242569"/>
                      <a:gd name="connsiteX3" fmla="*/ 847770 w 1463787"/>
                      <a:gd name="connsiteY3" fmla="*/ 148119 h 242569"/>
                      <a:gd name="connsiteX4" fmla="*/ 746 w 1463787"/>
                      <a:gd name="connsiteY4" fmla="*/ 238737 h 242569"/>
                      <a:gd name="connsiteX0" fmla="*/ 132352 w 1595393"/>
                      <a:gd name="connsiteY0" fmla="*/ 238715 h 239996"/>
                      <a:gd name="connsiteX1" fmla="*/ 74601 w 1595393"/>
                      <a:gd name="connsiteY1" fmla="*/ 71096 h 239996"/>
                      <a:gd name="connsiteX2" fmla="*/ 844622 w 1595393"/>
                      <a:gd name="connsiteY2" fmla="*/ 2073 h 239996"/>
                      <a:gd name="connsiteX3" fmla="*/ 1595393 w 1595393"/>
                      <a:gd name="connsiteY3" fmla="*/ 142462 h 239996"/>
                      <a:gd name="connsiteX4" fmla="*/ 979376 w 1595393"/>
                      <a:gd name="connsiteY4" fmla="*/ 148097 h 239996"/>
                      <a:gd name="connsiteX5" fmla="*/ 132352 w 1595393"/>
                      <a:gd name="connsiteY5" fmla="*/ 238715 h 239996"/>
                      <a:gd name="connsiteX0" fmla="*/ 132352 w 1633894"/>
                      <a:gd name="connsiteY0" fmla="*/ 248310 h 331948"/>
                      <a:gd name="connsiteX1" fmla="*/ 74601 w 1633894"/>
                      <a:gd name="connsiteY1" fmla="*/ 80691 h 331948"/>
                      <a:gd name="connsiteX2" fmla="*/ 844622 w 1633894"/>
                      <a:gd name="connsiteY2" fmla="*/ 11668 h 331948"/>
                      <a:gd name="connsiteX3" fmla="*/ 1633894 w 1633894"/>
                      <a:gd name="connsiteY3" fmla="*/ 315687 h 331948"/>
                      <a:gd name="connsiteX4" fmla="*/ 979376 w 1633894"/>
                      <a:gd name="connsiteY4" fmla="*/ 157692 h 331948"/>
                      <a:gd name="connsiteX5" fmla="*/ 132352 w 1633894"/>
                      <a:gd name="connsiteY5" fmla="*/ 248310 h 331948"/>
                      <a:gd name="connsiteX0" fmla="*/ 132352 w 1640807"/>
                      <a:gd name="connsiteY0" fmla="*/ 236642 h 304214"/>
                      <a:gd name="connsiteX1" fmla="*/ 74601 w 1640807"/>
                      <a:gd name="connsiteY1" fmla="*/ 69023 h 304214"/>
                      <a:gd name="connsiteX2" fmla="*/ 844622 w 1640807"/>
                      <a:gd name="connsiteY2" fmla="*/ 0 h 304214"/>
                      <a:gd name="connsiteX3" fmla="*/ 1306633 w 1640807"/>
                      <a:gd name="connsiteY3" fmla="*/ 69023 h 304214"/>
                      <a:gd name="connsiteX4" fmla="*/ 1633894 w 1640807"/>
                      <a:gd name="connsiteY4" fmla="*/ 304019 h 304214"/>
                      <a:gd name="connsiteX5" fmla="*/ 979376 w 1640807"/>
                      <a:gd name="connsiteY5" fmla="*/ 146024 h 304214"/>
                      <a:gd name="connsiteX6" fmla="*/ 132352 w 1640807"/>
                      <a:gd name="connsiteY6" fmla="*/ 236642 h 304214"/>
                      <a:gd name="connsiteX0" fmla="*/ 54092 w 1562547"/>
                      <a:gd name="connsiteY0" fmla="*/ 236952 h 304524"/>
                      <a:gd name="connsiteX1" fmla="*/ 159970 w 1562547"/>
                      <a:gd name="connsiteY1" fmla="*/ 88584 h 304524"/>
                      <a:gd name="connsiteX2" fmla="*/ 766362 w 1562547"/>
                      <a:gd name="connsiteY2" fmla="*/ 310 h 304524"/>
                      <a:gd name="connsiteX3" fmla="*/ 1228373 w 1562547"/>
                      <a:gd name="connsiteY3" fmla="*/ 69333 h 304524"/>
                      <a:gd name="connsiteX4" fmla="*/ 1555634 w 1562547"/>
                      <a:gd name="connsiteY4" fmla="*/ 304329 h 304524"/>
                      <a:gd name="connsiteX5" fmla="*/ 901116 w 1562547"/>
                      <a:gd name="connsiteY5" fmla="*/ 146334 h 304524"/>
                      <a:gd name="connsiteX6" fmla="*/ 54092 w 1562547"/>
                      <a:gd name="connsiteY6" fmla="*/ 236952 h 304524"/>
                      <a:gd name="connsiteX0" fmla="*/ 118072 w 1472523"/>
                      <a:gd name="connsiteY0" fmla="*/ 236952 h 304524"/>
                      <a:gd name="connsiteX1" fmla="*/ 69946 w 1472523"/>
                      <a:gd name="connsiteY1" fmla="*/ 88584 h 304524"/>
                      <a:gd name="connsiteX2" fmla="*/ 676338 w 1472523"/>
                      <a:gd name="connsiteY2" fmla="*/ 310 h 304524"/>
                      <a:gd name="connsiteX3" fmla="*/ 1138349 w 1472523"/>
                      <a:gd name="connsiteY3" fmla="*/ 69333 h 304524"/>
                      <a:gd name="connsiteX4" fmla="*/ 1465610 w 1472523"/>
                      <a:gd name="connsiteY4" fmla="*/ 304329 h 304524"/>
                      <a:gd name="connsiteX5" fmla="*/ 811092 w 1472523"/>
                      <a:gd name="connsiteY5" fmla="*/ 146334 h 304524"/>
                      <a:gd name="connsiteX6" fmla="*/ 118072 w 1472523"/>
                      <a:gd name="connsiteY6" fmla="*/ 236952 h 304524"/>
                      <a:gd name="connsiteX0" fmla="*/ 118072 w 1472523"/>
                      <a:gd name="connsiteY0" fmla="*/ 236683 h 304255"/>
                      <a:gd name="connsiteX1" fmla="*/ 69946 w 1472523"/>
                      <a:gd name="connsiteY1" fmla="*/ 88315 h 304255"/>
                      <a:gd name="connsiteX2" fmla="*/ 503082 w 1472523"/>
                      <a:gd name="connsiteY2" fmla="*/ 59439 h 304255"/>
                      <a:gd name="connsiteX3" fmla="*/ 676338 w 1472523"/>
                      <a:gd name="connsiteY3" fmla="*/ 41 h 304255"/>
                      <a:gd name="connsiteX4" fmla="*/ 1138349 w 1472523"/>
                      <a:gd name="connsiteY4" fmla="*/ 69064 h 304255"/>
                      <a:gd name="connsiteX5" fmla="*/ 1465610 w 1472523"/>
                      <a:gd name="connsiteY5" fmla="*/ 304060 h 304255"/>
                      <a:gd name="connsiteX6" fmla="*/ 811092 w 1472523"/>
                      <a:gd name="connsiteY6" fmla="*/ 146065 h 304255"/>
                      <a:gd name="connsiteX7" fmla="*/ 118072 w 1472523"/>
                      <a:gd name="connsiteY7" fmla="*/ 236683 h 304255"/>
                      <a:gd name="connsiteX0" fmla="*/ 45690 w 1400141"/>
                      <a:gd name="connsiteY0" fmla="*/ 236683 h 304255"/>
                      <a:gd name="connsiteX1" fmla="*/ 141943 w 1400141"/>
                      <a:gd name="connsiteY1" fmla="*/ 136441 h 304255"/>
                      <a:gd name="connsiteX2" fmla="*/ 430700 w 1400141"/>
                      <a:gd name="connsiteY2" fmla="*/ 59439 h 304255"/>
                      <a:gd name="connsiteX3" fmla="*/ 603956 w 1400141"/>
                      <a:gd name="connsiteY3" fmla="*/ 41 h 304255"/>
                      <a:gd name="connsiteX4" fmla="*/ 1065967 w 1400141"/>
                      <a:gd name="connsiteY4" fmla="*/ 69064 h 304255"/>
                      <a:gd name="connsiteX5" fmla="*/ 1393228 w 1400141"/>
                      <a:gd name="connsiteY5" fmla="*/ 304060 h 304255"/>
                      <a:gd name="connsiteX6" fmla="*/ 738710 w 1400141"/>
                      <a:gd name="connsiteY6" fmla="*/ 146065 h 304255"/>
                      <a:gd name="connsiteX7" fmla="*/ 45690 w 1400141"/>
                      <a:gd name="connsiteY7" fmla="*/ 236683 h 304255"/>
                      <a:gd name="connsiteX0" fmla="*/ 26492 w 1380943"/>
                      <a:gd name="connsiteY0" fmla="*/ 236683 h 304265"/>
                      <a:gd name="connsiteX1" fmla="*/ 122745 w 1380943"/>
                      <a:gd name="connsiteY1" fmla="*/ 136441 h 304265"/>
                      <a:gd name="connsiteX2" fmla="*/ 411502 w 1380943"/>
                      <a:gd name="connsiteY2" fmla="*/ 59439 h 304265"/>
                      <a:gd name="connsiteX3" fmla="*/ 584758 w 1380943"/>
                      <a:gd name="connsiteY3" fmla="*/ 41 h 304265"/>
                      <a:gd name="connsiteX4" fmla="*/ 1046769 w 1380943"/>
                      <a:gd name="connsiteY4" fmla="*/ 69064 h 304265"/>
                      <a:gd name="connsiteX5" fmla="*/ 1374030 w 1380943"/>
                      <a:gd name="connsiteY5" fmla="*/ 304060 h 304265"/>
                      <a:gd name="connsiteX6" fmla="*/ 719512 w 1380943"/>
                      <a:gd name="connsiteY6" fmla="*/ 146065 h 304265"/>
                      <a:gd name="connsiteX7" fmla="*/ 459935 w 1380943"/>
                      <a:gd name="connsiteY7" fmla="*/ 190049 h 304265"/>
                      <a:gd name="connsiteX8" fmla="*/ 26492 w 1380943"/>
                      <a:gd name="connsiteY8" fmla="*/ 236683 h 304265"/>
                      <a:gd name="connsiteX0" fmla="*/ 26490 w 1376485"/>
                      <a:gd name="connsiteY0" fmla="*/ 236683 h 307335"/>
                      <a:gd name="connsiteX1" fmla="*/ 122743 w 1376485"/>
                      <a:gd name="connsiteY1" fmla="*/ 136441 h 307335"/>
                      <a:gd name="connsiteX2" fmla="*/ 411500 w 1376485"/>
                      <a:gd name="connsiteY2" fmla="*/ 59439 h 307335"/>
                      <a:gd name="connsiteX3" fmla="*/ 584756 w 1376485"/>
                      <a:gd name="connsiteY3" fmla="*/ 41 h 307335"/>
                      <a:gd name="connsiteX4" fmla="*/ 1046767 w 1376485"/>
                      <a:gd name="connsiteY4" fmla="*/ 69064 h 307335"/>
                      <a:gd name="connsiteX5" fmla="*/ 1374028 w 1376485"/>
                      <a:gd name="connsiteY5" fmla="*/ 304060 h 307335"/>
                      <a:gd name="connsiteX6" fmla="*/ 876507 w 1376485"/>
                      <a:gd name="connsiteY6" fmla="*/ 202535 h 307335"/>
                      <a:gd name="connsiteX7" fmla="*/ 719510 w 1376485"/>
                      <a:gd name="connsiteY7" fmla="*/ 146065 h 307335"/>
                      <a:gd name="connsiteX8" fmla="*/ 459933 w 1376485"/>
                      <a:gd name="connsiteY8" fmla="*/ 190049 h 307335"/>
                      <a:gd name="connsiteX9" fmla="*/ 26490 w 1376485"/>
                      <a:gd name="connsiteY9" fmla="*/ 236683 h 307335"/>
                      <a:gd name="connsiteX0" fmla="*/ 26490 w 1377641"/>
                      <a:gd name="connsiteY0" fmla="*/ 236683 h 329648"/>
                      <a:gd name="connsiteX1" fmla="*/ 122743 w 1377641"/>
                      <a:gd name="connsiteY1" fmla="*/ 136441 h 329648"/>
                      <a:gd name="connsiteX2" fmla="*/ 411500 w 1377641"/>
                      <a:gd name="connsiteY2" fmla="*/ 59439 h 329648"/>
                      <a:gd name="connsiteX3" fmla="*/ 584756 w 1377641"/>
                      <a:gd name="connsiteY3" fmla="*/ 41 h 329648"/>
                      <a:gd name="connsiteX4" fmla="*/ 1046767 w 1377641"/>
                      <a:gd name="connsiteY4" fmla="*/ 69064 h 329648"/>
                      <a:gd name="connsiteX5" fmla="*/ 1374028 w 1377641"/>
                      <a:gd name="connsiteY5" fmla="*/ 304060 h 329648"/>
                      <a:gd name="connsiteX6" fmla="*/ 1200510 w 1377641"/>
                      <a:gd name="connsiteY6" fmla="*/ 314923 h 329648"/>
                      <a:gd name="connsiteX7" fmla="*/ 876507 w 1377641"/>
                      <a:gd name="connsiteY7" fmla="*/ 202535 h 329648"/>
                      <a:gd name="connsiteX8" fmla="*/ 719510 w 1377641"/>
                      <a:gd name="connsiteY8" fmla="*/ 146065 h 329648"/>
                      <a:gd name="connsiteX9" fmla="*/ 459933 w 1377641"/>
                      <a:gd name="connsiteY9" fmla="*/ 190049 h 329648"/>
                      <a:gd name="connsiteX10" fmla="*/ 26490 w 1377641"/>
                      <a:gd name="connsiteY10" fmla="*/ 236683 h 329648"/>
                      <a:gd name="connsiteX0" fmla="*/ 26490 w 1377639"/>
                      <a:gd name="connsiteY0" fmla="*/ 237435 h 330400"/>
                      <a:gd name="connsiteX1" fmla="*/ 122743 w 1377639"/>
                      <a:gd name="connsiteY1" fmla="*/ 137193 h 330400"/>
                      <a:gd name="connsiteX2" fmla="*/ 411500 w 1377639"/>
                      <a:gd name="connsiteY2" fmla="*/ 60191 h 330400"/>
                      <a:gd name="connsiteX3" fmla="*/ 584756 w 1377639"/>
                      <a:gd name="connsiteY3" fmla="*/ 793 h 330400"/>
                      <a:gd name="connsiteX4" fmla="*/ 1046767 w 1377639"/>
                      <a:gd name="connsiteY4" fmla="*/ 107278 h 330400"/>
                      <a:gd name="connsiteX5" fmla="*/ 1374028 w 1377639"/>
                      <a:gd name="connsiteY5" fmla="*/ 304812 h 330400"/>
                      <a:gd name="connsiteX6" fmla="*/ 1200510 w 1377639"/>
                      <a:gd name="connsiteY6" fmla="*/ 315675 h 330400"/>
                      <a:gd name="connsiteX7" fmla="*/ 876507 w 1377639"/>
                      <a:gd name="connsiteY7" fmla="*/ 203287 h 330400"/>
                      <a:gd name="connsiteX8" fmla="*/ 719510 w 1377639"/>
                      <a:gd name="connsiteY8" fmla="*/ 146817 h 330400"/>
                      <a:gd name="connsiteX9" fmla="*/ 459933 w 1377639"/>
                      <a:gd name="connsiteY9" fmla="*/ 190801 h 330400"/>
                      <a:gd name="connsiteX10" fmla="*/ 26490 w 1377639"/>
                      <a:gd name="connsiteY10" fmla="*/ 237435 h 330400"/>
                      <a:gd name="connsiteX0" fmla="*/ 28771 w 1379922"/>
                      <a:gd name="connsiteY0" fmla="*/ 237436 h 330401"/>
                      <a:gd name="connsiteX1" fmla="*/ 125024 w 1379922"/>
                      <a:gd name="connsiteY1" fmla="*/ 137194 h 330401"/>
                      <a:gd name="connsiteX2" fmla="*/ 413781 w 1379922"/>
                      <a:gd name="connsiteY2" fmla="*/ 60192 h 330401"/>
                      <a:gd name="connsiteX3" fmla="*/ 587037 w 1379922"/>
                      <a:gd name="connsiteY3" fmla="*/ 794 h 330401"/>
                      <a:gd name="connsiteX4" fmla="*/ 1049048 w 1379922"/>
                      <a:gd name="connsiteY4" fmla="*/ 107279 h 330401"/>
                      <a:gd name="connsiteX5" fmla="*/ 1376309 w 1379922"/>
                      <a:gd name="connsiteY5" fmla="*/ 304813 h 330401"/>
                      <a:gd name="connsiteX6" fmla="*/ 1202791 w 1379922"/>
                      <a:gd name="connsiteY6" fmla="*/ 315676 h 330401"/>
                      <a:gd name="connsiteX7" fmla="*/ 878788 w 1379922"/>
                      <a:gd name="connsiteY7" fmla="*/ 203288 h 330401"/>
                      <a:gd name="connsiteX8" fmla="*/ 721791 w 1379922"/>
                      <a:gd name="connsiteY8" fmla="*/ 146818 h 330401"/>
                      <a:gd name="connsiteX9" fmla="*/ 493072 w 1379922"/>
                      <a:gd name="connsiteY9" fmla="*/ 215776 h 330401"/>
                      <a:gd name="connsiteX10" fmla="*/ 28771 w 1379922"/>
                      <a:gd name="connsiteY10" fmla="*/ 237436 h 330401"/>
                      <a:gd name="connsiteX0" fmla="*/ 28771 w 1379920"/>
                      <a:gd name="connsiteY0" fmla="*/ 237436 h 330401"/>
                      <a:gd name="connsiteX1" fmla="*/ 125024 w 1379920"/>
                      <a:gd name="connsiteY1" fmla="*/ 137194 h 330401"/>
                      <a:gd name="connsiteX2" fmla="*/ 413781 w 1379920"/>
                      <a:gd name="connsiteY2" fmla="*/ 60192 h 330401"/>
                      <a:gd name="connsiteX3" fmla="*/ 587037 w 1379920"/>
                      <a:gd name="connsiteY3" fmla="*/ 794 h 330401"/>
                      <a:gd name="connsiteX4" fmla="*/ 1049048 w 1379920"/>
                      <a:gd name="connsiteY4" fmla="*/ 107279 h 330401"/>
                      <a:gd name="connsiteX5" fmla="*/ 1376309 w 1379920"/>
                      <a:gd name="connsiteY5" fmla="*/ 304813 h 330401"/>
                      <a:gd name="connsiteX6" fmla="*/ 1202791 w 1379920"/>
                      <a:gd name="connsiteY6" fmla="*/ 315676 h 330401"/>
                      <a:gd name="connsiteX7" fmla="*/ 878788 w 1379920"/>
                      <a:gd name="connsiteY7" fmla="*/ 203288 h 330401"/>
                      <a:gd name="connsiteX8" fmla="*/ 705505 w 1379920"/>
                      <a:gd name="connsiteY8" fmla="*/ 304991 h 330401"/>
                      <a:gd name="connsiteX9" fmla="*/ 493072 w 1379920"/>
                      <a:gd name="connsiteY9" fmla="*/ 215776 h 330401"/>
                      <a:gd name="connsiteX10" fmla="*/ 28771 w 1379920"/>
                      <a:gd name="connsiteY10" fmla="*/ 237436 h 330401"/>
                      <a:gd name="connsiteX0" fmla="*/ 28771 w 1379922"/>
                      <a:gd name="connsiteY0" fmla="*/ 260766 h 353731"/>
                      <a:gd name="connsiteX1" fmla="*/ 125024 w 1379922"/>
                      <a:gd name="connsiteY1" fmla="*/ 160524 h 353731"/>
                      <a:gd name="connsiteX2" fmla="*/ 413781 w 1379922"/>
                      <a:gd name="connsiteY2" fmla="*/ 83522 h 353731"/>
                      <a:gd name="connsiteX3" fmla="*/ 587037 w 1379922"/>
                      <a:gd name="connsiteY3" fmla="*/ 24124 h 353731"/>
                      <a:gd name="connsiteX4" fmla="*/ 1179335 w 1379922"/>
                      <a:gd name="connsiteY4" fmla="*/ 25161 h 353731"/>
                      <a:gd name="connsiteX5" fmla="*/ 1376309 w 1379922"/>
                      <a:gd name="connsiteY5" fmla="*/ 328143 h 353731"/>
                      <a:gd name="connsiteX6" fmla="*/ 1202791 w 1379922"/>
                      <a:gd name="connsiteY6" fmla="*/ 339006 h 353731"/>
                      <a:gd name="connsiteX7" fmla="*/ 878788 w 1379922"/>
                      <a:gd name="connsiteY7" fmla="*/ 226618 h 353731"/>
                      <a:gd name="connsiteX8" fmla="*/ 705505 w 1379922"/>
                      <a:gd name="connsiteY8" fmla="*/ 328321 h 353731"/>
                      <a:gd name="connsiteX9" fmla="*/ 493072 w 1379922"/>
                      <a:gd name="connsiteY9" fmla="*/ 239106 h 353731"/>
                      <a:gd name="connsiteX10" fmla="*/ 28771 w 1379922"/>
                      <a:gd name="connsiteY10" fmla="*/ 260766 h 353731"/>
                      <a:gd name="connsiteX0" fmla="*/ 28771 w 1379920"/>
                      <a:gd name="connsiteY0" fmla="*/ 250235 h 343200"/>
                      <a:gd name="connsiteX1" fmla="*/ 125024 w 1379920"/>
                      <a:gd name="connsiteY1" fmla="*/ 149993 h 343200"/>
                      <a:gd name="connsiteX2" fmla="*/ 413781 w 1379920"/>
                      <a:gd name="connsiteY2" fmla="*/ 72991 h 343200"/>
                      <a:gd name="connsiteX3" fmla="*/ 587037 w 1379920"/>
                      <a:gd name="connsiteY3" fmla="*/ 13593 h 343200"/>
                      <a:gd name="connsiteX4" fmla="*/ 957419 w 1379920"/>
                      <a:gd name="connsiteY4" fmla="*/ 89055 h 343200"/>
                      <a:gd name="connsiteX5" fmla="*/ 1179335 w 1379920"/>
                      <a:gd name="connsiteY5" fmla="*/ 14630 h 343200"/>
                      <a:gd name="connsiteX6" fmla="*/ 1376309 w 1379920"/>
                      <a:gd name="connsiteY6" fmla="*/ 317612 h 343200"/>
                      <a:gd name="connsiteX7" fmla="*/ 1202791 w 1379920"/>
                      <a:gd name="connsiteY7" fmla="*/ 328475 h 343200"/>
                      <a:gd name="connsiteX8" fmla="*/ 878788 w 1379920"/>
                      <a:gd name="connsiteY8" fmla="*/ 216087 h 343200"/>
                      <a:gd name="connsiteX9" fmla="*/ 705505 w 1379920"/>
                      <a:gd name="connsiteY9" fmla="*/ 317790 h 343200"/>
                      <a:gd name="connsiteX10" fmla="*/ 493072 w 1379920"/>
                      <a:gd name="connsiteY10" fmla="*/ 228575 h 343200"/>
                      <a:gd name="connsiteX11" fmla="*/ 28771 w 1379920"/>
                      <a:gd name="connsiteY11" fmla="*/ 250235 h 343200"/>
                      <a:gd name="connsiteX0" fmla="*/ 28771 w 1377326"/>
                      <a:gd name="connsiteY0" fmla="*/ 236752 h 326945"/>
                      <a:gd name="connsiteX1" fmla="*/ 125024 w 1377326"/>
                      <a:gd name="connsiteY1" fmla="*/ 136510 h 326945"/>
                      <a:gd name="connsiteX2" fmla="*/ 413781 w 1377326"/>
                      <a:gd name="connsiteY2" fmla="*/ 59508 h 326945"/>
                      <a:gd name="connsiteX3" fmla="*/ 587037 w 1377326"/>
                      <a:gd name="connsiteY3" fmla="*/ 110 h 326945"/>
                      <a:gd name="connsiteX4" fmla="*/ 957419 w 1377326"/>
                      <a:gd name="connsiteY4" fmla="*/ 75572 h 326945"/>
                      <a:gd name="connsiteX5" fmla="*/ 1179335 w 1377326"/>
                      <a:gd name="connsiteY5" fmla="*/ 1147 h 326945"/>
                      <a:gd name="connsiteX6" fmla="*/ 1234280 w 1377326"/>
                      <a:gd name="connsiteY6" fmla="*/ 154659 h 326945"/>
                      <a:gd name="connsiteX7" fmla="*/ 1376309 w 1377326"/>
                      <a:gd name="connsiteY7" fmla="*/ 304129 h 326945"/>
                      <a:gd name="connsiteX8" fmla="*/ 1202791 w 1377326"/>
                      <a:gd name="connsiteY8" fmla="*/ 314992 h 326945"/>
                      <a:gd name="connsiteX9" fmla="*/ 878788 w 1377326"/>
                      <a:gd name="connsiteY9" fmla="*/ 202604 h 326945"/>
                      <a:gd name="connsiteX10" fmla="*/ 705505 w 1377326"/>
                      <a:gd name="connsiteY10" fmla="*/ 304307 h 326945"/>
                      <a:gd name="connsiteX11" fmla="*/ 493072 w 1377326"/>
                      <a:gd name="connsiteY11" fmla="*/ 215092 h 326945"/>
                      <a:gd name="connsiteX12" fmla="*/ 28771 w 1377326"/>
                      <a:gd name="connsiteY12" fmla="*/ 236752 h 326945"/>
                      <a:gd name="connsiteX0" fmla="*/ 28771 w 1377326"/>
                      <a:gd name="connsiteY0" fmla="*/ 273488 h 363682"/>
                      <a:gd name="connsiteX1" fmla="*/ 125024 w 1377326"/>
                      <a:gd name="connsiteY1" fmla="*/ 173246 h 363682"/>
                      <a:gd name="connsiteX2" fmla="*/ 267208 w 1377326"/>
                      <a:gd name="connsiteY2" fmla="*/ 3977 h 363682"/>
                      <a:gd name="connsiteX3" fmla="*/ 587037 w 1377326"/>
                      <a:gd name="connsiteY3" fmla="*/ 36846 h 363682"/>
                      <a:gd name="connsiteX4" fmla="*/ 957419 w 1377326"/>
                      <a:gd name="connsiteY4" fmla="*/ 112308 h 363682"/>
                      <a:gd name="connsiteX5" fmla="*/ 1179335 w 1377326"/>
                      <a:gd name="connsiteY5" fmla="*/ 37883 h 363682"/>
                      <a:gd name="connsiteX6" fmla="*/ 1234280 w 1377326"/>
                      <a:gd name="connsiteY6" fmla="*/ 191395 h 363682"/>
                      <a:gd name="connsiteX7" fmla="*/ 1376309 w 1377326"/>
                      <a:gd name="connsiteY7" fmla="*/ 340865 h 363682"/>
                      <a:gd name="connsiteX8" fmla="*/ 1202791 w 1377326"/>
                      <a:gd name="connsiteY8" fmla="*/ 351728 h 363682"/>
                      <a:gd name="connsiteX9" fmla="*/ 878788 w 1377326"/>
                      <a:gd name="connsiteY9" fmla="*/ 239340 h 363682"/>
                      <a:gd name="connsiteX10" fmla="*/ 705505 w 1377326"/>
                      <a:gd name="connsiteY10" fmla="*/ 341043 h 363682"/>
                      <a:gd name="connsiteX11" fmla="*/ 493072 w 1377326"/>
                      <a:gd name="connsiteY11" fmla="*/ 251828 h 363682"/>
                      <a:gd name="connsiteX12" fmla="*/ 28771 w 1377326"/>
                      <a:gd name="connsiteY12" fmla="*/ 273488 h 363682"/>
                      <a:gd name="connsiteX0" fmla="*/ 28771 w 1377326"/>
                      <a:gd name="connsiteY0" fmla="*/ 236671 h 326865"/>
                      <a:gd name="connsiteX1" fmla="*/ 125024 w 1377326"/>
                      <a:gd name="connsiteY1" fmla="*/ 136429 h 326865"/>
                      <a:gd name="connsiteX2" fmla="*/ 413781 w 1377326"/>
                      <a:gd name="connsiteY2" fmla="*/ 85789 h 326865"/>
                      <a:gd name="connsiteX3" fmla="*/ 587037 w 1377326"/>
                      <a:gd name="connsiteY3" fmla="*/ 29 h 326865"/>
                      <a:gd name="connsiteX4" fmla="*/ 957419 w 1377326"/>
                      <a:gd name="connsiteY4" fmla="*/ 75491 h 326865"/>
                      <a:gd name="connsiteX5" fmla="*/ 1179335 w 1377326"/>
                      <a:gd name="connsiteY5" fmla="*/ 1066 h 326865"/>
                      <a:gd name="connsiteX6" fmla="*/ 1234280 w 1377326"/>
                      <a:gd name="connsiteY6" fmla="*/ 154578 h 326865"/>
                      <a:gd name="connsiteX7" fmla="*/ 1376309 w 1377326"/>
                      <a:gd name="connsiteY7" fmla="*/ 304048 h 326865"/>
                      <a:gd name="connsiteX8" fmla="*/ 1202791 w 1377326"/>
                      <a:gd name="connsiteY8" fmla="*/ 314911 h 326865"/>
                      <a:gd name="connsiteX9" fmla="*/ 878788 w 1377326"/>
                      <a:gd name="connsiteY9" fmla="*/ 202523 h 326865"/>
                      <a:gd name="connsiteX10" fmla="*/ 705505 w 1377326"/>
                      <a:gd name="connsiteY10" fmla="*/ 304226 h 326865"/>
                      <a:gd name="connsiteX11" fmla="*/ 493072 w 1377326"/>
                      <a:gd name="connsiteY11" fmla="*/ 215011 h 326865"/>
                      <a:gd name="connsiteX12" fmla="*/ 28771 w 1377326"/>
                      <a:gd name="connsiteY12" fmla="*/ 236671 h 326865"/>
                      <a:gd name="connsiteX0" fmla="*/ 28771 w 1377326"/>
                      <a:gd name="connsiteY0" fmla="*/ 243483 h 333677"/>
                      <a:gd name="connsiteX1" fmla="*/ 125024 w 1377326"/>
                      <a:gd name="connsiteY1" fmla="*/ 143241 h 333677"/>
                      <a:gd name="connsiteX2" fmla="*/ 283494 w 1377326"/>
                      <a:gd name="connsiteY2" fmla="*/ 13514 h 333677"/>
                      <a:gd name="connsiteX3" fmla="*/ 587037 w 1377326"/>
                      <a:gd name="connsiteY3" fmla="*/ 6841 h 333677"/>
                      <a:gd name="connsiteX4" fmla="*/ 957419 w 1377326"/>
                      <a:gd name="connsiteY4" fmla="*/ 82303 h 333677"/>
                      <a:gd name="connsiteX5" fmla="*/ 1179335 w 1377326"/>
                      <a:gd name="connsiteY5" fmla="*/ 7878 h 333677"/>
                      <a:gd name="connsiteX6" fmla="*/ 1234280 w 1377326"/>
                      <a:gd name="connsiteY6" fmla="*/ 161390 h 333677"/>
                      <a:gd name="connsiteX7" fmla="*/ 1376309 w 1377326"/>
                      <a:gd name="connsiteY7" fmla="*/ 310860 h 333677"/>
                      <a:gd name="connsiteX8" fmla="*/ 1202791 w 1377326"/>
                      <a:gd name="connsiteY8" fmla="*/ 321723 h 333677"/>
                      <a:gd name="connsiteX9" fmla="*/ 878788 w 1377326"/>
                      <a:gd name="connsiteY9" fmla="*/ 209335 h 333677"/>
                      <a:gd name="connsiteX10" fmla="*/ 705505 w 1377326"/>
                      <a:gd name="connsiteY10" fmla="*/ 311038 h 333677"/>
                      <a:gd name="connsiteX11" fmla="*/ 493072 w 1377326"/>
                      <a:gd name="connsiteY11" fmla="*/ 221823 h 333677"/>
                      <a:gd name="connsiteX12" fmla="*/ 28771 w 1377326"/>
                      <a:gd name="connsiteY12" fmla="*/ 243483 h 333677"/>
                      <a:gd name="connsiteX0" fmla="*/ 28771 w 1377326"/>
                      <a:gd name="connsiteY0" fmla="*/ 236645 h 326839"/>
                      <a:gd name="connsiteX1" fmla="*/ 125024 w 1377326"/>
                      <a:gd name="connsiteY1" fmla="*/ 136403 h 326839"/>
                      <a:gd name="connsiteX2" fmla="*/ 430067 w 1377326"/>
                      <a:gd name="connsiteY2" fmla="*/ 72582 h 326839"/>
                      <a:gd name="connsiteX3" fmla="*/ 587037 w 1377326"/>
                      <a:gd name="connsiteY3" fmla="*/ 3 h 326839"/>
                      <a:gd name="connsiteX4" fmla="*/ 957419 w 1377326"/>
                      <a:gd name="connsiteY4" fmla="*/ 75465 h 326839"/>
                      <a:gd name="connsiteX5" fmla="*/ 1179335 w 1377326"/>
                      <a:gd name="connsiteY5" fmla="*/ 1040 h 326839"/>
                      <a:gd name="connsiteX6" fmla="*/ 1234280 w 1377326"/>
                      <a:gd name="connsiteY6" fmla="*/ 154552 h 326839"/>
                      <a:gd name="connsiteX7" fmla="*/ 1376309 w 1377326"/>
                      <a:gd name="connsiteY7" fmla="*/ 304022 h 326839"/>
                      <a:gd name="connsiteX8" fmla="*/ 1202791 w 1377326"/>
                      <a:gd name="connsiteY8" fmla="*/ 314885 h 326839"/>
                      <a:gd name="connsiteX9" fmla="*/ 878788 w 1377326"/>
                      <a:gd name="connsiteY9" fmla="*/ 202497 h 326839"/>
                      <a:gd name="connsiteX10" fmla="*/ 705505 w 1377326"/>
                      <a:gd name="connsiteY10" fmla="*/ 304200 h 326839"/>
                      <a:gd name="connsiteX11" fmla="*/ 493072 w 1377326"/>
                      <a:gd name="connsiteY11" fmla="*/ 214985 h 326839"/>
                      <a:gd name="connsiteX12" fmla="*/ 28771 w 1377326"/>
                      <a:gd name="connsiteY12" fmla="*/ 236645 h 326839"/>
                      <a:gd name="connsiteX0" fmla="*/ 28771 w 1377326"/>
                      <a:gd name="connsiteY0" fmla="*/ 248801 h 338995"/>
                      <a:gd name="connsiteX1" fmla="*/ 125024 w 1377326"/>
                      <a:gd name="connsiteY1" fmla="*/ 148559 h 338995"/>
                      <a:gd name="connsiteX2" fmla="*/ 247383 w 1377326"/>
                      <a:gd name="connsiteY2" fmla="*/ 9090 h 338995"/>
                      <a:gd name="connsiteX3" fmla="*/ 587037 w 1377326"/>
                      <a:gd name="connsiteY3" fmla="*/ 12159 h 338995"/>
                      <a:gd name="connsiteX4" fmla="*/ 957419 w 1377326"/>
                      <a:gd name="connsiteY4" fmla="*/ 87621 h 338995"/>
                      <a:gd name="connsiteX5" fmla="*/ 1179335 w 1377326"/>
                      <a:gd name="connsiteY5" fmla="*/ 13196 h 338995"/>
                      <a:gd name="connsiteX6" fmla="*/ 1234280 w 1377326"/>
                      <a:gd name="connsiteY6" fmla="*/ 166708 h 338995"/>
                      <a:gd name="connsiteX7" fmla="*/ 1376309 w 1377326"/>
                      <a:gd name="connsiteY7" fmla="*/ 316178 h 338995"/>
                      <a:gd name="connsiteX8" fmla="*/ 1202791 w 1377326"/>
                      <a:gd name="connsiteY8" fmla="*/ 327041 h 338995"/>
                      <a:gd name="connsiteX9" fmla="*/ 878788 w 1377326"/>
                      <a:gd name="connsiteY9" fmla="*/ 214653 h 338995"/>
                      <a:gd name="connsiteX10" fmla="*/ 705505 w 1377326"/>
                      <a:gd name="connsiteY10" fmla="*/ 316356 h 338995"/>
                      <a:gd name="connsiteX11" fmla="*/ 493072 w 1377326"/>
                      <a:gd name="connsiteY11" fmla="*/ 227141 h 338995"/>
                      <a:gd name="connsiteX12" fmla="*/ 28771 w 1377326"/>
                      <a:gd name="connsiteY12" fmla="*/ 248801 h 338995"/>
                      <a:gd name="connsiteX0" fmla="*/ 28771 w 1377326"/>
                      <a:gd name="connsiteY0" fmla="*/ 248801 h 338995"/>
                      <a:gd name="connsiteX1" fmla="*/ 125024 w 1377326"/>
                      <a:gd name="connsiteY1" fmla="*/ 148559 h 338995"/>
                      <a:gd name="connsiteX2" fmla="*/ 247383 w 1377326"/>
                      <a:gd name="connsiteY2" fmla="*/ 9090 h 338995"/>
                      <a:gd name="connsiteX3" fmla="*/ 587037 w 1377326"/>
                      <a:gd name="connsiteY3" fmla="*/ 12159 h 338995"/>
                      <a:gd name="connsiteX4" fmla="*/ 957419 w 1377326"/>
                      <a:gd name="connsiteY4" fmla="*/ 87621 h 338995"/>
                      <a:gd name="connsiteX5" fmla="*/ 1179335 w 1377326"/>
                      <a:gd name="connsiteY5" fmla="*/ 13196 h 338995"/>
                      <a:gd name="connsiteX6" fmla="*/ 1234280 w 1377326"/>
                      <a:gd name="connsiteY6" fmla="*/ 166708 h 338995"/>
                      <a:gd name="connsiteX7" fmla="*/ 1376309 w 1377326"/>
                      <a:gd name="connsiteY7" fmla="*/ 316178 h 338995"/>
                      <a:gd name="connsiteX8" fmla="*/ 1202791 w 1377326"/>
                      <a:gd name="connsiteY8" fmla="*/ 327041 h 338995"/>
                      <a:gd name="connsiteX9" fmla="*/ 878788 w 1377326"/>
                      <a:gd name="connsiteY9" fmla="*/ 214653 h 338995"/>
                      <a:gd name="connsiteX10" fmla="*/ 705505 w 1377326"/>
                      <a:gd name="connsiteY10" fmla="*/ 316356 h 338995"/>
                      <a:gd name="connsiteX11" fmla="*/ 493072 w 1377326"/>
                      <a:gd name="connsiteY11" fmla="*/ 227141 h 338995"/>
                      <a:gd name="connsiteX12" fmla="*/ 28771 w 1377326"/>
                      <a:gd name="connsiteY12" fmla="*/ 248801 h 338995"/>
                      <a:gd name="connsiteX0" fmla="*/ 28771 w 1377326"/>
                      <a:gd name="connsiteY0" fmla="*/ 244806 h 335000"/>
                      <a:gd name="connsiteX1" fmla="*/ 125024 w 1377326"/>
                      <a:gd name="connsiteY1" fmla="*/ 144564 h 335000"/>
                      <a:gd name="connsiteX2" fmla="*/ 247383 w 1377326"/>
                      <a:gd name="connsiteY2" fmla="*/ 5095 h 335000"/>
                      <a:gd name="connsiteX3" fmla="*/ 459639 w 1377326"/>
                      <a:gd name="connsiteY3" fmla="*/ 54395 h 335000"/>
                      <a:gd name="connsiteX4" fmla="*/ 587037 w 1377326"/>
                      <a:gd name="connsiteY4" fmla="*/ 8164 h 335000"/>
                      <a:gd name="connsiteX5" fmla="*/ 957419 w 1377326"/>
                      <a:gd name="connsiteY5" fmla="*/ 83626 h 335000"/>
                      <a:gd name="connsiteX6" fmla="*/ 1179335 w 1377326"/>
                      <a:gd name="connsiteY6" fmla="*/ 9201 h 335000"/>
                      <a:gd name="connsiteX7" fmla="*/ 1234280 w 1377326"/>
                      <a:gd name="connsiteY7" fmla="*/ 162713 h 335000"/>
                      <a:gd name="connsiteX8" fmla="*/ 1376309 w 1377326"/>
                      <a:gd name="connsiteY8" fmla="*/ 312183 h 335000"/>
                      <a:gd name="connsiteX9" fmla="*/ 1202791 w 1377326"/>
                      <a:gd name="connsiteY9" fmla="*/ 323046 h 335000"/>
                      <a:gd name="connsiteX10" fmla="*/ 878788 w 1377326"/>
                      <a:gd name="connsiteY10" fmla="*/ 210658 h 335000"/>
                      <a:gd name="connsiteX11" fmla="*/ 705505 w 1377326"/>
                      <a:gd name="connsiteY11" fmla="*/ 312361 h 335000"/>
                      <a:gd name="connsiteX12" fmla="*/ 493072 w 1377326"/>
                      <a:gd name="connsiteY12" fmla="*/ 223146 h 335000"/>
                      <a:gd name="connsiteX13" fmla="*/ 28771 w 1377326"/>
                      <a:gd name="connsiteY13" fmla="*/ 244806 h 335000"/>
                      <a:gd name="connsiteX0" fmla="*/ 28771 w 1377326"/>
                      <a:gd name="connsiteY0" fmla="*/ 244806 h 335000"/>
                      <a:gd name="connsiteX1" fmla="*/ 125024 w 1377326"/>
                      <a:gd name="connsiteY1" fmla="*/ 144564 h 335000"/>
                      <a:gd name="connsiteX2" fmla="*/ 119762 w 1377326"/>
                      <a:gd name="connsiteY2" fmla="*/ 40642 h 335000"/>
                      <a:gd name="connsiteX3" fmla="*/ 247383 w 1377326"/>
                      <a:gd name="connsiteY3" fmla="*/ 5095 h 335000"/>
                      <a:gd name="connsiteX4" fmla="*/ 459639 w 1377326"/>
                      <a:gd name="connsiteY4" fmla="*/ 54395 h 335000"/>
                      <a:gd name="connsiteX5" fmla="*/ 587037 w 1377326"/>
                      <a:gd name="connsiteY5" fmla="*/ 8164 h 335000"/>
                      <a:gd name="connsiteX6" fmla="*/ 957419 w 1377326"/>
                      <a:gd name="connsiteY6" fmla="*/ 83626 h 335000"/>
                      <a:gd name="connsiteX7" fmla="*/ 1179335 w 1377326"/>
                      <a:gd name="connsiteY7" fmla="*/ 9201 h 335000"/>
                      <a:gd name="connsiteX8" fmla="*/ 1234280 w 1377326"/>
                      <a:gd name="connsiteY8" fmla="*/ 162713 h 335000"/>
                      <a:gd name="connsiteX9" fmla="*/ 1376309 w 1377326"/>
                      <a:gd name="connsiteY9" fmla="*/ 312183 h 335000"/>
                      <a:gd name="connsiteX10" fmla="*/ 1202791 w 1377326"/>
                      <a:gd name="connsiteY10" fmla="*/ 323046 h 335000"/>
                      <a:gd name="connsiteX11" fmla="*/ 878788 w 1377326"/>
                      <a:gd name="connsiteY11" fmla="*/ 210658 h 335000"/>
                      <a:gd name="connsiteX12" fmla="*/ 705505 w 1377326"/>
                      <a:gd name="connsiteY12" fmla="*/ 312361 h 335000"/>
                      <a:gd name="connsiteX13" fmla="*/ 493072 w 1377326"/>
                      <a:gd name="connsiteY13" fmla="*/ 223146 h 335000"/>
                      <a:gd name="connsiteX14" fmla="*/ 28771 w 1377326"/>
                      <a:gd name="connsiteY14" fmla="*/ 244806 h 335000"/>
                      <a:gd name="connsiteX0" fmla="*/ 28771 w 1377326"/>
                      <a:gd name="connsiteY0" fmla="*/ 244806 h 335000"/>
                      <a:gd name="connsiteX1" fmla="*/ 125024 w 1377326"/>
                      <a:gd name="connsiteY1" fmla="*/ 144564 h 335000"/>
                      <a:gd name="connsiteX2" fmla="*/ 119762 w 1377326"/>
                      <a:gd name="connsiteY2" fmla="*/ 40642 h 335000"/>
                      <a:gd name="connsiteX3" fmla="*/ 221725 w 1377326"/>
                      <a:gd name="connsiteY3" fmla="*/ 81904 h 335000"/>
                      <a:gd name="connsiteX4" fmla="*/ 247383 w 1377326"/>
                      <a:gd name="connsiteY4" fmla="*/ 5095 h 335000"/>
                      <a:gd name="connsiteX5" fmla="*/ 459639 w 1377326"/>
                      <a:gd name="connsiteY5" fmla="*/ 54395 h 335000"/>
                      <a:gd name="connsiteX6" fmla="*/ 587037 w 1377326"/>
                      <a:gd name="connsiteY6" fmla="*/ 8164 h 335000"/>
                      <a:gd name="connsiteX7" fmla="*/ 957419 w 1377326"/>
                      <a:gd name="connsiteY7" fmla="*/ 83626 h 335000"/>
                      <a:gd name="connsiteX8" fmla="*/ 1179335 w 1377326"/>
                      <a:gd name="connsiteY8" fmla="*/ 9201 h 335000"/>
                      <a:gd name="connsiteX9" fmla="*/ 1234280 w 1377326"/>
                      <a:gd name="connsiteY9" fmla="*/ 162713 h 335000"/>
                      <a:gd name="connsiteX10" fmla="*/ 1376309 w 1377326"/>
                      <a:gd name="connsiteY10" fmla="*/ 312183 h 335000"/>
                      <a:gd name="connsiteX11" fmla="*/ 1202791 w 1377326"/>
                      <a:gd name="connsiteY11" fmla="*/ 323046 h 335000"/>
                      <a:gd name="connsiteX12" fmla="*/ 878788 w 1377326"/>
                      <a:gd name="connsiteY12" fmla="*/ 210658 h 335000"/>
                      <a:gd name="connsiteX13" fmla="*/ 705505 w 1377326"/>
                      <a:gd name="connsiteY13" fmla="*/ 312361 h 335000"/>
                      <a:gd name="connsiteX14" fmla="*/ 493072 w 1377326"/>
                      <a:gd name="connsiteY14" fmla="*/ 223146 h 335000"/>
                      <a:gd name="connsiteX15" fmla="*/ 28771 w 1377326"/>
                      <a:gd name="connsiteY15" fmla="*/ 244806 h 335000"/>
                      <a:gd name="connsiteX0" fmla="*/ 31785 w 1380340"/>
                      <a:gd name="connsiteY0" fmla="*/ 244806 h 335000"/>
                      <a:gd name="connsiteX1" fmla="*/ 50551 w 1380340"/>
                      <a:gd name="connsiteY1" fmla="*/ 126604 h 335000"/>
                      <a:gd name="connsiteX2" fmla="*/ 128038 w 1380340"/>
                      <a:gd name="connsiteY2" fmla="*/ 144564 h 335000"/>
                      <a:gd name="connsiteX3" fmla="*/ 122776 w 1380340"/>
                      <a:gd name="connsiteY3" fmla="*/ 40642 h 335000"/>
                      <a:gd name="connsiteX4" fmla="*/ 224739 w 1380340"/>
                      <a:gd name="connsiteY4" fmla="*/ 81904 h 335000"/>
                      <a:gd name="connsiteX5" fmla="*/ 250397 w 1380340"/>
                      <a:gd name="connsiteY5" fmla="*/ 5095 h 335000"/>
                      <a:gd name="connsiteX6" fmla="*/ 462653 w 1380340"/>
                      <a:gd name="connsiteY6" fmla="*/ 54395 h 335000"/>
                      <a:gd name="connsiteX7" fmla="*/ 590051 w 1380340"/>
                      <a:gd name="connsiteY7" fmla="*/ 8164 h 335000"/>
                      <a:gd name="connsiteX8" fmla="*/ 960433 w 1380340"/>
                      <a:gd name="connsiteY8" fmla="*/ 83626 h 335000"/>
                      <a:gd name="connsiteX9" fmla="*/ 1182349 w 1380340"/>
                      <a:gd name="connsiteY9" fmla="*/ 9201 h 335000"/>
                      <a:gd name="connsiteX10" fmla="*/ 1237294 w 1380340"/>
                      <a:gd name="connsiteY10" fmla="*/ 162713 h 335000"/>
                      <a:gd name="connsiteX11" fmla="*/ 1379323 w 1380340"/>
                      <a:gd name="connsiteY11" fmla="*/ 312183 h 335000"/>
                      <a:gd name="connsiteX12" fmla="*/ 1205805 w 1380340"/>
                      <a:gd name="connsiteY12" fmla="*/ 323046 h 335000"/>
                      <a:gd name="connsiteX13" fmla="*/ 881802 w 1380340"/>
                      <a:gd name="connsiteY13" fmla="*/ 210658 h 335000"/>
                      <a:gd name="connsiteX14" fmla="*/ 708519 w 1380340"/>
                      <a:gd name="connsiteY14" fmla="*/ 312361 h 335000"/>
                      <a:gd name="connsiteX15" fmla="*/ 496086 w 1380340"/>
                      <a:gd name="connsiteY15" fmla="*/ 223146 h 335000"/>
                      <a:gd name="connsiteX16" fmla="*/ 31785 w 1380340"/>
                      <a:gd name="connsiteY16" fmla="*/ 244806 h 335000"/>
                      <a:gd name="connsiteX0" fmla="*/ 25508 w 1374063"/>
                      <a:gd name="connsiteY0" fmla="*/ 244806 h 335000"/>
                      <a:gd name="connsiteX1" fmla="*/ 44274 w 1374063"/>
                      <a:gd name="connsiteY1" fmla="*/ 126604 h 335000"/>
                      <a:gd name="connsiteX2" fmla="*/ 121761 w 1374063"/>
                      <a:gd name="connsiteY2" fmla="*/ 144564 h 335000"/>
                      <a:gd name="connsiteX3" fmla="*/ 116499 w 1374063"/>
                      <a:gd name="connsiteY3" fmla="*/ 40642 h 335000"/>
                      <a:gd name="connsiteX4" fmla="*/ 218462 w 1374063"/>
                      <a:gd name="connsiteY4" fmla="*/ 81904 h 335000"/>
                      <a:gd name="connsiteX5" fmla="*/ 244120 w 1374063"/>
                      <a:gd name="connsiteY5" fmla="*/ 5095 h 335000"/>
                      <a:gd name="connsiteX6" fmla="*/ 456376 w 1374063"/>
                      <a:gd name="connsiteY6" fmla="*/ 54395 h 335000"/>
                      <a:gd name="connsiteX7" fmla="*/ 583774 w 1374063"/>
                      <a:gd name="connsiteY7" fmla="*/ 8164 h 335000"/>
                      <a:gd name="connsiteX8" fmla="*/ 954156 w 1374063"/>
                      <a:gd name="connsiteY8" fmla="*/ 83626 h 335000"/>
                      <a:gd name="connsiteX9" fmla="*/ 1176072 w 1374063"/>
                      <a:gd name="connsiteY9" fmla="*/ 9201 h 335000"/>
                      <a:gd name="connsiteX10" fmla="*/ 1231017 w 1374063"/>
                      <a:gd name="connsiteY10" fmla="*/ 162713 h 335000"/>
                      <a:gd name="connsiteX11" fmla="*/ 1373046 w 1374063"/>
                      <a:gd name="connsiteY11" fmla="*/ 312183 h 335000"/>
                      <a:gd name="connsiteX12" fmla="*/ 1199528 w 1374063"/>
                      <a:gd name="connsiteY12" fmla="*/ 323046 h 335000"/>
                      <a:gd name="connsiteX13" fmla="*/ 875525 w 1374063"/>
                      <a:gd name="connsiteY13" fmla="*/ 210658 h 335000"/>
                      <a:gd name="connsiteX14" fmla="*/ 702242 w 1374063"/>
                      <a:gd name="connsiteY14" fmla="*/ 312361 h 335000"/>
                      <a:gd name="connsiteX15" fmla="*/ 404838 w 1374063"/>
                      <a:gd name="connsiteY15" fmla="*/ 274724 h 335000"/>
                      <a:gd name="connsiteX16" fmla="*/ 25508 w 1374063"/>
                      <a:gd name="connsiteY16" fmla="*/ 244806 h 335000"/>
                      <a:gd name="connsiteX0" fmla="*/ 25508 w 1374063"/>
                      <a:gd name="connsiteY0" fmla="*/ 244806 h 335000"/>
                      <a:gd name="connsiteX1" fmla="*/ 44274 w 1374063"/>
                      <a:gd name="connsiteY1" fmla="*/ 126604 h 335000"/>
                      <a:gd name="connsiteX2" fmla="*/ 121761 w 1374063"/>
                      <a:gd name="connsiteY2" fmla="*/ 144564 h 335000"/>
                      <a:gd name="connsiteX3" fmla="*/ 116499 w 1374063"/>
                      <a:gd name="connsiteY3" fmla="*/ 40642 h 335000"/>
                      <a:gd name="connsiteX4" fmla="*/ 218462 w 1374063"/>
                      <a:gd name="connsiteY4" fmla="*/ 81904 h 335000"/>
                      <a:gd name="connsiteX5" fmla="*/ 244120 w 1374063"/>
                      <a:gd name="connsiteY5" fmla="*/ 5095 h 335000"/>
                      <a:gd name="connsiteX6" fmla="*/ 456376 w 1374063"/>
                      <a:gd name="connsiteY6" fmla="*/ 54395 h 335000"/>
                      <a:gd name="connsiteX7" fmla="*/ 583774 w 1374063"/>
                      <a:gd name="connsiteY7" fmla="*/ 8164 h 335000"/>
                      <a:gd name="connsiteX8" fmla="*/ 954156 w 1374063"/>
                      <a:gd name="connsiteY8" fmla="*/ 83626 h 335000"/>
                      <a:gd name="connsiteX9" fmla="*/ 1176072 w 1374063"/>
                      <a:gd name="connsiteY9" fmla="*/ 9201 h 335000"/>
                      <a:gd name="connsiteX10" fmla="*/ 1231017 w 1374063"/>
                      <a:gd name="connsiteY10" fmla="*/ 162713 h 335000"/>
                      <a:gd name="connsiteX11" fmla="*/ 1373046 w 1374063"/>
                      <a:gd name="connsiteY11" fmla="*/ 312183 h 335000"/>
                      <a:gd name="connsiteX12" fmla="*/ 1199528 w 1374063"/>
                      <a:gd name="connsiteY12" fmla="*/ 323046 h 335000"/>
                      <a:gd name="connsiteX13" fmla="*/ 875525 w 1374063"/>
                      <a:gd name="connsiteY13" fmla="*/ 210658 h 335000"/>
                      <a:gd name="connsiteX14" fmla="*/ 702242 w 1374063"/>
                      <a:gd name="connsiteY14" fmla="*/ 312361 h 335000"/>
                      <a:gd name="connsiteX15" fmla="*/ 477620 w 1374063"/>
                      <a:gd name="connsiteY15" fmla="*/ 250392 h 335000"/>
                      <a:gd name="connsiteX16" fmla="*/ 404838 w 1374063"/>
                      <a:gd name="connsiteY16" fmla="*/ 274724 h 335000"/>
                      <a:gd name="connsiteX17" fmla="*/ 25508 w 1374063"/>
                      <a:gd name="connsiteY17" fmla="*/ 244806 h 335000"/>
                      <a:gd name="connsiteX0" fmla="*/ 25508 w 1374063"/>
                      <a:gd name="connsiteY0" fmla="*/ 244806 h 335000"/>
                      <a:gd name="connsiteX1" fmla="*/ 44274 w 1374063"/>
                      <a:gd name="connsiteY1" fmla="*/ 126604 h 335000"/>
                      <a:gd name="connsiteX2" fmla="*/ 121761 w 1374063"/>
                      <a:gd name="connsiteY2" fmla="*/ 144564 h 335000"/>
                      <a:gd name="connsiteX3" fmla="*/ 116499 w 1374063"/>
                      <a:gd name="connsiteY3" fmla="*/ 40642 h 335000"/>
                      <a:gd name="connsiteX4" fmla="*/ 218462 w 1374063"/>
                      <a:gd name="connsiteY4" fmla="*/ 81904 h 335000"/>
                      <a:gd name="connsiteX5" fmla="*/ 244120 w 1374063"/>
                      <a:gd name="connsiteY5" fmla="*/ 5095 h 335000"/>
                      <a:gd name="connsiteX6" fmla="*/ 456376 w 1374063"/>
                      <a:gd name="connsiteY6" fmla="*/ 54395 h 335000"/>
                      <a:gd name="connsiteX7" fmla="*/ 583774 w 1374063"/>
                      <a:gd name="connsiteY7" fmla="*/ 8164 h 335000"/>
                      <a:gd name="connsiteX8" fmla="*/ 954156 w 1374063"/>
                      <a:gd name="connsiteY8" fmla="*/ 83626 h 335000"/>
                      <a:gd name="connsiteX9" fmla="*/ 1176072 w 1374063"/>
                      <a:gd name="connsiteY9" fmla="*/ 9201 h 335000"/>
                      <a:gd name="connsiteX10" fmla="*/ 1231017 w 1374063"/>
                      <a:gd name="connsiteY10" fmla="*/ 162713 h 335000"/>
                      <a:gd name="connsiteX11" fmla="*/ 1373046 w 1374063"/>
                      <a:gd name="connsiteY11" fmla="*/ 312183 h 335000"/>
                      <a:gd name="connsiteX12" fmla="*/ 1199528 w 1374063"/>
                      <a:gd name="connsiteY12" fmla="*/ 323046 h 335000"/>
                      <a:gd name="connsiteX13" fmla="*/ 875525 w 1374063"/>
                      <a:gd name="connsiteY13" fmla="*/ 210658 h 335000"/>
                      <a:gd name="connsiteX14" fmla="*/ 702242 w 1374063"/>
                      <a:gd name="connsiteY14" fmla="*/ 312361 h 335000"/>
                      <a:gd name="connsiteX15" fmla="*/ 600825 w 1374063"/>
                      <a:gd name="connsiteY15" fmla="*/ 288216 h 335000"/>
                      <a:gd name="connsiteX16" fmla="*/ 477620 w 1374063"/>
                      <a:gd name="connsiteY16" fmla="*/ 250392 h 335000"/>
                      <a:gd name="connsiteX17" fmla="*/ 404838 w 1374063"/>
                      <a:gd name="connsiteY17" fmla="*/ 274724 h 335000"/>
                      <a:gd name="connsiteX18" fmla="*/ 25508 w 1374063"/>
                      <a:gd name="connsiteY18" fmla="*/ 244806 h 335000"/>
                      <a:gd name="connsiteX0" fmla="*/ 25508 w 1374063"/>
                      <a:gd name="connsiteY0" fmla="*/ 244806 h 335000"/>
                      <a:gd name="connsiteX1" fmla="*/ 44274 w 1374063"/>
                      <a:gd name="connsiteY1" fmla="*/ 126604 h 335000"/>
                      <a:gd name="connsiteX2" fmla="*/ 121761 w 1374063"/>
                      <a:gd name="connsiteY2" fmla="*/ 144564 h 335000"/>
                      <a:gd name="connsiteX3" fmla="*/ 116499 w 1374063"/>
                      <a:gd name="connsiteY3" fmla="*/ 40642 h 335000"/>
                      <a:gd name="connsiteX4" fmla="*/ 218462 w 1374063"/>
                      <a:gd name="connsiteY4" fmla="*/ 81904 h 335000"/>
                      <a:gd name="connsiteX5" fmla="*/ 244120 w 1374063"/>
                      <a:gd name="connsiteY5" fmla="*/ 5095 h 335000"/>
                      <a:gd name="connsiteX6" fmla="*/ 456376 w 1374063"/>
                      <a:gd name="connsiteY6" fmla="*/ 54395 h 335000"/>
                      <a:gd name="connsiteX7" fmla="*/ 583774 w 1374063"/>
                      <a:gd name="connsiteY7" fmla="*/ 8164 h 335000"/>
                      <a:gd name="connsiteX8" fmla="*/ 954156 w 1374063"/>
                      <a:gd name="connsiteY8" fmla="*/ 83626 h 335000"/>
                      <a:gd name="connsiteX9" fmla="*/ 1176072 w 1374063"/>
                      <a:gd name="connsiteY9" fmla="*/ 9201 h 335000"/>
                      <a:gd name="connsiteX10" fmla="*/ 1231017 w 1374063"/>
                      <a:gd name="connsiteY10" fmla="*/ 162713 h 335000"/>
                      <a:gd name="connsiteX11" fmla="*/ 1373046 w 1374063"/>
                      <a:gd name="connsiteY11" fmla="*/ 312183 h 335000"/>
                      <a:gd name="connsiteX12" fmla="*/ 1199528 w 1374063"/>
                      <a:gd name="connsiteY12" fmla="*/ 323046 h 335000"/>
                      <a:gd name="connsiteX13" fmla="*/ 845786 w 1374063"/>
                      <a:gd name="connsiteY13" fmla="*/ 282867 h 335000"/>
                      <a:gd name="connsiteX14" fmla="*/ 702242 w 1374063"/>
                      <a:gd name="connsiteY14" fmla="*/ 312361 h 335000"/>
                      <a:gd name="connsiteX15" fmla="*/ 600825 w 1374063"/>
                      <a:gd name="connsiteY15" fmla="*/ 288216 h 335000"/>
                      <a:gd name="connsiteX16" fmla="*/ 477620 w 1374063"/>
                      <a:gd name="connsiteY16" fmla="*/ 250392 h 335000"/>
                      <a:gd name="connsiteX17" fmla="*/ 404838 w 1374063"/>
                      <a:gd name="connsiteY17" fmla="*/ 274724 h 335000"/>
                      <a:gd name="connsiteX18" fmla="*/ 25508 w 1374063"/>
                      <a:gd name="connsiteY18" fmla="*/ 244806 h 335000"/>
                      <a:gd name="connsiteX0" fmla="*/ 25508 w 1374063"/>
                      <a:gd name="connsiteY0" fmla="*/ 244806 h 335000"/>
                      <a:gd name="connsiteX1" fmla="*/ 44274 w 1374063"/>
                      <a:gd name="connsiteY1" fmla="*/ 126604 h 335000"/>
                      <a:gd name="connsiteX2" fmla="*/ 121761 w 1374063"/>
                      <a:gd name="connsiteY2" fmla="*/ 144564 h 335000"/>
                      <a:gd name="connsiteX3" fmla="*/ 116499 w 1374063"/>
                      <a:gd name="connsiteY3" fmla="*/ 40642 h 335000"/>
                      <a:gd name="connsiteX4" fmla="*/ 218462 w 1374063"/>
                      <a:gd name="connsiteY4" fmla="*/ 81904 h 335000"/>
                      <a:gd name="connsiteX5" fmla="*/ 244120 w 1374063"/>
                      <a:gd name="connsiteY5" fmla="*/ 5095 h 335000"/>
                      <a:gd name="connsiteX6" fmla="*/ 456376 w 1374063"/>
                      <a:gd name="connsiteY6" fmla="*/ 54395 h 335000"/>
                      <a:gd name="connsiteX7" fmla="*/ 583774 w 1374063"/>
                      <a:gd name="connsiteY7" fmla="*/ 8164 h 335000"/>
                      <a:gd name="connsiteX8" fmla="*/ 954156 w 1374063"/>
                      <a:gd name="connsiteY8" fmla="*/ 83626 h 335000"/>
                      <a:gd name="connsiteX9" fmla="*/ 1176072 w 1374063"/>
                      <a:gd name="connsiteY9" fmla="*/ 9201 h 335000"/>
                      <a:gd name="connsiteX10" fmla="*/ 1231017 w 1374063"/>
                      <a:gd name="connsiteY10" fmla="*/ 162713 h 335000"/>
                      <a:gd name="connsiteX11" fmla="*/ 1373046 w 1374063"/>
                      <a:gd name="connsiteY11" fmla="*/ 312183 h 335000"/>
                      <a:gd name="connsiteX12" fmla="*/ 1199528 w 1374063"/>
                      <a:gd name="connsiteY12" fmla="*/ 323046 h 335000"/>
                      <a:gd name="connsiteX13" fmla="*/ 845786 w 1374063"/>
                      <a:gd name="connsiteY13" fmla="*/ 282867 h 335000"/>
                      <a:gd name="connsiteX14" fmla="*/ 702242 w 1374063"/>
                      <a:gd name="connsiteY14" fmla="*/ 312361 h 335000"/>
                      <a:gd name="connsiteX15" fmla="*/ 600825 w 1374063"/>
                      <a:gd name="connsiteY15" fmla="*/ 288216 h 335000"/>
                      <a:gd name="connsiteX16" fmla="*/ 477620 w 1374063"/>
                      <a:gd name="connsiteY16" fmla="*/ 250392 h 335000"/>
                      <a:gd name="connsiteX17" fmla="*/ 404838 w 1374063"/>
                      <a:gd name="connsiteY17" fmla="*/ 274724 h 335000"/>
                      <a:gd name="connsiteX18" fmla="*/ 25508 w 1374063"/>
                      <a:gd name="connsiteY18" fmla="*/ 244806 h 335000"/>
                      <a:gd name="connsiteX0" fmla="*/ 25508 w 1374063"/>
                      <a:gd name="connsiteY0" fmla="*/ 244806 h 335000"/>
                      <a:gd name="connsiteX1" fmla="*/ 44274 w 1374063"/>
                      <a:gd name="connsiteY1" fmla="*/ 126604 h 335000"/>
                      <a:gd name="connsiteX2" fmla="*/ 121761 w 1374063"/>
                      <a:gd name="connsiteY2" fmla="*/ 144564 h 335000"/>
                      <a:gd name="connsiteX3" fmla="*/ 116499 w 1374063"/>
                      <a:gd name="connsiteY3" fmla="*/ 40642 h 335000"/>
                      <a:gd name="connsiteX4" fmla="*/ 218462 w 1374063"/>
                      <a:gd name="connsiteY4" fmla="*/ 81904 h 335000"/>
                      <a:gd name="connsiteX5" fmla="*/ 244120 w 1374063"/>
                      <a:gd name="connsiteY5" fmla="*/ 5095 h 335000"/>
                      <a:gd name="connsiteX6" fmla="*/ 456376 w 1374063"/>
                      <a:gd name="connsiteY6" fmla="*/ 54395 h 335000"/>
                      <a:gd name="connsiteX7" fmla="*/ 583774 w 1374063"/>
                      <a:gd name="connsiteY7" fmla="*/ 8164 h 335000"/>
                      <a:gd name="connsiteX8" fmla="*/ 954156 w 1374063"/>
                      <a:gd name="connsiteY8" fmla="*/ 83626 h 335000"/>
                      <a:gd name="connsiteX9" fmla="*/ 1176072 w 1374063"/>
                      <a:gd name="connsiteY9" fmla="*/ 9201 h 335000"/>
                      <a:gd name="connsiteX10" fmla="*/ 1231017 w 1374063"/>
                      <a:gd name="connsiteY10" fmla="*/ 162713 h 335000"/>
                      <a:gd name="connsiteX11" fmla="*/ 1373046 w 1374063"/>
                      <a:gd name="connsiteY11" fmla="*/ 312183 h 335000"/>
                      <a:gd name="connsiteX12" fmla="*/ 1199528 w 1374063"/>
                      <a:gd name="connsiteY12" fmla="*/ 323046 h 335000"/>
                      <a:gd name="connsiteX13" fmla="*/ 845786 w 1374063"/>
                      <a:gd name="connsiteY13" fmla="*/ 282867 h 335000"/>
                      <a:gd name="connsiteX14" fmla="*/ 702242 w 1374063"/>
                      <a:gd name="connsiteY14" fmla="*/ 312361 h 335000"/>
                      <a:gd name="connsiteX15" fmla="*/ 600825 w 1374063"/>
                      <a:gd name="connsiteY15" fmla="*/ 288216 h 335000"/>
                      <a:gd name="connsiteX16" fmla="*/ 477620 w 1374063"/>
                      <a:gd name="connsiteY16" fmla="*/ 250392 h 335000"/>
                      <a:gd name="connsiteX17" fmla="*/ 404838 w 1374063"/>
                      <a:gd name="connsiteY17" fmla="*/ 274724 h 335000"/>
                      <a:gd name="connsiteX18" fmla="*/ 25508 w 1374063"/>
                      <a:gd name="connsiteY18" fmla="*/ 244806 h 335000"/>
                      <a:gd name="connsiteX0" fmla="*/ 25508 w 1374063"/>
                      <a:gd name="connsiteY0" fmla="*/ 244806 h 329381"/>
                      <a:gd name="connsiteX1" fmla="*/ 44274 w 1374063"/>
                      <a:gd name="connsiteY1" fmla="*/ 126604 h 329381"/>
                      <a:gd name="connsiteX2" fmla="*/ 121761 w 1374063"/>
                      <a:gd name="connsiteY2" fmla="*/ 144564 h 329381"/>
                      <a:gd name="connsiteX3" fmla="*/ 116499 w 1374063"/>
                      <a:gd name="connsiteY3" fmla="*/ 40642 h 329381"/>
                      <a:gd name="connsiteX4" fmla="*/ 218462 w 1374063"/>
                      <a:gd name="connsiteY4" fmla="*/ 81904 h 329381"/>
                      <a:gd name="connsiteX5" fmla="*/ 244120 w 1374063"/>
                      <a:gd name="connsiteY5" fmla="*/ 5095 h 329381"/>
                      <a:gd name="connsiteX6" fmla="*/ 456376 w 1374063"/>
                      <a:gd name="connsiteY6" fmla="*/ 54395 h 329381"/>
                      <a:gd name="connsiteX7" fmla="*/ 583774 w 1374063"/>
                      <a:gd name="connsiteY7" fmla="*/ 8164 h 329381"/>
                      <a:gd name="connsiteX8" fmla="*/ 954156 w 1374063"/>
                      <a:gd name="connsiteY8" fmla="*/ 83626 h 329381"/>
                      <a:gd name="connsiteX9" fmla="*/ 1176072 w 1374063"/>
                      <a:gd name="connsiteY9" fmla="*/ 9201 h 329381"/>
                      <a:gd name="connsiteX10" fmla="*/ 1231017 w 1374063"/>
                      <a:gd name="connsiteY10" fmla="*/ 162713 h 329381"/>
                      <a:gd name="connsiteX11" fmla="*/ 1373046 w 1374063"/>
                      <a:gd name="connsiteY11" fmla="*/ 312183 h 329381"/>
                      <a:gd name="connsiteX12" fmla="*/ 1199528 w 1374063"/>
                      <a:gd name="connsiteY12" fmla="*/ 323046 h 329381"/>
                      <a:gd name="connsiteX13" fmla="*/ 1029922 w 1374063"/>
                      <a:gd name="connsiteY13" fmla="*/ 277901 h 329381"/>
                      <a:gd name="connsiteX14" fmla="*/ 845786 w 1374063"/>
                      <a:gd name="connsiteY14" fmla="*/ 282867 h 329381"/>
                      <a:gd name="connsiteX15" fmla="*/ 702242 w 1374063"/>
                      <a:gd name="connsiteY15" fmla="*/ 312361 h 329381"/>
                      <a:gd name="connsiteX16" fmla="*/ 600825 w 1374063"/>
                      <a:gd name="connsiteY16" fmla="*/ 288216 h 329381"/>
                      <a:gd name="connsiteX17" fmla="*/ 477620 w 1374063"/>
                      <a:gd name="connsiteY17" fmla="*/ 250392 h 329381"/>
                      <a:gd name="connsiteX18" fmla="*/ 404838 w 1374063"/>
                      <a:gd name="connsiteY18" fmla="*/ 274724 h 329381"/>
                      <a:gd name="connsiteX19" fmla="*/ 25508 w 1374063"/>
                      <a:gd name="connsiteY19" fmla="*/ 244806 h 329381"/>
                      <a:gd name="connsiteX0" fmla="*/ 25508 w 1374063"/>
                      <a:gd name="connsiteY0" fmla="*/ 245344 h 329919"/>
                      <a:gd name="connsiteX1" fmla="*/ 44274 w 1374063"/>
                      <a:gd name="connsiteY1" fmla="*/ 127142 h 329919"/>
                      <a:gd name="connsiteX2" fmla="*/ 121761 w 1374063"/>
                      <a:gd name="connsiteY2" fmla="*/ 145102 h 329919"/>
                      <a:gd name="connsiteX3" fmla="*/ 116499 w 1374063"/>
                      <a:gd name="connsiteY3" fmla="*/ 41180 h 329919"/>
                      <a:gd name="connsiteX4" fmla="*/ 218462 w 1374063"/>
                      <a:gd name="connsiteY4" fmla="*/ 82442 h 329919"/>
                      <a:gd name="connsiteX5" fmla="*/ 244120 w 1374063"/>
                      <a:gd name="connsiteY5" fmla="*/ 5633 h 329919"/>
                      <a:gd name="connsiteX6" fmla="*/ 456376 w 1374063"/>
                      <a:gd name="connsiteY6" fmla="*/ 54933 h 329919"/>
                      <a:gd name="connsiteX7" fmla="*/ 583774 w 1374063"/>
                      <a:gd name="connsiteY7" fmla="*/ 8702 h 329919"/>
                      <a:gd name="connsiteX8" fmla="*/ 954156 w 1374063"/>
                      <a:gd name="connsiteY8" fmla="*/ 84164 h 329919"/>
                      <a:gd name="connsiteX9" fmla="*/ 1012927 w 1374063"/>
                      <a:gd name="connsiteY9" fmla="*/ 13671 h 329919"/>
                      <a:gd name="connsiteX10" fmla="*/ 1176072 w 1374063"/>
                      <a:gd name="connsiteY10" fmla="*/ 9739 h 329919"/>
                      <a:gd name="connsiteX11" fmla="*/ 1231017 w 1374063"/>
                      <a:gd name="connsiteY11" fmla="*/ 163251 h 329919"/>
                      <a:gd name="connsiteX12" fmla="*/ 1373046 w 1374063"/>
                      <a:gd name="connsiteY12" fmla="*/ 312721 h 329919"/>
                      <a:gd name="connsiteX13" fmla="*/ 1199528 w 1374063"/>
                      <a:gd name="connsiteY13" fmla="*/ 323584 h 329919"/>
                      <a:gd name="connsiteX14" fmla="*/ 1029922 w 1374063"/>
                      <a:gd name="connsiteY14" fmla="*/ 278439 h 329919"/>
                      <a:gd name="connsiteX15" fmla="*/ 845786 w 1374063"/>
                      <a:gd name="connsiteY15" fmla="*/ 283405 h 329919"/>
                      <a:gd name="connsiteX16" fmla="*/ 702242 w 1374063"/>
                      <a:gd name="connsiteY16" fmla="*/ 312899 h 329919"/>
                      <a:gd name="connsiteX17" fmla="*/ 600825 w 1374063"/>
                      <a:gd name="connsiteY17" fmla="*/ 288754 h 329919"/>
                      <a:gd name="connsiteX18" fmla="*/ 477620 w 1374063"/>
                      <a:gd name="connsiteY18" fmla="*/ 250930 h 329919"/>
                      <a:gd name="connsiteX19" fmla="*/ 404838 w 1374063"/>
                      <a:gd name="connsiteY19" fmla="*/ 275262 h 329919"/>
                      <a:gd name="connsiteX20" fmla="*/ 25508 w 1374063"/>
                      <a:gd name="connsiteY20" fmla="*/ 245344 h 329919"/>
                      <a:gd name="connsiteX0" fmla="*/ 25508 w 1374063"/>
                      <a:gd name="connsiteY0" fmla="*/ 245344 h 329919"/>
                      <a:gd name="connsiteX1" fmla="*/ 44274 w 1374063"/>
                      <a:gd name="connsiteY1" fmla="*/ 127142 h 329919"/>
                      <a:gd name="connsiteX2" fmla="*/ 121761 w 1374063"/>
                      <a:gd name="connsiteY2" fmla="*/ 145102 h 329919"/>
                      <a:gd name="connsiteX3" fmla="*/ 116499 w 1374063"/>
                      <a:gd name="connsiteY3" fmla="*/ 41180 h 329919"/>
                      <a:gd name="connsiteX4" fmla="*/ 218462 w 1374063"/>
                      <a:gd name="connsiteY4" fmla="*/ 82442 h 329919"/>
                      <a:gd name="connsiteX5" fmla="*/ 244120 w 1374063"/>
                      <a:gd name="connsiteY5" fmla="*/ 5633 h 329919"/>
                      <a:gd name="connsiteX6" fmla="*/ 456376 w 1374063"/>
                      <a:gd name="connsiteY6" fmla="*/ 54933 h 329919"/>
                      <a:gd name="connsiteX7" fmla="*/ 583774 w 1374063"/>
                      <a:gd name="connsiteY7" fmla="*/ 8702 h 329919"/>
                      <a:gd name="connsiteX8" fmla="*/ 711285 w 1374063"/>
                      <a:gd name="connsiteY8" fmla="*/ 89321 h 329919"/>
                      <a:gd name="connsiteX9" fmla="*/ 954156 w 1374063"/>
                      <a:gd name="connsiteY9" fmla="*/ 84164 h 329919"/>
                      <a:gd name="connsiteX10" fmla="*/ 1012927 w 1374063"/>
                      <a:gd name="connsiteY10" fmla="*/ 13671 h 329919"/>
                      <a:gd name="connsiteX11" fmla="*/ 1176072 w 1374063"/>
                      <a:gd name="connsiteY11" fmla="*/ 9739 h 329919"/>
                      <a:gd name="connsiteX12" fmla="*/ 1231017 w 1374063"/>
                      <a:gd name="connsiteY12" fmla="*/ 163251 h 329919"/>
                      <a:gd name="connsiteX13" fmla="*/ 1373046 w 1374063"/>
                      <a:gd name="connsiteY13" fmla="*/ 312721 h 329919"/>
                      <a:gd name="connsiteX14" fmla="*/ 1199528 w 1374063"/>
                      <a:gd name="connsiteY14" fmla="*/ 323584 h 329919"/>
                      <a:gd name="connsiteX15" fmla="*/ 1029922 w 1374063"/>
                      <a:gd name="connsiteY15" fmla="*/ 278439 h 329919"/>
                      <a:gd name="connsiteX16" fmla="*/ 845786 w 1374063"/>
                      <a:gd name="connsiteY16" fmla="*/ 283405 h 329919"/>
                      <a:gd name="connsiteX17" fmla="*/ 702242 w 1374063"/>
                      <a:gd name="connsiteY17" fmla="*/ 312899 h 329919"/>
                      <a:gd name="connsiteX18" fmla="*/ 600825 w 1374063"/>
                      <a:gd name="connsiteY18" fmla="*/ 288754 h 329919"/>
                      <a:gd name="connsiteX19" fmla="*/ 477620 w 1374063"/>
                      <a:gd name="connsiteY19" fmla="*/ 250930 h 329919"/>
                      <a:gd name="connsiteX20" fmla="*/ 404838 w 1374063"/>
                      <a:gd name="connsiteY20" fmla="*/ 275262 h 329919"/>
                      <a:gd name="connsiteX21" fmla="*/ 25508 w 1374063"/>
                      <a:gd name="connsiteY21" fmla="*/ 245344 h 329919"/>
                      <a:gd name="connsiteX0" fmla="*/ 25508 w 1374063"/>
                      <a:gd name="connsiteY0" fmla="*/ 245344 h 329919"/>
                      <a:gd name="connsiteX1" fmla="*/ 44274 w 1374063"/>
                      <a:gd name="connsiteY1" fmla="*/ 127142 h 329919"/>
                      <a:gd name="connsiteX2" fmla="*/ 121761 w 1374063"/>
                      <a:gd name="connsiteY2" fmla="*/ 145102 h 329919"/>
                      <a:gd name="connsiteX3" fmla="*/ 116499 w 1374063"/>
                      <a:gd name="connsiteY3" fmla="*/ 41180 h 329919"/>
                      <a:gd name="connsiteX4" fmla="*/ 218462 w 1374063"/>
                      <a:gd name="connsiteY4" fmla="*/ 82442 h 329919"/>
                      <a:gd name="connsiteX5" fmla="*/ 244120 w 1374063"/>
                      <a:gd name="connsiteY5" fmla="*/ 5633 h 329919"/>
                      <a:gd name="connsiteX6" fmla="*/ 456376 w 1374063"/>
                      <a:gd name="connsiteY6" fmla="*/ 54933 h 329919"/>
                      <a:gd name="connsiteX7" fmla="*/ 583774 w 1374063"/>
                      <a:gd name="connsiteY7" fmla="*/ 8702 h 329919"/>
                      <a:gd name="connsiteX8" fmla="*/ 876976 w 1374063"/>
                      <a:gd name="connsiteY8" fmla="*/ 48059 h 329919"/>
                      <a:gd name="connsiteX9" fmla="*/ 954156 w 1374063"/>
                      <a:gd name="connsiteY9" fmla="*/ 84164 h 329919"/>
                      <a:gd name="connsiteX10" fmla="*/ 1012927 w 1374063"/>
                      <a:gd name="connsiteY10" fmla="*/ 13671 h 329919"/>
                      <a:gd name="connsiteX11" fmla="*/ 1176072 w 1374063"/>
                      <a:gd name="connsiteY11" fmla="*/ 9739 h 329919"/>
                      <a:gd name="connsiteX12" fmla="*/ 1231017 w 1374063"/>
                      <a:gd name="connsiteY12" fmla="*/ 163251 h 329919"/>
                      <a:gd name="connsiteX13" fmla="*/ 1373046 w 1374063"/>
                      <a:gd name="connsiteY13" fmla="*/ 312721 h 329919"/>
                      <a:gd name="connsiteX14" fmla="*/ 1199528 w 1374063"/>
                      <a:gd name="connsiteY14" fmla="*/ 323584 h 329919"/>
                      <a:gd name="connsiteX15" fmla="*/ 1029922 w 1374063"/>
                      <a:gd name="connsiteY15" fmla="*/ 278439 h 329919"/>
                      <a:gd name="connsiteX16" fmla="*/ 845786 w 1374063"/>
                      <a:gd name="connsiteY16" fmla="*/ 283405 h 329919"/>
                      <a:gd name="connsiteX17" fmla="*/ 702242 w 1374063"/>
                      <a:gd name="connsiteY17" fmla="*/ 312899 h 329919"/>
                      <a:gd name="connsiteX18" fmla="*/ 600825 w 1374063"/>
                      <a:gd name="connsiteY18" fmla="*/ 288754 h 329919"/>
                      <a:gd name="connsiteX19" fmla="*/ 477620 w 1374063"/>
                      <a:gd name="connsiteY19" fmla="*/ 250930 h 329919"/>
                      <a:gd name="connsiteX20" fmla="*/ 404838 w 1374063"/>
                      <a:gd name="connsiteY20" fmla="*/ 275262 h 329919"/>
                      <a:gd name="connsiteX21" fmla="*/ 25508 w 1374063"/>
                      <a:gd name="connsiteY21" fmla="*/ 245344 h 329919"/>
                      <a:gd name="connsiteX0" fmla="*/ 25508 w 1374063"/>
                      <a:gd name="connsiteY0" fmla="*/ 245344 h 329919"/>
                      <a:gd name="connsiteX1" fmla="*/ 44274 w 1374063"/>
                      <a:gd name="connsiteY1" fmla="*/ 127142 h 329919"/>
                      <a:gd name="connsiteX2" fmla="*/ 121761 w 1374063"/>
                      <a:gd name="connsiteY2" fmla="*/ 145102 h 329919"/>
                      <a:gd name="connsiteX3" fmla="*/ 116499 w 1374063"/>
                      <a:gd name="connsiteY3" fmla="*/ 41180 h 329919"/>
                      <a:gd name="connsiteX4" fmla="*/ 218462 w 1374063"/>
                      <a:gd name="connsiteY4" fmla="*/ 82442 h 329919"/>
                      <a:gd name="connsiteX5" fmla="*/ 244120 w 1374063"/>
                      <a:gd name="connsiteY5" fmla="*/ 5633 h 329919"/>
                      <a:gd name="connsiteX6" fmla="*/ 456376 w 1374063"/>
                      <a:gd name="connsiteY6" fmla="*/ 54933 h 329919"/>
                      <a:gd name="connsiteX7" fmla="*/ 583774 w 1374063"/>
                      <a:gd name="connsiteY7" fmla="*/ 8702 h 329919"/>
                      <a:gd name="connsiteX8" fmla="*/ 681545 w 1374063"/>
                      <a:gd name="connsiteY8" fmla="*/ 79004 h 329919"/>
                      <a:gd name="connsiteX9" fmla="*/ 876976 w 1374063"/>
                      <a:gd name="connsiteY9" fmla="*/ 48059 h 329919"/>
                      <a:gd name="connsiteX10" fmla="*/ 954156 w 1374063"/>
                      <a:gd name="connsiteY10" fmla="*/ 84164 h 329919"/>
                      <a:gd name="connsiteX11" fmla="*/ 1012927 w 1374063"/>
                      <a:gd name="connsiteY11" fmla="*/ 13671 h 329919"/>
                      <a:gd name="connsiteX12" fmla="*/ 1176072 w 1374063"/>
                      <a:gd name="connsiteY12" fmla="*/ 9739 h 329919"/>
                      <a:gd name="connsiteX13" fmla="*/ 1231017 w 1374063"/>
                      <a:gd name="connsiteY13" fmla="*/ 163251 h 329919"/>
                      <a:gd name="connsiteX14" fmla="*/ 1373046 w 1374063"/>
                      <a:gd name="connsiteY14" fmla="*/ 312721 h 329919"/>
                      <a:gd name="connsiteX15" fmla="*/ 1199528 w 1374063"/>
                      <a:gd name="connsiteY15" fmla="*/ 323584 h 329919"/>
                      <a:gd name="connsiteX16" fmla="*/ 1029922 w 1374063"/>
                      <a:gd name="connsiteY16" fmla="*/ 278439 h 329919"/>
                      <a:gd name="connsiteX17" fmla="*/ 845786 w 1374063"/>
                      <a:gd name="connsiteY17" fmla="*/ 283405 h 329919"/>
                      <a:gd name="connsiteX18" fmla="*/ 702242 w 1374063"/>
                      <a:gd name="connsiteY18" fmla="*/ 312899 h 329919"/>
                      <a:gd name="connsiteX19" fmla="*/ 600825 w 1374063"/>
                      <a:gd name="connsiteY19" fmla="*/ 288754 h 329919"/>
                      <a:gd name="connsiteX20" fmla="*/ 477620 w 1374063"/>
                      <a:gd name="connsiteY20" fmla="*/ 250930 h 329919"/>
                      <a:gd name="connsiteX21" fmla="*/ 404838 w 1374063"/>
                      <a:gd name="connsiteY21" fmla="*/ 275262 h 329919"/>
                      <a:gd name="connsiteX22" fmla="*/ 25508 w 1374063"/>
                      <a:gd name="connsiteY22" fmla="*/ 245344 h 329919"/>
                      <a:gd name="connsiteX0" fmla="*/ 25508 w 1374063"/>
                      <a:gd name="connsiteY0" fmla="*/ 245344 h 329919"/>
                      <a:gd name="connsiteX1" fmla="*/ 44274 w 1374063"/>
                      <a:gd name="connsiteY1" fmla="*/ 127142 h 329919"/>
                      <a:gd name="connsiteX2" fmla="*/ 121761 w 1374063"/>
                      <a:gd name="connsiteY2" fmla="*/ 145102 h 329919"/>
                      <a:gd name="connsiteX3" fmla="*/ 116499 w 1374063"/>
                      <a:gd name="connsiteY3" fmla="*/ 41180 h 329919"/>
                      <a:gd name="connsiteX4" fmla="*/ 218462 w 1374063"/>
                      <a:gd name="connsiteY4" fmla="*/ 82442 h 329919"/>
                      <a:gd name="connsiteX5" fmla="*/ 244120 w 1374063"/>
                      <a:gd name="connsiteY5" fmla="*/ 5633 h 329919"/>
                      <a:gd name="connsiteX6" fmla="*/ 456376 w 1374063"/>
                      <a:gd name="connsiteY6" fmla="*/ 54933 h 329919"/>
                      <a:gd name="connsiteX7" fmla="*/ 583774 w 1374063"/>
                      <a:gd name="connsiteY7" fmla="*/ 8702 h 329919"/>
                      <a:gd name="connsiteX8" fmla="*/ 681545 w 1374063"/>
                      <a:gd name="connsiteY8" fmla="*/ 79004 h 329919"/>
                      <a:gd name="connsiteX9" fmla="*/ 876976 w 1374063"/>
                      <a:gd name="connsiteY9" fmla="*/ 48059 h 329919"/>
                      <a:gd name="connsiteX10" fmla="*/ 894677 w 1374063"/>
                      <a:gd name="connsiteY10" fmla="*/ 118550 h 329919"/>
                      <a:gd name="connsiteX11" fmla="*/ 1012927 w 1374063"/>
                      <a:gd name="connsiteY11" fmla="*/ 13671 h 329919"/>
                      <a:gd name="connsiteX12" fmla="*/ 1176072 w 1374063"/>
                      <a:gd name="connsiteY12" fmla="*/ 9739 h 329919"/>
                      <a:gd name="connsiteX13" fmla="*/ 1231017 w 1374063"/>
                      <a:gd name="connsiteY13" fmla="*/ 163251 h 329919"/>
                      <a:gd name="connsiteX14" fmla="*/ 1373046 w 1374063"/>
                      <a:gd name="connsiteY14" fmla="*/ 312721 h 329919"/>
                      <a:gd name="connsiteX15" fmla="*/ 1199528 w 1374063"/>
                      <a:gd name="connsiteY15" fmla="*/ 323584 h 329919"/>
                      <a:gd name="connsiteX16" fmla="*/ 1029922 w 1374063"/>
                      <a:gd name="connsiteY16" fmla="*/ 278439 h 329919"/>
                      <a:gd name="connsiteX17" fmla="*/ 845786 w 1374063"/>
                      <a:gd name="connsiteY17" fmla="*/ 283405 h 329919"/>
                      <a:gd name="connsiteX18" fmla="*/ 702242 w 1374063"/>
                      <a:gd name="connsiteY18" fmla="*/ 312899 h 329919"/>
                      <a:gd name="connsiteX19" fmla="*/ 600825 w 1374063"/>
                      <a:gd name="connsiteY19" fmla="*/ 288754 h 329919"/>
                      <a:gd name="connsiteX20" fmla="*/ 477620 w 1374063"/>
                      <a:gd name="connsiteY20" fmla="*/ 250930 h 329919"/>
                      <a:gd name="connsiteX21" fmla="*/ 404838 w 1374063"/>
                      <a:gd name="connsiteY21" fmla="*/ 275262 h 329919"/>
                      <a:gd name="connsiteX22" fmla="*/ 25508 w 1374063"/>
                      <a:gd name="connsiteY22" fmla="*/ 245344 h 329919"/>
                      <a:gd name="connsiteX0" fmla="*/ 25508 w 1374063"/>
                      <a:gd name="connsiteY0" fmla="*/ 246648 h 331223"/>
                      <a:gd name="connsiteX1" fmla="*/ 44274 w 1374063"/>
                      <a:gd name="connsiteY1" fmla="*/ 128446 h 331223"/>
                      <a:gd name="connsiteX2" fmla="*/ 121761 w 1374063"/>
                      <a:gd name="connsiteY2" fmla="*/ 146406 h 331223"/>
                      <a:gd name="connsiteX3" fmla="*/ 116499 w 1374063"/>
                      <a:gd name="connsiteY3" fmla="*/ 42484 h 331223"/>
                      <a:gd name="connsiteX4" fmla="*/ 218462 w 1374063"/>
                      <a:gd name="connsiteY4" fmla="*/ 83746 h 331223"/>
                      <a:gd name="connsiteX5" fmla="*/ 244120 w 1374063"/>
                      <a:gd name="connsiteY5" fmla="*/ 6937 h 331223"/>
                      <a:gd name="connsiteX6" fmla="*/ 477618 w 1374063"/>
                      <a:gd name="connsiteY6" fmla="*/ 32168 h 331223"/>
                      <a:gd name="connsiteX7" fmla="*/ 583774 w 1374063"/>
                      <a:gd name="connsiteY7" fmla="*/ 10006 h 331223"/>
                      <a:gd name="connsiteX8" fmla="*/ 681545 w 1374063"/>
                      <a:gd name="connsiteY8" fmla="*/ 80308 h 331223"/>
                      <a:gd name="connsiteX9" fmla="*/ 876976 w 1374063"/>
                      <a:gd name="connsiteY9" fmla="*/ 49363 h 331223"/>
                      <a:gd name="connsiteX10" fmla="*/ 894677 w 1374063"/>
                      <a:gd name="connsiteY10" fmla="*/ 119854 h 331223"/>
                      <a:gd name="connsiteX11" fmla="*/ 1012927 w 1374063"/>
                      <a:gd name="connsiteY11" fmla="*/ 14975 h 331223"/>
                      <a:gd name="connsiteX12" fmla="*/ 1176072 w 1374063"/>
                      <a:gd name="connsiteY12" fmla="*/ 11043 h 331223"/>
                      <a:gd name="connsiteX13" fmla="*/ 1231017 w 1374063"/>
                      <a:gd name="connsiteY13" fmla="*/ 164555 h 331223"/>
                      <a:gd name="connsiteX14" fmla="*/ 1373046 w 1374063"/>
                      <a:gd name="connsiteY14" fmla="*/ 314025 h 331223"/>
                      <a:gd name="connsiteX15" fmla="*/ 1199528 w 1374063"/>
                      <a:gd name="connsiteY15" fmla="*/ 324888 h 331223"/>
                      <a:gd name="connsiteX16" fmla="*/ 1029922 w 1374063"/>
                      <a:gd name="connsiteY16" fmla="*/ 279743 h 331223"/>
                      <a:gd name="connsiteX17" fmla="*/ 845786 w 1374063"/>
                      <a:gd name="connsiteY17" fmla="*/ 284709 h 331223"/>
                      <a:gd name="connsiteX18" fmla="*/ 702242 w 1374063"/>
                      <a:gd name="connsiteY18" fmla="*/ 314203 h 331223"/>
                      <a:gd name="connsiteX19" fmla="*/ 600825 w 1374063"/>
                      <a:gd name="connsiteY19" fmla="*/ 290058 h 331223"/>
                      <a:gd name="connsiteX20" fmla="*/ 477620 w 1374063"/>
                      <a:gd name="connsiteY20" fmla="*/ 252234 h 331223"/>
                      <a:gd name="connsiteX21" fmla="*/ 404838 w 1374063"/>
                      <a:gd name="connsiteY21" fmla="*/ 276566 h 331223"/>
                      <a:gd name="connsiteX22" fmla="*/ 25508 w 1374063"/>
                      <a:gd name="connsiteY22" fmla="*/ 246648 h 331223"/>
                      <a:gd name="connsiteX0" fmla="*/ 25508 w 1374063"/>
                      <a:gd name="connsiteY0" fmla="*/ 247469 h 332044"/>
                      <a:gd name="connsiteX1" fmla="*/ 44274 w 1374063"/>
                      <a:gd name="connsiteY1" fmla="*/ 129267 h 332044"/>
                      <a:gd name="connsiteX2" fmla="*/ 121761 w 1374063"/>
                      <a:gd name="connsiteY2" fmla="*/ 147227 h 332044"/>
                      <a:gd name="connsiteX3" fmla="*/ 116499 w 1374063"/>
                      <a:gd name="connsiteY3" fmla="*/ 43305 h 332044"/>
                      <a:gd name="connsiteX4" fmla="*/ 218462 w 1374063"/>
                      <a:gd name="connsiteY4" fmla="*/ 84567 h 332044"/>
                      <a:gd name="connsiteX5" fmla="*/ 244120 w 1374063"/>
                      <a:gd name="connsiteY5" fmla="*/ 7758 h 332044"/>
                      <a:gd name="connsiteX6" fmla="*/ 324674 w 1374063"/>
                      <a:gd name="connsiteY6" fmla="*/ 5482 h 332044"/>
                      <a:gd name="connsiteX7" fmla="*/ 477618 w 1374063"/>
                      <a:gd name="connsiteY7" fmla="*/ 32989 h 332044"/>
                      <a:gd name="connsiteX8" fmla="*/ 583774 w 1374063"/>
                      <a:gd name="connsiteY8" fmla="*/ 10827 h 332044"/>
                      <a:gd name="connsiteX9" fmla="*/ 681545 w 1374063"/>
                      <a:gd name="connsiteY9" fmla="*/ 81129 h 332044"/>
                      <a:gd name="connsiteX10" fmla="*/ 876976 w 1374063"/>
                      <a:gd name="connsiteY10" fmla="*/ 50184 h 332044"/>
                      <a:gd name="connsiteX11" fmla="*/ 894677 w 1374063"/>
                      <a:gd name="connsiteY11" fmla="*/ 120675 h 332044"/>
                      <a:gd name="connsiteX12" fmla="*/ 1012927 w 1374063"/>
                      <a:gd name="connsiteY12" fmla="*/ 15796 h 332044"/>
                      <a:gd name="connsiteX13" fmla="*/ 1176072 w 1374063"/>
                      <a:gd name="connsiteY13" fmla="*/ 11864 h 332044"/>
                      <a:gd name="connsiteX14" fmla="*/ 1231017 w 1374063"/>
                      <a:gd name="connsiteY14" fmla="*/ 165376 h 332044"/>
                      <a:gd name="connsiteX15" fmla="*/ 1373046 w 1374063"/>
                      <a:gd name="connsiteY15" fmla="*/ 314846 h 332044"/>
                      <a:gd name="connsiteX16" fmla="*/ 1199528 w 1374063"/>
                      <a:gd name="connsiteY16" fmla="*/ 325709 h 332044"/>
                      <a:gd name="connsiteX17" fmla="*/ 1029922 w 1374063"/>
                      <a:gd name="connsiteY17" fmla="*/ 280564 h 332044"/>
                      <a:gd name="connsiteX18" fmla="*/ 845786 w 1374063"/>
                      <a:gd name="connsiteY18" fmla="*/ 285530 h 332044"/>
                      <a:gd name="connsiteX19" fmla="*/ 702242 w 1374063"/>
                      <a:gd name="connsiteY19" fmla="*/ 315024 h 332044"/>
                      <a:gd name="connsiteX20" fmla="*/ 600825 w 1374063"/>
                      <a:gd name="connsiteY20" fmla="*/ 290879 h 332044"/>
                      <a:gd name="connsiteX21" fmla="*/ 477620 w 1374063"/>
                      <a:gd name="connsiteY21" fmla="*/ 253055 h 332044"/>
                      <a:gd name="connsiteX22" fmla="*/ 404838 w 1374063"/>
                      <a:gd name="connsiteY22" fmla="*/ 277387 h 332044"/>
                      <a:gd name="connsiteX23" fmla="*/ 25508 w 1374063"/>
                      <a:gd name="connsiteY23" fmla="*/ 247469 h 332044"/>
                      <a:gd name="connsiteX0" fmla="*/ 25508 w 1374063"/>
                      <a:gd name="connsiteY0" fmla="*/ 247469 h 332044"/>
                      <a:gd name="connsiteX1" fmla="*/ 44274 w 1374063"/>
                      <a:gd name="connsiteY1" fmla="*/ 129267 h 332044"/>
                      <a:gd name="connsiteX2" fmla="*/ 121761 w 1374063"/>
                      <a:gd name="connsiteY2" fmla="*/ 147227 h 332044"/>
                      <a:gd name="connsiteX3" fmla="*/ 116499 w 1374063"/>
                      <a:gd name="connsiteY3" fmla="*/ 43305 h 332044"/>
                      <a:gd name="connsiteX4" fmla="*/ 218462 w 1374063"/>
                      <a:gd name="connsiteY4" fmla="*/ 84567 h 332044"/>
                      <a:gd name="connsiteX5" fmla="*/ 244120 w 1374063"/>
                      <a:gd name="connsiteY5" fmla="*/ 7758 h 332044"/>
                      <a:gd name="connsiteX6" fmla="*/ 324674 w 1374063"/>
                      <a:gd name="connsiteY6" fmla="*/ 5482 h 332044"/>
                      <a:gd name="connsiteX7" fmla="*/ 477618 w 1374063"/>
                      <a:gd name="connsiteY7" fmla="*/ 32989 h 332044"/>
                      <a:gd name="connsiteX8" fmla="*/ 583774 w 1374063"/>
                      <a:gd name="connsiteY8" fmla="*/ 10827 h 332044"/>
                      <a:gd name="connsiteX9" fmla="*/ 681545 w 1374063"/>
                      <a:gd name="connsiteY9" fmla="*/ 81129 h 332044"/>
                      <a:gd name="connsiteX10" fmla="*/ 876976 w 1374063"/>
                      <a:gd name="connsiteY10" fmla="*/ 50184 h 332044"/>
                      <a:gd name="connsiteX11" fmla="*/ 894677 w 1374063"/>
                      <a:gd name="connsiteY11" fmla="*/ 120675 h 332044"/>
                      <a:gd name="connsiteX12" fmla="*/ 1012927 w 1374063"/>
                      <a:gd name="connsiteY12" fmla="*/ 15796 h 332044"/>
                      <a:gd name="connsiteX13" fmla="*/ 1176072 w 1374063"/>
                      <a:gd name="connsiteY13" fmla="*/ 11864 h 332044"/>
                      <a:gd name="connsiteX14" fmla="*/ 1231017 w 1374063"/>
                      <a:gd name="connsiteY14" fmla="*/ 165376 h 332044"/>
                      <a:gd name="connsiteX15" fmla="*/ 1373046 w 1374063"/>
                      <a:gd name="connsiteY15" fmla="*/ 314846 h 332044"/>
                      <a:gd name="connsiteX16" fmla="*/ 1199528 w 1374063"/>
                      <a:gd name="connsiteY16" fmla="*/ 325709 h 332044"/>
                      <a:gd name="connsiteX17" fmla="*/ 1029922 w 1374063"/>
                      <a:gd name="connsiteY17" fmla="*/ 280564 h 332044"/>
                      <a:gd name="connsiteX18" fmla="*/ 961946 w 1374063"/>
                      <a:gd name="connsiteY18" fmla="*/ 308074 h 332044"/>
                      <a:gd name="connsiteX19" fmla="*/ 845786 w 1374063"/>
                      <a:gd name="connsiteY19" fmla="*/ 285530 h 332044"/>
                      <a:gd name="connsiteX20" fmla="*/ 702242 w 1374063"/>
                      <a:gd name="connsiteY20" fmla="*/ 315024 h 332044"/>
                      <a:gd name="connsiteX21" fmla="*/ 600825 w 1374063"/>
                      <a:gd name="connsiteY21" fmla="*/ 290879 h 332044"/>
                      <a:gd name="connsiteX22" fmla="*/ 477620 w 1374063"/>
                      <a:gd name="connsiteY22" fmla="*/ 253055 h 332044"/>
                      <a:gd name="connsiteX23" fmla="*/ 404838 w 1374063"/>
                      <a:gd name="connsiteY23" fmla="*/ 277387 h 332044"/>
                      <a:gd name="connsiteX24" fmla="*/ 25508 w 1374063"/>
                      <a:gd name="connsiteY24" fmla="*/ 247469 h 332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74063" h="332044">
                        <a:moveTo>
                          <a:pt x="25508" y="247469"/>
                        </a:moveTo>
                        <a:cubicBezTo>
                          <a:pt x="-34586" y="222782"/>
                          <a:pt x="28232" y="145974"/>
                          <a:pt x="44274" y="129267"/>
                        </a:cubicBezTo>
                        <a:cubicBezTo>
                          <a:pt x="60316" y="112560"/>
                          <a:pt x="106891" y="169577"/>
                          <a:pt x="121761" y="147227"/>
                        </a:cubicBezTo>
                        <a:cubicBezTo>
                          <a:pt x="146839" y="125808"/>
                          <a:pt x="96106" y="66550"/>
                          <a:pt x="116499" y="43305"/>
                        </a:cubicBezTo>
                        <a:cubicBezTo>
                          <a:pt x="126243" y="23119"/>
                          <a:pt x="197192" y="90491"/>
                          <a:pt x="218462" y="84567"/>
                        </a:cubicBezTo>
                        <a:cubicBezTo>
                          <a:pt x="239732" y="78643"/>
                          <a:pt x="226418" y="20939"/>
                          <a:pt x="244120" y="7758"/>
                        </a:cubicBezTo>
                        <a:cubicBezTo>
                          <a:pt x="261822" y="-5423"/>
                          <a:pt x="285758" y="1277"/>
                          <a:pt x="324674" y="5482"/>
                        </a:cubicBezTo>
                        <a:cubicBezTo>
                          <a:pt x="363590" y="9687"/>
                          <a:pt x="434435" y="32098"/>
                          <a:pt x="477618" y="32989"/>
                        </a:cubicBezTo>
                        <a:cubicBezTo>
                          <a:pt x="520801" y="33880"/>
                          <a:pt x="549786" y="2804"/>
                          <a:pt x="583774" y="10827"/>
                        </a:cubicBezTo>
                        <a:cubicBezTo>
                          <a:pt x="617762" y="18850"/>
                          <a:pt x="632678" y="74570"/>
                          <a:pt x="681545" y="81129"/>
                        </a:cubicBezTo>
                        <a:cubicBezTo>
                          <a:pt x="730412" y="87688"/>
                          <a:pt x="837914" y="39582"/>
                          <a:pt x="876976" y="50184"/>
                        </a:cubicBezTo>
                        <a:cubicBezTo>
                          <a:pt x="916038" y="60786"/>
                          <a:pt x="860689" y="126406"/>
                          <a:pt x="894677" y="120675"/>
                        </a:cubicBezTo>
                        <a:cubicBezTo>
                          <a:pt x="928665" y="114944"/>
                          <a:pt x="975941" y="28200"/>
                          <a:pt x="1012927" y="15796"/>
                        </a:cubicBezTo>
                        <a:cubicBezTo>
                          <a:pt x="1049913" y="3392"/>
                          <a:pt x="1143264" y="-5616"/>
                          <a:pt x="1176072" y="11864"/>
                        </a:cubicBezTo>
                        <a:cubicBezTo>
                          <a:pt x="1208880" y="29344"/>
                          <a:pt x="1198188" y="114879"/>
                          <a:pt x="1231017" y="165376"/>
                        </a:cubicBezTo>
                        <a:cubicBezTo>
                          <a:pt x="1263846" y="215873"/>
                          <a:pt x="1386437" y="285927"/>
                          <a:pt x="1373046" y="314846"/>
                        </a:cubicBezTo>
                        <a:cubicBezTo>
                          <a:pt x="1359655" y="343765"/>
                          <a:pt x="1258131" y="327984"/>
                          <a:pt x="1199528" y="325709"/>
                        </a:cubicBezTo>
                        <a:cubicBezTo>
                          <a:pt x="1140925" y="323434"/>
                          <a:pt x="1070227" y="289807"/>
                          <a:pt x="1029922" y="280564"/>
                        </a:cubicBezTo>
                        <a:cubicBezTo>
                          <a:pt x="989617" y="271321"/>
                          <a:pt x="992635" y="307246"/>
                          <a:pt x="961946" y="308074"/>
                        </a:cubicBezTo>
                        <a:cubicBezTo>
                          <a:pt x="931257" y="308902"/>
                          <a:pt x="888362" y="278068"/>
                          <a:pt x="845786" y="285530"/>
                        </a:cubicBezTo>
                        <a:cubicBezTo>
                          <a:pt x="816601" y="285620"/>
                          <a:pt x="743069" y="314133"/>
                          <a:pt x="702242" y="315024"/>
                        </a:cubicBezTo>
                        <a:cubicBezTo>
                          <a:pt x="661415" y="315915"/>
                          <a:pt x="638262" y="301207"/>
                          <a:pt x="600825" y="290879"/>
                        </a:cubicBezTo>
                        <a:cubicBezTo>
                          <a:pt x="563388" y="280551"/>
                          <a:pt x="509577" y="256450"/>
                          <a:pt x="477620" y="253055"/>
                        </a:cubicBezTo>
                        <a:cubicBezTo>
                          <a:pt x="445664" y="249660"/>
                          <a:pt x="478065" y="282330"/>
                          <a:pt x="404838" y="277387"/>
                        </a:cubicBezTo>
                        <a:cubicBezTo>
                          <a:pt x="289335" y="292490"/>
                          <a:pt x="85602" y="272156"/>
                          <a:pt x="25508" y="247469"/>
                        </a:cubicBezTo>
                        <a:close/>
                      </a:path>
                    </a:pathLst>
                  </a:cu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44" name="Oval 89"/>
                  <p:cNvSpPr/>
                  <p:nvPr/>
                </p:nvSpPr>
                <p:spPr>
                  <a:xfrm>
                    <a:off x="7068127" y="4347835"/>
                    <a:ext cx="93330" cy="158604"/>
                  </a:xfrm>
                  <a:custGeom>
                    <a:avLst/>
                    <a:gdLst>
                      <a:gd name="connsiteX0" fmla="*/ 0 w 375385"/>
                      <a:gd name="connsiteY0" fmla="*/ 200641 h 401282"/>
                      <a:gd name="connsiteX1" fmla="*/ 187693 w 375385"/>
                      <a:gd name="connsiteY1" fmla="*/ 0 h 401282"/>
                      <a:gd name="connsiteX2" fmla="*/ 375386 w 375385"/>
                      <a:gd name="connsiteY2" fmla="*/ 200641 h 401282"/>
                      <a:gd name="connsiteX3" fmla="*/ 187693 w 375385"/>
                      <a:gd name="connsiteY3" fmla="*/ 401282 h 401282"/>
                      <a:gd name="connsiteX4" fmla="*/ 0 w 375385"/>
                      <a:gd name="connsiteY4" fmla="*/ 200641 h 401282"/>
                      <a:gd name="connsiteX0" fmla="*/ 0 w 442763"/>
                      <a:gd name="connsiteY0" fmla="*/ 200641 h 401282"/>
                      <a:gd name="connsiteX1" fmla="*/ 255070 w 442763"/>
                      <a:gd name="connsiteY1" fmla="*/ 0 h 401282"/>
                      <a:gd name="connsiteX2" fmla="*/ 442763 w 442763"/>
                      <a:gd name="connsiteY2" fmla="*/ 200641 h 401282"/>
                      <a:gd name="connsiteX3" fmla="*/ 255070 w 442763"/>
                      <a:gd name="connsiteY3" fmla="*/ 401282 h 401282"/>
                      <a:gd name="connsiteX4" fmla="*/ 0 w 442763"/>
                      <a:gd name="connsiteY4" fmla="*/ 200641 h 401282"/>
                      <a:gd name="connsiteX0" fmla="*/ 0 w 510140"/>
                      <a:gd name="connsiteY0" fmla="*/ 200664 h 401325"/>
                      <a:gd name="connsiteX1" fmla="*/ 255070 w 510140"/>
                      <a:gd name="connsiteY1" fmla="*/ 23 h 401325"/>
                      <a:gd name="connsiteX2" fmla="*/ 510140 w 510140"/>
                      <a:gd name="connsiteY2" fmla="*/ 191039 h 401325"/>
                      <a:gd name="connsiteX3" fmla="*/ 255070 w 510140"/>
                      <a:gd name="connsiteY3" fmla="*/ 401305 h 401325"/>
                      <a:gd name="connsiteX4" fmla="*/ 0 w 510140"/>
                      <a:gd name="connsiteY4" fmla="*/ 200664 h 401325"/>
                      <a:gd name="connsiteX0" fmla="*/ 0 w 510140"/>
                      <a:gd name="connsiteY0" fmla="*/ 200664 h 362822"/>
                      <a:gd name="connsiteX1" fmla="*/ 255070 w 510140"/>
                      <a:gd name="connsiteY1" fmla="*/ 23 h 362822"/>
                      <a:gd name="connsiteX2" fmla="*/ 510140 w 510140"/>
                      <a:gd name="connsiteY2" fmla="*/ 191039 h 362822"/>
                      <a:gd name="connsiteX3" fmla="*/ 255070 w 510140"/>
                      <a:gd name="connsiteY3" fmla="*/ 362804 h 362822"/>
                      <a:gd name="connsiteX4" fmla="*/ 0 w 510140"/>
                      <a:gd name="connsiteY4" fmla="*/ 200664 h 362822"/>
                      <a:gd name="connsiteX0" fmla="*/ 7579 w 517719"/>
                      <a:gd name="connsiteY0" fmla="*/ 212706 h 374863"/>
                      <a:gd name="connsiteX1" fmla="*/ 84580 w 517719"/>
                      <a:gd name="connsiteY1" fmla="*/ 40769 h 374863"/>
                      <a:gd name="connsiteX2" fmla="*/ 262649 w 517719"/>
                      <a:gd name="connsiteY2" fmla="*/ 12065 h 374863"/>
                      <a:gd name="connsiteX3" fmla="*/ 517719 w 517719"/>
                      <a:gd name="connsiteY3" fmla="*/ 203081 h 374863"/>
                      <a:gd name="connsiteX4" fmla="*/ 262649 w 517719"/>
                      <a:gd name="connsiteY4" fmla="*/ 374846 h 374863"/>
                      <a:gd name="connsiteX5" fmla="*/ 7579 w 517719"/>
                      <a:gd name="connsiteY5" fmla="*/ 212706 h 374863"/>
                      <a:gd name="connsiteX0" fmla="*/ 7579 w 523790"/>
                      <a:gd name="connsiteY0" fmla="*/ 202911 h 365068"/>
                      <a:gd name="connsiteX1" fmla="*/ 84580 w 523790"/>
                      <a:gd name="connsiteY1" fmla="*/ 30974 h 365068"/>
                      <a:gd name="connsiteX2" fmla="*/ 262649 w 523790"/>
                      <a:gd name="connsiteY2" fmla="*/ 2270 h 365068"/>
                      <a:gd name="connsiteX3" fmla="*/ 450341 w 523790"/>
                      <a:gd name="connsiteY3" fmla="*/ 59851 h 365068"/>
                      <a:gd name="connsiteX4" fmla="*/ 517719 w 523790"/>
                      <a:gd name="connsiteY4" fmla="*/ 193286 h 365068"/>
                      <a:gd name="connsiteX5" fmla="*/ 262649 w 523790"/>
                      <a:gd name="connsiteY5" fmla="*/ 365051 h 365068"/>
                      <a:gd name="connsiteX6" fmla="*/ 7579 w 523790"/>
                      <a:gd name="connsiteY6" fmla="*/ 202911 h 36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790" h="365068">
                        <a:moveTo>
                          <a:pt x="7579" y="202911"/>
                        </a:moveTo>
                        <a:cubicBezTo>
                          <a:pt x="-22099" y="147232"/>
                          <a:pt x="42068" y="64414"/>
                          <a:pt x="84580" y="30974"/>
                        </a:cubicBezTo>
                        <a:cubicBezTo>
                          <a:pt x="127092" y="-2466"/>
                          <a:pt x="201689" y="-2543"/>
                          <a:pt x="262649" y="2270"/>
                        </a:cubicBezTo>
                        <a:cubicBezTo>
                          <a:pt x="323609" y="7083"/>
                          <a:pt x="407829" y="28015"/>
                          <a:pt x="450341" y="59851"/>
                        </a:cubicBezTo>
                        <a:cubicBezTo>
                          <a:pt x="492853" y="91687"/>
                          <a:pt x="540980" y="142419"/>
                          <a:pt x="517719" y="193286"/>
                        </a:cubicBezTo>
                        <a:cubicBezTo>
                          <a:pt x="494458" y="244153"/>
                          <a:pt x="347672" y="363447"/>
                          <a:pt x="262649" y="365051"/>
                        </a:cubicBezTo>
                        <a:cubicBezTo>
                          <a:pt x="177626" y="366655"/>
                          <a:pt x="37257" y="258590"/>
                          <a:pt x="7579" y="202911"/>
                        </a:cubicBezTo>
                        <a:close/>
                      </a:path>
                    </a:pathLst>
                  </a:custGeom>
                  <a:solidFill>
                    <a:srgbClr val="7030A0"/>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nvGrpSpPr>
                  <p:cNvPr id="315" name="Group 314"/>
                  <p:cNvGrpSpPr/>
                  <p:nvPr/>
                </p:nvGrpSpPr>
                <p:grpSpPr>
                  <a:xfrm>
                    <a:off x="7931200" y="4130419"/>
                    <a:ext cx="504277" cy="457200"/>
                    <a:chOff x="3521221" y="2753007"/>
                    <a:chExt cx="1900160" cy="1866664"/>
                  </a:xfrm>
                </p:grpSpPr>
                <p:sp>
                  <p:nvSpPr>
                    <p:cNvPr id="316" name="Oval 206"/>
                    <p:cNvSpPr/>
                    <p:nvPr/>
                  </p:nvSpPr>
                  <p:spPr>
                    <a:xfrm rot="3346800">
                      <a:off x="3651760" y="3651093"/>
                      <a:ext cx="581017" cy="691159"/>
                    </a:xfrm>
                    <a:custGeom>
                      <a:avLst/>
                      <a:gdLst>
                        <a:gd name="connsiteX0" fmla="*/ 0 w 369870"/>
                        <a:gd name="connsiteY0" fmla="*/ 269914 h 539827"/>
                        <a:gd name="connsiteX1" fmla="*/ 184935 w 369870"/>
                        <a:gd name="connsiteY1" fmla="*/ 0 h 539827"/>
                        <a:gd name="connsiteX2" fmla="*/ 369870 w 369870"/>
                        <a:gd name="connsiteY2" fmla="*/ 269914 h 539827"/>
                        <a:gd name="connsiteX3" fmla="*/ 184935 w 369870"/>
                        <a:gd name="connsiteY3" fmla="*/ 539828 h 539827"/>
                        <a:gd name="connsiteX4" fmla="*/ 0 w 369870"/>
                        <a:gd name="connsiteY4" fmla="*/ 269914 h 539827"/>
                        <a:gd name="connsiteX0" fmla="*/ 8055 w 377925"/>
                        <a:gd name="connsiteY0" fmla="*/ 283612 h 553526"/>
                        <a:gd name="connsiteX1" fmla="*/ 49152 w 377925"/>
                        <a:gd name="connsiteY1" fmla="*/ 65069 h 553526"/>
                        <a:gd name="connsiteX2" fmla="*/ 192990 w 377925"/>
                        <a:gd name="connsiteY2" fmla="*/ 13698 h 553526"/>
                        <a:gd name="connsiteX3" fmla="*/ 377925 w 377925"/>
                        <a:gd name="connsiteY3" fmla="*/ 283612 h 553526"/>
                        <a:gd name="connsiteX4" fmla="*/ 192990 w 377925"/>
                        <a:gd name="connsiteY4" fmla="*/ 553526 h 553526"/>
                        <a:gd name="connsiteX5" fmla="*/ 8055 w 377925"/>
                        <a:gd name="connsiteY5" fmla="*/ 283612 h 553526"/>
                        <a:gd name="connsiteX0" fmla="*/ 168285 w 538155"/>
                        <a:gd name="connsiteY0" fmla="*/ 283612 h 565934"/>
                        <a:gd name="connsiteX1" fmla="*/ 209382 w 538155"/>
                        <a:gd name="connsiteY1" fmla="*/ 65069 h 565934"/>
                        <a:gd name="connsiteX2" fmla="*/ 353220 w 538155"/>
                        <a:gd name="connsiteY2" fmla="*/ 13698 h 565934"/>
                        <a:gd name="connsiteX3" fmla="*/ 538155 w 538155"/>
                        <a:gd name="connsiteY3" fmla="*/ 283612 h 565934"/>
                        <a:gd name="connsiteX4" fmla="*/ 353220 w 538155"/>
                        <a:gd name="connsiteY4" fmla="*/ 553526 h 565934"/>
                        <a:gd name="connsiteX5" fmla="*/ 3899 w 538155"/>
                        <a:gd name="connsiteY5" fmla="*/ 496582 h 565934"/>
                        <a:gd name="connsiteX6" fmla="*/ 168285 w 538155"/>
                        <a:gd name="connsiteY6" fmla="*/ 283612 h 565934"/>
                        <a:gd name="connsiteX0" fmla="*/ 168285 w 636421"/>
                        <a:gd name="connsiteY0" fmla="*/ 283612 h 594885"/>
                        <a:gd name="connsiteX1" fmla="*/ 209382 w 636421"/>
                        <a:gd name="connsiteY1" fmla="*/ 65069 h 594885"/>
                        <a:gd name="connsiteX2" fmla="*/ 353220 w 636421"/>
                        <a:gd name="connsiteY2" fmla="*/ 13698 h 594885"/>
                        <a:gd name="connsiteX3" fmla="*/ 538155 w 636421"/>
                        <a:gd name="connsiteY3" fmla="*/ 283612 h 594885"/>
                        <a:gd name="connsiteX4" fmla="*/ 630623 w 636421"/>
                        <a:gd name="connsiteY4" fmla="*/ 577617 h 594885"/>
                        <a:gd name="connsiteX5" fmla="*/ 353220 w 636421"/>
                        <a:gd name="connsiteY5" fmla="*/ 553526 h 594885"/>
                        <a:gd name="connsiteX6" fmla="*/ 3899 w 636421"/>
                        <a:gd name="connsiteY6" fmla="*/ 496582 h 594885"/>
                        <a:gd name="connsiteX7" fmla="*/ 168285 w 636421"/>
                        <a:gd name="connsiteY7" fmla="*/ 283612 h 594885"/>
                        <a:gd name="connsiteX0" fmla="*/ 168285 w 636826"/>
                        <a:gd name="connsiteY0" fmla="*/ 270827 h 582100"/>
                        <a:gd name="connsiteX1" fmla="*/ 209382 w 636826"/>
                        <a:gd name="connsiteY1" fmla="*/ 52284 h 582100"/>
                        <a:gd name="connsiteX2" fmla="*/ 353220 w 636826"/>
                        <a:gd name="connsiteY2" fmla="*/ 913 h 582100"/>
                        <a:gd name="connsiteX3" fmla="*/ 476510 w 636826"/>
                        <a:gd name="connsiteY3" fmla="*/ 40850 h 582100"/>
                        <a:gd name="connsiteX4" fmla="*/ 538155 w 636826"/>
                        <a:gd name="connsiteY4" fmla="*/ 270827 h 582100"/>
                        <a:gd name="connsiteX5" fmla="*/ 630623 w 636826"/>
                        <a:gd name="connsiteY5" fmla="*/ 564832 h 582100"/>
                        <a:gd name="connsiteX6" fmla="*/ 353220 w 636826"/>
                        <a:gd name="connsiteY6" fmla="*/ 540741 h 582100"/>
                        <a:gd name="connsiteX7" fmla="*/ 3899 w 636826"/>
                        <a:gd name="connsiteY7" fmla="*/ 483797 h 582100"/>
                        <a:gd name="connsiteX8" fmla="*/ 168285 w 636826"/>
                        <a:gd name="connsiteY8" fmla="*/ 270827 h 582100"/>
                        <a:gd name="connsiteX0" fmla="*/ 128306 w 637944"/>
                        <a:gd name="connsiteY0" fmla="*/ 260553 h 582100"/>
                        <a:gd name="connsiteX1" fmla="*/ 210500 w 637944"/>
                        <a:gd name="connsiteY1" fmla="*/ 52284 h 582100"/>
                        <a:gd name="connsiteX2" fmla="*/ 354338 w 637944"/>
                        <a:gd name="connsiteY2" fmla="*/ 913 h 582100"/>
                        <a:gd name="connsiteX3" fmla="*/ 477628 w 637944"/>
                        <a:gd name="connsiteY3" fmla="*/ 40850 h 582100"/>
                        <a:gd name="connsiteX4" fmla="*/ 539273 w 637944"/>
                        <a:gd name="connsiteY4" fmla="*/ 270827 h 582100"/>
                        <a:gd name="connsiteX5" fmla="*/ 631741 w 637944"/>
                        <a:gd name="connsiteY5" fmla="*/ 564832 h 582100"/>
                        <a:gd name="connsiteX6" fmla="*/ 354338 w 637944"/>
                        <a:gd name="connsiteY6" fmla="*/ 540741 h 582100"/>
                        <a:gd name="connsiteX7" fmla="*/ 5017 w 637944"/>
                        <a:gd name="connsiteY7" fmla="*/ 483797 h 582100"/>
                        <a:gd name="connsiteX8" fmla="*/ 128306 w 637944"/>
                        <a:gd name="connsiteY8" fmla="*/ 260553 h 58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944" h="582100">
                          <a:moveTo>
                            <a:pt x="128306" y="260553"/>
                          </a:moveTo>
                          <a:cubicBezTo>
                            <a:pt x="162553" y="188634"/>
                            <a:pt x="179678" y="97270"/>
                            <a:pt x="210500" y="52284"/>
                          </a:cubicBezTo>
                          <a:cubicBezTo>
                            <a:pt x="241322" y="7298"/>
                            <a:pt x="309817" y="2819"/>
                            <a:pt x="354338" y="913"/>
                          </a:cubicBezTo>
                          <a:cubicBezTo>
                            <a:pt x="398859" y="-993"/>
                            <a:pt x="446806" y="-4136"/>
                            <a:pt x="477628" y="40850"/>
                          </a:cubicBezTo>
                          <a:cubicBezTo>
                            <a:pt x="508450" y="85836"/>
                            <a:pt x="508451" y="186921"/>
                            <a:pt x="539273" y="270827"/>
                          </a:cubicBezTo>
                          <a:cubicBezTo>
                            <a:pt x="570095" y="354733"/>
                            <a:pt x="662563" y="519846"/>
                            <a:pt x="631741" y="564832"/>
                          </a:cubicBezTo>
                          <a:cubicBezTo>
                            <a:pt x="600919" y="609818"/>
                            <a:pt x="458792" y="554247"/>
                            <a:pt x="354338" y="540741"/>
                          </a:cubicBezTo>
                          <a:cubicBezTo>
                            <a:pt x="249884" y="527235"/>
                            <a:pt x="35839" y="528783"/>
                            <a:pt x="5017" y="483797"/>
                          </a:cubicBezTo>
                          <a:cubicBezTo>
                            <a:pt x="-25805" y="438811"/>
                            <a:pt x="94059" y="332472"/>
                            <a:pt x="128306" y="260553"/>
                          </a:cubicBezTo>
                          <a:close/>
                        </a:path>
                      </a:pathLst>
                    </a:cu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17" name="Oval 89"/>
                    <p:cNvSpPr/>
                    <p:nvPr/>
                  </p:nvSpPr>
                  <p:spPr>
                    <a:xfrm rot="3346800">
                      <a:off x="3922294" y="3851545"/>
                      <a:ext cx="157847" cy="220756"/>
                    </a:xfrm>
                    <a:custGeom>
                      <a:avLst/>
                      <a:gdLst>
                        <a:gd name="connsiteX0" fmla="*/ 0 w 375385"/>
                        <a:gd name="connsiteY0" fmla="*/ 200641 h 401282"/>
                        <a:gd name="connsiteX1" fmla="*/ 187693 w 375385"/>
                        <a:gd name="connsiteY1" fmla="*/ 0 h 401282"/>
                        <a:gd name="connsiteX2" fmla="*/ 375386 w 375385"/>
                        <a:gd name="connsiteY2" fmla="*/ 200641 h 401282"/>
                        <a:gd name="connsiteX3" fmla="*/ 187693 w 375385"/>
                        <a:gd name="connsiteY3" fmla="*/ 401282 h 401282"/>
                        <a:gd name="connsiteX4" fmla="*/ 0 w 375385"/>
                        <a:gd name="connsiteY4" fmla="*/ 200641 h 401282"/>
                        <a:gd name="connsiteX0" fmla="*/ 0 w 442763"/>
                        <a:gd name="connsiteY0" fmla="*/ 200641 h 401282"/>
                        <a:gd name="connsiteX1" fmla="*/ 255070 w 442763"/>
                        <a:gd name="connsiteY1" fmla="*/ 0 h 401282"/>
                        <a:gd name="connsiteX2" fmla="*/ 442763 w 442763"/>
                        <a:gd name="connsiteY2" fmla="*/ 200641 h 401282"/>
                        <a:gd name="connsiteX3" fmla="*/ 255070 w 442763"/>
                        <a:gd name="connsiteY3" fmla="*/ 401282 h 401282"/>
                        <a:gd name="connsiteX4" fmla="*/ 0 w 442763"/>
                        <a:gd name="connsiteY4" fmla="*/ 200641 h 401282"/>
                        <a:gd name="connsiteX0" fmla="*/ 0 w 510140"/>
                        <a:gd name="connsiteY0" fmla="*/ 200664 h 401325"/>
                        <a:gd name="connsiteX1" fmla="*/ 255070 w 510140"/>
                        <a:gd name="connsiteY1" fmla="*/ 23 h 401325"/>
                        <a:gd name="connsiteX2" fmla="*/ 510140 w 510140"/>
                        <a:gd name="connsiteY2" fmla="*/ 191039 h 401325"/>
                        <a:gd name="connsiteX3" fmla="*/ 255070 w 510140"/>
                        <a:gd name="connsiteY3" fmla="*/ 401305 h 401325"/>
                        <a:gd name="connsiteX4" fmla="*/ 0 w 510140"/>
                        <a:gd name="connsiteY4" fmla="*/ 200664 h 401325"/>
                        <a:gd name="connsiteX0" fmla="*/ 0 w 510140"/>
                        <a:gd name="connsiteY0" fmla="*/ 200664 h 362822"/>
                        <a:gd name="connsiteX1" fmla="*/ 255070 w 510140"/>
                        <a:gd name="connsiteY1" fmla="*/ 23 h 362822"/>
                        <a:gd name="connsiteX2" fmla="*/ 510140 w 510140"/>
                        <a:gd name="connsiteY2" fmla="*/ 191039 h 362822"/>
                        <a:gd name="connsiteX3" fmla="*/ 255070 w 510140"/>
                        <a:gd name="connsiteY3" fmla="*/ 362804 h 362822"/>
                        <a:gd name="connsiteX4" fmla="*/ 0 w 510140"/>
                        <a:gd name="connsiteY4" fmla="*/ 200664 h 362822"/>
                        <a:gd name="connsiteX0" fmla="*/ 7579 w 517719"/>
                        <a:gd name="connsiteY0" fmla="*/ 212706 h 374863"/>
                        <a:gd name="connsiteX1" fmla="*/ 84580 w 517719"/>
                        <a:gd name="connsiteY1" fmla="*/ 40769 h 374863"/>
                        <a:gd name="connsiteX2" fmla="*/ 262649 w 517719"/>
                        <a:gd name="connsiteY2" fmla="*/ 12065 h 374863"/>
                        <a:gd name="connsiteX3" fmla="*/ 517719 w 517719"/>
                        <a:gd name="connsiteY3" fmla="*/ 203081 h 374863"/>
                        <a:gd name="connsiteX4" fmla="*/ 262649 w 517719"/>
                        <a:gd name="connsiteY4" fmla="*/ 374846 h 374863"/>
                        <a:gd name="connsiteX5" fmla="*/ 7579 w 517719"/>
                        <a:gd name="connsiteY5" fmla="*/ 212706 h 374863"/>
                        <a:gd name="connsiteX0" fmla="*/ 7579 w 523790"/>
                        <a:gd name="connsiteY0" fmla="*/ 202911 h 365068"/>
                        <a:gd name="connsiteX1" fmla="*/ 84580 w 523790"/>
                        <a:gd name="connsiteY1" fmla="*/ 30974 h 365068"/>
                        <a:gd name="connsiteX2" fmla="*/ 262649 w 523790"/>
                        <a:gd name="connsiteY2" fmla="*/ 2270 h 365068"/>
                        <a:gd name="connsiteX3" fmla="*/ 450341 w 523790"/>
                        <a:gd name="connsiteY3" fmla="*/ 59851 h 365068"/>
                        <a:gd name="connsiteX4" fmla="*/ 517719 w 523790"/>
                        <a:gd name="connsiteY4" fmla="*/ 193286 h 365068"/>
                        <a:gd name="connsiteX5" fmla="*/ 262649 w 523790"/>
                        <a:gd name="connsiteY5" fmla="*/ 365051 h 365068"/>
                        <a:gd name="connsiteX6" fmla="*/ 7579 w 523790"/>
                        <a:gd name="connsiteY6" fmla="*/ 202911 h 36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790" h="365068">
                          <a:moveTo>
                            <a:pt x="7579" y="202911"/>
                          </a:moveTo>
                          <a:cubicBezTo>
                            <a:pt x="-22099" y="147232"/>
                            <a:pt x="42068" y="64414"/>
                            <a:pt x="84580" y="30974"/>
                          </a:cubicBezTo>
                          <a:cubicBezTo>
                            <a:pt x="127092" y="-2466"/>
                            <a:pt x="201689" y="-2543"/>
                            <a:pt x="262649" y="2270"/>
                          </a:cubicBezTo>
                          <a:cubicBezTo>
                            <a:pt x="323609" y="7083"/>
                            <a:pt x="407829" y="28015"/>
                            <a:pt x="450341" y="59851"/>
                          </a:cubicBezTo>
                          <a:cubicBezTo>
                            <a:pt x="492853" y="91687"/>
                            <a:pt x="540980" y="142419"/>
                            <a:pt x="517719" y="193286"/>
                          </a:cubicBezTo>
                          <a:cubicBezTo>
                            <a:pt x="494458" y="244153"/>
                            <a:pt x="347672" y="363447"/>
                            <a:pt x="262649" y="365051"/>
                          </a:cubicBezTo>
                          <a:cubicBezTo>
                            <a:pt x="177626" y="366655"/>
                            <a:pt x="37257" y="258590"/>
                            <a:pt x="7579" y="202911"/>
                          </a:cubicBezTo>
                          <a:close/>
                        </a:path>
                      </a:pathLst>
                    </a:cu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18" name="Oval 206"/>
                    <p:cNvSpPr/>
                    <p:nvPr/>
                  </p:nvSpPr>
                  <p:spPr>
                    <a:xfrm rot="6019584">
                      <a:off x="3576292" y="3225389"/>
                      <a:ext cx="581017" cy="691159"/>
                    </a:xfrm>
                    <a:custGeom>
                      <a:avLst/>
                      <a:gdLst>
                        <a:gd name="connsiteX0" fmla="*/ 0 w 369870"/>
                        <a:gd name="connsiteY0" fmla="*/ 269914 h 539827"/>
                        <a:gd name="connsiteX1" fmla="*/ 184935 w 369870"/>
                        <a:gd name="connsiteY1" fmla="*/ 0 h 539827"/>
                        <a:gd name="connsiteX2" fmla="*/ 369870 w 369870"/>
                        <a:gd name="connsiteY2" fmla="*/ 269914 h 539827"/>
                        <a:gd name="connsiteX3" fmla="*/ 184935 w 369870"/>
                        <a:gd name="connsiteY3" fmla="*/ 539828 h 539827"/>
                        <a:gd name="connsiteX4" fmla="*/ 0 w 369870"/>
                        <a:gd name="connsiteY4" fmla="*/ 269914 h 539827"/>
                        <a:gd name="connsiteX0" fmla="*/ 8055 w 377925"/>
                        <a:gd name="connsiteY0" fmla="*/ 283612 h 553526"/>
                        <a:gd name="connsiteX1" fmla="*/ 49152 w 377925"/>
                        <a:gd name="connsiteY1" fmla="*/ 65069 h 553526"/>
                        <a:gd name="connsiteX2" fmla="*/ 192990 w 377925"/>
                        <a:gd name="connsiteY2" fmla="*/ 13698 h 553526"/>
                        <a:gd name="connsiteX3" fmla="*/ 377925 w 377925"/>
                        <a:gd name="connsiteY3" fmla="*/ 283612 h 553526"/>
                        <a:gd name="connsiteX4" fmla="*/ 192990 w 377925"/>
                        <a:gd name="connsiteY4" fmla="*/ 553526 h 553526"/>
                        <a:gd name="connsiteX5" fmla="*/ 8055 w 377925"/>
                        <a:gd name="connsiteY5" fmla="*/ 283612 h 553526"/>
                        <a:gd name="connsiteX0" fmla="*/ 168285 w 538155"/>
                        <a:gd name="connsiteY0" fmla="*/ 283612 h 565934"/>
                        <a:gd name="connsiteX1" fmla="*/ 209382 w 538155"/>
                        <a:gd name="connsiteY1" fmla="*/ 65069 h 565934"/>
                        <a:gd name="connsiteX2" fmla="*/ 353220 w 538155"/>
                        <a:gd name="connsiteY2" fmla="*/ 13698 h 565934"/>
                        <a:gd name="connsiteX3" fmla="*/ 538155 w 538155"/>
                        <a:gd name="connsiteY3" fmla="*/ 283612 h 565934"/>
                        <a:gd name="connsiteX4" fmla="*/ 353220 w 538155"/>
                        <a:gd name="connsiteY4" fmla="*/ 553526 h 565934"/>
                        <a:gd name="connsiteX5" fmla="*/ 3899 w 538155"/>
                        <a:gd name="connsiteY5" fmla="*/ 496582 h 565934"/>
                        <a:gd name="connsiteX6" fmla="*/ 168285 w 538155"/>
                        <a:gd name="connsiteY6" fmla="*/ 283612 h 565934"/>
                        <a:gd name="connsiteX0" fmla="*/ 168285 w 636421"/>
                        <a:gd name="connsiteY0" fmla="*/ 283612 h 594885"/>
                        <a:gd name="connsiteX1" fmla="*/ 209382 w 636421"/>
                        <a:gd name="connsiteY1" fmla="*/ 65069 h 594885"/>
                        <a:gd name="connsiteX2" fmla="*/ 353220 w 636421"/>
                        <a:gd name="connsiteY2" fmla="*/ 13698 h 594885"/>
                        <a:gd name="connsiteX3" fmla="*/ 538155 w 636421"/>
                        <a:gd name="connsiteY3" fmla="*/ 283612 h 594885"/>
                        <a:gd name="connsiteX4" fmla="*/ 630623 w 636421"/>
                        <a:gd name="connsiteY4" fmla="*/ 577617 h 594885"/>
                        <a:gd name="connsiteX5" fmla="*/ 353220 w 636421"/>
                        <a:gd name="connsiteY5" fmla="*/ 553526 h 594885"/>
                        <a:gd name="connsiteX6" fmla="*/ 3899 w 636421"/>
                        <a:gd name="connsiteY6" fmla="*/ 496582 h 594885"/>
                        <a:gd name="connsiteX7" fmla="*/ 168285 w 636421"/>
                        <a:gd name="connsiteY7" fmla="*/ 283612 h 594885"/>
                        <a:gd name="connsiteX0" fmla="*/ 168285 w 636826"/>
                        <a:gd name="connsiteY0" fmla="*/ 270827 h 582100"/>
                        <a:gd name="connsiteX1" fmla="*/ 209382 w 636826"/>
                        <a:gd name="connsiteY1" fmla="*/ 52284 h 582100"/>
                        <a:gd name="connsiteX2" fmla="*/ 353220 w 636826"/>
                        <a:gd name="connsiteY2" fmla="*/ 913 h 582100"/>
                        <a:gd name="connsiteX3" fmla="*/ 476510 w 636826"/>
                        <a:gd name="connsiteY3" fmla="*/ 40850 h 582100"/>
                        <a:gd name="connsiteX4" fmla="*/ 538155 w 636826"/>
                        <a:gd name="connsiteY4" fmla="*/ 270827 h 582100"/>
                        <a:gd name="connsiteX5" fmla="*/ 630623 w 636826"/>
                        <a:gd name="connsiteY5" fmla="*/ 564832 h 582100"/>
                        <a:gd name="connsiteX6" fmla="*/ 353220 w 636826"/>
                        <a:gd name="connsiteY6" fmla="*/ 540741 h 582100"/>
                        <a:gd name="connsiteX7" fmla="*/ 3899 w 636826"/>
                        <a:gd name="connsiteY7" fmla="*/ 483797 h 582100"/>
                        <a:gd name="connsiteX8" fmla="*/ 168285 w 636826"/>
                        <a:gd name="connsiteY8" fmla="*/ 270827 h 582100"/>
                        <a:gd name="connsiteX0" fmla="*/ 128306 w 637944"/>
                        <a:gd name="connsiteY0" fmla="*/ 260553 h 582100"/>
                        <a:gd name="connsiteX1" fmla="*/ 210500 w 637944"/>
                        <a:gd name="connsiteY1" fmla="*/ 52284 h 582100"/>
                        <a:gd name="connsiteX2" fmla="*/ 354338 w 637944"/>
                        <a:gd name="connsiteY2" fmla="*/ 913 h 582100"/>
                        <a:gd name="connsiteX3" fmla="*/ 477628 w 637944"/>
                        <a:gd name="connsiteY3" fmla="*/ 40850 h 582100"/>
                        <a:gd name="connsiteX4" fmla="*/ 539273 w 637944"/>
                        <a:gd name="connsiteY4" fmla="*/ 270827 h 582100"/>
                        <a:gd name="connsiteX5" fmla="*/ 631741 w 637944"/>
                        <a:gd name="connsiteY5" fmla="*/ 564832 h 582100"/>
                        <a:gd name="connsiteX6" fmla="*/ 354338 w 637944"/>
                        <a:gd name="connsiteY6" fmla="*/ 540741 h 582100"/>
                        <a:gd name="connsiteX7" fmla="*/ 5017 w 637944"/>
                        <a:gd name="connsiteY7" fmla="*/ 483797 h 582100"/>
                        <a:gd name="connsiteX8" fmla="*/ 128306 w 637944"/>
                        <a:gd name="connsiteY8" fmla="*/ 260553 h 58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944" h="582100">
                          <a:moveTo>
                            <a:pt x="128306" y="260553"/>
                          </a:moveTo>
                          <a:cubicBezTo>
                            <a:pt x="162553" y="188634"/>
                            <a:pt x="179678" y="97270"/>
                            <a:pt x="210500" y="52284"/>
                          </a:cubicBezTo>
                          <a:cubicBezTo>
                            <a:pt x="241322" y="7298"/>
                            <a:pt x="309817" y="2819"/>
                            <a:pt x="354338" y="913"/>
                          </a:cubicBezTo>
                          <a:cubicBezTo>
                            <a:pt x="398859" y="-993"/>
                            <a:pt x="446806" y="-4136"/>
                            <a:pt x="477628" y="40850"/>
                          </a:cubicBezTo>
                          <a:cubicBezTo>
                            <a:pt x="508450" y="85836"/>
                            <a:pt x="508451" y="186921"/>
                            <a:pt x="539273" y="270827"/>
                          </a:cubicBezTo>
                          <a:cubicBezTo>
                            <a:pt x="570095" y="354733"/>
                            <a:pt x="662563" y="519846"/>
                            <a:pt x="631741" y="564832"/>
                          </a:cubicBezTo>
                          <a:cubicBezTo>
                            <a:pt x="600919" y="609818"/>
                            <a:pt x="458792" y="554247"/>
                            <a:pt x="354338" y="540741"/>
                          </a:cubicBezTo>
                          <a:cubicBezTo>
                            <a:pt x="249884" y="527235"/>
                            <a:pt x="35839" y="528783"/>
                            <a:pt x="5017" y="483797"/>
                          </a:cubicBezTo>
                          <a:cubicBezTo>
                            <a:pt x="-25805" y="438811"/>
                            <a:pt x="94059" y="332472"/>
                            <a:pt x="128306" y="260553"/>
                          </a:cubicBezTo>
                          <a:close/>
                        </a:path>
                      </a:pathLst>
                    </a:cu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19" name="Oval 89"/>
                    <p:cNvSpPr/>
                    <p:nvPr/>
                  </p:nvSpPr>
                  <p:spPr>
                    <a:xfrm rot="6019584">
                      <a:off x="3839570" y="3448973"/>
                      <a:ext cx="149013" cy="261219"/>
                    </a:xfrm>
                    <a:custGeom>
                      <a:avLst/>
                      <a:gdLst>
                        <a:gd name="connsiteX0" fmla="*/ 0 w 375385"/>
                        <a:gd name="connsiteY0" fmla="*/ 200641 h 401282"/>
                        <a:gd name="connsiteX1" fmla="*/ 187693 w 375385"/>
                        <a:gd name="connsiteY1" fmla="*/ 0 h 401282"/>
                        <a:gd name="connsiteX2" fmla="*/ 375386 w 375385"/>
                        <a:gd name="connsiteY2" fmla="*/ 200641 h 401282"/>
                        <a:gd name="connsiteX3" fmla="*/ 187693 w 375385"/>
                        <a:gd name="connsiteY3" fmla="*/ 401282 h 401282"/>
                        <a:gd name="connsiteX4" fmla="*/ 0 w 375385"/>
                        <a:gd name="connsiteY4" fmla="*/ 200641 h 401282"/>
                        <a:gd name="connsiteX0" fmla="*/ 0 w 442763"/>
                        <a:gd name="connsiteY0" fmla="*/ 200641 h 401282"/>
                        <a:gd name="connsiteX1" fmla="*/ 255070 w 442763"/>
                        <a:gd name="connsiteY1" fmla="*/ 0 h 401282"/>
                        <a:gd name="connsiteX2" fmla="*/ 442763 w 442763"/>
                        <a:gd name="connsiteY2" fmla="*/ 200641 h 401282"/>
                        <a:gd name="connsiteX3" fmla="*/ 255070 w 442763"/>
                        <a:gd name="connsiteY3" fmla="*/ 401282 h 401282"/>
                        <a:gd name="connsiteX4" fmla="*/ 0 w 442763"/>
                        <a:gd name="connsiteY4" fmla="*/ 200641 h 401282"/>
                        <a:gd name="connsiteX0" fmla="*/ 0 w 510140"/>
                        <a:gd name="connsiteY0" fmla="*/ 200664 h 401325"/>
                        <a:gd name="connsiteX1" fmla="*/ 255070 w 510140"/>
                        <a:gd name="connsiteY1" fmla="*/ 23 h 401325"/>
                        <a:gd name="connsiteX2" fmla="*/ 510140 w 510140"/>
                        <a:gd name="connsiteY2" fmla="*/ 191039 h 401325"/>
                        <a:gd name="connsiteX3" fmla="*/ 255070 w 510140"/>
                        <a:gd name="connsiteY3" fmla="*/ 401305 h 401325"/>
                        <a:gd name="connsiteX4" fmla="*/ 0 w 510140"/>
                        <a:gd name="connsiteY4" fmla="*/ 200664 h 401325"/>
                        <a:gd name="connsiteX0" fmla="*/ 0 w 510140"/>
                        <a:gd name="connsiteY0" fmla="*/ 200664 h 362822"/>
                        <a:gd name="connsiteX1" fmla="*/ 255070 w 510140"/>
                        <a:gd name="connsiteY1" fmla="*/ 23 h 362822"/>
                        <a:gd name="connsiteX2" fmla="*/ 510140 w 510140"/>
                        <a:gd name="connsiteY2" fmla="*/ 191039 h 362822"/>
                        <a:gd name="connsiteX3" fmla="*/ 255070 w 510140"/>
                        <a:gd name="connsiteY3" fmla="*/ 362804 h 362822"/>
                        <a:gd name="connsiteX4" fmla="*/ 0 w 510140"/>
                        <a:gd name="connsiteY4" fmla="*/ 200664 h 362822"/>
                        <a:gd name="connsiteX0" fmla="*/ 7579 w 517719"/>
                        <a:gd name="connsiteY0" fmla="*/ 212706 h 374863"/>
                        <a:gd name="connsiteX1" fmla="*/ 84580 w 517719"/>
                        <a:gd name="connsiteY1" fmla="*/ 40769 h 374863"/>
                        <a:gd name="connsiteX2" fmla="*/ 262649 w 517719"/>
                        <a:gd name="connsiteY2" fmla="*/ 12065 h 374863"/>
                        <a:gd name="connsiteX3" fmla="*/ 517719 w 517719"/>
                        <a:gd name="connsiteY3" fmla="*/ 203081 h 374863"/>
                        <a:gd name="connsiteX4" fmla="*/ 262649 w 517719"/>
                        <a:gd name="connsiteY4" fmla="*/ 374846 h 374863"/>
                        <a:gd name="connsiteX5" fmla="*/ 7579 w 517719"/>
                        <a:gd name="connsiteY5" fmla="*/ 212706 h 374863"/>
                        <a:gd name="connsiteX0" fmla="*/ 7579 w 523790"/>
                        <a:gd name="connsiteY0" fmla="*/ 202911 h 365068"/>
                        <a:gd name="connsiteX1" fmla="*/ 84580 w 523790"/>
                        <a:gd name="connsiteY1" fmla="*/ 30974 h 365068"/>
                        <a:gd name="connsiteX2" fmla="*/ 262649 w 523790"/>
                        <a:gd name="connsiteY2" fmla="*/ 2270 h 365068"/>
                        <a:gd name="connsiteX3" fmla="*/ 450341 w 523790"/>
                        <a:gd name="connsiteY3" fmla="*/ 59851 h 365068"/>
                        <a:gd name="connsiteX4" fmla="*/ 517719 w 523790"/>
                        <a:gd name="connsiteY4" fmla="*/ 193286 h 365068"/>
                        <a:gd name="connsiteX5" fmla="*/ 262649 w 523790"/>
                        <a:gd name="connsiteY5" fmla="*/ 365051 h 365068"/>
                        <a:gd name="connsiteX6" fmla="*/ 7579 w 523790"/>
                        <a:gd name="connsiteY6" fmla="*/ 202911 h 36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790" h="365068">
                          <a:moveTo>
                            <a:pt x="7579" y="202911"/>
                          </a:moveTo>
                          <a:cubicBezTo>
                            <a:pt x="-22099" y="147232"/>
                            <a:pt x="42068" y="64414"/>
                            <a:pt x="84580" y="30974"/>
                          </a:cubicBezTo>
                          <a:cubicBezTo>
                            <a:pt x="127092" y="-2466"/>
                            <a:pt x="201689" y="-2543"/>
                            <a:pt x="262649" y="2270"/>
                          </a:cubicBezTo>
                          <a:cubicBezTo>
                            <a:pt x="323609" y="7083"/>
                            <a:pt x="407829" y="28015"/>
                            <a:pt x="450341" y="59851"/>
                          </a:cubicBezTo>
                          <a:cubicBezTo>
                            <a:pt x="492853" y="91687"/>
                            <a:pt x="540980" y="142419"/>
                            <a:pt x="517719" y="193286"/>
                          </a:cubicBezTo>
                          <a:cubicBezTo>
                            <a:pt x="494458" y="244153"/>
                            <a:pt x="347672" y="363447"/>
                            <a:pt x="262649" y="365051"/>
                          </a:cubicBezTo>
                          <a:cubicBezTo>
                            <a:pt x="177626" y="366655"/>
                            <a:pt x="37257" y="258590"/>
                            <a:pt x="7579" y="202911"/>
                          </a:cubicBezTo>
                          <a:close/>
                        </a:path>
                      </a:pathLst>
                    </a:cu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20" name="Oval 206"/>
                    <p:cNvSpPr/>
                    <p:nvPr/>
                  </p:nvSpPr>
                  <p:spPr>
                    <a:xfrm rot="8402759">
                      <a:off x="3792917" y="2861190"/>
                      <a:ext cx="581017" cy="691159"/>
                    </a:xfrm>
                    <a:custGeom>
                      <a:avLst/>
                      <a:gdLst>
                        <a:gd name="connsiteX0" fmla="*/ 0 w 369870"/>
                        <a:gd name="connsiteY0" fmla="*/ 269914 h 539827"/>
                        <a:gd name="connsiteX1" fmla="*/ 184935 w 369870"/>
                        <a:gd name="connsiteY1" fmla="*/ 0 h 539827"/>
                        <a:gd name="connsiteX2" fmla="*/ 369870 w 369870"/>
                        <a:gd name="connsiteY2" fmla="*/ 269914 h 539827"/>
                        <a:gd name="connsiteX3" fmla="*/ 184935 w 369870"/>
                        <a:gd name="connsiteY3" fmla="*/ 539828 h 539827"/>
                        <a:gd name="connsiteX4" fmla="*/ 0 w 369870"/>
                        <a:gd name="connsiteY4" fmla="*/ 269914 h 539827"/>
                        <a:gd name="connsiteX0" fmla="*/ 8055 w 377925"/>
                        <a:gd name="connsiteY0" fmla="*/ 283612 h 553526"/>
                        <a:gd name="connsiteX1" fmla="*/ 49152 w 377925"/>
                        <a:gd name="connsiteY1" fmla="*/ 65069 h 553526"/>
                        <a:gd name="connsiteX2" fmla="*/ 192990 w 377925"/>
                        <a:gd name="connsiteY2" fmla="*/ 13698 h 553526"/>
                        <a:gd name="connsiteX3" fmla="*/ 377925 w 377925"/>
                        <a:gd name="connsiteY3" fmla="*/ 283612 h 553526"/>
                        <a:gd name="connsiteX4" fmla="*/ 192990 w 377925"/>
                        <a:gd name="connsiteY4" fmla="*/ 553526 h 553526"/>
                        <a:gd name="connsiteX5" fmla="*/ 8055 w 377925"/>
                        <a:gd name="connsiteY5" fmla="*/ 283612 h 553526"/>
                        <a:gd name="connsiteX0" fmla="*/ 168285 w 538155"/>
                        <a:gd name="connsiteY0" fmla="*/ 283612 h 565934"/>
                        <a:gd name="connsiteX1" fmla="*/ 209382 w 538155"/>
                        <a:gd name="connsiteY1" fmla="*/ 65069 h 565934"/>
                        <a:gd name="connsiteX2" fmla="*/ 353220 w 538155"/>
                        <a:gd name="connsiteY2" fmla="*/ 13698 h 565934"/>
                        <a:gd name="connsiteX3" fmla="*/ 538155 w 538155"/>
                        <a:gd name="connsiteY3" fmla="*/ 283612 h 565934"/>
                        <a:gd name="connsiteX4" fmla="*/ 353220 w 538155"/>
                        <a:gd name="connsiteY4" fmla="*/ 553526 h 565934"/>
                        <a:gd name="connsiteX5" fmla="*/ 3899 w 538155"/>
                        <a:gd name="connsiteY5" fmla="*/ 496582 h 565934"/>
                        <a:gd name="connsiteX6" fmla="*/ 168285 w 538155"/>
                        <a:gd name="connsiteY6" fmla="*/ 283612 h 565934"/>
                        <a:gd name="connsiteX0" fmla="*/ 168285 w 636421"/>
                        <a:gd name="connsiteY0" fmla="*/ 283612 h 594885"/>
                        <a:gd name="connsiteX1" fmla="*/ 209382 w 636421"/>
                        <a:gd name="connsiteY1" fmla="*/ 65069 h 594885"/>
                        <a:gd name="connsiteX2" fmla="*/ 353220 w 636421"/>
                        <a:gd name="connsiteY2" fmla="*/ 13698 h 594885"/>
                        <a:gd name="connsiteX3" fmla="*/ 538155 w 636421"/>
                        <a:gd name="connsiteY3" fmla="*/ 283612 h 594885"/>
                        <a:gd name="connsiteX4" fmla="*/ 630623 w 636421"/>
                        <a:gd name="connsiteY4" fmla="*/ 577617 h 594885"/>
                        <a:gd name="connsiteX5" fmla="*/ 353220 w 636421"/>
                        <a:gd name="connsiteY5" fmla="*/ 553526 h 594885"/>
                        <a:gd name="connsiteX6" fmla="*/ 3899 w 636421"/>
                        <a:gd name="connsiteY6" fmla="*/ 496582 h 594885"/>
                        <a:gd name="connsiteX7" fmla="*/ 168285 w 636421"/>
                        <a:gd name="connsiteY7" fmla="*/ 283612 h 594885"/>
                        <a:gd name="connsiteX0" fmla="*/ 168285 w 636826"/>
                        <a:gd name="connsiteY0" fmla="*/ 270827 h 582100"/>
                        <a:gd name="connsiteX1" fmla="*/ 209382 w 636826"/>
                        <a:gd name="connsiteY1" fmla="*/ 52284 h 582100"/>
                        <a:gd name="connsiteX2" fmla="*/ 353220 w 636826"/>
                        <a:gd name="connsiteY2" fmla="*/ 913 h 582100"/>
                        <a:gd name="connsiteX3" fmla="*/ 476510 w 636826"/>
                        <a:gd name="connsiteY3" fmla="*/ 40850 h 582100"/>
                        <a:gd name="connsiteX4" fmla="*/ 538155 w 636826"/>
                        <a:gd name="connsiteY4" fmla="*/ 270827 h 582100"/>
                        <a:gd name="connsiteX5" fmla="*/ 630623 w 636826"/>
                        <a:gd name="connsiteY5" fmla="*/ 564832 h 582100"/>
                        <a:gd name="connsiteX6" fmla="*/ 353220 w 636826"/>
                        <a:gd name="connsiteY6" fmla="*/ 540741 h 582100"/>
                        <a:gd name="connsiteX7" fmla="*/ 3899 w 636826"/>
                        <a:gd name="connsiteY7" fmla="*/ 483797 h 582100"/>
                        <a:gd name="connsiteX8" fmla="*/ 168285 w 636826"/>
                        <a:gd name="connsiteY8" fmla="*/ 270827 h 582100"/>
                        <a:gd name="connsiteX0" fmla="*/ 128306 w 637944"/>
                        <a:gd name="connsiteY0" fmla="*/ 260553 h 582100"/>
                        <a:gd name="connsiteX1" fmla="*/ 210500 w 637944"/>
                        <a:gd name="connsiteY1" fmla="*/ 52284 h 582100"/>
                        <a:gd name="connsiteX2" fmla="*/ 354338 w 637944"/>
                        <a:gd name="connsiteY2" fmla="*/ 913 h 582100"/>
                        <a:gd name="connsiteX3" fmla="*/ 477628 w 637944"/>
                        <a:gd name="connsiteY3" fmla="*/ 40850 h 582100"/>
                        <a:gd name="connsiteX4" fmla="*/ 539273 w 637944"/>
                        <a:gd name="connsiteY4" fmla="*/ 270827 h 582100"/>
                        <a:gd name="connsiteX5" fmla="*/ 631741 w 637944"/>
                        <a:gd name="connsiteY5" fmla="*/ 564832 h 582100"/>
                        <a:gd name="connsiteX6" fmla="*/ 354338 w 637944"/>
                        <a:gd name="connsiteY6" fmla="*/ 540741 h 582100"/>
                        <a:gd name="connsiteX7" fmla="*/ 5017 w 637944"/>
                        <a:gd name="connsiteY7" fmla="*/ 483797 h 582100"/>
                        <a:gd name="connsiteX8" fmla="*/ 128306 w 637944"/>
                        <a:gd name="connsiteY8" fmla="*/ 260553 h 58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944" h="582100">
                          <a:moveTo>
                            <a:pt x="128306" y="260553"/>
                          </a:moveTo>
                          <a:cubicBezTo>
                            <a:pt x="162553" y="188634"/>
                            <a:pt x="179678" y="97270"/>
                            <a:pt x="210500" y="52284"/>
                          </a:cubicBezTo>
                          <a:cubicBezTo>
                            <a:pt x="241322" y="7298"/>
                            <a:pt x="309817" y="2819"/>
                            <a:pt x="354338" y="913"/>
                          </a:cubicBezTo>
                          <a:cubicBezTo>
                            <a:pt x="398859" y="-993"/>
                            <a:pt x="446806" y="-4136"/>
                            <a:pt x="477628" y="40850"/>
                          </a:cubicBezTo>
                          <a:cubicBezTo>
                            <a:pt x="508450" y="85836"/>
                            <a:pt x="508451" y="186921"/>
                            <a:pt x="539273" y="270827"/>
                          </a:cubicBezTo>
                          <a:cubicBezTo>
                            <a:pt x="570095" y="354733"/>
                            <a:pt x="662563" y="519846"/>
                            <a:pt x="631741" y="564832"/>
                          </a:cubicBezTo>
                          <a:cubicBezTo>
                            <a:pt x="600919" y="609818"/>
                            <a:pt x="458792" y="554247"/>
                            <a:pt x="354338" y="540741"/>
                          </a:cubicBezTo>
                          <a:cubicBezTo>
                            <a:pt x="249884" y="527235"/>
                            <a:pt x="35839" y="528783"/>
                            <a:pt x="5017" y="483797"/>
                          </a:cubicBezTo>
                          <a:cubicBezTo>
                            <a:pt x="-25805" y="438811"/>
                            <a:pt x="94059" y="332472"/>
                            <a:pt x="128306" y="260553"/>
                          </a:cubicBezTo>
                          <a:close/>
                        </a:path>
                      </a:pathLst>
                    </a:cu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21" name="Oval 89"/>
                    <p:cNvSpPr/>
                    <p:nvPr/>
                  </p:nvSpPr>
                  <p:spPr>
                    <a:xfrm rot="8402759">
                      <a:off x="4053927" y="3151918"/>
                      <a:ext cx="179607" cy="206034"/>
                    </a:xfrm>
                    <a:custGeom>
                      <a:avLst/>
                      <a:gdLst>
                        <a:gd name="connsiteX0" fmla="*/ 0 w 375385"/>
                        <a:gd name="connsiteY0" fmla="*/ 200641 h 401282"/>
                        <a:gd name="connsiteX1" fmla="*/ 187693 w 375385"/>
                        <a:gd name="connsiteY1" fmla="*/ 0 h 401282"/>
                        <a:gd name="connsiteX2" fmla="*/ 375386 w 375385"/>
                        <a:gd name="connsiteY2" fmla="*/ 200641 h 401282"/>
                        <a:gd name="connsiteX3" fmla="*/ 187693 w 375385"/>
                        <a:gd name="connsiteY3" fmla="*/ 401282 h 401282"/>
                        <a:gd name="connsiteX4" fmla="*/ 0 w 375385"/>
                        <a:gd name="connsiteY4" fmla="*/ 200641 h 401282"/>
                        <a:gd name="connsiteX0" fmla="*/ 0 w 442763"/>
                        <a:gd name="connsiteY0" fmla="*/ 200641 h 401282"/>
                        <a:gd name="connsiteX1" fmla="*/ 255070 w 442763"/>
                        <a:gd name="connsiteY1" fmla="*/ 0 h 401282"/>
                        <a:gd name="connsiteX2" fmla="*/ 442763 w 442763"/>
                        <a:gd name="connsiteY2" fmla="*/ 200641 h 401282"/>
                        <a:gd name="connsiteX3" fmla="*/ 255070 w 442763"/>
                        <a:gd name="connsiteY3" fmla="*/ 401282 h 401282"/>
                        <a:gd name="connsiteX4" fmla="*/ 0 w 442763"/>
                        <a:gd name="connsiteY4" fmla="*/ 200641 h 401282"/>
                        <a:gd name="connsiteX0" fmla="*/ 0 w 510140"/>
                        <a:gd name="connsiteY0" fmla="*/ 200664 h 401325"/>
                        <a:gd name="connsiteX1" fmla="*/ 255070 w 510140"/>
                        <a:gd name="connsiteY1" fmla="*/ 23 h 401325"/>
                        <a:gd name="connsiteX2" fmla="*/ 510140 w 510140"/>
                        <a:gd name="connsiteY2" fmla="*/ 191039 h 401325"/>
                        <a:gd name="connsiteX3" fmla="*/ 255070 w 510140"/>
                        <a:gd name="connsiteY3" fmla="*/ 401305 h 401325"/>
                        <a:gd name="connsiteX4" fmla="*/ 0 w 510140"/>
                        <a:gd name="connsiteY4" fmla="*/ 200664 h 401325"/>
                        <a:gd name="connsiteX0" fmla="*/ 0 w 510140"/>
                        <a:gd name="connsiteY0" fmla="*/ 200664 h 362822"/>
                        <a:gd name="connsiteX1" fmla="*/ 255070 w 510140"/>
                        <a:gd name="connsiteY1" fmla="*/ 23 h 362822"/>
                        <a:gd name="connsiteX2" fmla="*/ 510140 w 510140"/>
                        <a:gd name="connsiteY2" fmla="*/ 191039 h 362822"/>
                        <a:gd name="connsiteX3" fmla="*/ 255070 w 510140"/>
                        <a:gd name="connsiteY3" fmla="*/ 362804 h 362822"/>
                        <a:gd name="connsiteX4" fmla="*/ 0 w 510140"/>
                        <a:gd name="connsiteY4" fmla="*/ 200664 h 362822"/>
                        <a:gd name="connsiteX0" fmla="*/ 7579 w 517719"/>
                        <a:gd name="connsiteY0" fmla="*/ 212706 h 374863"/>
                        <a:gd name="connsiteX1" fmla="*/ 84580 w 517719"/>
                        <a:gd name="connsiteY1" fmla="*/ 40769 h 374863"/>
                        <a:gd name="connsiteX2" fmla="*/ 262649 w 517719"/>
                        <a:gd name="connsiteY2" fmla="*/ 12065 h 374863"/>
                        <a:gd name="connsiteX3" fmla="*/ 517719 w 517719"/>
                        <a:gd name="connsiteY3" fmla="*/ 203081 h 374863"/>
                        <a:gd name="connsiteX4" fmla="*/ 262649 w 517719"/>
                        <a:gd name="connsiteY4" fmla="*/ 374846 h 374863"/>
                        <a:gd name="connsiteX5" fmla="*/ 7579 w 517719"/>
                        <a:gd name="connsiteY5" fmla="*/ 212706 h 374863"/>
                        <a:gd name="connsiteX0" fmla="*/ 7579 w 523790"/>
                        <a:gd name="connsiteY0" fmla="*/ 202911 h 365068"/>
                        <a:gd name="connsiteX1" fmla="*/ 84580 w 523790"/>
                        <a:gd name="connsiteY1" fmla="*/ 30974 h 365068"/>
                        <a:gd name="connsiteX2" fmla="*/ 262649 w 523790"/>
                        <a:gd name="connsiteY2" fmla="*/ 2270 h 365068"/>
                        <a:gd name="connsiteX3" fmla="*/ 450341 w 523790"/>
                        <a:gd name="connsiteY3" fmla="*/ 59851 h 365068"/>
                        <a:gd name="connsiteX4" fmla="*/ 517719 w 523790"/>
                        <a:gd name="connsiteY4" fmla="*/ 193286 h 365068"/>
                        <a:gd name="connsiteX5" fmla="*/ 262649 w 523790"/>
                        <a:gd name="connsiteY5" fmla="*/ 365051 h 365068"/>
                        <a:gd name="connsiteX6" fmla="*/ 7579 w 523790"/>
                        <a:gd name="connsiteY6" fmla="*/ 202911 h 36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790" h="365068">
                          <a:moveTo>
                            <a:pt x="7579" y="202911"/>
                          </a:moveTo>
                          <a:cubicBezTo>
                            <a:pt x="-22099" y="147232"/>
                            <a:pt x="42068" y="64414"/>
                            <a:pt x="84580" y="30974"/>
                          </a:cubicBezTo>
                          <a:cubicBezTo>
                            <a:pt x="127092" y="-2466"/>
                            <a:pt x="201689" y="-2543"/>
                            <a:pt x="262649" y="2270"/>
                          </a:cubicBezTo>
                          <a:cubicBezTo>
                            <a:pt x="323609" y="7083"/>
                            <a:pt x="407829" y="28015"/>
                            <a:pt x="450341" y="59851"/>
                          </a:cubicBezTo>
                          <a:cubicBezTo>
                            <a:pt x="492853" y="91687"/>
                            <a:pt x="540980" y="142419"/>
                            <a:pt x="517719" y="193286"/>
                          </a:cubicBezTo>
                          <a:cubicBezTo>
                            <a:pt x="494458" y="244153"/>
                            <a:pt x="347672" y="363447"/>
                            <a:pt x="262649" y="365051"/>
                          </a:cubicBezTo>
                          <a:cubicBezTo>
                            <a:pt x="177626" y="366655"/>
                            <a:pt x="37257" y="258590"/>
                            <a:pt x="7579" y="202911"/>
                          </a:cubicBezTo>
                          <a:close/>
                        </a:path>
                      </a:pathLst>
                    </a:cu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22" name="Oval 206"/>
                    <p:cNvSpPr/>
                    <p:nvPr/>
                  </p:nvSpPr>
                  <p:spPr>
                    <a:xfrm rot="10107046">
                      <a:off x="4190478" y="2753007"/>
                      <a:ext cx="581017" cy="691159"/>
                    </a:xfrm>
                    <a:custGeom>
                      <a:avLst/>
                      <a:gdLst>
                        <a:gd name="connsiteX0" fmla="*/ 0 w 369870"/>
                        <a:gd name="connsiteY0" fmla="*/ 269914 h 539827"/>
                        <a:gd name="connsiteX1" fmla="*/ 184935 w 369870"/>
                        <a:gd name="connsiteY1" fmla="*/ 0 h 539827"/>
                        <a:gd name="connsiteX2" fmla="*/ 369870 w 369870"/>
                        <a:gd name="connsiteY2" fmla="*/ 269914 h 539827"/>
                        <a:gd name="connsiteX3" fmla="*/ 184935 w 369870"/>
                        <a:gd name="connsiteY3" fmla="*/ 539828 h 539827"/>
                        <a:gd name="connsiteX4" fmla="*/ 0 w 369870"/>
                        <a:gd name="connsiteY4" fmla="*/ 269914 h 539827"/>
                        <a:gd name="connsiteX0" fmla="*/ 8055 w 377925"/>
                        <a:gd name="connsiteY0" fmla="*/ 283612 h 553526"/>
                        <a:gd name="connsiteX1" fmla="*/ 49152 w 377925"/>
                        <a:gd name="connsiteY1" fmla="*/ 65069 h 553526"/>
                        <a:gd name="connsiteX2" fmla="*/ 192990 w 377925"/>
                        <a:gd name="connsiteY2" fmla="*/ 13698 h 553526"/>
                        <a:gd name="connsiteX3" fmla="*/ 377925 w 377925"/>
                        <a:gd name="connsiteY3" fmla="*/ 283612 h 553526"/>
                        <a:gd name="connsiteX4" fmla="*/ 192990 w 377925"/>
                        <a:gd name="connsiteY4" fmla="*/ 553526 h 553526"/>
                        <a:gd name="connsiteX5" fmla="*/ 8055 w 377925"/>
                        <a:gd name="connsiteY5" fmla="*/ 283612 h 553526"/>
                        <a:gd name="connsiteX0" fmla="*/ 168285 w 538155"/>
                        <a:gd name="connsiteY0" fmla="*/ 283612 h 565934"/>
                        <a:gd name="connsiteX1" fmla="*/ 209382 w 538155"/>
                        <a:gd name="connsiteY1" fmla="*/ 65069 h 565934"/>
                        <a:gd name="connsiteX2" fmla="*/ 353220 w 538155"/>
                        <a:gd name="connsiteY2" fmla="*/ 13698 h 565934"/>
                        <a:gd name="connsiteX3" fmla="*/ 538155 w 538155"/>
                        <a:gd name="connsiteY3" fmla="*/ 283612 h 565934"/>
                        <a:gd name="connsiteX4" fmla="*/ 353220 w 538155"/>
                        <a:gd name="connsiteY4" fmla="*/ 553526 h 565934"/>
                        <a:gd name="connsiteX5" fmla="*/ 3899 w 538155"/>
                        <a:gd name="connsiteY5" fmla="*/ 496582 h 565934"/>
                        <a:gd name="connsiteX6" fmla="*/ 168285 w 538155"/>
                        <a:gd name="connsiteY6" fmla="*/ 283612 h 565934"/>
                        <a:gd name="connsiteX0" fmla="*/ 168285 w 636421"/>
                        <a:gd name="connsiteY0" fmla="*/ 283612 h 594885"/>
                        <a:gd name="connsiteX1" fmla="*/ 209382 w 636421"/>
                        <a:gd name="connsiteY1" fmla="*/ 65069 h 594885"/>
                        <a:gd name="connsiteX2" fmla="*/ 353220 w 636421"/>
                        <a:gd name="connsiteY2" fmla="*/ 13698 h 594885"/>
                        <a:gd name="connsiteX3" fmla="*/ 538155 w 636421"/>
                        <a:gd name="connsiteY3" fmla="*/ 283612 h 594885"/>
                        <a:gd name="connsiteX4" fmla="*/ 630623 w 636421"/>
                        <a:gd name="connsiteY4" fmla="*/ 577617 h 594885"/>
                        <a:gd name="connsiteX5" fmla="*/ 353220 w 636421"/>
                        <a:gd name="connsiteY5" fmla="*/ 553526 h 594885"/>
                        <a:gd name="connsiteX6" fmla="*/ 3899 w 636421"/>
                        <a:gd name="connsiteY6" fmla="*/ 496582 h 594885"/>
                        <a:gd name="connsiteX7" fmla="*/ 168285 w 636421"/>
                        <a:gd name="connsiteY7" fmla="*/ 283612 h 594885"/>
                        <a:gd name="connsiteX0" fmla="*/ 168285 w 636826"/>
                        <a:gd name="connsiteY0" fmla="*/ 270827 h 582100"/>
                        <a:gd name="connsiteX1" fmla="*/ 209382 w 636826"/>
                        <a:gd name="connsiteY1" fmla="*/ 52284 h 582100"/>
                        <a:gd name="connsiteX2" fmla="*/ 353220 w 636826"/>
                        <a:gd name="connsiteY2" fmla="*/ 913 h 582100"/>
                        <a:gd name="connsiteX3" fmla="*/ 476510 w 636826"/>
                        <a:gd name="connsiteY3" fmla="*/ 40850 h 582100"/>
                        <a:gd name="connsiteX4" fmla="*/ 538155 w 636826"/>
                        <a:gd name="connsiteY4" fmla="*/ 270827 h 582100"/>
                        <a:gd name="connsiteX5" fmla="*/ 630623 w 636826"/>
                        <a:gd name="connsiteY5" fmla="*/ 564832 h 582100"/>
                        <a:gd name="connsiteX6" fmla="*/ 353220 w 636826"/>
                        <a:gd name="connsiteY6" fmla="*/ 540741 h 582100"/>
                        <a:gd name="connsiteX7" fmla="*/ 3899 w 636826"/>
                        <a:gd name="connsiteY7" fmla="*/ 483797 h 582100"/>
                        <a:gd name="connsiteX8" fmla="*/ 168285 w 636826"/>
                        <a:gd name="connsiteY8" fmla="*/ 270827 h 582100"/>
                        <a:gd name="connsiteX0" fmla="*/ 128306 w 637944"/>
                        <a:gd name="connsiteY0" fmla="*/ 260553 h 582100"/>
                        <a:gd name="connsiteX1" fmla="*/ 210500 w 637944"/>
                        <a:gd name="connsiteY1" fmla="*/ 52284 h 582100"/>
                        <a:gd name="connsiteX2" fmla="*/ 354338 w 637944"/>
                        <a:gd name="connsiteY2" fmla="*/ 913 h 582100"/>
                        <a:gd name="connsiteX3" fmla="*/ 477628 w 637944"/>
                        <a:gd name="connsiteY3" fmla="*/ 40850 h 582100"/>
                        <a:gd name="connsiteX4" fmla="*/ 539273 w 637944"/>
                        <a:gd name="connsiteY4" fmla="*/ 270827 h 582100"/>
                        <a:gd name="connsiteX5" fmla="*/ 631741 w 637944"/>
                        <a:gd name="connsiteY5" fmla="*/ 564832 h 582100"/>
                        <a:gd name="connsiteX6" fmla="*/ 354338 w 637944"/>
                        <a:gd name="connsiteY6" fmla="*/ 540741 h 582100"/>
                        <a:gd name="connsiteX7" fmla="*/ 5017 w 637944"/>
                        <a:gd name="connsiteY7" fmla="*/ 483797 h 582100"/>
                        <a:gd name="connsiteX8" fmla="*/ 128306 w 637944"/>
                        <a:gd name="connsiteY8" fmla="*/ 260553 h 58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944" h="582100">
                          <a:moveTo>
                            <a:pt x="128306" y="260553"/>
                          </a:moveTo>
                          <a:cubicBezTo>
                            <a:pt x="162553" y="188634"/>
                            <a:pt x="179678" y="97270"/>
                            <a:pt x="210500" y="52284"/>
                          </a:cubicBezTo>
                          <a:cubicBezTo>
                            <a:pt x="241322" y="7298"/>
                            <a:pt x="309817" y="2819"/>
                            <a:pt x="354338" y="913"/>
                          </a:cubicBezTo>
                          <a:cubicBezTo>
                            <a:pt x="398859" y="-993"/>
                            <a:pt x="446806" y="-4136"/>
                            <a:pt x="477628" y="40850"/>
                          </a:cubicBezTo>
                          <a:cubicBezTo>
                            <a:pt x="508450" y="85836"/>
                            <a:pt x="508451" y="186921"/>
                            <a:pt x="539273" y="270827"/>
                          </a:cubicBezTo>
                          <a:cubicBezTo>
                            <a:pt x="570095" y="354733"/>
                            <a:pt x="662563" y="519846"/>
                            <a:pt x="631741" y="564832"/>
                          </a:cubicBezTo>
                          <a:cubicBezTo>
                            <a:pt x="600919" y="609818"/>
                            <a:pt x="458792" y="554247"/>
                            <a:pt x="354338" y="540741"/>
                          </a:cubicBezTo>
                          <a:cubicBezTo>
                            <a:pt x="249884" y="527235"/>
                            <a:pt x="35839" y="528783"/>
                            <a:pt x="5017" y="483797"/>
                          </a:cubicBezTo>
                          <a:cubicBezTo>
                            <a:pt x="-25805" y="438811"/>
                            <a:pt x="94059" y="332472"/>
                            <a:pt x="128306" y="260553"/>
                          </a:cubicBezTo>
                          <a:close/>
                        </a:path>
                      </a:pathLst>
                    </a:cu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23" name="Oval 89"/>
                    <p:cNvSpPr/>
                    <p:nvPr/>
                  </p:nvSpPr>
                  <p:spPr>
                    <a:xfrm rot="10107046">
                      <a:off x="4416006" y="3014115"/>
                      <a:ext cx="139789" cy="263105"/>
                    </a:xfrm>
                    <a:custGeom>
                      <a:avLst/>
                      <a:gdLst>
                        <a:gd name="connsiteX0" fmla="*/ 0 w 375385"/>
                        <a:gd name="connsiteY0" fmla="*/ 200641 h 401282"/>
                        <a:gd name="connsiteX1" fmla="*/ 187693 w 375385"/>
                        <a:gd name="connsiteY1" fmla="*/ 0 h 401282"/>
                        <a:gd name="connsiteX2" fmla="*/ 375386 w 375385"/>
                        <a:gd name="connsiteY2" fmla="*/ 200641 h 401282"/>
                        <a:gd name="connsiteX3" fmla="*/ 187693 w 375385"/>
                        <a:gd name="connsiteY3" fmla="*/ 401282 h 401282"/>
                        <a:gd name="connsiteX4" fmla="*/ 0 w 375385"/>
                        <a:gd name="connsiteY4" fmla="*/ 200641 h 401282"/>
                        <a:gd name="connsiteX0" fmla="*/ 0 w 442763"/>
                        <a:gd name="connsiteY0" fmla="*/ 200641 h 401282"/>
                        <a:gd name="connsiteX1" fmla="*/ 255070 w 442763"/>
                        <a:gd name="connsiteY1" fmla="*/ 0 h 401282"/>
                        <a:gd name="connsiteX2" fmla="*/ 442763 w 442763"/>
                        <a:gd name="connsiteY2" fmla="*/ 200641 h 401282"/>
                        <a:gd name="connsiteX3" fmla="*/ 255070 w 442763"/>
                        <a:gd name="connsiteY3" fmla="*/ 401282 h 401282"/>
                        <a:gd name="connsiteX4" fmla="*/ 0 w 442763"/>
                        <a:gd name="connsiteY4" fmla="*/ 200641 h 401282"/>
                        <a:gd name="connsiteX0" fmla="*/ 0 w 510140"/>
                        <a:gd name="connsiteY0" fmla="*/ 200664 h 401325"/>
                        <a:gd name="connsiteX1" fmla="*/ 255070 w 510140"/>
                        <a:gd name="connsiteY1" fmla="*/ 23 h 401325"/>
                        <a:gd name="connsiteX2" fmla="*/ 510140 w 510140"/>
                        <a:gd name="connsiteY2" fmla="*/ 191039 h 401325"/>
                        <a:gd name="connsiteX3" fmla="*/ 255070 w 510140"/>
                        <a:gd name="connsiteY3" fmla="*/ 401305 h 401325"/>
                        <a:gd name="connsiteX4" fmla="*/ 0 w 510140"/>
                        <a:gd name="connsiteY4" fmla="*/ 200664 h 401325"/>
                        <a:gd name="connsiteX0" fmla="*/ 0 w 510140"/>
                        <a:gd name="connsiteY0" fmla="*/ 200664 h 362822"/>
                        <a:gd name="connsiteX1" fmla="*/ 255070 w 510140"/>
                        <a:gd name="connsiteY1" fmla="*/ 23 h 362822"/>
                        <a:gd name="connsiteX2" fmla="*/ 510140 w 510140"/>
                        <a:gd name="connsiteY2" fmla="*/ 191039 h 362822"/>
                        <a:gd name="connsiteX3" fmla="*/ 255070 w 510140"/>
                        <a:gd name="connsiteY3" fmla="*/ 362804 h 362822"/>
                        <a:gd name="connsiteX4" fmla="*/ 0 w 510140"/>
                        <a:gd name="connsiteY4" fmla="*/ 200664 h 362822"/>
                        <a:gd name="connsiteX0" fmla="*/ 7579 w 517719"/>
                        <a:gd name="connsiteY0" fmla="*/ 212706 h 374863"/>
                        <a:gd name="connsiteX1" fmla="*/ 84580 w 517719"/>
                        <a:gd name="connsiteY1" fmla="*/ 40769 h 374863"/>
                        <a:gd name="connsiteX2" fmla="*/ 262649 w 517719"/>
                        <a:gd name="connsiteY2" fmla="*/ 12065 h 374863"/>
                        <a:gd name="connsiteX3" fmla="*/ 517719 w 517719"/>
                        <a:gd name="connsiteY3" fmla="*/ 203081 h 374863"/>
                        <a:gd name="connsiteX4" fmla="*/ 262649 w 517719"/>
                        <a:gd name="connsiteY4" fmla="*/ 374846 h 374863"/>
                        <a:gd name="connsiteX5" fmla="*/ 7579 w 517719"/>
                        <a:gd name="connsiteY5" fmla="*/ 212706 h 374863"/>
                        <a:gd name="connsiteX0" fmla="*/ 7579 w 523790"/>
                        <a:gd name="connsiteY0" fmla="*/ 202911 h 365068"/>
                        <a:gd name="connsiteX1" fmla="*/ 84580 w 523790"/>
                        <a:gd name="connsiteY1" fmla="*/ 30974 h 365068"/>
                        <a:gd name="connsiteX2" fmla="*/ 262649 w 523790"/>
                        <a:gd name="connsiteY2" fmla="*/ 2270 h 365068"/>
                        <a:gd name="connsiteX3" fmla="*/ 450341 w 523790"/>
                        <a:gd name="connsiteY3" fmla="*/ 59851 h 365068"/>
                        <a:gd name="connsiteX4" fmla="*/ 517719 w 523790"/>
                        <a:gd name="connsiteY4" fmla="*/ 193286 h 365068"/>
                        <a:gd name="connsiteX5" fmla="*/ 262649 w 523790"/>
                        <a:gd name="connsiteY5" fmla="*/ 365051 h 365068"/>
                        <a:gd name="connsiteX6" fmla="*/ 7579 w 523790"/>
                        <a:gd name="connsiteY6" fmla="*/ 202911 h 36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790" h="365068">
                          <a:moveTo>
                            <a:pt x="7579" y="202911"/>
                          </a:moveTo>
                          <a:cubicBezTo>
                            <a:pt x="-22099" y="147232"/>
                            <a:pt x="42068" y="64414"/>
                            <a:pt x="84580" y="30974"/>
                          </a:cubicBezTo>
                          <a:cubicBezTo>
                            <a:pt x="127092" y="-2466"/>
                            <a:pt x="201689" y="-2543"/>
                            <a:pt x="262649" y="2270"/>
                          </a:cubicBezTo>
                          <a:cubicBezTo>
                            <a:pt x="323609" y="7083"/>
                            <a:pt x="407829" y="28015"/>
                            <a:pt x="450341" y="59851"/>
                          </a:cubicBezTo>
                          <a:cubicBezTo>
                            <a:pt x="492853" y="91687"/>
                            <a:pt x="540980" y="142419"/>
                            <a:pt x="517719" y="193286"/>
                          </a:cubicBezTo>
                          <a:cubicBezTo>
                            <a:pt x="494458" y="244153"/>
                            <a:pt x="347672" y="363447"/>
                            <a:pt x="262649" y="365051"/>
                          </a:cubicBezTo>
                          <a:cubicBezTo>
                            <a:pt x="177626" y="366655"/>
                            <a:pt x="37257" y="258590"/>
                            <a:pt x="7579" y="202911"/>
                          </a:cubicBezTo>
                          <a:close/>
                        </a:path>
                      </a:pathLst>
                    </a:cu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24" name="Oval 206"/>
                    <p:cNvSpPr/>
                    <p:nvPr/>
                  </p:nvSpPr>
                  <p:spPr>
                    <a:xfrm rot="12508657">
                      <a:off x="4555552" y="2932566"/>
                      <a:ext cx="581017" cy="691159"/>
                    </a:xfrm>
                    <a:custGeom>
                      <a:avLst/>
                      <a:gdLst>
                        <a:gd name="connsiteX0" fmla="*/ 0 w 369870"/>
                        <a:gd name="connsiteY0" fmla="*/ 269914 h 539827"/>
                        <a:gd name="connsiteX1" fmla="*/ 184935 w 369870"/>
                        <a:gd name="connsiteY1" fmla="*/ 0 h 539827"/>
                        <a:gd name="connsiteX2" fmla="*/ 369870 w 369870"/>
                        <a:gd name="connsiteY2" fmla="*/ 269914 h 539827"/>
                        <a:gd name="connsiteX3" fmla="*/ 184935 w 369870"/>
                        <a:gd name="connsiteY3" fmla="*/ 539828 h 539827"/>
                        <a:gd name="connsiteX4" fmla="*/ 0 w 369870"/>
                        <a:gd name="connsiteY4" fmla="*/ 269914 h 539827"/>
                        <a:gd name="connsiteX0" fmla="*/ 8055 w 377925"/>
                        <a:gd name="connsiteY0" fmla="*/ 283612 h 553526"/>
                        <a:gd name="connsiteX1" fmla="*/ 49152 w 377925"/>
                        <a:gd name="connsiteY1" fmla="*/ 65069 h 553526"/>
                        <a:gd name="connsiteX2" fmla="*/ 192990 w 377925"/>
                        <a:gd name="connsiteY2" fmla="*/ 13698 h 553526"/>
                        <a:gd name="connsiteX3" fmla="*/ 377925 w 377925"/>
                        <a:gd name="connsiteY3" fmla="*/ 283612 h 553526"/>
                        <a:gd name="connsiteX4" fmla="*/ 192990 w 377925"/>
                        <a:gd name="connsiteY4" fmla="*/ 553526 h 553526"/>
                        <a:gd name="connsiteX5" fmla="*/ 8055 w 377925"/>
                        <a:gd name="connsiteY5" fmla="*/ 283612 h 553526"/>
                        <a:gd name="connsiteX0" fmla="*/ 168285 w 538155"/>
                        <a:gd name="connsiteY0" fmla="*/ 283612 h 565934"/>
                        <a:gd name="connsiteX1" fmla="*/ 209382 w 538155"/>
                        <a:gd name="connsiteY1" fmla="*/ 65069 h 565934"/>
                        <a:gd name="connsiteX2" fmla="*/ 353220 w 538155"/>
                        <a:gd name="connsiteY2" fmla="*/ 13698 h 565934"/>
                        <a:gd name="connsiteX3" fmla="*/ 538155 w 538155"/>
                        <a:gd name="connsiteY3" fmla="*/ 283612 h 565934"/>
                        <a:gd name="connsiteX4" fmla="*/ 353220 w 538155"/>
                        <a:gd name="connsiteY4" fmla="*/ 553526 h 565934"/>
                        <a:gd name="connsiteX5" fmla="*/ 3899 w 538155"/>
                        <a:gd name="connsiteY5" fmla="*/ 496582 h 565934"/>
                        <a:gd name="connsiteX6" fmla="*/ 168285 w 538155"/>
                        <a:gd name="connsiteY6" fmla="*/ 283612 h 565934"/>
                        <a:gd name="connsiteX0" fmla="*/ 168285 w 636421"/>
                        <a:gd name="connsiteY0" fmla="*/ 283612 h 594885"/>
                        <a:gd name="connsiteX1" fmla="*/ 209382 w 636421"/>
                        <a:gd name="connsiteY1" fmla="*/ 65069 h 594885"/>
                        <a:gd name="connsiteX2" fmla="*/ 353220 w 636421"/>
                        <a:gd name="connsiteY2" fmla="*/ 13698 h 594885"/>
                        <a:gd name="connsiteX3" fmla="*/ 538155 w 636421"/>
                        <a:gd name="connsiteY3" fmla="*/ 283612 h 594885"/>
                        <a:gd name="connsiteX4" fmla="*/ 630623 w 636421"/>
                        <a:gd name="connsiteY4" fmla="*/ 577617 h 594885"/>
                        <a:gd name="connsiteX5" fmla="*/ 353220 w 636421"/>
                        <a:gd name="connsiteY5" fmla="*/ 553526 h 594885"/>
                        <a:gd name="connsiteX6" fmla="*/ 3899 w 636421"/>
                        <a:gd name="connsiteY6" fmla="*/ 496582 h 594885"/>
                        <a:gd name="connsiteX7" fmla="*/ 168285 w 636421"/>
                        <a:gd name="connsiteY7" fmla="*/ 283612 h 594885"/>
                        <a:gd name="connsiteX0" fmla="*/ 168285 w 636826"/>
                        <a:gd name="connsiteY0" fmla="*/ 270827 h 582100"/>
                        <a:gd name="connsiteX1" fmla="*/ 209382 w 636826"/>
                        <a:gd name="connsiteY1" fmla="*/ 52284 h 582100"/>
                        <a:gd name="connsiteX2" fmla="*/ 353220 w 636826"/>
                        <a:gd name="connsiteY2" fmla="*/ 913 h 582100"/>
                        <a:gd name="connsiteX3" fmla="*/ 476510 w 636826"/>
                        <a:gd name="connsiteY3" fmla="*/ 40850 h 582100"/>
                        <a:gd name="connsiteX4" fmla="*/ 538155 w 636826"/>
                        <a:gd name="connsiteY4" fmla="*/ 270827 h 582100"/>
                        <a:gd name="connsiteX5" fmla="*/ 630623 w 636826"/>
                        <a:gd name="connsiteY5" fmla="*/ 564832 h 582100"/>
                        <a:gd name="connsiteX6" fmla="*/ 353220 w 636826"/>
                        <a:gd name="connsiteY6" fmla="*/ 540741 h 582100"/>
                        <a:gd name="connsiteX7" fmla="*/ 3899 w 636826"/>
                        <a:gd name="connsiteY7" fmla="*/ 483797 h 582100"/>
                        <a:gd name="connsiteX8" fmla="*/ 168285 w 636826"/>
                        <a:gd name="connsiteY8" fmla="*/ 270827 h 582100"/>
                        <a:gd name="connsiteX0" fmla="*/ 128306 w 637944"/>
                        <a:gd name="connsiteY0" fmla="*/ 260553 h 582100"/>
                        <a:gd name="connsiteX1" fmla="*/ 210500 w 637944"/>
                        <a:gd name="connsiteY1" fmla="*/ 52284 h 582100"/>
                        <a:gd name="connsiteX2" fmla="*/ 354338 w 637944"/>
                        <a:gd name="connsiteY2" fmla="*/ 913 h 582100"/>
                        <a:gd name="connsiteX3" fmla="*/ 477628 w 637944"/>
                        <a:gd name="connsiteY3" fmla="*/ 40850 h 582100"/>
                        <a:gd name="connsiteX4" fmla="*/ 539273 w 637944"/>
                        <a:gd name="connsiteY4" fmla="*/ 270827 h 582100"/>
                        <a:gd name="connsiteX5" fmla="*/ 631741 w 637944"/>
                        <a:gd name="connsiteY5" fmla="*/ 564832 h 582100"/>
                        <a:gd name="connsiteX6" fmla="*/ 354338 w 637944"/>
                        <a:gd name="connsiteY6" fmla="*/ 540741 h 582100"/>
                        <a:gd name="connsiteX7" fmla="*/ 5017 w 637944"/>
                        <a:gd name="connsiteY7" fmla="*/ 483797 h 582100"/>
                        <a:gd name="connsiteX8" fmla="*/ 128306 w 637944"/>
                        <a:gd name="connsiteY8" fmla="*/ 260553 h 58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944" h="582100">
                          <a:moveTo>
                            <a:pt x="128306" y="260553"/>
                          </a:moveTo>
                          <a:cubicBezTo>
                            <a:pt x="162553" y="188634"/>
                            <a:pt x="179678" y="97270"/>
                            <a:pt x="210500" y="52284"/>
                          </a:cubicBezTo>
                          <a:cubicBezTo>
                            <a:pt x="241322" y="7298"/>
                            <a:pt x="309817" y="2819"/>
                            <a:pt x="354338" y="913"/>
                          </a:cubicBezTo>
                          <a:cubicBezTo>
                            <a:pt x="398859" y="-993"/>
                            <a:pt x="446806" y="-4136"/>
                            <a:pt x="477628" y="40850"/>
                          </a:cubicBezTo>
                          <a:cubicBezTo>
                            <a:pt x="508450" y="85836"/>
                            <a:pt x="508451" y="186921"/>
                            <a:pt x="539273" y="270827"/>
                          </a:cubicBezTo>
                          <a:cubicBezTo>
                            <a:pt x="570095" y="354733"/>
                            <a:pt x="662563" y="519846"/>
                            <a:pt x="631741" y="564832"/>
                          </a:cubicBezTo>
                          <a:cubicBezTo>
                            <a:pt x="600919" y="609818"/>
                            <a:pt x="458792" y="554247"/>
                            <a:pt x="354338" y="540741"/>
                          </a:cubicBezTo>
                          <a:cubicBezTo>
                            <a:pt x="249884" y="527235"/>
                            <a:pt x="35839" y="528783"/>
                            <a:pt x="5017" y="483797"/>
                          </a:cubicBezTo>
                          <a:cubicBezTo>
                            <a:pt x="-25805" y="438811"/>
                            <a:pt x="94059" y="332472"/>
                            <a:pt x="128306" y="260553"/>
                          </a:cubicBezTo>
                          <a:close/>
                        </a:path>
                      </a:pathLst>
                    </a:cu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25" name="Oval 89"/>
                    <p:cNvSpPr/>
                    <p:nvPr/>
                  </p:nvSpPr>
                  <p:spPr>
                    <a:xfrm rot="12508657">
                      <a:off x="4756879" y="3195203"/>
                      <a:ext cx="139398" cy="257883"/>
                    </a:xfrm>
                    <a:custGeom>
                      <a:avLst/>
                      <a:gdLst>
                        <a:gd name="connsiteX0" fmla="*/ 0 w 375385"/>
                        <a:gd name="connsiteY0" fmla="*/ 200641 h 401282"/>
                        <a:gd name="connsiteX1" fmla="*/ 187693 w 375385"/>
                        <a:gd name="connsiteY1" fmla="*/ 0 h 401282"/>
                        <a:gd name="connsiteX2" fmla="*/ 375386 w 375385"/>
                        <a:gd name="connsiteY2" fmla="*/ 200641 h 401282"/>
                        <a:gd name="connsiteX3" fmla="*/ 187693 w 375385"/>
                        <a:gd name="connsiteY3" fmla="*/ 401282 h 401282"/>
                        <a:gd name="connsiteX4" fmla="*/ 0 w 375385"/>
                        <a:gd name="connsiteY4" fmla="*/ 200641 h 401282"/>
                        <a:gd name="connsiteX0" fmla="*/ 0 w 442763"/>
                        <a:gd name="connsiteY0" fmla="*/ 200641 h 401282"/>
                        <a:gd name="connsiteX1" fmla="*/ 255070 w 442763"/>
                        <a:gd name="connsiteY1" fmla="*/ 0 h 401282"/>
                        <a:gd name="connsiteX2" fmla="*/ 442763 w 442763"/>
                        <a:gd name="connsiteY2" fmla="*/ 200641 h 401282"/>
                        <a:gd name="connsiteX3" fmla="*/ 255070 w 442763"/>
                        <a:gd name="connsiteY3" fmla="*/ 401282 h 401282"/>
                        <a:gd name="connsiteX4" fmla="*/ 0 w 442763"/>
                        <a:gd name="connsiteY4" fmla="*/ 200641 h 401282"/>
                        <a:gd name="connsiteX0" fmla="*/ 0 w 510140"/>
                        <a:gd name="connsiteY0" fmla="*/ 200664 h 401325"/>
                        <a:gd name="connsiteX1" fmla="*/ 255070 w 510140"/>
                        <a:gd name="connsiteY1" fmla="*/ 23 h 401325"/>
                        <a:gd name="connsiteX2" fmla="*/ 510140 w 510140"/>
                        <a:gd name="connsiteY2" fmla="*/ 191039 h 401325"/>
                        <a:gd name="connsiteX3" fmla="*/ 255070 w 510140"/>
                        <a:gd name="connsiteY3" fmla="*/ 401305 h 401325"/>
                        <a:gd name="connsiteX4" fmla="*/ 0 w 510140"/>
                        <a:gd name="connsiteY4" fmla="*/ 200664 h 401325"/>
                        <a:gd name="connsiteX0" fmla="*/ 0 w 510140"/>
                        <a:gd name="connsiteY0" fmla="*/ 200664 h 362822"/>
                        <a:gd name="connsiteX1" fmla="*/ 255070 w 510140"/>
                        <a:gd name="connsiteY1" fmla="*/ 23 h 362822"/>
                        <a:gd name="connsiteX2" fmla="*/ 510140 w 510140"/>
                        <a:gd name="connsiteY2" fmla="*/ 191039 h 362822"/>
                        <a:gd name="connsiteX3" fmla="*/ 255070 w 510140"/>
                        <a:gd name="connsiteY3" fmla="*/ 362804 h 362822"/>
                        <a:gd name="connsiteX4" fmla="*/ 0 w 510140"/>
                        <a:gd name="connsiteY4" fmla="*/ 200664 h 362822"/>
                        <a:gd name="connsiteX0" fmla="*/ 7579 w 517719"/>
                        <a:gd name="connsiteY0" fmla="*/ 212706 h 374863"/>
                        <a:gd name="connsiteX1" fmla="*/ 84580 w 517719"/>
                        <a:gd name="connsiteY1" fmla="*/ 40769 h 374863"/>
                        <a:gd name="connsiteX2" fmla="*/ 262649 w 517719"/>
                        <a:gd name="connsiteY2" fmla="*/ 12065 h 374863"/>
                        <a:gd name="connsiteX3" fmla="*/ 517719 w 517719"/>
                        <a:gd name="connsiteY3" fmla="*/ 203081 h 374863"/>
                        <a:gd name="connsiteX4" fmla="*/ 262649 w 517719"/>
                        <a:gd name="connsiteY4" fmla="*/ 374846 h 374863"/>
                        <a:gd name="connsiteX5" fmla="*/ 7579 w 517719"/>
                        <a:gd name="connsiteY5" fmla="*/ 212706 h 374863"/>
                        <a:gd name="connsiteX0" fmla="*/ 7579 w 523790"/>
                        <a:gd name="connsiteY0" fmla="*/ 202911 h 365068"/>
                        <a:gd name="connsiteX1" fmla="*/ 84580 w 523790"/>
                        <a:gd name="connsiteY1" fmla="*/ 30974 h 365068"/>
                        <a:gd name="connsiteX2" fmla="*/ 262649 w 523790"/>
                        <a:gd name="connsiteY2" fmla="*/ 2270 h 365068"/>
                        <a:gd name="connsiteX3" fmla="*/ 450341 w 523790"/>
                        <a:gd name="connsiteY3" fmla="*/ 59851 h 365068"/>
                        <a:gd name="connsiteX4" fmla="*/ 517719 w 523790"/>
                        <a:gd name="connsiteY4" fmla="*/ 193286 h 365068"/>
                        <a:gd name="connsiteX5" fmla="*/ 262649 w 523790"/>
                        <a:gd name="connsiteY5" fmla="*/ 365051 h 365068"/>
                        <a:gd name="connsiteX6" fmla="*/ 7579 w 523790"/>
                        <a:gd name="connsiteY6" fmla="*/ 202911 h 36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790" h="365068">
                          <a:moveTo>
                            <a:pt x="7579" y="202911"/>
                          </a:moveTo>
                          <a:cubicBezTo>
                            <a:pt x="-22099" y="147232"/>
                            <a:pt x="42068" y="64414"/>
                            <a:pt x="84580" y="30974"/>
                          </a:cubicBezTo>
                          <a:cubicBezTo>
                            <a:pt x="127092" y="-2466"/>
                            <a:pt x="201689" y="-2543"/>
                            <a:pt x="262649" y="2270"/>
                          </a:cubicBezTo>
                          <a:cubicBezTo>
                            <a:pt x="323609" y="7083"/>
                            <a:pt x="407829" y="28015"/>
                            <a:pt x="450341" y="59851"/>
                          </a:cubicBezTo>
                          <a:cubicBezTo>
                            <a:pt x="492853" y="91687"/>
                            <a:pt x="540980" y="142419"/>
                            <a:pt x="517719" y="193286"/>
                          </a:cubicBezTo>
                          <a:cubicBezTo>
                            <a:pt x="494458" y="244153"/>
                            <a:pt x="347672" y="363447"/>
                            <a:pt x="262649" y="365051"/>
                          </a:cubicBezTo>
                          <a:cubicBezTo>
                            <a:pt x="177626" y="366655"/>
                            <a:pt x="37257" y="258590"/>
                            <a:pt x="7579" y="202911"/>
                          </a:cubicBezTo>
                          <a:close/>
                        </a:path>
                      </a:pathLst>
                    </a:cu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26" name="Oval 206"/>
                    <p:cNvSpPr/>
                    <p:nvPr/>
                  </p:nvSpPr>
                  <p:spPr>
                    <a:xfrm rot="15454564">
                      <a:off x="4785293" y="3258215"/>
                      <a:ext cx="581017" cy="691159"/>
                    </a:xfrm>
                    <a:custGeom>
                      <a:avLst/>
                      <a:gdLst>
                        <a:gd name="connsiteX0" fmla="*/ 0 w 369870"/>
                        <a:gd name="connsiteY0" fmla="*/ 269914 h 539827"/>
                        <a:gd name="connsiteX1" fmla="*/ 184935 w 369870"/>
                        <a:gd name="connsiteY1" fmla="*/ 0 h 539827"/>
                        <a:gd name="connsiteX2" fmla="*/ 369870 w 369870"/>
                        <a:gd name="connsiteY2" fmla="*/ 269914 h 539827"/>
                        <a:gd name="connsiteX3" fmla="*/ 184935 w 369870"/>
                        <a:gd name="connsiteY3" fmla="*/ 539828 h 539827"/>
                        <a:gd name="connsiteX4" fmla="*/ 0 w 369870"/>
                        <a:gd name="connsiteY4" fmla="*/ 269914 h 539827"/>
                        <a:gd name="connsiteX0" fmla="*/ 8055 w 377925"/>
                        <a:gd name="connsiteY0" fmla="*/ 283612 h 553526"/>
                        <a:gd name="connsiteX1" fmla="*/ 49152 w 377925"/>
                        <a:gd name="connsiteY1" fmla="*/ 65069 h 553526"/>
                        <a:gd name="connsiteX2" fmla="*/ 192990 w 377925"/>
                        <a:gd name="connsiteY2" fmla="*/ 13698 h 553526"/>
                        <a:gd name="connsiteX3" fmla="*/ 377925 w 377925"/>
                        <a:gd name="connsiteY3" fmla="*/ 283612 h 553526"/>
                        <a:gd name="connsiteX4" fmla="*/ 192990 w 377925"/>
                        <a:gd name="connsiteY4" fmla="*/ 553526 h 553526"/>
                        <a:gd name="connsiteX5" fmla="*/ 8055 w 377925"/>
                        <a:gd name="connsiteY5" fmla="*/ 283612 h 553526"/>
                        <a:gd name="connsiteX0" fmla="*/ 168285 w 538155"/>
                        <a:gd name="connsiteY0" fmla="*/ 283612 h 565934"/>
                        <a:gd name="connsiteX1" fmla="*/ 209382 w 538155"/>
                        <a:gd name="connsiteY1" fmla="*/ 65069 h 565934"/>
                        <a:gd name="connsiteX2" fmla="*/ 353220 w 538155"/>
                        <a:gd name="connsiteY2" fmla="*/ 13698 h 565934"/>
                        <a:gd name="connsiteX3" fmla="*/ 538155 w 538155"/>
                        <a:gd name="connsiteY3" fmla="*/ 283612 h 565934"/>
                        <a:gd name="connsiteX4" fmla="*/ 353220 w 538155"/>
                        <a:gd name="connsiteY4" fmla="*/ 553526 h 565934"/>
                        <a:gd name="connsiteX5" fmla="*/ 3899 w 538155"/>
                        <a:gd name="connsiteY5" fmla="*/ 496582 h 565934"/>
                        <a:gd name="connsiteX6" fmla="*/ 168285 w 538155"/>
                        <a:gd name="connsiteY6" fmla="*/ 283612 h 565934"/>
                        <a:gd name="connsiteX0" fmla="*/ 168285 w 636421"/>
                        <a:gd name="connsiteY0" fmla="*/ 283612 h 594885"/>
                        <a:gd name="connsiteX1" fmla="*/ 209382 w 636421"/>
                        <a:gd name="connsiteY1" fmla="*/ 65069 h 594885"/>
                        <a:gd name="connsiteX2" fmla="*/ 353220 w 636421"/>
                        <a:gd name="connsiteY2" fmla="*/ 13698 h 594885"/>
                        <a:gd name="connsiteX3" fmla="*/ 538155 w 636421"/>
                        <a:gd name="connsiteY3" fmla="*/ 283612 h 594885"/>
                        <a:gd name="connsiteX4" fmla="*/ 630623 w 636421"/>
                        <a:gd name="connsiteY4" fmla="*/ 577617 h 594885"/>
                        <a:gd name="connsiteX5" fmla="*/ 353220 w 636421"/>
                        <a:gd name="connsiteY5" fmla="*/ 553526 h 594885"/>
                        <a:gd name="connsiteX6" fmla="*/ 3899 w 636421"/>
                        <a:gd name="connsiteY6" fmla="*/ 496582 h 594885"/>
                        <a:gd name="connsiteX7" fmla="*/ 168285 w 636421"/>
                        <a:gd name="connsiteY7" fmla="*/ 283612 h 594885"/>
                        <a:gd name="connsiteX0" fmla="*/ 168285 w 636826"/>
                        <a:gd name="connsiteY0" fmla="*/ 270827 h 582100"/>
                        <a:gd name="connsiteX1" fmla="*/ 209382 w 636826"/>
                        <a:gd name="connsiteY1" fmla="*/ 52284 h 582100"/>
                        <a:gd name="connsiteX2" fmla="*/ 353220 w 636826"/>
                        <a:gd name="connsiteY2" fmla="*/ 913 h 582100"/>
                        <a:gd name="connsiteX3" fmla="*/ 476510 w 636826"/>
                        <a:gd name="connsiteY3" fmla="*/ 40850 h 582100"/>
                        <a:gd name="connsiteX4" fmla="*/ 538155 w 636826"/>
                        <a:gd name="connsiteY4" fmla="*/ 270827 h 582100"/>
                        <a:gd name="connsiteX5" fmla="*/ 630623 w 636826"/>
                        <a:gd name="connsiteY5" fmla="*/ 564832 h 582100"/>
                        <a:gd name="connsiteX6" fmla="*/ 353220 w 636826"/>
                        <a:gd name="connsiteY6" fmla="*/ 540741 h 582100"/>
                        <a:gd name="connsiteX7" fmla="*/ 3899 w 636826"/>
                        <a:gd name="connsiteY7" fmla="*/ 483797 h 582100"/>
                        <a:gd name="connsiteX8" fmla="*/ 168285 w 636826"/>
                        <a:gd name="connsiteY8" fmla="*/ 270827 h 582100"/>
                        <a:gd name="connsiteX0" fmla="*/ 128306 w 637944"/>
                        <a:gd name="connsiteY0" fmla="*/ 260553 h 582100"/>
                        <a:gd name="connsiteX1" fmla="*/ 210500 w 637944"/>
                        <a:gd name="connsiteY1" fmla="*/ 52284 h 582100"/>
                        <a:gd name="connsiteX2" fmla="*/ 354338 w 637944"/>
                        <a:gd name="connsiteY2" fmla="*/ 913 h 582100"/>
                        <a:gd name="connsiteX3" fmla="*/ 477628 w 637944"/>
                        <a:gd name="connsiteY3" fmla="*/ 40850 h 582100"/>
                        <a:gd name="connsiteX4" fmla="*/ 539273 w 637944"/>
                        <a:gd name="connsiteY4" fmla="*/ 270827 h 582100"/>
                        <a:gd name="connsiteX5" fmla="*/ 631741 w 637944"/>
                        <a:gd name="connsiteY5" fmla="*/ 564832 h 582100"/>
                        <a:gd name="connsiteX6" fmla="*/ 354338 w 637944"/>
                        <a:gd name="connsiteY6" fmla="*/ 540741 h 582100"/>
                        <a:gd name="connsiteX7" fmla="*/ 5017 w 637944"/>
                        <a:gd name="connsiteY7" fmla="*/ 483797 h 582100"/>
                        <a:gd name="connsiteX8" fmla="*/ 128306 w 637944"/>
                        <a:gd name="connsiteY8" fmla="*/ 260553 h 58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944" h="582100">
                          <a:moveTo>
                            <a:pt x="128306" y="260553"/>
                          </a:moveTo>
                          <a:cubicBezTo>
                            <a:pt x="162553" y="188634"/>
                            <a:pt x="179678" y="97270"/>
                            <a:pt x="210500" y="52284"/>
                          </a:cubicBezTo>
                          <a:cubicBezTo>
                            <a:pt x="241322" y="7298"/>
                            <a:pt x="309817" y="2819"/>
                            <a:pt x="354338" y="913"/>
                          </a:cubicBezTo>
                          <a:cubicBezTo>
                            <a:pt x="398859" y="-993"/>
                            <a:pt x="446806" y="-4136"/>
                            <a:pt x="477628" y="40850"/>
                          </a:cubicBezTo>
                          <a:cubicBezTo>
                            <a:pt x="508450" y="85836"/>
                            <a:pt x="508451" y="186921"/>
                            <a:pt x="539273" y="270827"/>
                          </a:cubicBezTo>
                          <a:cubicBezTo>
                            <a:pt x="570095" y="354733"/>
                            <a:pt x="662563" y="519846"/>
                            <a:pt x="631741" y="564832"/>
                          </a:cubicBezTo>
                          <a:cubicBezTo>
                            <a:pt x="600919" y="609818"/>
                            <a:pt x="458792" y="554247"/>
                            <a:pt x="354338" y="540741"/>
                          </a:cubicBezTo>
                          <a:cubicBezTo>
                            <a:pt x="249884" y="527235"/>
                            <a:pt x="35839" y="528783"/>
                            <a:pt x="5017" y="483797"/>
                          </a:cubicBezTo>
                          <a:cubicBezTo>
                            <a:pt x="-25805" y="438811"/>
                            <a:pt x="94059" y="332472"/>
                            <a:pt x="128306" y="260553"/>
                          </a:cubicBezTo>
                          <a:close/>
                        </a:path>
                      </a:pathLst>
                    </a:cu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27" name="Oval 89"/>
                    <p:cNvSpPr/>
                    <p:nvPr/>
                  </p:nvSpPr>
                  <p:spPr>
                    <a:xfrm rot="15454564">
                      <a:off x="4937958" y="3503939"/>
                      <a:ext cx="161794" cy="237888"/>
                    </a:xfrm>
                    <a:custGeom>
                      <a:avLst/>
                      <a:gdLst>
                        <a:gd name="connsiteX0" fmla="*/ 0 w 375385"/>
                        <a:gd name="connsiteY0" fmla="*/ 200641 h 401282"/>
                        <a:gd name="connsiteX1" fmla="*/ 187693 w 375385"/>
                        <a:gd name="connsiteY1" fmla="*/ 0 h 401282"/>
                        <a:gd name="connsiteX2" fmla="*/ 375386 w 375385"/>
                        <a:gd name="connsiteY2" fmla="*/ 200641 h 401282"/>
                        <a:gd name="connsiteX3" fmla="*/ 187693 w 375385"/>
                        <a:gd name="connsiteY3" fmla="*/ 401282 h 401282"/>
                        <a:gd name="connsiteX4" fmla="*/ 0 w 375385"/>
                        <a:gd name="connsiteY4" fmla="*/ 200641 h 401282"/>
                        <a:gd name="connsiteX0" fmla="*/ 0 w 442763"/>
                        <a:gd name="connsiteY0" fmla="*/ 200641 h 401282"/>
                        <a:gd name="connsiteX1" fmla="*/ 255070 w 442763"/>
                        <a:gd name="connsiteY1" fmla="*/ 0 h 401282"/>
                        <a:gd name="connsiteX2" fmla="*/ 442763 w 442763"/>
                        <a:gd name="connsiteY2" fmla="*/ 200641 h 401282"/>
                        <a:gd name="connsiteX3" fmla="*/ 255070 w 442763"/>
                        <a:gd name="connsiteY3" fmla="*/ 401282 h 401282"/>
                        <a:gd name="connsiteX4" fmla="*/ 0 w 442763"/>
                        <a:gd name="connsiteY4" fmla="*/ 200641 h 401282"/>
                        <a:gd name="connsiteX0" fmla="*/ 0 w 510140"/>
                        <a:gd name="connsiteY0" fmla="*/ 200664 h 401325"/>
                        <a:gd name="connsiteX1" fmla="*/ 255070 w 510140"/>
                        <a:gd name="connsiteY1" fmla="*/ 23 h 401325"/>
                        <a:gd name="connsiteX2" fmla="*/ 510140 w 510140"/>
                        <a:gd name="connsiteY2" fmla="*/ 191039 h 401325"/>
                        <a:gd name="connsiteX3" fmla="*/ 255070 w 510140"/>
                        <a:gd name="connsiteY3" fmla="*/ 401305 h 401325"/>
                        <a:gd name="connsiteX4" fmla="*/ 0 w 510140"/>
                        <a:gd name="connsiteY4" fmla="*/ 200664 h 401325"/>
                        <a:gd name="connsiteX0" fmla="*/ 0 w 510140"/>
                        <a:gd name="connsiteY0" fmla="*/ 200664 h 362822"/>
                        <a:gd name="connsiteX1" fmla="*/ 255070 w 510140"/>
                        <a:gd name="connsiteY1" fmla="*/ 23 h 362822"/>
                        <a:gd name="connsiteX2" fmla="*/ 510140 w 510140"/>
                        <a:gd name="connsiteY2" fmla="*/ 191039 h 362822"/>
                        <a:gd name="connsiteX3" fmla="*/ 255070 w 510140"/>
                        <a:gd name="connsiteY3" fmla="*/ 362804 h 362822"/>
                        <a:gd name="connsiteX4" fmla="*/ 0 w 510140"/>
                        <a:gd name="connsiteY4" fmla="*/ 200664 h 362822"/>
                        <a:gd name="connsiteX0" fmla="*/ 7579 w 517719"/>
                        <a:gd name="connsiteY0" fmla="*/ 212706 h 374863"/>
                        <a:gd name="connsiteX1" fmla="*/ 84580 w 517719"/>
                        <a:gd name="connsiteY1" fmla="*/ 40769 h 374863"/>
                        <a:gd name="connsiteX2" fmla="*/ 262649 w 517719"/>
                        <a:gd name="connsiteY2" fmla="*/ 12065 h 374863"/>
                        <a:gd name="connsiteX3" fmla="*/ 517719 w 517719"/>
                        <a:gd name="connsiteY3" fmla="*/ 203081 h 374863"/>
                        <a:gd name="connsiteX4" fmla="*/ 262649 w 517719"/>
                        <a:gd name="connsiteY4" fmla="*/ 374846 h 374863"/>
                        <a:gd name="connsiteX5" fmla="*/ 7579 w 517719"/>
                        <a:gd name="connsiteY5" fmla="*/ 212706 h 374863"/>
                        <a:gd name="connsiteX0" fmla="*/ 7579 w 523790"/>
                        <a:gd name="connsiteY0" fmla="*/ 202911 h 365068"/>
                        <a:gd name="connsiteX1" fmla="*/ 84580 w 523790"/>
                        <a:gd name="connsiteY1" fmla="*/ 30974 h 365068"/>
                        <a:gd name="connsiteX2" fmla="*/ 262649 w 523790"/>
                        <a:gd name="connsiteY2" fmla="*/ 2270 h 365068"/>
                        <a:gd name="connsiteX3" fmla="*/ 450341 w 523790"/>
                        <a:gd name="connsiteY3" fmla="*/ 59851 h 365068"/>
                        <a:gd name="connsiteX4" fmla="*/ 517719 w 523790"/>
                        <a:gd name="connsiteY4" fmla="*/ 193286 h 365068"/>
                        <a:gd name="connsiteX5" fmla="*/ 262649 w 523790"/>
                        <a:gd name="connsiteY5" fmla="*/ 365051 h 365068"/>
                        <a:gd name="connsiteX6" fmla="*/ 7579 w 523790"/>
                        <a:gd name="connsiteY6" fmla="*/ 202911 h 36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790" h="365068">
                          <a:moveTo>
                            <a:pt x="7579" y="202911"/>
                          </a:moveTo>
                          <a:cubicBezTo>
                            <a:pt x="-22099" y="147232"/>
                            <a:pt x="42068" y="64414"/>
                            <a:pt x="84580" y="30974"/>
                          </a:cubicBezTo>
                          <a:cubicBezTo>
                            <a:pt x="127092" y="-2466"/>
                            <a:pt x="201689" y="-2543"/>
                            <a:pt x="262649" y="2270"/>
                          </a:cubicBezTo>
                          <a:cubicBezTo>
                            <a:pt x="323609" y="7083"/>
                            <a:pt x="407829" y="28015"/>
                            <a:pt x="450341" y="59851"/>
                          </a:cubicBezTo>
                          <a:cubicBezTo>
                            <a:pt x="492853" y="91687"/>
                            <a:pt x="540980" y="142419"/>
                            <a:pt x="517719" y="193286"/>
                          </a:cubicBezTo>
                          <a:cubicBezTo>
                            <a:pt x="494458" y="244153"/>
                            <a:pt x="347672" y="363447"/>
                            <a:pt x="262649" y="365051"/>
                          </a:cubicBezTo>
                          <a:cubicBezTo>
                            <a:pt x="177626" y="366655"/>
                            <a:pt x="37257" y="258590"/>
                            <a:pt x="7579" y="202911"/>
                          </a:cubicBezTo>
                          <a:close/>
                        </a:path>
                      </a:pathLst>
                    </a:cu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28" name="Oval 206"/>
                    <p:cNvSpPr/>
                    <p:nvPr/>
                  </p:nvSpPr>
                  <p:spPr>
                    <a:xfrm rot="17624318">
                      <a:off x="4728820" y="3648521"/>
                      <a:ext cx="581017" cy="691159"/>
                    </a:xfrm>
                    <a:custGeom>
                      <a:avLst/>
                      <a:gdLst>
                        <a:gd name="connsiteX0" fmla="*/ 0 w 369870"/>
                        <a:gd name="connsiteY0" fmla="*/ 269914 h 539827"/>
                        <a:gd name="connsiteX1" fmla="*/ 184935 w 369870"/>
                        <a:gd name="connsiteY1" fmla="*/ 0 h 539827"/>
                        <a:gd name="connsiteX2" fmla="*/ 369870 w 369870"/>
                        <a:gd name="connsiteY2" fmla="*/ 269914 h 539827"/>
                        <a:gd name="connsiteX3" fmla="*/ 184935 w 369870"/>
                        <a:gd name="connsiteY3" fmla="*/ 539828 h 539827"/>
                        <a:gd name="connsiteX4" fmla="*/ 0 w 369870"/>
                        <a:gd name="connsiteY4" fmla="*/ 269914 h 539827"/>
                        <a:gd name="connsiteX0" fmla="*/ 8055 w 377925"/>
                        <a:gd name="connsiteY0" fmla="*/ 283612 h 553526"/>
                        <a:gd name="connsiteX1" fmla="*/ 49152 w 377925"/>
                        <a:gd name="connsiteY1" fmla="*/ 65069 h 553526"/>
                        <a:gd name="connsiteX2" fmla="*/ 192990 w 377925"/>
                        <a:gd name="connsiteY2" fmla="*/ 13698 h 553526"/>
                        <a:gd name="connsiteX3" fmla="*/ 377925 w 377925"/>
                        <a:gd name="connsiteY3" fmla="*/ 283612 h 553526"/>
                        <a:gd name="connsiteX4" fmla="*/ 192990 w 377925"/>
                        <a:gd name="connsiteY4" fmla="*/ 553526 h 553526"/>
                        <a:gd name="connsiteX5" fmla="*/ 8055 w 377925"/>
                        <a:gd name="connsiteY5" fmla="*/ 283612 h 553526"/>
                        <a:gd name="connsiteX0" fmla="*/ 168285 w 538155"/>
                        <a:gd name="connsiteY0" fmla="*/ 283612 h 565934"/>
                        <a:gd name="connsiteX1" fmla="*/ 209382 w 538155"/>
                        <a:gd name="connsiteY1" fmla="*/ 65069 h 565934"/>
                        <a:gd name="connsiteX2" fmla="*/ 353220 w 538155"/>
                        <a:gd name="connsiteY2" fmla="*/ 13698 h 565934"/>
                        <a:gd name="connsiteX3" fmla="*/ 538155 w 538155"/>
                        <a:gd name="connsiteY3" fmla="*/ 283612 h 565934"/>
                        <a:gd name="connsiteX4" fmla="*/ 353220 w 538155"/>
                        <a:gd name="connsiteY4" fmla="*/ 553526 h 565934"/>
                        <a:gd name="connsiteX5" fmla="*/ 3899 w 538155"/>
                        <a:gd name="connsiteY5" fmla="*/ 496582 h 565934"/>
                        <a:gd name="connsiteX6" fmla="*/ 168285 w 538155"/>
                        <a:gd name="connsiteY6" fmla="*/ 283612 h 565934"/>
                        <a:gd name="connsiteX0" fmla="*/ 168285 w 636421"/>
                        <a:gd name="connsiteY0" fmla="*/ 283612 h 594885"/>
                        <a:gd name="connsiteX1" fmla="*/ 209382 w 636421"/>
                        <a:gd name="connsiteY1" fmla="*/ 65069 h 594885"/>
                        <a:gd name="connsiteX2" fmla="*/ 353220 w 636421"/>
                        <a:gd name="connsiteY2" fmla="*/ 13698 h 594885"/>
                        <a:gd name="connsiteX3" fmla="*/ 538155 w 636421"/>
                        <a:gd name="connsiteY3" fmla="*/ 283612 h 594885"/>
                        <a:gd name="connsiteX4" fmla="*/ 630623 w 636421"/>
                        <a:gd name="connsiteY4" fmla="*/ 577617 h 594885"/>
                        <a:gd name="connsiteX5" fmla="*/ 353220 w 636421"/>
                        <a:gd name="connsiteY5" fmla="*/ 553526 h 594885"/>
                        <a:gd name="connsiteX6" fmla="*/ 3899 w 636421"/>
                        <a:gd name="connsiteY6" fmla="*/ 496582 h 594885"/>
                        <a:gd name="connsiteX7" fmla="*/ 168285 w 636421"/>
                        <a:gd name="connsiteY7" fmla="*/ 283612 h 594885"/>
                        <a:gd name="connsiteX0" fmla="*/ 168285 w 636826"/>
                        <a:gd name="connsiteY0" fmla="*/ 270827 h 582100"/>
                        <a:gd name="connsiteX1" fmla="*/ 209382 w 636826"/>
                        <a:gd name="connsiteY1" fmla="*/ 52284 h 582100"/>
                        <a:gd name="connsiteX2" fmla="*/ 353220 w 636826"/>
                        <a:gd name="connsiteY2" fmla="*/ 913 h 582100"/>
                        <a:gd name="connsiteX3" fmla="*/ 476510 w 636826"/>
                        <a:gd name="connsiteY3" fmla="*/ 40850 h 582100"/>
                        <a:gd name="connsiteX4" fmla="*/ 538155 w 636826"/>
                        <a:gd name="connsiteY4" fmla="*/ 270827 h 582100"/>
                        <a:gd name="connsiteX5" fmla="*/ 630623 w 636826"/>
                        <a:gd name="connsiteY5" fmla="*/ 564832 h 582100"/>
                        <a:gd name="connsiteX6" fmla="*/ 353220 w 636826"/>
                        <a:gd name="connsiteY6" fmla="*/ 540741 h 582100"/>
                        <a:gd name="connsiteX7" fmla="*/ 3899 w 636826"/>
                        <a:gd name="connsiteY7" fmla="*/ 483797 h 582100"/>
                        <a:gd name="connsiteX8" fmla="*/ 168285 w 636826"/>
                        <a:gd name="connsiteY8" fmla="*/ 270827 h 582100"/>
                        <a:gd name="connsiteX0" fmla="*/ 128306 w 637944"/>
                        <a:gd name="connsiteY0" fmla="*/ 260553 h 582100"/>
                        <a:gd name="connsiteX1" fmla="*/ 210500 w 637944"/>
                        <a:gd name="connsiteY1" fmla="*/ 52284 h 582100"/>
                        <a:gd name="connsiteX2" fmla="*/ 354338 w 637944"/>
                        <a:gd name="connsiteY2" fmla="*/ 913 h 582100"/>
                        <a:gd name="connsiteX3" fmla="*/ 477628 w 637944"/>
                        <a:gd name="connsiteY3" fmla="*/ 40850 h 582100"/>
                        <a:gd name="connsiteX4" fmla="*/ 539273 w 637944"/>
                        <a:gd name="connsiteY4" fmla="*/ 270827 h 582100"/>
                        <a:gd name="connsiteX5" fmla="*/ 631741 w 637944"/>
                        <a:gd name="connsiteY5" fmla="*/ 564832 h 582100"/>
                        <a:gd name="connsiteX6" fmla="*/ 354338 w 637944"/>
                        <a:gd name="connsiteY6" fmla="*/ 540741 h 582100"/>
                        <a:gd name="connsiteX7" fmla="*/ 5017 w 637944"/>
                        <a:gd name="connsiteY7" fmla="*/ 483797 h 582100"/>
                        <a:gd name="connsiteX8" fmla="*/ 128306 w 637944"/>
                        <a:gd name="connsiteY8" fmla="*/ 260553 h 58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944" h="582100">
                          <a:moveTo>
                            <a:pt x="128306" y="260553"/>
                          </a:moveTo>
                          <a:cubicBezTo>
                            <a:pt x="162553" y="188634"/>
                            <a:pt x="179678" y="97270"/>
                            <a:pt x="210500" y="52284"/>
                          </a:cubicBezTo>
                          <a:cubicBezTo>
                            <a:pt x="241322" y="7298"/>
                            <a:pt x="309817" y="2819"/>
                            <a:pt x="354338" y="913"/>
                          </a:cubicBezTo>
                          <a:cubicBezTo>
                            <a:pt x="398859" y="-993"/>
                            <a:pt x="446806" y="-4136"/>
                            <a:pt x="477628" y="40850"/>
                          </a:cubicBezTo>
                          <a:cubicBezTo>
                            <a:pt x="508450" y="85836"/>
                            <a:pt x="508451" y="186921"/>
                            <a:pt x="539273" y="270827"/>
                          </a:cubicBezTo>
                          <a:cubicBezTo>
                            <a:pt x="570095" y="354733"/>
                            <a:pt x="662563" y="519846"/>
                            <a:pt x="631741" y="564832"/>
                          </a:cubicBezTo>
                          <a:cubicBezTo>
                            <a:pt x="600919" y="609818"/>
                            <a:pt x="458792" y="554247"/>
                            <a:pt x="354338" y="540741"/>
                          </a:cubicBezTo>
                          <a:cubicBezTo>
                            <a:pt x="249884" y="527235"/>
                            <a:pt x="35839" y="528783"/>
                            <a:pt x="5017" y="483797"/>
                          </a:cubicBezTo>
                          <a:cubicBezTo>
                            <a:pt x="-25805" y="438811"/>
                            <a:pt x="94059" y="332472"/>
                            <a:pt x="128306" y="260553"/>
                          </a:cubicBezTo>
                          <a:close/>
                        </a:path>
                      </a:pathLst>
                    </a:cu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29" name="Oval 89"/>
                    <p:cNvSpPr/>
                    <p:nvPr/>
                  </p:nvSpPr>
                  <p:spPr>
                    <a:xfrm rot="17624318">
                      <a:off x="4900833" y="3844146"/>
                      <a:ext cx="149013" cy="261219"/>
                    </a:xfrm>
                    <a:custGeom>
                      <a:avLst/>
                      <a:gdLst>
                        <a:gd name="connsiteX0" fmla="*/ 0 w 375385"/>
                        <a:gd name="connsiteY0" fmla="*/ 200641 h 401282"/>
                        <a:gd name="connsiteX1" fmla="*/ 187693 w 375385"/>
                        <a:gd name="connsiteY1" fmla="*/ 0 h 401282"/>
                        <a:gd name="connsiteX2" fmla="*/ 375386 w 375385"/>
                        <a:gd name="connsiteY2" fmla="*/ 200641 h 401282"/>
                        <a:gd name="connsiteX3" fmla="*/ 187693 w 375385"/>
                        <a:gd name="connsiteY3" fmla="*/ 401282 h 401282"/>
                        <a:gd name="connsiteX4" fmla="*/ 0 w 375385"/>
                        <a:gd name="connsiteY4" fmla="*/ 200641 h 401282"/>
                        <a:gd name="connsiteX0" fmla="*/ 0 w 442763"/>
                        <a:gd name="connsiteY0" fmla="*/ 200641 h 401282"/>
                        <a:gd name="connsiteX1" fmla="*/ 255070 w 442763"/>
                        <a:gd name="connsiteY1" fmla="*/ 0 h 401282"/>
                        <a:gd name="connsiteX2" fmla="*/ 442763 w 442763"/>
                        <a:gd name="connsiteY2" fmla="*/ 200641 h 401282"/>
                        <a:gd name="connsiteX3" fmla="*/ 255070 w 442763"/>
                        <a:gd name="connsiteY3" fmla="*/ 401282 h 401282"/>
                        <a:gd name="connsiteX4" fmla="*/ 0 w 442763"/>
                        <a:gd name="connsiteY4" fmla="*/ 200641 h 401282"/>
                        <a:gd name="connsiteX0" fmla="*/ 0 w 510140"/>
                        <a:gd name="connsiteY0" fmla="*/ 200664 h 401325"/>
                        <a:gd name="connsiteX1" fmla="*/ 255070 w 510140"/>
                        <a:gd name="connsiteY1" fmla="*/ 23 h 401325"/>
                        <a:gd name="connsiteX2" fmla="*/ 510140 w 510140"/>
                        <a:gd name="connsiteY2" fmla="*/ 191039 h 401325"/>
                        <a:gd name="connsiteX3" fmla="*/ 255070 w 510140"/>
                        <a:gd name="connsiteY3" fmla="*/ 401305 h 401325"/>
                        <a:gd name="connsiteX4" fmla="*/ 0 w 510140"/>
                        <a:gd name="connsiteY4" fmla="*/ 200664 h 401325"/>
                        <a:gd name="connsiteX0" fmla="*/ 0 w 510140"/>
                        <a:gd name="connsiteY0" fmla="*/ 200664 h 362822"/>
                        <a:gd name="connsiteX1" fmla="*/ 255070 w 510140"/>
                        <a:gd name="connsiteY1" fmla="*/ 23 h 362822"/>
                        <a:gd name="connsiteX2" fmla="*/ 510140 w 510140"/>
                        <a:gd name="connsiteY2" fmla="*/ 191039 h 362822"/>
                        <a:gd name="connsiteX3" fmla="*/ 255070 w 510140"/>
                        <a:gd name="connsiteY3" fmla="*/ 362804 h 362822"/>
                        <a:gd name="connsiteX4" fmla="*/ 0 w 510140"/>
                        <a:gd name="connsiteY4" fmla="*/ 200664 h 362822"/>
                        <a:gd name="connsiteX0" fmla="*/ 7579 w 517719"/>
                        <a:gd name="connsiteY0" fmla="*/ 212706 h 374863"/>
                        <a:gd name="connsiteX1" fmla="*/ 84580 w 517719"/>
                        <a:gd name="connsiteY1" fmla="*/ 40769 h 374863"/>
                        <a:gd name="connsiteX2" fmla="*/ 262649 w 517719"/>
                        <a:gd name="connsiteY2" fmla="*/ 12065 h 374863"/>
                        <a:gd name="connsiteX3" fmla="*/ 517719 w 517719"/>
                        <a:gd name="connsiteY3" fmla="*/ 203081 h 374863"/>
                        <a:gd name="connsiteX4" fmla="*/ 262649 w 517719"/>
                        <a:gd name="connsiteY4" fmla="*/ 374846 h 374863"/>
                        <a:gd name="connsiteX5" fmla="*/ 7579 w 517719"/>
                        <a:gd name="connsiteY5" fmla="*/ 212706 h 374863"/>
                        <a:gd name="connsiteX0" fmla="*/ 7579 w 523790"/>
                        <a:gd name="connsiteY0" fmla="*/ 202911 h 365068"/>
                        <a:gd name="connsiteX1" fmla="*/ 84580 w 523790"/>
                        <a:gd name="connsiteY1" fmla="*/ 30974 h 365068"/>
                        <a:gd name="connsiteX2" fmla="*/ 262649 w 523790"/>
                        <a:gd name="connsiteY2" fmla="*/ 2270 h 365068"/>
                        <a:gd name="connsiteX3" fmla="*/ 450341 w 523790"/>
                        <a:gd name="connsiteY3" fmla="*/ 59851 h 365068"/>
                        <a:gd name="connsiteX4" fmla="*/ 517719 w 523790"/>
                        <a:gd name="connsiteY4" fmla="*/ 193286 h 365068"/>
                        <a:gd name="connsiteX5" fmla="*/ 262649 w 523790"/>
                        <a:gd name="connsiteY5" fmla="*/ 365051 h 365068"/>
                        <a:gd name="connsiteX6" fmla="*/ 7579 w 523790"/>
                        <a:gd name="connsiteY6" fmla="*/ 202911 h 36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790" h="365068">
                          <a:moveTo>
                            <a:pt x="7579" y="202911"/>
                          </a:moveTo>
                          <a:cubicBezTo>
                            <a:pt x="-22099" y="147232"/>
                            <a:pt x="42068" y="64414"/>
                            <a:pt x="84580" y="30974"/>
                          </a:cubicBezTo>
                          <a:cubicBezTo>
                            <a:pt x="127092" y="-2466"/>
                            <a:pt x="201689" y="-2543"/>
                            <a:pt x="262649" y="2270"/>
                          </a:cubicBezTo>
                          <a:cubicBezTo>
                            <a:pt x="323609" y="7083"/>
                            <a:pt x="407829" y="28015"/>
                            <a:pt x="450341" y="59851"/>
                          </a:cubicBezTo>
                          <a:cubicBezTo>
                            <a:pt x="492853" y="91687"/>
                            <a:pt x="540980" y="142419"/>
                            <a:pt x="517719" y="193286"/>
                          </a:cubicBezTo>
                          <a:cubicBezTo>
                            <a:pt x="494458" y="244153"/>
                            <a:pt x="347672" y="363447"/>
                            <a:pt x="262649" y="365051"/>
                          </a:cubicBezTo>
                          <a:cubicBezTo>
                            <a:pt x="177626" y="366655"/>
                            <a:pt x="37257" y="258590"/>
                            <a:pt x="7579" y="202911"/>
                          </a:cubicBezTo>
                          <a:close/>
                        </a:path>
                      </a:pathLst>
                    </a:cu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30" name="Oval 206"/>
                    <p:cNvSpPr/>
                    <p:nvPr/>
                  </p:nvSpPr>
                  <p:spPr>
                    <a:xfrm rot="19905414">
                      <a:off x="4397323" y="3917529"/>
                      <a:ext cx="581017" cy="691159"/>
                    </a:xfrm>
                    <a:custGeom>
                      <a:avLst/>
                      <a:gdLst>
                        <a:gd name="connsiteX0" fmla="*/ 0 w 369870"/>
                        <a:gd name="connsiteY0" fmla="*/ 269914 h 539827"/>
                        <a:gd name="connsiteX1" fmla="*/ 184935 w 369870"/>
                        <a:gd name="connsiteY1" fmla="*/ 0 h 539827"/>
                        <a:gd name="connsiteX2" fmla="*/ 369870 w 369870"/>
                        <a:gd name="connsiteY2" fmla="*/ 269914 h 539827"/>
                        <a:gd name="connsiteX3" fmla="*/ 184935 w 369870"/>
                        <a:gd name="connsiteY3" fmla="*/ 539828 h 539827"/>
                        <a:gd name="connsiteX4" fmla="*/ 0 w 369870"/>
                        <a:gd name="connsiteY4" fmla="*/ 269914 h 539827"/>
                        <a:gd name="connsiteX0" fmla="*/ 8055 w 377925"/>
                        <a:gd name="connsiteY0" fmla="*/ 283612 h 553526"/>
                        <a:gd name="connsiteX1" fmla="*/ 49152 w 377925"/>
                        <a:gd name="connsiteY1" fmla="*/ 65069 h 553526"/>
                        <a:gd name="connsiteX2" fmla="*/ 192990 w 377925"/>
                        <a:gd name="connsiteY2" fmla="*/ 13698 h 553526"/>
                        <a:gd name="connsiteX3" fmla="*/ 377925 w 377925"/>
                        <a:gd name="connsiteY3" fmla="*/ 283612 h 553526"/>
                        <a:gd name="connsiteX4" fmla="*/ 192990 w 377925"/>
                        <a:gd name="connsiteY4" fmla="*/ 553526 h 553526"/>
                        <a:gd name="connsiteX5" fmla="*/ 8055 w 377925"/>
                        <a:gd name="connsiteY5" fmla="*/ 283612 h 553526"/>
                        <a:gd name="connsiteX0" fmla="*/ 168285 w 538155"/>
                        <a:gd name="connsiteY0" fmla="*/ 283612 h 565934"/>
                        <a:gd name="connsiteX1" fmla="*/ 209382 w 538155"/>
                        <a:gd name="connsiteY1" fmla="*/ 65069 h 565934"/>
                        <a:gd name="connsiteX2" fmla="*/ 353220 w 538155"/>
                        <a:gd name="connsiteY2" fmla="*/ 13698 h 565934"/>
                        <a:gd name="connsiteX3" fmla="*/ 538155 w 538155"/>
                        <a:gd name="connsiteY3" fmla="*/ 283612 h 565934"/>
                        <a:gd name="connsiteX4" fmla="*/ 353220 w 538155"/>
                        <a:gd name="connsiteY4" fmla="*/ 553526 h 565934"/>
                        <a:gd name="connsiteX5" fmla="*/ 3899 w 538155"/>
                        <a:gd name="connsiteY5" fmla="*/ 496582 h 565934"/>
                        <a:gd name="connsiteX6" fmla="*/ 168285 w 538155"/>
                        <a:gd name="connsiteY6" fmla="*/ 283612 h 565934"/>
                        <a:gd name="connsiteX0" fmla="*/ 168285 w 636421"/>
                        <a:gd name="connsiteY0" fmla="*/ 283612 h 594885"/>
                        <a:gd name="connsiteX1" fmla="*/ 209382 w 636421"/>
                        <a:gd name="connsiteY1" fmla="*/ 65069 h 594885"/>
                        <a:gd name="connsiteX2" fmla="*/ 353220 w 636421"/>
                        <a:gd name="connsiteY2" fmla="*/ 13698 h 594885"/>
                        <a:gd name="connsiteX3" fmla="*/ 538155 w 636421"/>
                        <a:gd name="connsiteY3" fmla="*/ 283612 h 594885"/>
                        <a:gd name="connsiteX4" fmla="*/ 630623 w 636421"/>
                        <a:gd name="connsiteY4" fmla="*/ 577617 h 594885"/>
                        <a:gd name="connsiteX5" fmla="*/ 353220 w 636421"/>
                        <a:gd name="connsiteY5" fmla="*/ 553526 h 594885"/>
                        <a:gd name="connsiteX6" fmla="*/ 3899 w 636421"/>
                        <a:gd name="connsiteY6" fmla="*/ 496582 h 594885"/>
                        <a:gd name="connsiteX7" fmla="*/ 168285 w 636421"/>
                        <a:gd name="connsiteY7" fmla="*/ 283612 h 594885"/>
                        <a:gd name="connsiteX0" fmla="*/ 168285 w 636826"/>
                        <a:gd name="connsiteY0" fmla="*/ 270827 h 582100"/>
                        <a:gd name="connsiteX1" fmla="*/ 209382 w 636826"/>
                        <a:gd name="connsiteY1" fmla="*/ 52284 h 582100"/>
                        <a:gd name="connsiteX2" fmla="*/ 353220 w 636826"/>
                        <a:gd name="connsiteY2" fmla="*/ 913 h 582100"/>
                        <a:gd name="connsiteX3" fmla="*/ 476510 w 636826"/>
                        <a:gd name="connsiteY3" fmla="*/ 40850 h 582100"/>
                        <a:gd name="connsiteX4" fmla="*/ 538155 w 636826"/>
                        <a:gd name="connsiteY4" fmla="*/ 270827 h 582100"/>
                        <a:gd name="connsiteX5" fmla="*/ 630623 w 636826"/>
                        <a:gd name="connsiteY5" fmla="*/ 564832 h 582100"/>
                        <a:gd name="connsiteX6" fmla="*/ 353220 w 636826"/>
                        <a:gd name="connsiteY6" fmla="*/ 540741 h 582100"/>
                        <a:gd name="connsiteX7" fmla="*/ 3899 w 636826"/>
                        <a:gd name="connsiteY7" fmla="*/ 483797 h 582100"/>
                        <a:gd name="connsiteX8" fmla="*/ 168285 w 636826"/>
                        <a:gd name="connsiteY8" fmla="*/ 270827 h 582100"/>
                        <a:gd name="connsiteX0" fmla="*/ 128306 w 637944"/>
                        <a:gd name="connsiteY0" fmla="*/ 260553 h 582100"/>
                        <a:gd name="connsiteX1" fmla="*/ 210500 w 637944"/>
                        <a:gd name="connsiteY1" fmla="*/ 52284 h 582100"/>
                        <a:gd name="connsiteX2" fmla="*/ 354338 w 637944"/>
                        <a:gd name="connsiteY2" fmla="*/ 913 h 582100"/>
                        <a:gd name="connsiteX3" fmla="*/ 477628 w 637944"/>
                        <a:gd name="connsiteY3" fmla="*/ 40850 h 582100"/>
                        <a:gd name="connsiteX4" fmla="*/ 539273 w 637944"/>
                        <a:gd name="connsiteY4" fmla="*/ 270827 h 582100"/>
                        <a:gd name="connsiteX5" fmla="*/ 631741 w 637944"/>
                        <a:gd name="connsiteY5" fmla="*/ 564832 h 582100"/>
                        <a:gd name="connsiteX6" fmla="*/ 354338 w 637944"/>
                        <a:gd name="connsiteY6" fmla="*/ 540741 h 582100"/>
                        <a:gd name="connsiteX7" fmla="*/ 5017 w 637944"/>
                        <a:gd name="connsiteY7" fmla="*/ 483797 h 582100"/>
                        <a:gd name="connsiteX8" fmla="*/ 128306 w 637944"/>
                        <a:gd name="connsiteY8" fmla="*/ 260553 h 58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944" h="582100">
                          <a:moveTo>
                            <a:pt x="128306" y="260553"/>
                          </a:moveTo>
                          <a:cubicBezTo>
                            <a:pt x="162553" y="188634"/>
                            <a:pt x="179678" y="97270"/>
                            <a:pt x="210500" y="52284"/>
                          </a:cubicBezTo>
                          <a:cubicBezTo>
                            <a:pt x="241322" y="7298"/>
                            <a:pt x="309817" y="2819"/>
                            <a:pt x="354338" y="913"/>
                          </a:cubicBezTo>
                          <a:cubicBezTo>
                            <a:pt x="398859" y="-993"/>
                            <a:pt x="446806" y="-4136"/>
                            <a:pt x="477628" y="40850"/>
                          </a:cubicBezTo>
                          <a:cubicBezTo>
                            <a:pt x="508450" y="85836"/>
                            <a:pt x="508451" y="186921"/>
                            <a:pt x="539273" y="270827"/>
                          </a:cubicBezTo>
                          <a:cubicBezTo>
                            <a:pt x="570095" y="354733"/>
                            <a:pt x="662563" y="519846"/>
                            <a:pt x="631741" y="564832"/>
                          </a:cubicBezTo>
                          <a:cubicBezTo>
                            <a:pt x="600919" y="609818"/>
                            <a:pt x="458792" y="554247"/>
                            <a:pt x="354338" y="540741"/>
                          </a:cubicBezTo>
                          <a:cubicBezTo>
                            <a:pt x="249884" y="527235"/>
                            <a:pt x="35839" y="528783"/>
                            <a:pt x="5017" y="483797"/>
                          </a:cubicBezTo>
                          <a:cubicBezTo>
                            <a:pt x="-25805" y="438811"/>
                            <a:pt x="94059" y="332472"/>
                            <a:pt x="128306" y="260553"/>
                          </a:cubicBezTo>
                          <a:close/>
                        </a:path>
                      </a:pathLst>
                    </a:cu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31" name="Oval 89"/>
                    <p:cNvSpPr/>
                    <p:nvPr/>
                  </p:nvSpPr>
                  <p:spPr>
                    <a:xfrm rot="19905414">
                      <a:off x="4558455" y="4089503"/>
                      <a:ext cx="183774" cy="134172"/>
                    </a:xfrm>
                    <a:custGeom>
                      <a:avLst/>
                      <a:gdLst>
                        <a:gd name="connsiteX0" fmla="*/ 0 w 375385"/>
                        <a:gd name="connsiteY0" fmla="*/ 200641 h 401282"/>
                        <a:gd name="connsiteX1" fmla="*/ 187693 w 375385"/>
                        <a:gd name="connsiteY1" fmla="*/ 0 h 401282"/>
                        <a:gd name="connsiteX2" fmla="*/ 375386 w 375385"/>
                        <a:gd name="connsiteY2" fmla="*/ 200641 h 401282"/>
                        <a:gd name="connsiteX3" fmla="*/ 187693 w 375385"/>
                        <a:gd name="connsiteY3" fmla="*/ 401282 h 401282"/>
                        <a:gd name="connsiteX4" fmla="*/ 0 w 375385"/>
                        <a:gd name="connsiteY4" fmla="*/ 200641 h 401282"/>
                        <a:gd name="connsiteX0" fmla="*/ 0 w 442763"/>
                        <a:gd name="connsiteY0" fmla="*/ 200641 h 401282"/>
                        <a:gd name="connsiteX1" fmla="*/ 255070 w 442763"/>
                        <a:gd name="connsiteY1" fmla="*/ 0 h 401282"/>
                        <a:gd name="connsiteX2" fmla="*/ 442763 w 442763"/>
                        <a:gd name="connsiteY2" fmla="*/ 200641 h 401282"/>
                        <a:gd name="connsiteX3" fmla="*/ 255070 w 442763"/>
                        <a:gd name="connsiteY3" fmla="*/ 401282 h 401282"/>
                        <a:gd name="connsiteX4" fmla="*/ 0 w 442763"/>
                        <a:gd name="connsiteY4" fmla="*/ 200641 h 401282"/>
                        <a:gd name="connsiteX0" fmla="*/ 0 w 510140"/>
                        <a:gd name="connsiteY0" fmla="*/ 200664 h 401325"/>
                        <a:gd name="connsiteX1" fmla="*/ 255070 w 510140"/>
                        <a:gd name="connsiteY1" fmla="*/ 23 h 401325"/>
                        <a:gd name="connsiteX2" fmla="*/ 510140 w 510140"/>
                        <a:gd name="connsiteY2" fmla="*/ 191039 h 401325"/>
                        <a:gd name="connsiteX3" fmla="*/ 255070 w 510140"/>
                        <a:gd name="connsiteY3" fmla="*/ 401305 h 401325"/>
                        <a:gd name="connsiteX4" fmla="*/ 0 w 510140"/>
                        <a:gd name="connsiteY4" fmla="*/ 200664 h 401325"/>
                        <a:gd name="connsiteX0" fmla="*/ 0 w 510140"/>
                        <a:gd name="connsiteY0" fmla="*/ 200664 h 362822"/>
                        <a:gd name="connsiteX1" fmla="*/ 255070 w 510140"/>
                        <a:gd name="connsiteY1" fmla="*/ 23 h 362822"/>
                        <a:gd name="connsiteX2" fmla="*/ 510140 w 510140"/>
                        <a:gd name="connsiteY2" fmla="*/ 191039 h 362822"/>
                        <a:gd name="connsiteX3" fmla="*/ 255070 w 510140"/>
                        <a:gd name="connsiteY3" fmla="*/ 362804 h 362822"/>
                        <a:gd name="connsiteX4" fmla="*/ 0 w 510140"/>
                        <a:gd name="connsiteY4" fmla="*/ 200664 h 362822"/>
                        <a:gd name="connsiteX0" fmla="*/ 7579 w 517719"/>
                        <a:gd name="connsiteY0" fmla="*/ 212706 h 374863"/>
                        <a:gd name="connsiteX1" fmla="*/ 84580 w 517719"/>
                        <a:gd name="connsiteY1" fmla="*/ 40769 h 374863"/>
                        <a:gd name="connsiteX2" fmla="*/ 262649 w 517719"/>
                        <a:gd name="connsiteY2" fmla="*/ 12065 h 374863"/>
                        <a:gd name="connsiteX3" fmla="*/ 517719 w 517719"/>
                        <a:gd name="connsiteY3" fmla="*/ 203081 h 374863"/>
                        <a:gd name="connsiteX4" fmla="*/ 262649 w 517719"/>
                        <a:gd name="connsiteY4" fmla="*/ 374846 h 374863"/>
                        <a:gd name="connsiteX5" fmla="*/ 7579 w 517719"/>
                        <a:gd name="connsiteY5" fmla="*/ 212706 h 374863"/>
                        <a:gd name="connsiteX0" fmla="*/ 7579 w 523790"/>
                        <a:gd name="connsiteY0" fmla="*/ 202911 h 365068"/>
                        <a:gd name="connsiteX1" fmla="*/ 84580 w 523790"/>
                        <a:gd name="connsiteY1" fmla="*/ 30974 h 365068"/>
                        <a:gd name="connsiteX2" fmla="*/ 262649 w 523790"/>
                        <a:gd name="connsiteY2" fmla="*/ 2270 h 365068"/>
                        <a:gd name="connsiteX3" fmla="*/ 450341 w 523790"/>
                        <a:gd name="connsiteY3" fmla="*/ 59851 h 365068"/>
                        <a:gd name="connsiteX4" fmla="*/ 517719 w 523790"/>
                        <a:gd name="connsiteY4" fmla="*/ 193286 h 365068"/>
                        <a:gd name="connsiteX5" fmla="*/ 262649 w 523790"/>
                        <a:gd name="connsiteY5" fmla="*/ 365051 h 365068"/>
                        <a:gd name="connsiteX6" fmla="*/ 7579 w 523790"/>
                        <a:gd name="connsiteY6" fmla="*/ 202911 h 36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790" h="365068">
                          <a:moveTo>
                            <a:pt x="7579" y="202911"/>
                          </a:moveTo>
                          <a:cubicBezTo>
                            <a:pt x="-22099" y="147232"/>
                            <a:pt x="42068" y="64414"/>
                            <a:pt x="84580" y="30974"/>
                          </a:cubicBezTo>
                          <a:cubicBezTo>
                            <a:pt x="127092" y="-2466"/>
                            <a:pt x="201689" y="-2543"/>
                            <a:pt x="262649" y="2270"/>
                          </a:cubicBezTo>
                          <a:cubicBezTo>
                            <a:pt x="323609" y="7083"/>
                            <a:pt x="407829" y="28015"/>
                            <a:pt x="450341" y="59851"/>
                          </a:cubicBezTo>
                          <a:cubicBezTo>
                            <a:pt x="492853" y="91687"/>
                            <a:pt x="540980" y="142419"/>
                            <a:pt x="517719" y="193286"/>
                          </a:cubicBezTo>
                          <a:cubicBezTo>
                            <a:pt x="494458" y="244153"/>
                            <a:pt x="347672" y="363447"/>
                            <a:pt x="262649" y="365051"/>
                          </a:cubicBezTo>
                          <a:cubicBezTo>
                            <a:pt x="177626" y="366655"/>
                            <a:pt x="37257" y="258590"/>
                            <a:pt x="7579" y="202911"/>
                          </a:cubicBezTo>
                          <a:close/>
                        </a:path>
                      </a:pathLst>
                    </a:cu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32" name="Oval 206"/>
                    <p:cNvSpPr/>
                    <p:nvPr/>
                  </p:nvSpPr>
                  <p:spPr>
                    <a:xfrm rot="1265873">
                      <a:off x="3960967" y="3928512"/>
                      <a:ext cx="581017" cy="691159"/>
                    </a:xfrm>
                    <a:custGeom>
                      <a:avLst/>
                      <a:gdLst>
                        <a:gd name="connsiteX0" fmla="*/ 0 w 369870"/>
                        <a:gd name="connsiteY0" fmla="*/ 269914 h 539827"/>
                        <a:gd name="connsiteX1" fmla="*/ 184935 w 369870"/>
                        <a:gd name="connsiteY1" fmla="*/ 0 h 539827"/>
                        <a:gd name="connsiteX2" fmla="*/ 369870 w 369870"/>
                        <a:gd name="connsiteY2" fmla="*/ 269914 h 539827"/>
                        <a:gd name="connsiteX3" fmla="*/ 184935 w 369870"/>
                        <a:gd name="connsiteY3" fmla="*/ 539828 h 539827"/>
                        <a:gd name="connsiteX4" fmla="*/ 0 w 369870"/>
                        <a:gd name="connsiteY4" fmla="*/ 269914 h 539827"/>
                        <a:gd name="connsiteX0" fmla="*/ 8055 w 377925"/>
                        <a:gd name="connsiteY0" fmla="*/ 283612 h 553526"/>
                        <a:gd name="connsiteX1" fmla="*/ 49152 w 377925"/>
                        <a:gd name="connsiteY1" fmla="*/ 65069 h 553526"/>
                        <a:gd name="connsiteX2" fmla="*/ 192990 w 377925"/>
                        <a:gd name="connsiteY2" fmla="*/ 13698 h 553526"/>
                        <a:gd name="connsiteX3" fmla="*/ 377925 w 377925"/>
                        <a:gd name="connsiteY3" fmla="*/ 283612 h 553526"/>
                        <a:gd name="connsiteX4" fmla="*/ 192990 w 377925"/>
                        <a:gd name="connsiteY4" fmla="*/ 553526 h 553526"/>
                        <a:gd name="connsiteX5" fmla="*/ 8055 w 377925"/>
                        <a:gd name="connsiteY5" fmla="*/ 283612 h 553526"/>
                        <a:gd name="connsiteX0" fmla="*/ 168285 w 538155"/>
                        <a:gd name="connsiteY0" fmla="*/ 283612 h 565934"/>
                        <a:gd name="connsiteX1" fmla="*/ 209382 w 538155"/>
                        <a:gd name="connsiteY1" fmla="*/ 65069 h 565934"/>
                        <a:gd name="connsiteX2" fmla="*/ 353220 w 538155"/>
                        <a:gd name="connsiteY2" fmla="*/ 13698 h 565934"/>
                        <a:gd name="connsiteX3" fmla="*/ 538155 w 538155"/>
                        <a:gd name="connsiteY3" fmla="*/ 283612 h 565934"/>
                        <a:gd name="connsiteX4" fmla="*/ 353220 w 538155"/>
                        <a:gd name="connsiteY4" fmla="*/ 553526 h 565934"/>
                        <a:gd name="connsiteX5" fmla="*/ 3899 w 538155"/>
                        <a:gd name="connsiteY5" fmla="*/ 496582 h 565934"/>
                        <a:gd name="connsiteX6" fmla="*/ 168285 w 538155"/>
                        <a:gd name="connsiteY6" fmla="*/ 283612 h 565934"/>
                        <a:gd name="connsiteX0" fmla="*/ 168285 w 636421"/>
                        <a:gd name="connsiteY0" fmla="*/ 283612 h 594885"/>
                        <a:gd name="connsiteX1" fmla="*/ 209382 w 636421"/>
                        <a:gd name="connsiteY1" fmla="*/ 65069 h 594885"/>
                        <a:gd name="connsiteX2" fmla="*/ 353220 w 636421"/>
                        <a:gd name="connsiteY2" fmla="*/ 13698 h 594885"/>
                        <a:gd name="connsiteX3" fmla="*/ 538155 w 636421"/>
                        <a:gd name="connsiteY3" fmla="*/ 283612 h 594885"/>
                        <a:gd name="connsiteX4" fmla="*/ 630623 w 636421"/>
                        <a:gd name="connsiteY4" fmla="*/ 577617 h 594885"/>
                        <a:gd name="connsiteX5" fmla="*/ 353220 w 636421"/>
                        <a:gd name="connsiteY5" fmla="*/ 553526 h 594885"/>
                        <a:gd name="connsiteX6" fmla="*/ 3899 w 636421"/>
                        <a:gd name="connsiteY6" fmla="*/ 496582 h 594885"/>
                        <a:gd name="connsiteX7" fmla="*/ 168285 w 636421"/>
                        <a:gd name="connsiteY7" fmla="*/ 283612 h 594885"/>
                        <a:gd name="connsiteX0" fmla="*/ 168285 w 636826"/>
                        <a:gd name="connsiteY0" fmla="*/ 270827 h 582100"/>
                        <a:gd name="connsiteX1" fmla="*/ 209382 w 636826"/>
                        <a:gd name="connsiteY1" fmla="*/ 52284 h 582100"/>
                        <a:gd name="connsiteX2" fmla="*/ 353220 w 636826"/>
                        <a:gd name="connsiteY2" fmla="*/ 913 h 582100"/>
                        <a:gd name="connsiteX3" fmla="*/ 476510 w 636826"/>
                        <a:gd name="connsiteY3" fmla="*/ 40850 h 582100"/>
                        <a:gd name="connsiteX4" fmla="*/ 538155 w 636826"/>
                        <a:gd name="connsiteY4" fmla="*/ 270827 h 582100"/>
                        <a:gd name="connsiteX5" fmla="*/ 630623 w 636826"/>
                        <a:gd name="connsiteY5" fmla="*/ 564832 h 582100"/>
                        <a:gd name="connsiteX6" fmla="*/ 353220 w 636826"/>
                        <a:gd name="connsiteY6" fmla="*/ 540741 h 582100"/>
                        <a:gd name="connsiteX7" fmla="*/ 3899 w 636826"/>
                        <a:gd name="connsiteY7" fmla="*/ 483797 h 582100"/>
                        <a:gd name="connsiteX8" fmla="*/ 168285 w 636826"/>
                        <a:gd name="connsiteY8" fmla="*/ 270827 h 582100"/>
                        <a:gd name="connsiteX0" fmla="*/ 128306 w 637944"/>
                        <a:gd name="connsiteY0" fmla="*/ 260553 h 582100"/>
                        <a:gd name="connsiteX1" fmla="*/ 210500 w 637944"/>
                        <a:gd name="connsiteY1" fmla="*/ 52284 h 582100"/>
                        <a:gd name="connsiteX2" fmla="*/ 354338 w 637944"/>
                        <a:gd name="connsiteY2" fmla="*/ 913 h 582100"/>
                        <a:gd name="connsiteX3" fmla="*/ 477628 w 637944"/>
                        <a:gd name="connsiteY3" fmla="*/ 40850 h 582100"/>
                        <a:gd name="connsiteX4" fmla="*/ 539273 w 637944"/>
                        <a:gd name="connsiteY4" fmla="*/ 270827 h 582100"/>
                        <a:gd name="connsiteX5" fmla="*/ 631741 w 637944"/>
                        <a:gd name="connsiteY5" fmla="*/ 564832 h 582100"/>
                        <a:gd name="connsiteX6" fmla="*/ 354338 w 637944"/>
                        <a:gd name="connsiteY6" fmla="*/ 540741 h 582100"/>
                        <a:gd name="connsiteX7" fmla="*/ 5017 w 637944"/>
                        <a:gd name="connsiteY7" fmla="*/ 483797 h 582100"/>
                        <a:gd name="connsiteX8" fmla="*/ 128306 w 637944"/>
                        <a:gd name="connsiteY8" fmla="*/ 260553 h 58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944" h="582100">
                          <a:moveTo>
                            <a:pt x="128306" y="260553"/>
                          </a:moveTo>
                          <a:cubicBezTo>
                            <a:pt x="162553" y="188634"/>
                            <a:pt x="179678" y="97270"/>
                            <a:pt x="210500" y="52284"/>
                          </a:cubicBezTo>
                          <a:cubicBezTo>
                            <a:pt x="241322" y="7298"/>
                            <a:pt x="309817" y="2819"/>
                            <a:pt x="354338" y="913"/>
                          </a:cubicBezTo>
                          <a:cubicBezTo>
                            <a:pt x="398859" y="-993"/>
                            <a:pt x="446806" y="-4136"/>
                            <a:pt x="477628" y="40850"/>
                          </a:cubicBezTo>
                          <a:cubicBezTo>
                            <a:pt x="508450" y="85836"/>
                            <a:pt x="508451" y="186921"/>
                            <a:pt x="539273" y="270827"/>
                          </a:cubicBezTo>
                          <a:cubicBezTo>
                            <a:pt x="570095" y="354733"/>
                            <a:pt x="662563" y="519846"/>
                            <a:pt x="631741" y="564832"/>
                          </a:cubicBezTo>
                          <a:cubicBezTo>
                            <a:pt x="600919" y="609818"/>
                            <a:pt x="458792" y="554247"/>
                            <a:pt x="354338" y="540741"/>
                          </a:cubicBezTo>
                          <a:cubicBezTo>
                            <a:pt x="249884" y="527235"/>
                            <a:pt x="35839" y="528783"/>
                            <a:pt x="5017" y="483797"/>
                          </a:cubicBezTo>
                          <a:cubicBezTo>
                            <a:pt x="-25805" y="438811"/>
                            <a:pt x="94059" y="332472"/>
                            <a:pt x="128306" y="260553"/>
                          </a:cubicBezTo>
                          <a:close/>
                        </a:path>
                      </a:pathLst>
                    </a:cu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33" name="Oval 89"/>
                    <p:cNvSpPr/>
                    <p:nvPr/>
                  </p:nvSpPr>
                  <p:spPr>
                    <a:xfrm rot="1265873">
                      <a:off x="4203385" y="4106184"/>
                      <a:ext cx="180360" cy="204720"/>
                    </a:xfrm>
                    <a:custGeom>
                      <a:avLst/>
                      <a:gdLst>
                        <a:gd name="connsiteX0" fmla="*/ 0 w 375385"/>
                        <a:gd name="connsiteY0" fmla="*/ 200641 h 401282"/>
                        <a:gd name="connsiteX1" fmla="*/ 187693 w 375385"/>
                        <a:gd name="connsiteY1" fmla="*/ 0 h 401282"/>
                        <a:gd name="connsiteX2" fmla="*/ 375386 w 375385"/>
                        <a:gd name="connsiteY2" fmla="*/ 200641 h 401282"/>
                        <a:gd name="connsiteX3" fmla="*/ 187693 w 375385"/>
                        <a:gd name="connsiteY3" fmla="*/ 401282 h 401282"/>
                        <a:gd name="connsiteX4" fmla="*/ 0 w 375385"/>
                        <a:gd name="connsiteY4" fmla="*/ 200641 h 401282"/>
                        <a:gd name="connsiteX0" fmla="*/ 0 w 442763"/>
                        <a:gd name="connsiteY0" fmla="*/ 200641 h 401282"/>
                        <a:gd name="connsiteX1" fmla="*/ 255070 w 442763"/>
                        <a:gd name="connsiteY1" fmla="*/ 0 h 401282"/>
                        <a:gd name="connsiteX2" fmla="*/ 442763 w 442763"/>
                        <a:gd name="connsiteY2" fmla="*/ 200641 h 401282"/>
                        <a:gd name="connsiteX3" fmla="*/ 255070 w 442763"/>
                        <a:gd name="connsiteY3" fmla="*/ 401282 h 401282"/>
                        <a:gd name="connsiteX4" fmla="*/ 0 w 442763"/>
                        <a:gd name="connsiteY4" fmla="*/ 200641 h 401282"/>
                        <a:gd name="connsiteX0" fmla="*/ 0 w 510140"/>
                        <a:gd name="connsiteY0" fmla="*/ 200664 h 401325"/>
                        <a:gd name="connsiteX1" fmla="*/ 255070 w 510140"/>
                        <a:gd name="connsiteY1" fmla="*/ 23 h 401325"/>
                        <a:gd name="connsiteX2" fmla="*/ 510140 w 510140"/>
                        <a:gd name="connsiteY2" fmla="*/ 191039 h 401325"/>
                        <a:gd name="connsiteX3" fmla="*/ 255070 w 510140"/>
                        <a:gd name="connsiteY3" fmla="*/ 401305 h 401325"/>
                        <a:gd name="connsiteX4" fmla="*/ 0 w 510140"/>
                        <a:gd name="connsiteY4" fmla="*/ 200664 h 401325"/>
                        <a:gd name="connsiteX0" fmla="*/ 0 w 510140"/>
                        <a:gd name="connsiteY0" fmla="*/ 200664 h 362822"/>
                        <a:gd name="connsiteX1" fmla="*/ 255070 w 510140"/>
                        <a:gd name="connsiteY1" fmla="*/ 23 h 362822"/>
                        <a:gd name="connsiteX2" fmla="*/ 510140 w 510140"/>
                        <a:gd name="connsiteY2" fmla="*/ 191039 h 362822"/>
                        <a:gd name="connsiteX3" fmla="*/ 255070 w 510140"/>
                        <a:gd name="connsiteY3" fmla="*/ 362804 h 362822"/>
                        <a:gd name="connsiteX4" fmla="*/ 0 w 510140"/>
                        <a:gd name="connsiteY4" fmla="*/ 200664 h 362822"/>
                        <a:gd name="connsiteX0" fmla="*/ 7579 w 517719"/>
                        <a:gd name="connsiteY0" fmla="*/ 212706 h 374863"/>
                        <a:gd name="connsiteX1" fmla="*/ 84580 w 517719"/>
                        <a:gd name="connsiteY1" fmla="*/ 40769 h 374863"/>
                        <a:gd name="connsiteX2" fmla="*/ 262649 w 517719"/>
                        <a:gd name="connsiteY2" fmla="*/ 12065 h 374863"/>
                        <a:gd name="connsiteX3" fmla="*/ 517719 w 517719"/>
                        <a:gd name="connsiteY3" fmla="*/ 203081 h 374863"/>
                        <a:gd name="connsiteX4" fmla="*/ 262649 w 517719"/>
                        <a:gd name="connsiteY4" fmla="*/ 374846 h 374863"/>
                        <a:gd name="connsiteX5" fmla="*/ 7579 w 517719"/>
                        <a:gd name="connsiteY5" fmla="*/ 212706 h 374863"/>
                        <a:gd name="connsiteX0" fmla="*/ 7579 w 523790"/>
                        <a:gd name="connsiteY0" fmla="*/ 202911 h 365068"/>
                        <a:gd name="connsiteX1" fmla="*/ 84580 w 523790"/>
                        <a:gd name="connsiteY1" fmla="*/ 30974 h 365068"/>
                        <a:gd name="connsiteX2" fmla="*/ 262649 w 523790"/>
                        <a:gd name="connsiteY2" fmla="*/ 2270 h 365068"/>
                        <a:gd name="connsiteX3" fmla="*/ 450341 w 523790"/>
                        <a:gd name="connsiteY3" fmla="*/ 59851 h 365068"/>
                        <a:gd name="connsiteX4" fmla="*/ 517719 w 523790"/>
                        <a:gd name="connsiteY4" fmla="*/ 193286 h 365068"/>
                        <a:gd name="connsiteX5" fmla="*/ 262649 w 523790"/>
                        <a:gd name="connsiteY5" fmla="*/ 365051 h 365068"/>
                        <a:gd name="connsiteX6" fmla="*/ 7579 w 523790"/>
                        <a:gd name="connsiteY6" fmla="*/ 202911 h 365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790" h="365068">
                          <a:moveTo>
                            <a:pt x="7579" y="202911"/>
                          </a:moveTo>
                          <a:cubicBezTo>
                            <a:pt x="-22099" y="147232"/>
                            <a:pt x="42068" y="64414"/>
                            <a:pt x="84580" y="30974"/>
                          </a:cubicBezTo>
                          <a:cubicBezTo>
                            <a:pt x="127092" y="-2466"/>
                            <a:pt x="201689" y="-2543"/>
                            <a:pt x="262649" y="2270"/>
                          </a:cubicBezTo>
                          <a:cubicBezTo>
                            <a:pt x="323609" y="7083"/>
                            <a:pt x="407829" y="28015"/>
                            <a:pt x="450341" y="59851"/>
                          </a:cubicBezTo>
                          <a:cubicBezTo>
                            <a:pt x="492853" y="91687"/>
                            <a:pt x="540980" y="142419"/>
                            <a:pt x="517719" y="193286"/>
                          </a:cubicBezTo>
                          <a:cubicBezTo>
                            <a:pt x="494458" y="244153"/>
                            <a:pt x="347672" y="363447"/>
                            <a:pt x="262649" y="365051"/>
                          </a:cubicBezTo>
                          <a:cubicBezTo>
                            <a:pt x="177626" y="366655"/>
                            <a:pt x="37257" y="258590"/>
                            <a:pt x="7579" y="202911"/>
                          </a:cubicBezTo>
                          <a:close/>
                        </a:path>
                      </a:pathLst>
                    </a:cu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sp>
                <p:nvSpPr>
                  <p:cNvPr id="245" name="TextBox 244"/>
                  <p:cNvSpPr txBox="1"/>
                  <p:nvPr/>
                </p:nvSpPr>
                <p:spPr>
                  <a:xfrm>
                    <a:off x="4770911" y="4655573"/>
                    <a:ext cx="695328" cy="428405"/>
                  </a:xfrm>
                  <a:prstGeom prst="rect">
                    <a:avLst/>
                  </a:prstGeom>
                </p:spPr>
                <p:txBody>
                  <a:bodyPr vert="horz" wrap="none" lIns="91440" tIns="45720" rIns="91440" bIns="45720" rtlCol="0">
                    <a:noAutofit/>
                  </a:bodyPr>
                  <a:lstStyle/>
                  <a:p>
                    <a:pPr algn="ctr"/>
                    <a:r>
                      <a:rPr lang="en-US" sz="1200" b="1" dirty="0">
                        <a:ea typeface="Arial Unicode MS" pitchFamily="34" charset="-128"/>
                        <a:cs typeface="Arial Unicode MS" pitchFamily="34" charset="-128"/>
                      </a:rPr>
                      <a:t>Immune</a:t>
                    </a:r>
                  </a:p>
                  <a:p>
                    <a:pPr algn="ctr"/>
                    <a:r>
                      <a:rPr lang="en-US" sz="1200" b="1" dirty="0">
                        <a:ea typeface="Arial Unicode MS" pitchFamily="34" charset="-128"/>
                        <a:cs typeface="Arial Unicode MS" pitchFamily="34" charset="-128"/>
                      </a:rPr>
                      <a:t>cells</a:t>
                    </a:r>
                  </a:p>
                </p:txBody>
              </p:sp>
              <p:sp>
                <p:nvSpPr>
                  <p:cNvPr id="296" name="TextBox 295"/>
                  <p:cNvSpPr txBox="1"/>
                  <p:nvPr/>
                </p:nvSpPr>
                <p:spPr>
                  <a:xfrm>
                    <a:off x="5755629" y="4579109"/>
                    <a:ext cx="840417" cy="575513"/>
                  </a:xfrm>
                  <a:prstGeom prst="rect">
                    <a:avLst/>
                  </a:prstGeom>
                </p:spPr>
                <p:txBody>
                  <a:bodyPr vert="horz" wrap="none" lIns="91440" tIns="45720" rIns="91440" bIns="45720" rtlCol="0">
                    <a:noAutofit/>
                  </a:bodyPr>
                  <a:lstStyle/>
                  <a:p>
                    <a:pPr algn="ctr"/>
                    <a:r>
                      <a:rPr lang="en-US" sz="1200" b="1" dirty="0">
                        <a:ea typeface="Arial Unicode MS" pitchFamily="34" charset="-128"/>
                        <a:cs typeface="Arial Unicode MS" pitchFamily="34" charset="-128"/>
                      </a:rPr>
                      <a:t>Activated </a:t>
                    </a:r>
                  </a:p>
                  <a:p>
                    <a:pPr algn="ctr"/>
                    <a:r>
                      <a:rPr lang="en-US" sz="1200" b="1" dirty="0">
                        <a:ea typeface="Arial Unicode MS" pitchFamily="34" charset="-128"/>
                        <a:cs typeface="Arial Unicode MS" pitchFamily="34" charset="-128"/>
                      </a:rPr>
                      <a:t>sinusoidal</a:t>
                    </a:r>
                  </a:p>
                  <a:p>
                    <a:pPr algn="ctr"/>
                    <a:r>
                      <a:rPr lang="en-US" sz="1200" b="1" dirty="0">
                        <a:ea typeface="Arial Unicode MS" pitchFamily="34" charset="-128"/>
                        <a:cs typeface="Arial Unicode MS" pitchFamily="34" charset="-128"/>
                      </a:rPr>
                      <a:t>endothelium</a:t>
                    </a:r>
                  </a:p>
                </p:txBody>
              </p:sp>
              <p:sp>
                <p:nvSpPr>
                  <p:cNvPr id="297" name="TextBox 296"/>
                  <p:cNvSpPr txBox="1"/>
                  <p:nvPr/>
                </p:nvSpPr>
                <p:spPr>
                  <a:xfrm>
                    <a:off x="6969796" y="4666088"/>
                    <a:ext cx="695328" cy="428405"/>
                  </a:xfrm>
                  <a:prstGeom prst="rect">
                    <a:avLst/>
                  </a:prstGeom>
                </p:spPr>
                <p:txBody>
                  <a:bodyPr vert="horz" wrap="none" lIns="91440" tIns="45720" rIns="91440" bIns="45720" rtlCol="0">
                    <a:noAutofit/>
                  </a:bodyPr>
                  <a:lstStyle/>
                  <a:p>
                    <a:pPr algn="ctr"/>
                    <a:r>
                      <a:rPr lang="en-US" sz="1200" b="1" dirty="0" err="1">
                        <a:ea typeface="Arial Unicode MS" pitchFamily="34" charset="-128"/>
                        <a:cs typeface="Arial Unicode MS" pitchFamily="34" charset="-128"/>
                      </a:rPr>
                      <a:t>Myofibroblastic</a:t>
                    </a:r>
                    <a:endParaRPr lang="en-US" sz="1200" b="1" dirty="0">
                      <a:ea typeface="Arial Unicode MS" pitchFamily="34" charset="-128"/>
                      <a:cs typeface="Arial Unicode MS" pitchFamily="34" charset="-128"/>
                    </a:endParaRPr>
                  </a:p>
                  <a:p>
                    <a:pPr algn="ctr"/>
                    <a:r>
                      <a:rPr lang="en-US" sz="1200" b="1" dirty="0">
                        <a:ea typeface="Arial Unicode MS" pitchFamily="34" charset="-128"/>
                        <a:cs typeface="Arial Unicode MS" pitchFamily="34" charset="-128"/>
                      </a:rPr>
                      <a:t>stellate cell</a:t>
                    </a:r>
                  </a:p>
                </p:txBody>
              </p:sp>
              <p:sp>
                <p:nvSpPr>
                  <p:cNvPr id="298" name="TextBox 297"/>
                  <p:cNvSpPr txBox="1"/>
                  <p:nvPr/>
                </p:nvSpPr>
                <p:spPr>
                  <a:xfrm>
                    <a:off x="7904200" y="4693915"/>
                    <a:ext cx="695328" cy="428405"/>
                  </a:xfrm>
                  <a:prstGeom prst="rect">
                    <a:avLst/>
                  </a:prstGeom>
                </p:spPr>
                <p:txBody>
                  <a:bodyPr vert="horz" wrap="none" lIns="91440" tIns="45720" rIns="91440" bIns="45720" rtlCol="0">
                    <a:noAutofit/>
                  </a:bodyPr>
                  <a:lstStyle/>
                  <a:p>
                    <a:pPr algn="ctr"/>
                    <a:r>
                      <a:rPr lang="en-US" sz="1200" b="1" dirty="0">
                        <a:ea typeface="Arial Unicode MS" pitchFamily="34" charset="-128"/>
                        <a:cs typeface="Arial Unicode MS" pitchFamily="34" charset="-128"/>
                      </a:rPr>
                      <a:t>Reactive</a:t>
                    </a:r>
                  </a:p>
                  <a:p>
                    <a:pPr algn="ctr"/>
                    <a:r>
                      <a:rPr lang="en-US" sz="1200" b="1" dirty="0">
                        <a:ea typeface="Arial Unicode MS" pitchFamily="34" charset="-128"/>
                        <a:cs typeface="Arial Unicode MS" pitchFamily="34" charset="-128"/>
                      </a:rPr>
                      <a:t>ductal cells</a:t>
                    </a:r>
                  </a:p>
                </p:txBody>
              </p:sp>
            </p:grpSp>
          </p:grpSp>
          <p:sp>
            <p:nvSpPr>
              <p:cNvPr id="299" name="TextBox 298"/>
              <p:cNvSpPr txBox="1"/>
              <p:nvPr/>
            </p:nvSpPr>
            <p:spPr>
              <a:xfrm>
                <a:off x="5869803" y="5310799"/>
                <a:ext cx="1837446" cy="428405"/>
              </a:xfrm>
              <a:prstGeom prst="rect">
                <a:avLst/>
              </a:prstGeom>
            </p:spPr>
            <p:txBody>
              <a:bodyPr vert="horz" wrap="none" lIns="91440" tIns="45720" rIns="91440" bIns="45720" rtlCol="0">
                <a:noAutofit/>
              </a:bodyPr>
              <a:lstStyle/>
              <a:p>
                <a:pPr algn="ctr"/>
                <a:r>
                  <a:rPr lang="en-US" sz="1600" b="1" dirty="0">
                    <a:ea typeface="Arial Unicode MS" pitchFamily="34" charset="-128"/>
                    <a:cs typeface="Arial Unicode MS" pitchFamily="34" charset="-128"/>
                  </a:rPr>
                  <a:t>Wound-healing responses</a:t>
                </a:r>
              </a:p>
            </p:txBody>
          </p:sp>
          <p:sp>
            <p:nvSpPr>
              <p:cNvPr id="303" name="TextBox 302"/>
              <p:cNvSpPr txBox="1"/>
              <p:nvPr/>
            </p:nvSpPr>
            <p:spPr>
              <a:xfrm>
                <a:off x="5122682" y="5547363"/>
                <a:ext cx="3357655" cy="475564"/>
              </a:xfrm>
              <a:prstGeom prst="rect">
                <a:avLst/>
              </a:prstGeom>
            </p:spPr>
            <p:txBody>
              <a:bodyPr vert="horz" wrap="none" lIns="91440" tIns="45720" rIns="91440" bIns="45720" rtlCol="0">
                <a:noAutofit/>
              </a:bodyPr>
              <a:lstStyle/>
              <a:p>
                <a:pPr algn="ctr"/>
                <a:r>
                  <a:rPr lang="en-US" sz="1200" b="1" dirty="0">
                    <a:ea typeface="Arial Unicode MS" pitchFamily="34" charset="-128"/>
                    <a:cs typeface="Arial Unicode MS" pitchFamily="34" charset="-128"/>
                  </a:rPr>
                  <a:t>Inflammation, vascular remodeling, fibrogenesis, </a:t>
                </a:r>
              </a:p>
              <a:p>
                <a:pPr algn="ctr"/>
                <a:r>
                  <a:rPr lang="en-US" sz="1200" b="1" dirty="0">
                    <a:ea typeface="Arial Unicode MS" pitchFamily="34" charset="-128"/>
                    <a:cs typeface="Arial Unicode MS" pitchFamily="34" charset="-128"/>
                  </a:rPr>
                  <a:t>and accumulation of immature liver epithelial cells</a:t>
                </a:r>
              </a:p>
            </p:txBody>
          </p:sp>
          <p:grpSp>
            <p:nvGrpSpPr>
              <p:cNvPr id="23" name="Group 22"/>
              <p:cNvGrpSpPr/>
              <p:nvPr/>
            </p:nvGrpSpPr>
            <p:grpSpPr>
              <a:xfrm>
                <a:off x="4494012" y="3446681"/>
                <a:ext cx="4576707" cy="434622"/>
                <a:chOff x="4494012" y="3435076"/>
                <a:chExt cx="4576707" cy="434622"/>
              </a:xfrm>
            </p:grpSpPr>
            <p:sp>
              <p:nvSpPr>
                <p:cNvPr id="242" name="Left Bracket 241"/>
                <p:cNvSpPr/>
                <p:nvPr/>
              </p:nvSpPr>
              <p:spPr>
                <a:xfrm rot="16200000">
                  <a:off x="6718243" y="1210845"/>
                  <a:ext cx="128246" cy="4576707"/>
                </a:xfrm>
                <a:prstGeom prst="leftBracket">
                  <a:avLst>
                    <a:gd name="adj" fmla="val 27671"/>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51" name="Straight Arrow Connector 250"/>
                <p:cNvCxnSpPr/>
                <p:nvPr/>
              </p:nvCxnSpPr>
              <p:spPr>
                <a:xfrm>
                  <a:off x="6852503" y="3558435"/>
                  <a:ext cx="2566" cy="311263"/>
                </a:xfrm>
                <a:prstGeom prst="straightConnector1">
                  <a:avLst/>
                </a:prstGeom>
                <a:ln w="19050">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sp>
          <p:nvSpPr>
            <p:cNvPr id="209" name="TextBox 208"/>
            <p:cNvSpPr txBox="1"/>
            <p:nvPr/>
          </p:nvSpPr>
          <p:spPr>
            <a:xfrm>
              <a:off x="6187689" y="3854408"/>
              <a:ext cx="1359814" cy="287850"/>
            </a:xfrm>
            <a:prstGeom prst="rect">
              <a:avLst/>
            </a:prstGeom>
          </p:spPr>
          <p:txBody>
            <a:bodyPr vert="horz" wrap="none" lIns="91440" tIns="45720" rIns="91440" bIns="45720" rtlCol="0">
              <a:noAutofit/>
            </a:bodyPr>
            <a:lstStyle/>
            <a:p>
              <a:r>
                <a:rPr lang="en-US" sz="1200" b="1" dirty="0">
                  <a:ea typeface="Arial Unicode MS" pitchFamily="34" charset="-128"/>
                  <a:cs typeface="Arial Unicode MS" pitchFamily="34" charset="-128"/>
                </a:rPr>
                <a:t>Repair-related cells</a:t>
              </a:r>
            </a:p>
          </p:txBody>
        </p:sp>
      </p:grpSp>
      <p:cxnSp>
        <p:nvCxnSpPr>
          <p:cNvPr id="288" name="Straight Arrow Connector 287"/>
          <p:cNvCxnSpPr/>
          <p:nvPr/>
        </p:nvCxnSpPr>
        <p:spPr>
          <a:xfrm flipH="1" flipV="1">
            <a:off x="2568042" y="1642191"/>
            <a:ext cx="347124" cy="5560"/>
          </a:xfrm>
          <a:prstGeom prst="straightConnector1">
            <a:avLst/>
          </a:prstGeom>
          <a:ln>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grpSp>
        <p:nvGrpSpPr>
          <p:cNvPr id="130" name="Group 129">
            <a:extLst>
              <a:ext uri="{FF2B5EF4-FFF2-40B4-BE49-F238E27FC236}">
                <a16:creationId xmlns:a16="http://schemas.microsoft.com/office/drawing/2014/main" id="{1AA7E11B-2531-4BB0-9B0A-FF9D31C9EC07}"/>
              </a:ext>
            </a:extLst>
          </p:cNvPr>
          <p:cNvGrpSpPr/>
          <p:nvPr/>
        </p:nvGrpSpPr>
        <p:grpSpPr>
          <a:xfrm>
            <a:off x="3461683" y="1001853"/>
            <a:ext cx="2296410" cy="2742849"/>
            <a:chOff x="1937683" y="815585"/>
            <a:chExt cx="2296410" cy="2742849"/>
          </a:xfrm>
        </p:grpSpPr>
        <p:sp>
          <p:nvSpPr>
            <p:cNvPr id="265" name="TextBox 264"/>
            <p:cNvSpPr txBox="1"/>
            <p:nvPr/>
          </p:nvSpPr>
          <p:spPr>
            <a:xfrm>
              <a:off x="2476946" y="815585"/>
              <a:ext cx="1583190" cy="283110"/>
            </a:xfrm>
            <a:prstGeom prst="rect">
              <a:avLst/>
            </a:prstGeom>
          </p:spPr>
          <p:txBody>
            <a:bodyPr vert="horz" wrap="none" lIns="91440" tIns="45720" rIns="91440" bIns="45720" rtlCol="0">
              <a:noAutofit/>
            </a:bodyPr>
            <a:lstStyle/>
            <a:p>
              <a:r>
                <a:rPr lang="en-US" sz="1600" b="1" dirty="0">
                  <a:ea typeface="Arial Unicode MS" pitchFamily="34" charset="-128"/>
                  <a:cs typeface="Arial Unicode MS" pitchFamily="34" charset="-128"/>
                </a:rPr>
                <a:t>Fatty hepatocyte</a:t>
              </a:r>
            </a:p>
          </p:txBody>
        </p:sp>
        <p:grpSp>
          <p:nvGrpSpPr>
            <p:cNvPr id="8" name="Group 7">
              <a:extLst>
                <a:ext uri="{FF2B5EF4-FFF2-40B4-BE49-F238E27FC236}">
                  <a16:creationId xmlns:a16="http://schemas.microsoft.com/office/drawing/2014/main" id="{E98741E1-7CAB-4860-8E1D-6A3839B274FB}"/>
                </a:ext>
              </a:extLst>
            </p:cNvPr>
            <p:cNvGrpSpPr/>
            <p:nvPr/>
          </p:nvGrpSpPr>
          <p:grpSpPr>
            <a:xfrm>
              <a:off x="1937683" y="1217503"/>
              <a:ext cx="2296410" cy="2340931"/>
              <a:chOff x="1937683" y="1217503"/>
              <a:chExt cx="2296410" cy="2340931"/>
            </a:xfrm>
          </p:grpSpPr>
          <p:grpSp>
            <p:nvGrpSpPr>
              <p:cNvPr id="13" name="Group 12"/>
              <p:cNvGrpSpPr/>
              <p:nvPr/>
            </p:nvGrpSpPr>
            <p:grpSpPr>
              <a:xfrm>
                <a:off x="2608533" y="1796355"/>
                <a:ext cx="1448880" cy="1762079"/>
                <a:chOff x="2608533" y="1950465"/>
                <a:chExt cx="1448880" cy="1762079"/>
              </a:xfrm>
            </p:grpSpPr>
            <p:sp>
              <p:nvSpPr>
                <p:cNvPr id="22" name="Oval 4"/>
                <p:cNvSpPr/>
                <p:nvPr/>
              </p:nvSpPr>
              <p:spPr>
                <a:xfrm rot="10800000">
                  <a:off x="2608533" y="1950465"/>
                  <a:ext cx="1448880" cy="1762079"/>
                </a:xfrm>
                <a:custGeom>
                  <a:avLst/>
                  <a:gdLst>
                    <a:gd name="connsiteX0" fmla="*/ 0 w 1401417"/>
                    <a:gd name="connsiteY0" fmla="*/ 655983 h 1311965"/>
                    <a:gd name="connsiteX1" fmla="*/ 700709 w 1401417"/>
                    <a:gd name="connsiteY1" fmla="*/ 0 h 1311965"/>
                    <a:gd name="connsiteX2" fmla="*/ 1401418 w 1401417"/>
                    <a:gd name="connsiteY2" fmla="*/ 655983 h 1311965"/>
                    <a:gd name="connsiteX3" fmla="*/ 700709 w 1401417"/>
                    <a:gd name="connsiteY3" fmla="*/ 1311966 h 1311965"/>
                    <a:gd name="connsiteX4" fmla="*/ 0 w 1401417"/>
                    <a:gd name="connsiteY4" fmla="*/ 655983 h 1311965"/>
                    <a:gd name="connsiteX0" fmla="*/ 0 w 1433729"/>
                    <a:gd name="connsiteY0" fmla="*/ 655983 h 1328703"/>
                    <a:gd name="connsiteX1" fmla="*/ 700709 w 1433729"/>
                    <a:gd name="connsiteY1" fmla="*/ 0 h 1328703"/>
                    <a:gd name="connsiteX2" fmla="*/ 1401418 w 1433729"/>
                    <a:gd name="connsiteY2" fmla="*/ 655983 h 1328703"/>
                    <a:gd name="connsiteX3" fmla="*/ 1272209 w 1433729"/>
                    <a:gd name="connsiteY3" fmla="*/ 1093304 h 1328703"/>
                    <a:gd name="connsiteX4" fmla="*/ 700709 w 1433729"/>
                    <a:gd name="connsiteY4" fmla="*/ 1311966 h 1328703"/>
                    <a:gd name="connsiteX5" fmla="*/ 0 w 1433729"/>
                    <a:gd name="connsiteY5" fmla="*/ 655983 h 1328703"/>
                    <a:gd name="connsiteX0" fmla="*/ 3048 w 1436777"/>
                    <a:gd name="connsiteY0" fmla="*/ 655983 h 1471475"/>
                    <a:gd name="connsiteX1" fmla="*/ 703757 w 1436777"/>
                    <a:gd name="connsiteY1" fmla="*/ 0 h 1471475"/>
                    <a:gd name="connsiteX2" fmla="*/ 1404466 w 1436777"/>
                    <a:gd name="connsiteY2" fmla="*/ 655983 h 1471475"/>
                    <a:gd name="connsiteX3" fmla="*/ 1275257 w 1436777"/>
                    <a:gd name="connsiteY3" fmla="*/ 1093304 h 1471475"/>
                    <a:gd name="connsiteX4" fmla="*/ 703757 w 1436777"/>
                    <a:gd name="connsiteY4" fmla="*/ 1311966 h 1471475"/>
                    <a:gd name="connsiteX5" fmla="*/ 459015 w 1436777"/>
                    <a:gd name="connsiteY5" fmla="*/ 1436488 h 1471475"/>
                    <a:gd name="connsiteX6" fmla="*/ 3048 w 1436777"/>
                    <a:gd name="connsiteY6" fmla="*/ 655983 h 1471475"/>
                    <a:gd name="connsiteX0" fmla="*/ 40449 w 1474178"/>
                    <a:gd name="connsiteY0" fmla="*/ 655983 h 1448766"/>
                    <a:gd name="connsiteX1" fmla="*/ 741158 w 1474178"/>
                    <a:gd name="connsiteY1" fmla="*/ 0 h 1448766"/>
                    <a:gd name="connsiteX2" fmla="*/ 1441867 w 1474178"/>
                    <a:gd name="connsiteY2" fmla="*/ 655983 h 1448766"/>
                    <a:gd name="connsiteX3" fmla="*/ 1312658 w 1474178"/>
                    <a:gd name="connsiteY3" fmla="*/ 1093304 h 1448766"/>
                    <a:gd name="connsiteX4" fmla="*/ 741158 w 1474178"/>
                    <a:gd name="connsiteY4" fmla="*/ 1311966 h 1448766"/>
                    <a:gd name="connsiteX5" fmla="*/ 496416 w 1474178"/>
                    <a:gd name="connsiteY5" fmla="*/ 1436488 h 1448766"/>
                    <a:gd name="connsiteX6" fmla="*/ 128668 w 1474178"/>
                    <a:gd name="connsiteY6" fmla="*/ 1068741 h 1448766"/>
                    <a:gd name="connsiteX7" fmla="*/ 40449 w 1474178"/>
                    <a:gd name="connsiteY7" fmla="*/ 655983 h 1448766"/>
                    <a:gd name="connsiteX0" fmla="*/ 46008 w 1479737"/>
                    <a:gd name="connsiteY0" fmla="*/ 655983 h 1448766"/>
                    <a:gd name="connsiteX1" fmla="*/ 746717 w 1479737"/>
                    <a:gd name="connsiteY1" fmla="*/ 0 h 1448766"/>
                    <a:gd name="connsiteX2" fmla="*/ 1447426 w 1479737"/>
                    <a:gd name="connsiteY2" fmla="*/ 655983 h 1448766"/>
                    <a:gd name="connsiteX3" fmla="*/ 1318217 w 1479737"/>
                    <a:gd name="connsiteY3" fmla="*/ 1093304 h 1448766"/>
                    <a:gd name="connsiteX4" fmla="*/ 746717 w 1479737"/>
                    <a:gd name="connsiteY4" fmla="*/ 1311966 h 1448766"/>
                    <a:gd name="connsiteX5" fmla="*/ 501975 w 1479737"/>
                    <a:gd name="connsiteY5" fmla="*/ 1436488 h 1448766"/>
                    <a:gd name="connsiteX6" fmla="*/ 134227 w 1479737"/>
                    <a:gd name="connsiteY6" fmla="*/ 1068741 h 1448766"/>
                    <a:gd name="connsiteX7" fmla="*/ 74592 w 1479737"/>
                    <a:gd name="connsiteY7" fmla="*/ 800384 h 1448766"/>
                    <a:gd name="connsiteX8" fmla="*/ 46008 w 1479737"/>
                    <a:gd name="connsiteY8" fmla="*/ 655983 h 1448766"/>
                    <a:gd name="connsiteX0" fmla="*/ 46008 w 1479737"/>
                    <a:gd name="connsiteY0" fmla="*/ 655983 h 1440414"/>
                    <a:gd name="connsiteX1" fmla="*/ 746717 w 1479737"/>
                    <a:gd name="connsiteY1" fmla="*/ 0 h 1440414"/>
                    <a:gd name="connsiteX2" fmla="*/ 1447426 w 1479737"/>
                    <a:gd name="connsiteY2" fmla="*/ 655983 h 1440414"/>
                    <a:gd name="connsiteX3" fmla="*/ 1318217 w 1479737"/>
                    <a:gd name="connsiteY3" fmla="*/ 1093304 h 1440414"/>
                    <a:gd name="connsiteX4" fmla="*/ 746717 w 1479737"/>
                    <a:gd name="connsiteY4" fmla="*/ 1311966 h 1440414"/>
                    <a:gd name="connsiteX5" fmla="*/ 501975 w 1479737"/>
                    <a:gd name="connsiteY5" fmla="*/ 1436488 h 1440414"/>
                    <a:gd name="connsiteX6" fmla="*/ 193863 w 1479737"/>
                    <a:gd name="connsiteY6" fmla="*/ 1168132 h 1440414"/>
                    <a:gd name="connsiteX7" fmla="*/ 134227 w 1479737"/>
                    <a:gd name="connsiteY7" fmla="*/ 1068741 h 1440414"/>
                    <a:gd name="connsiteX8" fmla="*/ 74592 w 1479737"/>
                    <a:gd name="connsiteY8" fmla="*/ 800384 h 1440414"/>
                    <a:gd name="connsiteX9" fmla="*/ 46008 w 1479737"/>
                    <a:gd name="connsiteY9" fmla="*/ 655983 h 1440414"/>
                    <a:gd name="connsiteX0" fmla="*/ 46008 w 1473043"/>
                    <a:gd name="connsiteY0" fmla="*/ 655983 h 1439555"/>
                    <a:gd name="connsiteX1" fmla="*/ 746717 w 1473043"/>
                    <a:gd name="connsiteY1" fmla="*/ 0 h 1439555"/>
                    <a:gd name="connsiteX2" fmla="*/ 1447426 w 1473043"/>
                    <a:gd name="connsiteY2" fmla="*/ 655983 h 1439555"/>
                    <a:gd name="connsiteX3" fmla="*/ 1318217 w 1473043"/>
                    <a:gd name="connsiteY3" fmla="*/ 1093304 h 1439555"/>
                    <a:gd name="connsiteX4" fmla="*/ 1157958 w 1473043"/>
                    <a:gd name="connsiteY4" fmla="*/ 1287401 h 1439555"/>
                    <a:gd name="connsiteX5" fmla="*/ 746717 w 1473043"/>
                    <a:gd name="connsiteY5" fmla="*/ 1311966 h 1439555"/>
                    <a:gd name="connsiteX6" fmla="*/ 501975 w 1473043"/>
                    <a:gd name="connsiteY6" fmla="*/ 1436488 h 1439555"/>
                    <a:gd name="connsiteX7" fmla="*/ 193863 w 1473043"/>
                    <a:gd name="connsiteY7" fmla="*/ 1168132 h 1439555"/>
                    <a:gd name="connsiteX8" fmla="*/ 134227 w 1473043"/>
                    <a:gd name="connsiteY8" fmla="*/ 1068741 h 1439555"/>
                    <a:gd name="connsiteX9" fmla="*/ 74592 w 1473043"/>
                    <a:gd name="connsiteY9" fmla="*/ 800384 h 1439555"/>
                    <a:gd name="connsiteX10" fmla="*/ 46008 w 1473043"/>
                    <a:gd name="connsiteY10" fmla="*/ 655983 h 1439555"/>
                    <a:gd name="connsiteX0" fmla="*/ 46008 w 1473043"/>
                    <a:gd name="connsiteY0" fmla="*/ 655983 h 1439106"/>
                    <a:gd name="connsiteX1" fmla="*/ 746717 w 1473043"/>
                    <a:gd name="connsiteY1" fmla="*/ 0 h 1439106"/>
                    <a:gd name="connsiteX2" fmla="*/ 1447426 w 1473043"/>
                    <a:gd name="connsiteY2" fmla="*/ 655983 h 1439106"/>
                    <a:gd name="connsiteX3" fmla="*/ 1318217 w 1473043"/>
                    <a:gd name="connsiteY3" fmla="*/ 1093304 h 1439106"/>
                    <a:gd name="connsiteX4" fmla="*/ 1157958 w 1473043"/>
                    <a:gd name="connsiteY4" fmla="*/ 1287401 h 1439106"/>
                    <a:gd name="connsiteX5" fmla="*/ 929358 w 1473043"/>
                    <a:gd name="connsiteY5" fmla="*/ 1436489 h 1439106"/>
                    <a:gd name="connsiteX6" fmla="*/ 746717 w 1473043"/>
                    <a:gd name="connsiteY6" fmla="*/ 1311966 h 1439106"/>
                    <a:gd name="connsiteX7" fmla="*/ 501975 w 1473043"/>
                    <a:gd name="connsiteY7" fmla="*/ 1436488 h 1439106"/>
                    <a:gd name="connsiteX8" fmla="*/ 193863 w 1473043"/>
                    <a:gd name="connsiteY8" fmla="*/ 1168132 h 1439106"/>
                    <a:gd name="connsiteX9" fmla="*/ 134227 w 1473043"/>
                    <a:gd name="connsiteY9" fmla="*/ 1068741 h 1439106"/>
                    <a:gd name="connsiteX10" fmla="*/ 74592 w 1473043"/>
                    <a:gd name="connsiteY10" fmla="*/ 800384 h 1439106"/>
                    <a:gd name="connsiteX11" fmla="*/ 46008 w 1473043"/>
                    <a:gd name="connsiteY11" fmla="*/ 655983 h 1439106"/>
                    <a:gd name="connsiteX0" fmla="*/ 46008 w 1473043"/>
                    <a:gd name="connsiteY0" fmla="*/ 655983 h 1470992"/>
                    <a:gd name="connsiteX1" fmla="*/ 746717 w 1473043"/>
                    <a:gd name="connsiteY1" fmla="*/ 0 h 1470992"/>
                    <a:gd name="connsiteX2" fmla="*/ 1447426 w 1473043"/>
                    <a:gd name="connsiteY2" fmla="*/ 655983 h 1470992"/>
                    <a:gd name="connsiteX3" fmla="*/ 1318217 w 1473043"/>
                    <a:gd name="connsiteY3" fmla="*/ 1093304 h 1470992"/>
                    <a:gd name="connsiteX4" fmla="*/ 1157958 w 1473043"/>
                    <a:gd name="connsiteY4" fmla="*/ 1287401 h 1470992"/>
                    <a:gd name="connsiteX5" fmla="*/ 929358 w 1473043"/>
                    <a:gd name="connsiteY5" fmla="*/ 1436489 h 1470992"/>
                    <a:gd name="connsiteX6" fmla="*/ 736778 w 1473043"/>
                    <a:gd name="connsiteY6" fmla="*/ 1470992 h 1470992"/>
                    <a:gd name="connsiteX7" fmla="*/ 501975 w 1473043"/>
                    <a:gd name="connsiteY7" fmla="*/ 1436488 h 1470992"/>
                    <a:gd name="connsiteX8" fmla="*/ 193863 w 1473043"/>
                    <a:gd name="connsiteY8" fmla="*/ 1168132 h 1470992"/>
                    <a:gd name="connsiteX9" fmla="*/ 134227 w 1473043"/>
                    <a:gd name="connsiteY9" fmla="*/ 1068741 h 1470992"/>
                    <a:gd name="connsiteX10" fmla="*/ 74592 w 1473043"/>
                    <a:gd name="connsiteY10" fmla="*/ 800384 h 1470992"/>
                    <a:gd name="connsiteX11" fmla="*/ 46008 w 1473043"/>
                    <a:gd name="connsiteY11" fmla="*/ 655983 h 1470992"/>
                    <a:gd name="connsiteX0" fmla="*/ 46008 w 1453659"/>
                    <a:gd name="connsiteY0" fmla="*/ 656460 h 1471469"/>
                    <a:gd name="connsiteX1" fmla="*/ 746717 w 1453659"/>
                    <a:gd name="connsiteY1" fmla="*/ 477 h 1471469"/>
                    <a:gd name="connsiteX2" fmla="*/ 1346801 w 1453659"/>
                    <a:gd name="connsiteY2" fmla="*/ 552384 h 1471469"/>
                    <a:gd name="connsiteX3" fmla="*/ 1447426 w 1453659"/>
                    <a:gd name="connsiteY3" fmla="*/ 656460 h 1471469"/>
                    <a:gd name="connsiteX4" fmla="*/ 1318217 w 1453659"/>
                    <a:gd name="connsiteY4" fmla="*/ 1093781 h 1471469"/>
                    <a:gd name="connsiteX5" fmla="*/ 1157958 w 1453659"/>
                    <a:gd name="connsiteY5" fmla="*/ 1287878 h 1471469"/>
                    <a:gd name="connsiteX6" fmla="*/ 929358 w 1453659"/>
                    <a:gd name="connsiteY6" fmla="*/ 1436966 h 1471469"/>
                    <a:gd name="connsiteX7" fmla="*/ 736778 w 1453659"/>
                    <a:gd name="connsiteY7" fmla="*/ 1471469 h 1471469"/>
                    <a:gd name="connsiteX8" fmla="*/ 501975 w 1453659"/>
                    <a:gd name="connsiteY8" fmla="*/ 1436965 h 1471469"/>
                    <a:gd name="connsiteX9" fmla="*/ 193863 w 1453659"/>
                    <a:gd name="connsiteY9" fmla="*/ 1168609 h 1471469"/>
                    <a:gd name="connsiteX10" fmla="*/ 134227 w 1453659"/>
                    <a:gd name="connsiteY10" fmla="*/ 1069218 h 1471469"/>
                    <a:gd name="connsiteX11" fmla="*/ 74592 w 1453659"/>
                    <a:gd name="connsiteY11" fmla="*/ 800861 h 1471469"/>
                    <a:gd name="connsiteX12" fmla="*/ 46008 w 1453659"/>
                    <a:gd name="connsiteY12" fmla="*/ 656460 h 1471469"/>
                    <a:gd name="connsiteX0" fmla="*/ 46008 w 1448077"/>
                    <a:gd name="connsiteY0" fmla="*/ 656460 h 1471469"/>
                    <a:gd name="connsiteX1" fmla="*/ 746717 w 1448077"/>
                    <a:gd name="connsiteY1" fmla="*/ 477 h 1471469"/>
                    <a:gd name="connsiteX2" fmla="*/ 1346801 w 1448077"/>
                    <a:gd name="connsiteY2" fmla="*/ 552384 h 1471469"/>
                    <a:gd name="connsiteX3" fmla="*/ 1447426 w 1448077"/>
                    <a:gd name="connsiteY3" fmla="*/ 656460 h 1471469"/>
                    <a:gd name="connsiteX4" fmla="*/ 1406436 w 1448077"/>
                    <a:gd name="connsiteY4" fmla="*/ 949950 h 1471469"/>
                    <a:gd name="connsiteX5" fmla="*/ 1318217 w 1448077"/>
                    <a:gd name="connsiteY5" fmla="*/ 1093781 h 1471469"/>
                    <a:gd name="connsiteX6" fmla="*/ 1157958 w 1448077"/>
                    <a:gd name="connsiteY6" fmla="*/ 1287878 h 1471469"/>
                    <a:gd name="connsiteX7" fmla="*/ 929358 w 1448077"/>
                    <a:gd name="connsiteY7" fmla="*/ 1436966 h 1471469"/>
                    <a:gd name="connsiteX8" fmla="*/ 736778 w 1448077"/>
                    <a:gd name="connsiteY8" fmla="*/ 1471469 h 1471469"/>
                    <a:gd name="connsiteX9" fmla="*/ 501975 w 1448077"/>
                    <a:gd name="connsiteY9" fmla="*/ 1436965 h 1471469"/>
                    <a:gd name="connsiteX10" fmla="*/ 193863 w 1448077"/>
                    <a:gd name="connsiteY10" fmla="*/ 1168609 h 1471469"/>
                    <a:gd name="connsiteX11" fmla="*/ 134227 w 1448077"/>
                    <a:gd name="connsiteY11" fmla="*/ 1069218 h 1471469"/>
                    <a:gd name="connsiteX12" fmla="*/ 74592 w 1448077"/>
                    <a:gd name="connsiteY12" fmla="*/ 800861 h 1471469"/>
                    <a:gd name="connsiteX13" fmla="*/ 46008 w 1448077"/>
                    <a:gd name="connsiteY13" fmla="*/ 656460 h 1471469"/>
                    <a:gd name="connsiteX0" fmla="*/ 46008 w 1450731"/>
                    <a:gd name="connsiteY0" fmla="*/ 656460 h 1471469"/>
                    <a:gd name="connsiteX1" fmla="*/ 746717 w 1450731"/>
                    <a:gd name="connsiteY1" fmla="*/ 477 h 1471469"/>
                    <a:gd name="connsiteX2" fmla="*/ 1346801 w 1450731"/>
                    <a:gd name="connsiteY2" fmla="*/ 552384 h 1471469"/>
                    <a:gd name="connsiteX3" fmla="*/ 1447426 w 1450731"/>
                    <a:gd name="connsiteY3" fmla="*/ 656460 h 1471469"/>
                    <a:gd name="connsiteX4" fmla="*/ 1406436 w 1450731"/>
                    <a:gd name="connsiteY4" fmla="*/ 741228 h 1471469"/>
                    <a:gd name="connsiteX5" fmla="*/ 1406436 w 1450731"/>
                    <a:gd name="connsiteY5" fmla="*/ 949950 h 1471469"/>
                    <a:gd name="connsiteX6" fmla="*/ 1318217 w 1450731"/>
                    <a:gd name="connsiteY6" fmla="*/ 1093781 h 1471469"/>
                    <a:gd name="connsiteX7" fmla="*/ 1157958 w 1450731"/>
                    <a:gd name="connsiteY7" fmla="*/ 1287878 h 1471469"/>
                    <a:gd name="connsiteX8" fmla="*/ 929358 w 1450731"/>
                    <a:gd name="connsiteY8" fmla="*/ 1436966 h 1471469"/>
                    <a:gd name="connsiteX9" fmla="*/ 736778 w 1450731"/>
                    <a:gd name="connsiteY9" fmla="*/ 1471469 h 1471469"/>
                    <a:gd name="connsiteX10" fmla="*/ 501975 w 1450731"/>
                    <a:gd name="connsiteY10" fmla="*/ 1436965 h 1471469"/>
                    <a:gd name="connsiteX11" fmla="*/ 193863 w 1450731"/>
                    <a:gd name="connsiteY11" fmla="*/ 1168609 h 1471469"/>
                    <a:gd name="connsiteX12" fmla="*/ 134227 w 1450731"/>
                    <a:gd name="connsiteY12" fmla="*/ 1069218 h 1471469"/>
                    <a:gd name="connsiteX13" fmla="*/ 74592 w 1450731"/>
                    <a:gd name="connsiteY13" fmla="*/ 800861 h 1471469"/>
                    <a:gd name="connsiteX14" fmla="*/ 46008 w 1450731"/>
                    <a:gd name="connsiteY14" fmla="*/ 656460 h 1471469"/>
                    <a:gd name="connsiteX0" fmla="*/ 46008 w 1450731"/>
                    <a:gd name="connsiteY0" fmla="*/ 682745 h 1497754"/>
                    <a:gd name="connsiteX1" fmla="*/ 746717 w 1450731"/>
                    <a:gd name="connsiteY1" fmla="*/ 26762 h 1497754"/>
                    <a:gd name="connsiteX2" fmla="*/ 1366679 w 1450731"/>
                    <a:gd name="connsiteY2" fmla="*/ 171165 h 1497754"/>
                    <a:gd name="connsiteX3" fmla="*/ 1346801 w 1450731"/>
                    <a:gd name="connsiteY3" fmla="*/ 578669 h 1497754"/>
                    <a:gd name="connsiteX4" fmla="*/ 1447426 w 1450731"/>
                    <a:gd name="connsiteY4" fmla="*/ 682745 h 1497754"/>
                    <a:gd name="connsiteX5" fmla="*/ 1406436 w 1450731"/>
                    <a:gd name="connsiteY5" fmla="*/ 767513 h 1497754"/>
                    <a:gd name="connsiteX6" fmla="*/ 1406436 w 1450731"/>
                    <a:gd name="connsiteY6" fmla="*/ 976235 h 1497754"/>
                    <a:gd name="connsiteX7" fmla="*/ 1318217 w 1450731"/>
                    <a:gd name="connsiteY7" fmla="*/ 1120066 h 1497754"/>
                    <a:gd name="connsiteX8" fmla="*/ 1157958 w 1450731"/>
                    <a:gd name="connsiteY8" fmla="*/ 1314163 h 1497754"/>
                    <a:gd name="connsiteX9" fmla="*/ 929358 w 1450731"/>
                    <a:gd name="connsiteY9" fmla="*/ 1463251 h 1497754"/>
                    <a:gd name="connsiteX10" fmla="*/ 736778 w 1450731"/>
                    <a:gd name="connsiteY10" fmla="*/ 1497754 h 1497754"/>
                    <a:gd name="connsiteX11" fmla="*/ 501975 w 1450731"/>
                    <a:gd name="connsiteY11" fmla="*/ 1463250 h 1497754"/>
                    <a:gd name="connsiteX12" fmla="*/ 193863 w 1450731"/>
                    <a:gd name="connsiteY12" fmla="*/ 1194894 h 1497754"/>
                    <a:gd name="connsiteX13" fmla="*/ 134227 w 1450731"/>
                    <a:gd name="connsiteY13" fmla="*/ 1095503 h 1497754"/>
                    <a:gd name="connsiteX14" fmla="*/ 74592 w 1450731"/>
                    <a:gd name="connsiteY14" fmla="*/ 827146 h 1497754"/>
                    <a:gd name="connsiteX15" fmla="*/ 46008 w 1450731"/>
                    <a:gd name="connsiteY15" fmla="*/ 682745 h 1497754"/>
                    <a:gd name="connsiteX0" fmla="*/ 46008 w 1449268"/>
                    <a:gd name="connsiteY0" fmla="*/ 682745 h 1497754"/>
                    <a:gd name="connsiteX1" fmla="*/ 746717 w 1449268"/>
                    <a:gd name="connsiteY1" fmla="*/ 26762 h 1497754"/>
                    <a:gd name="connsiteX2" fmla="*/ 1366679 w 1449268"/>
                    <a:gd name="connsiteY2" fmla="*/ 171165 h 1497754"/>
                    <a:gd name="connsiteX3" fmla="*/ 1346801 w 1449268"/>
                    <a:gd name="connsiteY3" fmla="*/ 578669 h 1497754"/>
                    <a:gd name="connsiteX4" fmla="*/ 1447426 w 1449268"/>
                    <a:gd name="connsiteY4" fmla="*/ 682745 h 1497754"/>
                    <a:gd name="connsiteX5" fmla="*/ 1356740 w 1449268"/>
                    <a:gd name="connsiteY5" fmla="*/ 777452 h 1497754"/>
                    <a:gd name="connsiteX6" fmla="*/ 1406436 w 1449268"/>
                    <a:gd name="connsiteY6" fmla="*/ 976235 h 1497754"/>
                    <a:gd name="connsiteX7" fmla="*/ 1318217 w 1449268"/>
                    <a:gd name="connsiteY7" fmla="*/ 1120066 h 1497754"/>
                    <a:gd name="connsiteX8" fmla="*/ 1157958 w 1449268"/>
                    <a:gd name="connsiteY8" fmla="*/ 1314163 h 1497754"/>
                    <a:gd name="connsiteX9" fmla="*/ 929358 w 1449268"/>
                    <a:gd name="connsiteY9" fmla="*/ 1463251 h 1497754"/>
                    <a:gd name="connsiteX10" fmla="*/ 736778 w 1449268"/>
                    <a:gd name="connsiteY10" fmla="*/ 1497754 h 1497754"/>
                    <a:gd name="connsiteX11" fmla="*/ 501975 w 1449268"/>
                    <a:gd name="connsiteY11" fmla="*/ 1463250 h 1497754"/>
                    <a:gd name="connsiteX12" fmla="*/ 193863 w 1449268"/>
                    <a:gd name="connsiteY12" fmla="*/ 1194894 h 1497754"/>
                    <a:gd name="connsiteX13" fmla="*/ 134227 w 1449268"/>
                    <a:gd name="connsiteY13" fmla="*/ 1095503 h 1497754"/>
                    <a:gd name="connsiteX14" fmla="*/ 74592 w 1449268"/>
                    <a:gd name="connsiteY14" fmla="*/ 827146 h 1497754"/>
                    <a:gd name="connsiteX15" fmla="*/ 46008 w 1449268"/>
                    <a:gd name="connsiteY15" fmla="*/ 682745 h 1497754"/>
                    <a:gd name="connsiteX0" fmla="*/ 46008 w 1449268"/>
                    <a:gd name="connsiteY0" fmla="*/ 679381 h 1494390"/>
                    <a:gd name="connsiteX1" fmla="*/ 746717 w 1449268"/>
                    <a:gd name="connsiteY1" fmla="*/ 23398 h 1494390"/>
                    <a:gd name="connsiteX2" fmla="*/ 1366679 w 1449268"/>
                    <a:gd name="connsiteY2" fmla="*/ 167801 h 1494390"/>
                    <a:gd name="connsiteX3" fmla="*/ 1367491 w 1449268"/>
                    <a:gd name="connsiteY3" fmla="*/ 396401 h 1494390"/>
                    <a:gd name="connsiteX4" fmla="*/ 1346801 w 1449268"/>
                    <a:gd name="connsiteY4" fmla="*/ 575305 h 1494390"/>
                    <a:gd name="connsiteX5" fmla="*/ 1447426 w 1449268"/>
                    <a:gd name="connsiteY5" fmla="*/ 679381 h 1494390"/>
                    <a:gd name="connsiteX6" fmla="*/ 1356740 w 1449268"/>
                    <a:gd name="connsiteY6" fmla="*/ 774088 h 1494390"/>
                    <a:gd name="connsiteX7" fmla="*/ 1406436 w 1449268"/>
                    <a:gd name="connsiteY7" fmla="*/ 972871 h 1494390"/>
                    <a:gd name="connsiteX8" fmla="*/ 1318217 w 1449268"/>
                    <a:gd name="connsiteY8" fmla="*/ 1116702 h 1494390"/>
                    <a:gd name="connsiteX9" fmla="*/ 1157958 w 1449268"/>
                    <a:gd name="connsiteY9" fmla="*/ 1310799 h 1494390"/>
                    <a:gd name="connsiteX10" fmla="*/ 929358 w 1449268"/>
                    <a:gd name="connsiteY10" fmla="*/ 1459887 h 1494390"/>
                    <a:gd name="connsiteX11" fmla="*/ 736778 w 1449268"/>
                    <a:gd name="connsiteY11" fmla="*/ 1494390 h 1494390"/>
                    <a:gd name="connsiteX12" fmla="*/ 501975 w 1449268"/>
                    <a:gd name="connsiteY12" fmla="*/ 1459886 h 1494390"/>
                    <a:gd name="connsiteX13" fmla="*/ 193863 w 1449268"/>
                    <a:gd name="connsiteY13" fmla="*/ 1191530 h 1494390"/>
                    <a:gd name="connsiteX14" fmla="*/ 134227 w 1449268"/>
                    <a:gd name="connsiteY14" fmla="*/ 1092139 h 1494390"/>
                    <a:gd name="connsiteX15" fmla="*/ 74592 w 1449268"/>
                    <a:gd name="connsiteY15" fmla="*/ 823782 h 1494390"/>
                    <a:gd name="connsiteX16" fmla="*/ 46008 w 1449268"/>
                    <a:gd name="connsiteY16" fmla="*/ 679381 h 1494390"/>
                    <a:gd name="connsiteX0" fmla="*/ 46008 w 1449268"/>
                    <a:gd name="connsiteY0" fmla="*/ 736735 h 1551744"/>
                    <a:gd name="connsiteX1" fmla="*/ 746717 w 1449268"/>
                    <a:gd name="connsiteY1" fmla="*/ 80752 h 1551744"/>
                    <a:gd name="connsiteX2" fmla="*/ 1059378 w 1449268"/>
                    <a:gd name="connsiteY2" fmla="*/ 26373 h 1551744"/>
                    <a:gd name="connsiteX3" fmla="*/ 1366679 w 1449268"/>
                    <a:gd name="connsiteY3" fmla="*/ 225155 h 1551744"/>
                    <a:gd name="connsiteX4" fmla="*/ 1367491 w 1449268"/>
                    <a:gd name="connsiteY4" fmla="*/ 453755 h 1551744"/>
                    <a:gd name="connsiteX5" fmla="*/ 1346801 w 1449268"/>
                    <a:gd name="connsiteY5" fmla="*/ 632659 h 1551744"/>
                    <a:gd name="connsiteX6" fmla="*/ 1447426 w 1449268"/>
                    <a:gd name="connsiteY6" fmla="*/ 736735 h 1551744"/>
                    <a:gd name="connsiteX7" fmla="*/ 1356740 w 1449268"/>
                    <a:gd name="connsiteY7" fmla="*/ 831442 h 1551744"/>
                    <a:gd name="connsiteX8" fmla="*/ 1406436 w 1449268"/>
                    <a:gd name="connsiteY8" fmla="*/ 1030225 h 1551744"/>
                    <a:gd name="connsiteX9" fmla="*/ 1318217 w 1449268"/>
                    <a:gd name="connsiteY9" fmla="*/ 1174056 h 1551744"/>
                    <a:gd name="connsiteX10" fmla="*/ 1157958 w 1449268"/>
                    <a:gd name="connsiteY10" fmla="*/ 1368153 h 1551744"/>
                    <a:gd name="connsiteX11" fmla="*/ 929358 w 1449268"/>
                    <a:gd name="connsiteY11" fmla="*/ 1517241 h 1551744"/>
                    <a:gd name="connsiteX12" fmla="*/ 736778 w 1449268"/>
                    <a:gd name="connsiteY12" fmla="*/ 1551744 h 1551744"/>
                    <a:gd name="connsiteX13" fmla="*/ 501975 w 1449268"/>
                    <a:gd name="connsiteY13" fmla="*/ 1517240 h 1551744"/>
                    <a:gd name="connsiteX14" fmla="*/ 193863 w 1449268"/>
                    <a:gd name="connsiteY14" fmla="*/ 1248884 h 1551744"/>
                    <a:gd name="connsiteX15" fmla="*/ 134227 w 1449268"/>
                    <a:gd name="connsiteY15" fmla="*/ 1149493 h 1551744"/>
                    <a:gd name="connsiteX16" fmla="*/ 74592 w 1449268"/>
                    <a:gd name="connsiteY16" fmla="*/ 881136 h 1551744"/>
                    <a:gd name="connsiteX17" fmla="*/ 46008 w 1449268"/>
                    <a:gd name="connsiteY17" fmla="*/ 736735 h 1551744"/>
                    <a:gd name="connsiteX0" fmla="*/ 43085 w 1446345"/>
                    <a:gd name="connsiteY0" fmla="*/ 765540 h 1580549"/>
                    <a:gd name="connsiteX1" fmla="*/ 704038 w 1446345"/>
                    <a:gd name="connsiteY1" fmla="*/ 59861 h 1580549"/>
                    <a:gd name="connsiteX2" fmla="*/ 1056455 w 1446345"/>
                    <a:gd name="connsiteY2" fmla="*/ 55178 h 1580549"/>
                    <a:gd name="connsiteX3" fmla="*/ 1363756 w 1446345"/>
                    <a:gd name="connsiteY3" fmla="*/ 253960 h 1580549"/>
                    <a:gd name="connsiteX4" fmla="*/ 1364568 w 1446345"/>
                    <a:gd name="connsiteY4" fmla="*/ 482560 h 1580549"/>
                    <a:gd name="connsiteX5" fmla="*/ 1343878 w 1446345"/>
                    <a:gd name="connsiteY5" fmla="*/ 661464 h 1580549"/>
                    <a:gd name="connsiteX6" fmla="*/ 1444503 w 1446345"/>
                    <a:gd name="connsiteY6" fmla="*/ 765540 h 1580549"/>
                    <a:gd name="connsiteX7" fmla="*/ 1353817 w 1446345"/>
                    <a:gd name="connsiteY7" fmla="*/ 860247 h 1580549"/>
                    <a:gd name="connsiteX8" fmla="*/ 1403513 w 1446345"/>
                    <a:gd name="connsiteY8" fmla="*/ 1059030 h 1580549"/>
                    <a:gd name="connsiteX9" fmla="*/ 1315294 w 1446345"/>
                    <a:gd name="connsiteY9" fmla="*/ 1202861 h 1580549"/>
                    <a:gd name="connsiteX10" fmla="*/ 1155035 w 1446345"/>
                    <a:gd name="connsiteY10" fmla="*/ 1396958 h 1580549"/>
                    <a:gd name="connsiteX11" fmla="*/ 926435 w 1446345"/>
                    <a:gd name="connsiteY11" fmla="*/ 1546046 h 1580549"/>
                    <a:gd name="connsiteX12" fmla="*/ 733855 w 1446345"/>
                    <a:gd name="connsiteY12" fmla="*/ 1580549 h 1580549"/>
                    <a:gd name="connsiteX13" fmla="*/ 499052 w 1446345"/>
                    <a:gd name="connsiteY13" fmla="*/ 1546045 h 1580549"/>
                    <a:gd name="connsiteX14" fmla="*/ 190940 w 1446345"/>
                    <a:gd name="connsiteY14" fmla="*/ 1277689 h 1580549"/>
                    <a:gd name="connsiteX15" fmla="*/ 131304 w 1446345"/>
                    <a:gd name="connsiteY15" fmla="*/ 1178298 h 1580549"/>
                    <a:gd name="connsiteX16" fmla="*/ 71669 w 1446345"/>
                    <a:gd name="connsiteY16" fmla="*/ 909941 h 1580549"/>
                    <a:gd name="connsiteX17" fmla="*/ 43085 w 1446345"/>
                    <a:gd name="connsiteY17" fmla="*/ 765540 h 1580549"/>
                    <a:gd name="connsiteX0" fmla="*/ 8178 w 1411438"/>
                    <a:gd name="connsiteY0" fmla="*/ 732013 h 1547022"/>
                    <a:gd name="connsiteX1" fmla="*/ 186661 w 1411438"/>
                    <a:gd name="connsiteY1" fmla="*/ 260191 h 1547022"/>
                    <a:gd name="connsiteX2" fmla="*/ 669131 w 1411438"/>
                    <a:gd name="connsiteY2" fmla="*/ 26334 h 1547022"/>
                    <a:gd name="connsiteX3" fmla="*/ 1021548 w 1411438"/>
                    <a:gd name="connsiteY3" fmla="*/ 21651 h 1547022"/>
                    <a:gd name="connsiteX4" fmla="*/ 1328849 w 1411438"/>
                    <a:gd name="connsiteY4" fmla="*/ 220433 h 1547022"/>
                    <a:gd name="connsiteX5" fmla="*/ 1329661 w 1411438"/>
                    <a:gd name="connsiteY5" fmla="*/ 449033 h 1547022"/>
                    <a:gd name="connsiteX6" fmla="*/ 1308971 w 1411438"/>
                    <a:gd name="connsiteY6" fmla="*/ 627937 h 1547022"/>
                    <a:gd name="connsiteX7" fmla="*/ 1409596 w 1411438"/>
                    <a:gd name="connsiteY7" fmla="*/ 732013 h 1547022"/>
                    <a:gd name="connsiteX8" fmla="*/ 1318910 w 1411438"/>
                    <a:gd name="connsiteY8" fmla="*/ 826720 h 1547022"/>
                    <a:gd name="connsiteX9" fmla="*/ 1368606 w 1411438"/>
                    <a:gd name="connsiteY9" fmla="*/ 1025503 h 1547022"/>
                    <a:gd name="connsiteX10" fmla="*/ 1280387 w 1411438"/>
                    <a:gd name="connsiteY10" fmla="*/ 1169334 h 1547022"/>
                    <a:gd name="connsiteX11" fmla="*/ 1120128 w 1411438"/>
                    <a:gd name="connsiteY11" fmla="*/ 1363431 h 1547022"/>
                    <a:gd name="connsiteX12" fmla="*/ 891528 w 1411438"/>
                    <a:gd name="connsiteY12" fmla="*/ 1512519 h 1547022"/>
                    <a:gd name="connsiteX13" fmla="*/ 698948 w 1411438"/>
                    <a:gd name="connsiteY13" fmla="*/ 1547022 h 1547022"/>
                    <a:gd name="connsiteX14" fmla="*/ 464145 w 1411438"/>
                    <a:gd name="connsiteY14" fmla="*/ 1512518 h 1547022"/>
                    <a:gd name="connsiteX15" fmla="*/ 156033 w 1411438"/>
                    <a:gd name="connsiteY15" fmla="*/ 1244162 h 1547022"/>
                    <a:gd name="connsiteX16" fmla="*/ 96397 w 1411438"/>
                    <a:gd name="connsiteY16" fmla="*/ 1144771 h 1547022"/>
                    <a:gd name="connsiteX17" fmla="*/ 36762 w 1411438"/>
                    <a:gd name="connsiteY17" fmla="*/ 876414 h 1547022"/>
                    <a:gd name="connsiteX18" fmla="*/ 8178 w 1411438"/>
                    <a:gd name="connsiteY18" fmla="*/ 732013 h 1547022"/>
                    <a:gd name="connsiteX0" fmla="*/ 8178 w 1372317"/>
                    <a:gd name="connsiteY0" fmla="*/ 732013 h 1547022"/>
                    <a:gd name="connsiteX1" fmla="*/ 186661 w 1372317"/>
                    <a:gd name="connsiteY1" fmla="*/ 260191 h 1547022"/>
                    <a:gd name="connsiteX2" fmla="*/ 669131 w 1372317"/>
                    <a:gd name="connsiteY2" fmla="*/ 26334 h 1547022"/>
                    <a:gd name="connsiteX3" fmla="*/ 1021548 w 1372317"/>
                    <a:gd name="connsiteY3" fmla="*/ 21651 h 1547022"/>
                    <a:gd name="connsiteX4" fmla="*/ 1328849 w 1372317"/>
                    <a:gd name="connsiteY4" fmla="*/ 220433 h 1547022"/>
                    <a:gd name="connsiteX5" fmla="*/ 1329661 w 1372317"/>
                    <a:gd name="connsiteY5" fmla="*/ 449033 h 1547022"/>
                    <a:gd name="connsiteX6" fmla="*/ 1308971 w 1372317"/>
                    <a:gd name="connsiteY6" fmla="*/ 627937 h 1547022"/>
                    <a:gd name="connsiteX7" fmla="*/ 1320144 w 1372317"/>
                    <a:gd name="connsiteY7" fmla="*/ 732013 h 1547022"/>
                    <a:gd name="connsiteX8" fmla="*/ 1318910 w 1372317"/>
                    <a:gd name="connsiteY8" fmla="*/ 826720 h 1547022"/>
                    <a:gd name="connsiteX9" fmla="*/ 1368606 w 1372317"/>
                    <a:gd name="connsiteY9" fmla="*/ 1025503 h 1547022"/>
                    <a:gd name="connsiteX10" fmla="*/ 1280387 w 1372317"/>
                    <a:gd name="connsiteY10" fmla="*/ 1169334 h 1547022"/>
                    <a:gd name="connsiteX11" fmla="*/ 1120128 w 1372317"/>
                    <a:gd name="connsiteY11" fmla="*/ 1363431 h 1547022"/>
                    <a:gd name="connsiteX12" fmla="*/ 891528 w 1372317"/>
                    <a:gd name="connsiteY12" fmla="*/ 1512519 h 1547022"/>
                    <a:gd name="connsiteX13" fmla="*/ 698948 w 1372317"/>
                    <a:gd name="connsiteY13" fmla="*/ 1547022 h 1547022"/>
                    <a:gd name="connsiteX14" fmla="*/ 464145 w 1372317"/>
                    <a:gd name="connsiteY14" fmla="*/ 1512518 h 1547022"/>
                    <a:gd name="connsiteX15" fmla="*/ 156033 w 1372317"/>
                    <a:gd name="connsiteY15" fmla="*/ 1244162 h 1547022"/>
                    <a:gd name="connsiteX16" fmla="*/ 96397 w 1372317"/>
                    <a:gd name="connsiteY16" fmla="*/ 1144771 h 1547022"/>
                    <a:gd name="connsiteX17" fmla="*/ 36762 w 1372317"/>
                    <a:gd name="connsiteY17" fmla="*/ 876414 h 1547022"/>
                    <a:gd name="connsiteX18" fmla="*/ 8178 w 1372317"/>
                    <a:gd name="connsiteY18" fmla="*/ 732013 h 1547022"/>
                    <a:gd name="connsiteX0" fmla="*/ 8178 w 1372317"/>
                    <a:gd name="connsiteY0" fmla="*/ 732013 h 1547022"/>
                    <a:gd name="connsiteX1" fmla="*/ 186661 w 1372317"/>
                    <a:gd name="connsiteY1" fmla="*/ 260191 h 1547022"/>
                    <a:gd name="connsiteX2" fmla="*/ 669131 w 1372317"/>
                    <a:gd name="connsiteY2" fmla="*/ 26334 h 1547022"/>
                    <a:gd name="connsiteX3" fmla="*/ 1021548 w 1372317"/>
                    <a:gd name="connsiteY3" fmla="*/ 21651 h 1547022"/>
                    <a:gd name="connsiteX4" fmla="*/ 1328849 w 1372317"/>
                    <a:gd name="connsiteY4" fmla="*/ 220433 h 1547022"/>
                    <a:gd name="connsiteX5" fmla="*/ 1329661 w 1372317"/>
                    <a:gd name="connsiteY5" fmla="*/ 449033 h 1547022"/>
                    <a:gd name="connsiteX6" fmla="*/ 1308971 w 1372317"/>
                    <a:gd name="connsiteY6" fmla="*/ 627937 h 1547022"/>
                    <a:gd name="connsiteX7" fmla="*/ 1320144 w 1372317"/>
                    <a:gd name="connsiteY7" fmla="*/ 732013 h 1547022"/>
                    <a:gd name="connsiteX8" fmla="*/ 1318910 w 1372317"/>
                    <a:gd name="connsiteY8" fmla="*/ 826720 h 1547022"/>
                    <a:gd name="connsiteX9" fmla="*/ 1368606 w 1372317"/>
                    <a:gd name="connsiteY9" fmla="*/ 1025503 h 1547022"/>
                    <a:gd name="connsiteX10" fmla="*/ 1280387 w 1372317"/>
                    <a:gd name="connsiteY10" fmla="*/ 1169334 h 1547022"/>
                    <a:gd name="connsiteX11" fmla="*/ 1120128 w 1372317"/>
                    <a:gd name="connsiteY11" fmla="*/ 1363431 h 1547022"/>
                    <a:gd name="connsiteX12" fmla="*/ 891528 w 1372317"/>
                    <a:gd name="connsiteY12" fmla="*/ 1512519 h 1547022"/>
                    <a:gd name="connsiteX13" fmla="*/ 698948 w 1372317"/>
                    <a:gd name="connsiteY13" fmla="*/ 1547022 h 1547022"/>
                    <a:gd name="connsiteX14" fmla="*/ 464145 w 1372317"/>
                    <a:gd name="connsiteY14" fmla="*/ 1512518 h 1547022"/>
                    <a:gd name="connsiteX15" fmla="*/ 156033 w 1372317"/>
                    <a:gd name="connsiteY15" fmla="*/ 1244162 h 1547022"/>
                    <a:gd name="connsiteX16" fmla="*/ 96397 w 1372317"/>
                    <a:gd name="connsiteY16" fmla="*/ 1144771 h 1547022"/>
                    <a:gd name="connsiteX17" fmla="*/ 17696 w 1372317"/>
                    <a:gd name="connsiteY17" fmla="*/ 1095077 h 1547022"/>
                    <a:gd name="connsiteX18" fmla="*/ 36762 w 1372317"/>
                    <a:gd name="connsiteY18" fmla="*/ 876414 h 1547022"/>
                    <a:gd name="connsiteX19" fmla="*/ 8178 w 1372317"/>
                    <a:gd name="connsiteY19" fmla="*/ 732013 h 1547022"/>
                    <a:gd name="connsiteX0" fmla="*/ 8178 w 1372317"/>
                    <a:gd name="connsiteY0" fmla="*/ 732013 h 1547025"/>
                    <a:gd name="connsiteX1" fmla="*/ 186661 w 1372317"/>
                    <a:gd name="connsiteY1" fmla="*/ 260191 h 1547025"/>
                    <a:gd name="connsiteX2" fmla="*/ 669131 w 1372317"/>
                    <a:gd name="connsiteY2" fmla="*/ 26334 h 1547025"/>
                    <a:gd name="connsiteX3" fmla="*/ 1021548 w 1372317"/>
                    <a:gd name="connsiteY3" fmla="*/ 21651 h 1547025"/>
                    <a:gd name="connsiteX4" fmla="*/ 1328849 w 1372317"/>
                    <a:gd name="connsiteY4" fmla="*/ 220433 h 1547025"/>
                    <a:gd name="connsiteX5" fmla="*/ 1329661 w 1372317"/>
                    <a:gd name="connsiteY5" fmla="*/ 449033 h 1547025"/>
                    <a:gd name="connsiteX6" fmla="*/ 1308971 w 1372317"/>
                    <a:gd name="connsiteY6" fmla="*/ 627937 h 1547025"/>
                    <a:gd name="connsiteX7" fmla="*/ 1320144 w 1372317"/>
                    <a:gd name="connsiteY7" fmla="*/ 732013 h 1547025"/>
                    <a:gd name="connsiteX8" fmla="*/ 1318910 w 1372317"/>
                    <a:gd name="connsiteY8" fmla="*/ 826720 h 1547025"/>
                    <a:gd name="connsiteX9" fmla="*/ 1368606 w 1372317"/>
                    <a:gd name="connsiteY9" fmla="*/ 1025503 h 1547025"/>
                    <a:gd name="connsiteX10" fmla="*/ 1280387 w 1372317"/>
                    <a:gd name="connsiteY10" fmla="*/ 1169334 h 1547025"/>
                    <a:gd name="connsiteX11" fmla="*/ 1120128 w 1372317"/>
                    <a:gd name="connsiteY11" fmla="*/ 1363431 h 1547025"/>
                    <a:gd name="connsiteX12" fmla="*/ 891528 w 1372317"/>
                    <a:gd name="connsiteY12" fmla="*/ 1512519 h 1547025"/>
                    <a:gd name="connsiteX13" fmla="*/ 698948 w 1372317"/>
                    <a:gd name="connsiteY13" fmla="*/ 1547022 h 1547025"/>
                    <a:gd name="connsiteX14" fmla="*/ 464145 w 1372317"/>
                    <a:gd name="connsiteY14" fmla="*/ 1512518 h 1547025"/>
                    <a:gd name="connsiteX15" fmla="*/ 246296 w 1372317"/>
                    <a:gd name="connsiteY15" fmla="*/ 1373373 h 1547025"/>
                    <a:gd name="connsiteX16" fmla="*/ 156033 w 1372317"/>
                    <a:gd name="connsiteY16" fmla="*/ 1244162 h 1547025"/>
                    <a:gd name="connsiteX17" fmla="*/ 96397 w 1372317"/>
                    <a:gd name="connsiteY17" fmla="*/ 1144771 h 1547025"/>
                    <a:gd name="connsiteX18" fmla="*/ 17696 w 1372317"/>
                    <a:gd name="connsiteY18" fmla="*/ 1095077 h 1547025"/>
                    <a:gd name="connsiteX19" fmla="*/ 36762 w 1372317"/>
                    <a:gd name="connsiteY19" fmla="*/ 876414 h 1547025"/>
                    <a:gd name="connsiteX20" fmla="*/ 8178 w 1372317"/>
                    <a:gd name="connsiteY20" fmla="*/ 732013 h 1547025"/>
                    <a:gd name="connsiteX0" fmla="*/ 8178 w 1372317"/>
                    <a:gd name="connsiteY0" fmla="*/ 732013 h 1547025"/>
                    <a:gd name="connsiteX1" fmla="*/ 186661 w 1372317"/>
                    <a:gd name="connsiteY1" fmla="*/ 260191 h 1547025"/>
                    <a:gd name="connsiteX2" fmla="*/ 669131 w 1372317"/>
                    <a:gd name="connsiteY2" fmla="*/ 26334 h 1547025"/>
                    <a:gd name="connsiteX3" fmla="*/ 1021548 w 1372317"/>
                    <a:gd name="connsiteY3" fmla="*/ 21651 h 1547025"/>
                    <a:gd name="connsiteX4" fmla="*/ 1328849 w 1372317"/>
                    <a:gd name="connsiteY4" fmla="*/ 220433 h 1547025"/>
                    <a:gd name="connsiteX5" fmla="*/ 1329661 w 1372317"/>
                    <a:gd name="connsiteY5" fmla="*/ 449033 h 1547025"/>
                    <a:gd name="connsiteX6" fmla="*/ 1308971 w 1372317"/>
                    <a:gd name="connsiteY6" fmla="*/ 627937 h 1547025"/>
                    <a:gd name="connsiteX7" fmla="*/ 1320144 w 1372317"/>
                    <a:gd name="connsiteY7" fmla="*/ 732013 h 1547025"/>
                    <a:gd name="connsiteX8" fmla="*/ 1318910 w 1372317"/>
                    <a:gd name="connsiteY8" fmla="*/ 826720 h 1547025"/>
                    <a:gd name="connsiteX9" fmla="*/ 1368606 w 1372317"/>
                    <a:gd name="connsiteY9" fmla="*/ 1025503 h 1547025"/>
                    <a:gd name="connsiteX10" fmla="*/ 1280387 w 1372317"/>
                    <a:gd name="connsiteY10" fmla="*/ 1169334 h 1547025"/>
                    <a:gd name="connsiteX11" fmla="*/ 1120128 w 1372317"/>
                    <a:gd name="connsiteY11" fmla="*/ 1363431 h 1547025"/>
                    <a:gd name="connsiteX12" fmla="*/ 891528 w 1372317"/>
                    <a:gd name="connsiteY12" fmla="*/ 1512519 h 1547025"/>
                    <a:gd name="connsiteX13" fmla="*/ 698948 w 1372317"/>
                    <a:gd name="connsiteY13" fmla="*/ 1547022 h 1547025"/>
                    <a:gd name="connsiteX14" fmla="*/ 464145 w 1372317"/>
                    <a:gd name="connsiteY14" fmla="*/ 1512518 h 1547025"/>
                    <a:gd name="connsiteX15" fmla="*/ 246296 w 1372317"/>
                    <a:gd name="connsiteY15" fmla="*/ 1373373 h 1547025"/>
                    <a:gd name="connsiteX16" fmla="*/ 156033 w 1372317"/>
                    <a:gd name="connsiteY16" fmla="*/ 1244162 h 1547025"/>
                    <a:gd name="connsiteX17" fmla="*/ 56641 w 1372317"/>
                    <a:gd name="connsiteY17" fmla="*/ 1184528 h 1547025"/>
                    <a:gd name="connsiteX18" fmla="*/ 17696 w 1372317"/>
                    <a:gd name="connsiteY18" fmla="*/ 1095077 h 1547025"/>
                    <a:gd name="connsiteX19" fmla="*/ 36762 w 1372317"/>
                    <a:gd name="connsiteY19" fmla="*/ 876414 h 1547025"/>
                    <a:gd name="connsiteX20" fmla="*/ 8178 w 1372317"/>
                    <a:gd name="connsiteY20" fmla="*/ 732013 h 1547025"/>
                    <a:gd name="connsiteX0" fmla="*/ 10730 w 1374869"/>
                    <a:gd name="connsiteY0" fmla="*/ 732013 h 1547025"/>
                    <a:gd name="connsiteX1" fmla="*/ 189213 w 1374869"/>
                    <a:gd name="connsiteY1" fmla="*/ 260191 h 1547025"/>
                    <a:gd name="connsiteX2" fmla="*/ 671683 w 1374869"/>
                    <a:gd name="connsiteY2" fmla="*/ 26334 h 1547025"/>
                    <a:gd name="connsiteX3" fmla="*/ 1024100 w 1374869"/>
                    <a:gd name="connsiteY3" fmla="*/ 21651 h 1547025"/>
                    <a:gd name="connsiteX4" fmla="*/ 1331401 w 1374869"/>
                    <a:gd name="connsiteY4" fmla="*/ 220433 h 1547025"/>
                    <a:gd name="connsiteX5" fmla="*/ 1332213 w 1374869"/>
                    <a:gd name="connsiteY5" fmla="*/ 449033 h 1547025"/>
                    <a:gd name="connsiteX6" fmla="*/ 1311523 w 1374869"/>
                    <a:gd name="connsiteY6" fmla="*/ 627937 h 1547025"/>
                    <a:gd name="connsiteX7" fmla="*/ 1322696 w 1374869"/>
                    <a:gd name="connsiteY7" fmla="*/ 732013 h 1547025"/>
                    <a:gd name="connsiteX8" fmla="*/ 1321462 w 1374869"/>
                    <a:gd name="connsiteY8" fmla="*/ 826720 h 1547025"/>
                    <a:gd name="connsiteX9" fmla="*/ 1371158 w 1374869"/>
                    <a:gd name="connsiteY9" fmla="*/ 1025503 h 1547025"/>
                    <a:gd name="connsiteX10" fmla="*/ 1282939 w 1374869"/>
                    <a:gd name="connsiteY10" fmla="*/ 1169334 h 1547025"/>
                    <a:gd name="connsiteX11" fmla="*/ 1122680 w 1374869"/>
                    <a:gd name="connsiteY11" fmla="*/ 1363431 h 1547025"/>
                    <a:gd name="connsiteX12" fmla="*/ 894080 w 1374869"/>
                    <a:gd name="connsiteY12" fmla="*/ 1512519 h 1547025"/>
                    <a:gd name="connsiteX13" fmla="*/ 701500 w 1374869"/>
                    <a:gd name="connsiteY13" fmla="*/ 1547022 h 1547025"/>
                    <a:gd name="connsiteX14" fmla="*/ 466697 w 1374869"/>
                    <a:gd name="connsiteY14" fmla="*/ 1512518 h 1547025"/>
                    <a:gd name="connsiteX15" fmla="*/ 248848 w 1374869"/>
                    <a:gd name="connsiteY15" fmla="*/ 1373373 h 1547025"/>
                    <a:gd name="connsiteX16" fmla="*/ 158585 w 1374869"/>
                    <a:gd name="connsiteY16" fmla="*/ 1244162 h 1547025"/>
                    <a:gd name="connsiteX17" fmla="*/ 59193 w 1374869"/>
                    <a:gd name="connsiteY17" fmla="*/ 1184528 h 1547025"/>
                    <a:gd name="connsiteX18" fmla="*/ 20248 w 1374869"/>
                    <a:gd name="connsiteY18" fmla="*/ 1095077 h 1547025"/>
                    <a:gd name="connsiteX19" fmla="*/ 369 w 1374869"/>
                    <a:gd name="connsiteY19" fmla="*/ 955929 h 1547025"/>
                    <a:gd name="connsiteX20" fmla="*/ 39314 w 1374869"/>
                    <a:gd name="connsiteY20" fmla="*/ 876414 h 1547025"/>
                    <a:gd name="connsiteX21" fmla="*/ 10730 w 1374869"/>
                    <a:gd name="connsiteY21" fmla="*/ 732013 h 1547025"/>
                    <a:gd name="connsiteX0" fmla="*/ 23014 w 1387153"/>
                    <a:gd name="connsiteY0" fmla="*/ 732013 h 1547025"/>
                    <a:gd name="connsiteX1" fmla="*/ 201497 w 1387153"/>
                    <a:gd name="connsiteY1" fmla="*/ 260191 h 1547025"/>
                    <a:gd name="connsiteX2" fmla="*/ 683967 w 1387153"/>
                    <a:gd name="connsiteY2" fmla="*/ 26334 h 1547025"/>
                    <a:gd name="connsiteX3" fmla="*/ 1036384 w 1387153"/>
                    <a:gd name="connsiteY3" fmla="*/ 21651 h 1547025"/>
                    <a:gd name="connsiteX4" fmla="*/ 1343685 w 1387153"/>
                    <a:gd name="connsiteY4" fmla="*/ 220433 h 1547025"/>
                    <a:gd name="connsiteX5" fmla="*/ 1344497 w 1387153"/>
                    <a:gd name="connsiteY5" fmla="*/ 449033 h 1547025"/>
                    <a:gd name="connsiteX6" fmla="*/ 1323807 w 1387153"/>
                    <a:gd name="connsiteY6" fmla="*/ 627937 h 1547025"/>
                    <a:gd name="connsiteX7" fmla="*/ 1334980 w 1387153"/>
                    <a:gd name="connsiteY7" fmla="*/ 732013 h 1547025"/>
                    <a:gd name="connsiteX8" fmla="*/ 1333746 w 1387153"/>
                    <a:gd name="connsiteY8" fmla="*/ 826720 h 1547025"/>
                    <a:gd name="connsiteX9" fmla="*/ 1383442 w 1387153"/>
                    <a:gd name="connsiteY9" fmla="*/ 1025503 h 1547025"/>
                    <a:gd name="connsiteX10" fmla="*/ 1295223 w 1387153"/>
                    <a:gd name="connsiteY10" fmla="*/ 1169334 h 1547025"/>
                    <a:gd name="connsiteX11" fmla="*/ 1134964 w 1387153"/>
                    <a:gd name="connsiteY11" fmla="*/ 1363431 h 1547025"/>
                    <a:gd name="connsiteX12" fmla="*/ 906364 w 1387153"/>
                    <a:gd name="connsiteY12" fmla="*/ 1512519 h 1547025"/>
                    <a:gd name="connsiteX13" fmla="*/ 713784 w 1387153"/>
                    <a:gd name="connsiteY13" fmla="*/ 1547022 h 1547025"/>
                    <a:gd name="connsiteX14" fmla="*/ 478981 w 1387153"/>
                    <a:gd name="connsiteY14" fmla="*/ 1512518 h 1547025"/>
                    <a:gd name="connsiteX15" fmla="*/ 261132 w 1387153"/>
                    <a:gd name="connsiteY15" fmla="*/ 1373373 h 1547025"/>
                    <a:gd name="connsiteX16" fmla="*/ 170869 w 1387153"/>
                    <a:gd name="connsiteY16" fmla="*/ 1244162 h 1547025"/>
                    <a:gd name="connsiteX17" fmla="*/ 71477 w 1387153"/>
                    <a:gd name="connsiteY17" fmla="*/ 1184528 h 1547025"/>
                    <a:gd name="connsiteX18" fmla="*/ 32532 w 1387153"/>
                    <a:gd name="connsiteY18" fmla="*/ 1095077 h 1547025"/>
                    <a:gd name="connsiteX19" fmla="*/ 12653 w 1387153"/>
                    <a:gd name="connsiteY19" fmla="*/ 955929 h 1547025"/>
                    <a:gd name="connsiteX20" fmla="*/ 11841 w 1387153"/>
                    <a:gd name="connsiteY20" fmla="*/ 856535 h 1547025"/>
                    <a:gd name="connsiteX21" fmla="*/ 23014 w 1387153"/>
                    <a:gd name="connsiteY21" fmla="*/ 732013 h 1547025"/>
                    <a:gd name="connsiteX0" fmla="*/ 23014 w 1387153"/>
                    <a:gd name="connsiteY0" fmla="*/ 728663 h 1543675"/>
                    <a:gd name="connsiteX1" fmla="*/ 201497 w 1387153"/>
                    <a:gd name="connsiteY1" fmla="*/ 256841 h 1543675"/>
                    <a:gd name="connsiteX2" fmla="*/ 683967 w 1387153"/>
                    <a:gd name="connsiteY2" fmla="*/ 22984 h 1543675"/>
                    <a:gd name="connsiteX3" fmla="*/ 1036384 w 1387153"/>
                    <a:gd name="connsiteY3" fmla="*/ 18301 h 1543675"/>
                    <a:gd name="connsiteX4" fmla="*/ 1304740 w 1387153"/>
                    <a:gd name="connsiteY4" fmla="*/ 77935 h 1543675"/>
                    <a:gd name="connsiteX5" fmla="*/ 1343685 w 1387153"/>
                    <a:gd name="connsiteY5" fmla="*/ 217083 h 1543675"/>
                    <a:gd name="connsiteX6" fmla="*/ 1344497 w 1387153"/>
                    <a:gd name="connsiteY6" fmla="*/ 445683 h 1543675"/>
                    <a:gd name="connsiteX7" fmla="*/ 1323807 w 1387153"/>
                    <a:gd name="connsiteY7" fmla="*/ 624587 h 1543675"/>
                    <a:gd name="connsiteX8" fmla="*/ 1334980 w 1387153"/>
                    <a:gd name="connsiteY8" fmla="*/ 728663 h 1543675"/>
                    <a:gd name="connsiteX9" fmla="*/ 1333746 w 1387153"/>
                    <a:gd name="connsiteY9" fmla="*/ 823370 h 1543675"/>
                    <a:gd name="connsiteX10" fmla="*/ 1383442 w 1387153"/>
                    <a:gd name="connsiteY10" fmla="*/ 1022153 h 1543675"/>
                    <a:gd name="connsiteX11" fmla="*/ 1295223 w 1387153"/>
                    <a:gd name="connsiteY11" fmla="*/ 1165984 h 1543675"/>
                    <a:gd name="connsiteX12" fmla="*/ 1134964 w 1387153"/>
                    <a:gd name="connsiteY12" fmla="*/ 1360081 h 1543675"/>
                    <a:gd name="connsiteX13" fmla="*/ 906364 w 1387153"/>
                    <a:gd name="connsiteY13" fmla="*/ 1509169 h 1543675"/>
                    <a:gd name="connsiteX14" fmla="*/ 713784 w 1387153"/>
                    <a:gd name="connsiteY14" fmla="*/ 1543672 h 1543675"/>
                    <a:gd name="connsiteX15" fmla="*/ 478981 w 1387153"/>
                    <a:gd name="connsiteY15" fmla="*/ 1509168 h 1543675"/>
                    <a:gd name="connsiteX16" fmla="*/ 261132 w 1387153"/>
                    <a:gd name="connsiteY16" fmla="*/ 1370023 h 1543675"/>
                    <a:gd name="connsiteX17" fmla="*/ 170869 w 1387153"/>
                    <a:gd name="connsiteY17" fmla="*/ 1240812 h 1543675"/>
                    <a:gd name="connsiteX18" fmla="*/ 71477 w 1387153"/>
                    <a:gd name="connsiteY18" fmla="*/ 1181178 h 1543675"/>
                    <a:gd name="connsiteX19" fmla="*/ 32532 w 1387153"/>
                    <a:gd name="connsiteY19" fmla="*/ 1091727 h 1543675"/>
                    <a:gd name="connsiteX20" fmla="*/ 12653 w 1387153"/>
                    <a:gd name="connsiteY20" fmla="*/ 952579 h 1543675"/>
                    <a:gd name="connsiteX21" fmla="*/ 11841 w 1387153"/>
                    <a:gd name="connsiteY21" fmla="*/ 853185 h 1543675"/>
                    <a:gd name="connsiteX22" fmla="*/ 23014 w 1387153"/>
                    <a:gd name="connsiteY22" fmla="*/ 728663 h 1543675"/>
                    <a:gd name="connsiteX0" fmla="*/ 23014 w 1387153"/>
                    <a:gd name="connsiteY0" fmla="*/ 792487 h 1607499"/>
                    <a:gd name="connsiteX1" fmla="*/ 201497 w 1387153"/>
                    <a:gd name="connsiteY1" fmla="*/ 320665 h 1607499"/>
                    <a:gd name="connsiteX2" fmla="*/ 683967 w 1387153"/>
                    <a:gd name="connsiteY2" fmla="*/ 86808 h 1607499"/>
                    <a:gd name="connsiteX3" fmla="*/ 1016506 w 1387153"/>
                    <a:gd name="connsiteY3" fmla="*/ 2612 h 1607499"/>
                    <a:gd name="connsiteX4" fmla="*/ 1304740 w 1387153"/>
                    <a:gd name="connsiteY4" fmla="*/ 141759 h 1607499"/>
                    <a:gd name="connsiteX5" fmla="*/ 1343685 w 1387153"/>
                    <a:gd name="connsiteY5" fmla="*/ 280907 h 1607499"/>
                    <a:gd name="connsiteX6" fmla="*/ 1344497 w 1387153"/>
                    <a:gd name="connsiteY6" fmla="*/ 509507 h 1607499"/>
                    <a:gd name="connsiteX7" fmla="*/ 1323807 w 1387153"/>
                    <a:gd name="connsiteY7" fmla="*/ 688411 h 1607499"/>
                    <a:gd name="connsiteX8" fmla="*/ 1334980 w 1387153"/>
                    <a:gd name="connsiteY8" fmla="*/ 792487 h 1607499"/>
                    <a:gd name="connsiteX9" fmla="*/ 1333746 w 1387153"/>
                    <a:gd name="connsiteY9" fmla="*/ 887194 h 1607499"/>
                    <a:gd name="connsiteX10" fmla="*/ 1383442 w 1387153"/>
                    <a:gd name="connsiteY10" fmla="*/ 1085977 h 1607499"/>
                    <a:gd name="connsiteX11" fmla="*/ 1295223 w 1387153"/>
                    <a:gd name="connsiteY11" fmla="*/ 1229808 h 1607499"/>
                    <a:gd name="connsiteX12" fmla="*/ 1134964 w 1387153"/>
                    <a:gd name="connsiteY12" fmla="*/ 1423905 h 1607499"/>
                    <a:gd name="connsiteX13" fmla="*/ 906364 w 1387153"/>
                    <a:gd name="connsiteY13" fmla="*/ 1572993 h 1607499"/>
                    <a:gd name="connsiteX14" fmla="*/ 713784 w 1387153"/>
                    <a:gd name="connsiteY14" fmla="*/ 1607496 h 1607499"/>
                    <a:gd name="connsiteX15" fmla="*/ 478981 w 1387153"/>
                    <a:gd name="connsiteY15" fmla="*/ 1572992 h 1607499"/>
                    <a:gd name="connsiteX16" fmla="*/ 261132 w 1387153"/>
                    <a:gd name="connsiteY16" fmla="*/ 1433847 h 1607499"/>
                    <a:gd name="connsiteX17" fmla="*/ 170869 w 1387153"/>
                    <a:gd name="connsiteY17" fmla="*/ 1304636 h 1607499"/>
                    <a:gd name="connsiteX18" fmla="*/ 71477 w 1387153"/>
                    <a:gd name="connsiteY18" fmla="*/ 1245002 h 1607499"/>
                    <a:gd name="connsiteX19" fmla="*/ 32532 w 1387153"/>
                    <a:gd name="connsiteY19" fmla="*/ 1155551 h 1607499"/>
                    <a:gd name="connsiteX20" fmla="*/ 12653 w 1387153"/>
                    <a:gd name="connsiteY20" fmla="*/ 1016403 h 1607499"/>
                    <a:gd name="connsiteX21" fmla="*/ 11841 w 1387153"/>
                    <a:gd name="connsiteY21" fmla="*/ 917009 h 1607499"/>
                    <a:gd name="connsiteX22" fmla="*/ 23014 w 1387153"/>
                    <a:gd name="connsiteY22" fmla="*/ 792487 h 1607499"/>
                    <a:gd name="connsiteX0" fmla="*/ 23014 w 1387153"/>
                    <a:gd name="connsiteY0" fmla="*/ 860906 h 1675918"/>
                    <a:gd name="connsiteX1" fmla="*/ 201497 w 1387153"/>
                    <a:gd name="connsiteY1" fmla="*/ 389084 h 1675918"/>
                    <a:gd name="connsiteX2" fmla="*/ 713784 w 1387153"/>
                    <a:gd name="connsiteY2" fmla="*/ 16080 h 1675918"/>
                    <a:gd name="connsiteX3" fmla="*/ 1016506 w 1387153"/>
                    <a:gd name="connsiteY3" fmla="*/ 71031 h 1675918"/>
                    <a:gd name="connsiteX4" fmla="*/ 1304740 w 1387153"/>
                    <a:gd name="connsiteY4" fmla="*/ 210178 h 1675918"/>
                    <a:gd name="connsiteX5" fmla="*/ 1343685 w 1387153"/>
                    <a:gd name="connsiteY5" fmla="*/ 349326 h 1675918"/>
                    <a:gd name="connsiteX6" fmla="*/ 1344497 w 1387153"/>
                    <a:gd name="connsiteY6" fmla="*/ 577926 h 1675918"/>
                    <a:gd name="connsiteX7" fmla="*/ 1323807 w 1387153"/>
                    <a:gd name="connsiteY7" fmla="*/ 756830 h 1675918"/>
                    <a:gd name="connsiteX8" fmla="*/ 1334980 w 1387153"/>
                    <a:gd name="connsiteY8" fmla="*/ 860906 h 1675918"/>
                    <a:gd name="connsiteX9" fmla="*/ 1333746 w 1387153"/>
                    <a:gd name="connsiteY9" fmla="*/ 955613 h 1675918"/>
                    <a:gd name="connsiteX10" fmla="*/ 1383442 w 1387153"/>
                    <a:gd name="connsiteY10" fmla="*/ 1154396 h 1675918"/>
                    <a:gd name="connsiteX11" fmla="*/ 1295223 w 1387153"/>
                    <a:gd name="connsiteY11" fmla="*/ 1298227 h 1675918"/>
                    <a:gd name="connsiteX12" fmla="*/ 1134964 w 1387153"/>
                    <a:gd name="connsiteY12" fmla="*/ 1492324 h 1675918"/>
                    <a:gd name="connsiteX13" fmla="*/ 906364 w 1387153"/>
                    <a:gd name="connsiteY13" fmla="*/ 1641412 h 1675918"/>
                    <a:gd name="connsiteX14" fmla="*/ 713784 w 1387153"/>
                    <a:gd name="connsiteY14" fmla="*/ 1675915 h 1675918"/>
                    <a:gd name="connsiteX15" fmla="*/ 478981 w 1387153"/>
                    <a:gd name="connsiteY15" fmla="*/ 1641411 h 1675918"/>
                    <a:gd name="connsiteX16" fmla="*/ 261132 w 1387153"/>
                    <a:gd name="connsiteY16" fmla="*/ 1502266 h 1675918"/>
                    <a:gd name="connsiteX17" fmla="*/ 170869 w 1387153"/>
                    <a:gd name="connsiteY17" fmla="*/ 1373055 h 1675918"/>
                    <a:gd name="connsiteX18" fmla="*/ 71477 w 1387153"/>
                    <a:gd name="connsiteY18" fmla="*/ 1313421 h 1675918"/>
                    <a:gd name="connsiteX19" fmla="*/ 32532 w 1387153"/>
                    <a:gd name="connsiteY19" fmla="*/ 1223970 h 1675918"/>
                    <a:gd name="connsiteX20" fmla="*/ 12653 w 1387153"/>
                    <a:gd name="connsiteY20" fmla="*/ 1084822 h 1675918"/>
                    <a:gd name="connsiteX21" fmla="*/ 11841 w 1387153"/>
                    <a:gd name="connsiteY21" fmla="*/ 985428 h 1675918"/>
                    <a:gd name="connsiteX22" fmla="*/ 23014 w 1387153"/>
                    <a:gd name="connsiteY22" fmla="*/ 860906 h 1675918"/>
                    <a:gd name="connsiteX0" fmla="*/ 20817 w 1384956"/>
                    <a:gd name="connsiteY0" fmla="*/ 854499 h 1669511"/>
                    <a:gd name="connsiteX1" fmla="*/ 159544 w 1384956"/>
                    <a:gd name="connsiteY1" fmla="*/ 283286 h 1669511"/>
                    <a:gd name="connsiteX2" fmla="*/ 711587 w 1384956"/>
                    <a:gd name="connsiteY2" fmla="*/ 9673 h 1669511"/>
                    <a:gd name="connsiteX3" fmla="*/ 1014309 w 1384956"/>
                    <a:gd name="connsiteY3" fmla="*/ 64624 h 1669511"/>
                    <a:gd name="connsiteX4" fmla="*/ 1302543 w 1384956"/>
                    <a:gd name="connsiteY4" fmla="*/ 203771 h 1669511"/>
                    <a:gd name="connsiteX5" fmla="*/ 1341488 w 1384956"/>
                    <a:gd name="connsiteY5" fmla="*/ 342919 h 1669511"/>
                    <a:gd name="connsiteX6" fmla="*/ 1342300 w 1384956"/>
                    <a:gd name="connsiteY6" fmla="*/ 571519 h 1669511"/>
                    <a:gd name="connsiteX7" fmla="*/ 1321610 w 1384956"/>
                    <a:gd name="connsiteY7" fmla="*/ 750423 h 1669511"/>
                    <a:gd name="connsiteX8" fmla="*/ 1332783 w 1384956"/>
                    <a:gd name="connsiteY8" fmla="*/ 854499 h 1669511"/>
                    <a:gd name="connsiteX9" fmla="*/ 1331549 w 1384956"/>
                    <a:gd name="connsiteY9" fmla="*/ 949206 h 1669511"/>
                    <a:gd name="connsiteX10" fmla="*/ 1381245 w 1384956"/>
                    <a:gd name="connsiteY10" fmla="*/ 1147989 h 1669511"/>
                    <a:gd name="connsiteX11" fmla="*/ 1293026 w 1384956"/>
                    <a:gd name="connsiteY11" fmla="*/ 1291820 h 1669511"/>
                    <a:gd name="connsiteX12" fmla="*/ 1132767 w 1384956"/>
                    <a:gd name="connsiteY12" fmla="*/ 1485917 h 1669511"/>
                    <a:gd name="connsiteX13" fmla="*/ 904167 w 1384956"/>
                    <a:gd name="connsiteY13" fmla="*/ 1635005 h 1669511"/>
                    <a:gd name="connsiteX14" fmla="*/ 711587 w 1384956"/>
                    <a:gd name="connsiteY14" fmla="*/ 1669508 h 1669511"/>
                    <a:gd name="connsiteX15" fmla="*/ 476784 w 1384956"/>
                    <a:gd name="connsiteY15" fmla="*/ 1635004 h 1669511"/>
                    <a:gd name="connsiteX16" fmla="*/ 258935 w 1384956"/>
                    <a:gd name="connsiteY16" fmla="*/ 1495859 h 1669511"/>
                    <a:gd name="connsiteX17" fmla="*/ 168672 w 1384956"/>
                    <a:gd name="connsiteY17" fmla="*/ 1366648 h 1669511"/>
                    <a:gd name="connsiteX18" fmla="*/ 69280 w 1384956"/>
                    <a:gd name="connsiteY18" fmla="*/ 1307014 h 1669511"/>
                    <a:gd name="connsiteX19" fmla="*/ 30335 w 1384956"/>
                    <a:gd name="connsiteY19" fmla="*/ 1217563 h 1669511"/>
                    <a:gd name="connsiteX20" fmla="*/ 10456 w 1384956"/>
                    <a:gd name="connsiteY20" fmla="*/ 1078415 h 1669511"/>
                    <a:gd name="connsiteX21" fmla="*/ 9644 w 1384956"/>
                    <a:gd name="connsiteY21" fmla="*/ 979021 h 1669511"/>
                    <a:gd name="connsiteX22" fmla="*/ 20817 w 1384956"/>
                    <a:gd name="connsiteY22" fmla="*/ 854499 h 1669511"/>
                    <a:gd name="connsiteX0" fmla="*/ 20817 w 1406462"/>
                    <a:gd name="connsiteY0" fmla="*/ 854499 h 1669511"/>
                    <a:gd name="connsiteX1" fmla="*/ 159544 w 1406462"/>
                    <a:gd name="connsiteY1" fmla="*/ 283286 h 1669511"/>
                    <a:gd name="connsiteX2" fmla="*/ 711587 w 1406462"/>
                    <a:gd name="connsiteY2" fmla="*/ 9673 h 1669511"/>
                    <a:gd name="connsiteX3" fmla="*/ 1014309 w 1406462"/>
                    <a:gd name="connsiteY3" fmla="*/ 64624 h 1669511"/>
                    <a:gd name="connsiteX4" fmla="*/ 1302543 w 1406462"/>
                    <a:gd name="connsiteY4" fmla="*/ 203771 h 1669511"/>
                    <a:gd name="connsiteX5" fmla="*/ 1341488 w 1406462"/>
                    <a:gd name="connsiteY5" fmla="*/ 342919 h 1669511"/>
                    <a:gd name="connsiteX6" fmla="*/ 1406308 w 1406462"/>
                    <a:gd name="connsiteY6" fmla="*/ 516655 h 1669511"/>
                    <a:gd name="connsiteX7" fmla="*/ 1321610 w 1406462"/>
                    <a:gd name="connsiteY7" fmla="*/ 750423 h 1669511"/>
                    <a:gd name="connsiteX8" fmla="*/ 1332783 w 1406462"/>
                    <a:gd name="connsiteY8" fmla="*/ 854499 h 1669511"/>
                    <a:gd name="connsiteX9" fmla="*/ 1331549 w 1406462"/>
                    <a:gd name="connsiteY9" fmla="*/ 949206 h 1669511"/>
                    <a:gd name="connsiteX10" fmla="*/ 1381245 w 1406462"/>
                    <a:gd name="connsiteY10" fmla="*/ 1147989 h 1669511"/>
                    <a:gd name="connsiteX11" fmla="*/ 1293026 w 1406462"/>
                    <a:gd name="connsiteY11" fmla="*/ 1291820 h 1669511"/>
                    <a:gd name="connsiteX12" fmla="*/ 1132767 w 1406462"/>
                    <a:gd name="connsiteY12" fmla="*/ 1485917 h 1669511"/>
                    <a:gd name="connsiteX13" fmla="*/ 904167 w 1406462"/>
                    <a:gd name="connsiteY13" fmla="*/ 1635005 h 1669511"/>
                    <a:gd name="connsiteX14" fmla="*/ 711587 w 1406462"/>
                    <a:gd name="connsiteY14" fmla="*/ 1669508 h 1669511"/>
                    <a:gd name="connsiteX15" fmla="*/ 476784 w 1406462"/>
                    <a:gd name="connsiteY15" fmla="*/ 1635004 h 1669511"/>
                    <a:gd name="connsiteX16" fmla="*/ 258935 w 1406462"/>
                    <a:gd name="connsiteY16" fmla="*/ 1495859 h 1669511"/>
                    <a:gd name="connsiteX17" fmla="*/ 168672 w 1406462"/>
                    <a:gd name="connsiteY17" fmla="*/ 1366648 h 1669511"/>
                    <a:gd name="connsiteX18" fmla="*/ 69280 w 1406462"/>
                    <a:gd name="connsiteY18" fmla="*/ 1307014 h 1669511"/>
                    <a:gd name="connsiteX19" fmla="*/ 30335 w 1406462"/>
                    <a:gd name="connsiteY19" fmla="*/ 1217563 h 1669511"/>
                    <a:gd name="connsiteX20" fmla="*/ 10456 w 1406462"/>
                    <a:gd name="connsiteY20" fmla="*/ 1078415 h 1669511"/>
                    <a:gd name="connsiteX21" fmla="*/ 9644 w 1406462"/>
                    <a:gd name="connsiteY21" fmla="*/ 979021 h 1669511"/>
                    <a:gd name="connsiteX22" fmla="*/ 20817 w 1406462"/>
                    <a:gd name="connsiteY22" fmla="*/ 854499 h 1669511"/>
                    <a:gd name="connsiteX0" fmla="*/ 20817 w 1452036"/>
                    <a:gd name="connsiteY0" fmla="*/ 854499 h 1669511"/>
                    <a:gd name="connsiteX1" fmla="*/ 159544 w 1452036"/>
                    <a:gd name="connsiteY1" fmla="*/ 283286 h 1669511"/>
                    <a:gd name="connsiteX2" fmla="*/ 711587 w 1452036"/>
                    <a:gd name="connsiteY2" fmla="*/ 9673 h 1669511"/>
                    <a:gd name="connsiteX3" fmla="*/ 1014309 w 1452036"/>
                    <a:gd name="connsiteY3" fmla="*/ 64624 h 1669511"/>
                    <a:gd name="connsiteX4" fmla="*/ 1302543 w 1452036"/>
                    <a:gd name="connsiteY4" fmla="*/ 203771 h 1669511"/>
                    <a:gd name="connsiteX5" fmla="*/ 1341488 w 1452036"/>
                    <a:gd name="connsiteY5" fmla="*/ 342919 h 1669511"/>
                    <a:gd name="connsiteX6" fmla="*/ 1406308 w 1452036"/>
                    <a:gd name="connsiteY6" fmla="*/ 516655 h 1669511"/>
                    <a:gd name="connsiteX7" fmla="*/ 1449626 w 1452036"/>
                    <a:gd name="connsiteY7" fmla="*/ 750423 h 1669511"/>
                    <a:gd name="connsiteX8" fmla="*/ 1332783 w 1452036"/>
                    <a:gd name="connsiteY8" fmla="*/ 854499 h 1669511"/>
                    <a:gd name="connsiteX9" fmla="*/ 1331549 w 1452036"/>
                    <a:gd name="connsiteY9" fmla="*/ 949206 h 1669511"/>
                    <a:gd name="connsiteX10" fmla="*/ 1381245 w 1452036"/>
                    <a:gd name="connsiteY10" fmla="*/ 1147989 h 1669511"/>
                    <a:gd name="connsiteX11" fmla="*/ 1293026 w 1452036"/>
                    <a:gd name="connsiteY11" fmla="*/ 1291820 h 1669511"/>
                    <a:gd name="connsiteX12" fmla="*/ 1132767 w 1452036"/>
                    <a:gd name="connsiteY12" fmla="*/ 1485917 h 1669511"/>
                    <a:gd name="connsiteX13" fmla="*/ 904167 w 1452036"/>
                    <a:gd name="connsiteY13" fmla="*/ 1635005 h 1669511"/>
                    <a:gd name="connsiteX14" fmla="*/ 711587 w 1452036"/>
                    <a:gd name="connsiteY14" fmla="*/ 1669508 h 1669511"/>
                    <a:gd name="connsiteX15" fmla="*/ 476784 w 1452036"/>
                    <a:gd name="connsiteY15" fmla="*/ 1635004 h 1669511"/>
                    <a:gd name="connsiteX16" fmla="*/ 258935 w 1452036"/>
                    <a:gd name="connsiteY16" fmla="*/ 1495859 h 1669511"/>
                    <a:gd name="connsiteX17" fmla="*/ 168672 w 1452036"/>
                    <a:gd name="connsiteY17" fmla="*/ 1366648 h 1669511"/>
                    <a:gd name="connsiteX18" fmla="*/ 69280 w 1452036"/>
                    <a:gd name="connsiteY18" fmla="*/ 1307014 h 1669511"/>
                    <a:gd name="connsiteX19" fmla="*/ 30335 w 1452036"/>
                    <a:gd name="connsiteY19" fmla="*/ 1217563 h 1669511"/>
                    <a:gd name="connsiteX20" fmla="*/ 10456 w 1452036"/>
                    <a:gd name="connsiteY20" fmla="*/ 1078415 h 1669511"/>
                    <a:gd name="connsiteX21" fmla="*/ 9644 w 1452036"/>
                    <a:gd name="connsiteY21" fmla="*/ 979021 h 1669511"/>
                    <a:gd name="connsiteX22" fmla="*/ 20817 w 1452036"/>
                    <a:gd name="connsiteY22" fmla="*/ 854499 h 1669511"/>
                    <a:gd name="connsiteX0" fmla="*/ 20817 w 1451822"/>
                    <a:gd name="connsiteY0" fmla="*/ 854499 h 1669511"/>
                    <a:gd name="connsiteX1" fmla="*/ 159544 w 1451822"/>
                    <a:gd name="connsiteY1" fmla="*/ 283286 h 1669511"/>
                    <a:gd name="connsiteX2" fmla="*/ 711587 w 1451822"/>
                    <a:gd name="connsiteY2" fmla="*/ 9673 h 1669511"/>
                    <a:gd name="connsiteX3" fmla="*/ 1014309 w 1451822"/>
                    <a:gd name="connsiteY3" fmla="*/ 64624 h 1669511"/>
                    <a:gd name="connsiteX4" fmla="*/ 1302543 w 1451822"/>
                    <a:gd name="connsiteY4" fmla="*/ 203771 h 1669511"/>
                    <a:gd name="connsiteX5" fmla="*/ 1341488 w 1451822"/>
                    <a:gd name="connsiteY5" fmla="*/ 342919 h 1669511"/>
                    <a:gd name="connsiteX6" fmla="*/ 1406308 w 1451822"/>
                    <a:gd name="connsiteY6" fmla="*/ 516655 h 1669511"/>
                    <a:gd name="connsiteX7" fmla="*/ 1449626 w 1451822"/>
                    <a:gd name="connsiteY7" fmla="*/ 750423 h 1669511"/>
                    <a:gd name="connsiteX8" fmla="*/ 1433367 w 1451822"/>
                    <a:gd name="connsiteY8" fmla="*/ 863643 h 1669511"/>
                    <a:gd name="connsiteX9" fmla="*/ 1331549 w 1451822"/>
                    <a:gd name="connsiteY9" fmla="*/ 949206 h 1669511"/>
                    <a:gd name="connsiteX10" fmla="*/ 1381245 w 1451822"/>
                    <a:gd name="connsiteY10" fmla="*/ 1147989 h 1669511"/>
                    <a:gd name="connsiteX11" fmla="*/ 1293026 w 1451822"/>
                    <a:gd name="connsiteY11" fmla="*/ 1291820 h 1669511"/>
                    <a:gd name="connsiteX12" fmla="*/ 1132767 w 1451822"/>
                    <a:gd name="connsiteY12" fmla="*/ 1485917 h 1669511"/>
                    <a:gd name="connsiteX13" fmla="*/ 904167 w 1451822"/>
                    <a:gd name="connsiteY13" fmla="*/ 1635005 h 1669511"/>
                    <a:gd name="connsiteX14" fmla="*/ 711587 w 1451822"/>
                    <a:gd name="connsiteY14" fmla="*/ 1669508 h 1669511"/>
                    <a:gd name="connsiteX15" fmla="*/ 476784 w 1451822"/>
                    <a:gd name="connsiteY15" fmla="*/ 1635004 h 1669511"/>
                    <a:gd name="connsiteX16" fmla="*/ 258935 w 1451822"/>
                    <a:gd name="connsiteY16" fmla="*/ 1495859 h 1669511"/>
                    <a:gd name="connsiteX17" fmla="*/ 168672 w 1451822"/>
                    <a:gd name="connsiteY17" fmla="*/ 1366648 h 1669511"/>
                    <a:gd name="connsiteX18" fmla="*/ 69280 w 1451822"/>
                    <a:gd name="connsiteY18" fmla="*/ 1307014 h 1669511"/>
                    <a:gd name="connsiteX19" fmla="*/ 30335 w 1451822"/>
                    <a:gd name="connsiteY19" fmla="*/ 1217563 h 1669511"/>
                    <a:gd name="connsiteX20" fmla="*/ 10456 w 1451822"/>
                    <a:gd name="connsiteY20" fmla="*/ 1078415 h 1669511"/>
                    <a:gd name="connsiteX21" fmla="*/ 9644 w 1451822"/>
                    <a:gd name="connsiteY21" fmla="*/ 979021 h 1669511"/>
                    <a:gd name="connsiteX22" fmla="*/ 20817 w 1451822"/>
                    <a:gd name="connsiteY22" fmla="*/ 854499 h 1669511"/>
                    <a:gd name="connsiteX0" fmla="*/ 20817 w 1450621"/>
                    <a:gd name="connsiteY0" fmla="*/ 854499 h 1669511"/>
                    <a:gd name="connsiteX1" fmla="*/ 159544 w 1450621"/>
                    <a:gd name="connsiteY1" fmla="*/ 283286 h 1669511"/>
                    <a:gd name="connsiteX2" fmla="*/ 711587 w 1450621"/>
                    <a:gd name="connsiteY2" fmla="*/ 9673 h 1669511"/>
                    <a:gd name="connsiteX3" fmla="*/ 1014309 w 1450621"/>
                    <a:gd name="connsiteY3" fmla="*/ 64624 h 1669511"/>
                    <a:gd name="connsiteX4" fmla="*/ 1302543 w 1450621"/>
                    <a:gd name="connsiteY4" fmla="*/ 203771 h 1669511"/>
                    <a:gd name="connsiteX5" fmla="*/ 1341488 w 1450621"/>
                    <a:gd name="connsiteY5" fmla="*/ 342919 h 1669511"/>
                    <a:gd name="connsiteX6" fmla="*/ 1406308 w 1450621"/>
                    <a:gd name="connsiteY6" fmla="*/ 516655 h 1669511"/>
                    <a:gd name="connsiteX7" fmla="*/ 1449626 w 1450621"/>
                    <a:gd name="connsiteY7" fmla="*/ 750423 h 1669511"/>
                    <a:gd name="connsiteX8" fmla="*/ 1433367 w 1450621"/>
                    <a:gd name="connsiteY8" fmla="*/ 863643 h 1669511"/>
                    <a:gd name="connsiteX9" fmla="*/ 1395557 w 1450621"/>
                    <a:gd name="connsiteY9" fmla="*/ 985782 h 1669511"/>
                    <a:gd name="connsiteX10" fmla="*/ 1381245 w 1450621"/>
                    <a:gd name="connsiteY10" fmla="*/ 1147989 h 1669511"/>
                    <a:gd name="connsiteX11" fmla="*/ 1293026 w 1450621"/>
                    <a:gd name="connsiteY11" fmla="*/ 1291820 h 1669511"/>
                    <a:gd name="connsiteX12" fmla="*/ 1132767 w 1450621"/>
                    <a:gd name="connsiteY12" fmla="*/ 1485917 h 1669511"/>
                    <a:gd name="connsiteX13" fmla="*/ 904167 w 1450621"/>
                    <a:gd name="connsiteY13" fmla="*/ 1635005 h 1669511"/>
                    <a:gd name="connsiteX14" fmla="*/ 711587 w 1450621"/>
                    <a:gd name="connsiteY14" fmla="*/ 1669508 h 1669511"/>
                    <a:gd name="connsiteX15" fmla="*/ 476784 w 1450621"/>
                    <a:gd name="connsiteY15" fmla="*/ 1635004 h 1669511"/>
                    <a:gd name="connsiteX16" fmla="*/ 258935 w 1450621"/>
                    <a:gd name="connsiteY16" fmla="*/ 1495859 h 1669511"/>
                    <a:gd name="connsiteX17" fmla="*/ 168672 w 1450621"/>
                    <a:gd name="connsiteY17" fmla="*/ 1366648 h 1669511"/>
                    <a:gd name="connsiteX18" fmla="*/ 69280 w 1450621"/>
                    <a:gd name="connsiteY18" fmla="*/ 1307014 h 1669511"/>
                    <a:gd name="connsiteX19" fmla="*/ 30335 w 1450621"/>
                    <a:gd name="connsiteY19" fmla="*/ 1217563 h 1669511"/>
                    <a:gd name="connsiteX20" fmla="*/ 10456 w 1450621"/>
                    <a:gd name="connsiteY20" fmla="*/ 1078415 h 1669511"/>
                    <a:gd name="connsiteX21" fmla="*/ 9644 w 1450621"/>
                    <a:gd name="connsiteY21" fmla="*/ 979021 h 1669511"/>
                    <a:gd name="connsiteX22" fmla="*/ 20817 w 1450621"/>
                    <a:gd name="connsiteY22" fmla="*/ 854499 h 1669511"/>
                    <a:gd name="connsiteX0" fmla="*/ 20817 w 1450621"/>
                    <a:gd name="connsiteY0" fmla="*/ 854499 h 1669511"/>
                    <a:gd name="connsiteX1" fmla="*/ 159544 w 1450621"/>
                    <a:gd name="connsiteY1" fmla="*/ 283286 h 1669511"/>
                    <a:gd name="connsiteX2" fmla="*/ 711587 w 1450621"/>
                    <a:gd name="connsiteY2" fmla="*/ 9673 h 1669511"/>
                    <a:gd name="connsiteX3" fmla="*/ 1014309 w 1450621"/>
                    <a:gd name="connsiteY3" fmla="*/ 64624 h 1669511"/>
                    <a:gd name="connsiteX4" fmla="*/ 1302543 w 1450621"/>
                    <a:gd name="connsiteY4" fmla="*/ 203771 h 1669511"/>
                    <a:gd name="connsiteX5" fmla="*/ 1423784 w 1450621"/>
                    <a:gd name="connsiteY5" fmla="*/ 297199 h 1669511"/>
                    <a:gd name="connsiteX6" fmla="*/ 1406308 w 1450621"/>
                    <a:gd name="connsiteY6" fmla="*/ 516655 h 1669511"/>
                    <a:gd name="connsiteX7" fmla="*/ 1449626 w 1450621"/>
                    <a:gd name="connsiteY7" fmla="*/ 750423 h 1669511"/>
                    <a:gd name="connsiteX8" fmla="*/ 1433367 w 1450621"/>
                    <a:gd name="connsiteY8" fmla="*/ 863643 h 1669511"/>
                    <a:gd name="connsiteX9" fmla="*/ 1395557 w 1450621"/>
                    <a:gd name="connsiteY9" fmla="*/ 985782 h 1669511"/>
                    <a:gd name="connsiteX10" fmla="*/ 1381245 w 1450621"/>
                    <a:gd name="connsiteY10" fmla="*/ 1147989 h 1669511"/>
                    <a:gd name="connsiteX11" fmla="*/ 1293026 w 1450621"/>
                    <a:gd name="connsiteY11" fmla="*/ 1291820 h 1669511"/>
                    <a:gd name="connsiteX12" fmla="*/ 1132767 w 1450621"/>
                    <a:gd name="connsiteY12" fmla="*/ 1485917 h 1669511"/>
                    <a:gd name="connsiteX13" fmla="*/ 904167 w 1450621"/>
                    <a:gd name="connsiteY13" fmla="*/ 1635005 h 1669511"/>
                    <a:gd name="connsiteX14" fmla="*/ 711587 w 1450621"/>
                    <a:gd name="connsiteY14" fmla="*/ 1669508 h 1669511"/>
                    <a:gd name="connsiteX15" fmla="*/ 476784 w 1450621"/>
                    <a:gd name="connsiteY15" fmla="*/ 1635004 h 1669511"/>
                    <a:gd name="connsiteX16" fmla="*/ 258935 w 1450621"/>
                    <a:gd name="connsiteY16" fmla="*/ 1495859 h 1669511"/>
                    <a:gd name="connsiteX17" fmla="*/ 168672 w 1450621"/>
                    <a:gd name="connsiteY17" fmla="*/ 1366648 h 1669511"/>
                    <a:gd name="connsiteX18" fmla="*/ 69280 w 1450621"/>
                    <a:gd name="connsiteY18" fmla="*/ 1307014 h 1669511"/>
                    <a:gd name="connsiteX19" fmla="*/ 30335 w 1450621"/>
                    <a:gd name="connsiteY19" fmla="*/ 1217563 h 1669511"/>
                    <a:gd name="connsiteX20" fmla="*/ 10456 w 1450621"/>
                    <a:gd name="connsiteY20" fmla="*/ 1078415 h 1669511"/>
                    <a:gd name="connsiteX21" fmla="*/ 9644 w 1450621"/>
                    <a:gd name="connsiteY21" fmla="*/ 979021 h 1669511"/>
                    <a:gd name="connsiteX22" fmla="*/ 20817 w 1450621"/>
                    <a:gd name="connsiteY22" fmla="*/ 854499 h 1669511"/>
                    <a:gd name="connsiteX0" fmla="*/ 20817 w 1449787"/>
                    <a:gd name="connsiteY0" fmla="*/ 854499 h 1669511"/>
                    <a:gd name="connsiteX1" fmla="*/ 159544 w 1449787"/>
                    <a:gd name="connsiteY1" fmla="*/ 283286 h 1669511"/>
                    <a:gd name="connsiteX2" fmla="*/ 711587 w 1449787"/>
                    <a:gd name="connsiteY2" fmla="*/ 9673 h 1669511"/>
                    <a:gd name="connsiteX3" fmla="*/ 1014309 w 1449787"/>
                    <a:gd name="connsiteY3" fmla="*/ 64624 h 1669511"/>
                    <a:gd name="connsiteX4" fmla="*/ 1302543 w 1449787"/>
                    <a:gd name="connsiteY4" fmla="*/ 203771 h 1669511"/>
                    <a:gd name="connsiteX5" fmla="*/ 1423784 w 1449787"/>
                    <a:gd name="connsiteY5" fmla="*/ 297199 h 1669511"/>
                    <a:gd name="connsiteX6" fmla="*/ 1424596 w 1449787"/>
                    <a:gd name="connsiteY6" fmla="*/ 516655 h 1669511"/>
                    <a:gd name="connsiteX7" fmla="*/ 1449626 w 1449787"/>
                    <a:gd name="connsiteY7" fmla="*/ 750423 h 1669511"/>
                    <a:gd name="connsiteX8" fmla="*/ 1433367 w 1449787"/>
                    <a:gd name="connsiteY8" fmla="*/ 863643 h 1669511"/>
                    <a:gd name="connsiteX9" fmla="*/ 1395557 w 1449787"/>
                    <a:gd name="connsiteY9" fmla="*/ 985782 h 1669511"/>
                    <a:gd name="connsiteX10" fmla="*/ 1381245 w 1449787"/>
                    <a:gd name="connsiteY10" fmla="*/ 1147989 h 1669511"/>
                    <a:gd name="connsiteX11" fmla="*/ 1293026 w 1449787"/>
                    <a:gd name="connsiteY11" fmla="*/ 1291820 h 1669511"/>
                    <a:gd name="connsiteX12" fmla="*/ 1132767 w 1449787"/>
                    <a:gd name="connsiteY12" fmla="*/ 1485917 h 1669511"/>
                    <a:gd name="connsiteX13" fmla="*/ 904167 w 1449787"/>
                    <a:gd name="connsiteY13" fmla="*/ 1635005 h 1669511"/>
                    <a:gd name="connsiteX14" fmla="*/ 711587 w 1449787"/>
                    <a:gd name="connsiteY14" fmla="*/ 1669508 h 1669511"/>
                    <a:gd name="connsiteX15" fmla="*/ 476784 w 1449787"/>
                    <a:gd name="connsiteY15" fmla="*/ 1635004 h 1669511"/>
                    <a:gd name="connsiteX16" fmla="*/ 258935 w 1449787"/>
                    <a:gd name="connsiteY16" fmla="*/ 1495859 h 1669511"/>
                    <a:gd name="connsiteX17" fmla="*/ 168672 w 1449787"/>
                    <a:gd name="connsiteY17" fmla="*/ 1366648 h 1669511"/>
                    <a:gd name="connsiteX18" fmla="*/ 69280 w 1449787"/>
                    <a:gd name="connsiteY18" fmla="*/ 1307014 h 1669511"/>
                    <a:gd name="connsiteX19" fmla="*/ 30335 w 1449787"/>
                    <a:gd name="connsiteY19" fmla="*/ 1217563 h 1669511"/>
                    <a:gd name="connsiteX20" fmla="*/ 10456 w 1449787"/>
                    <a:gd name="connsiteY20" fmla="*/ 1078415 h 1669511"/>
                    <a:gd name="connsiteX21" fmla="*/ 9644 w 1449787"/>
                    <a:gd name="connsiteY21" fmla="*/ 979021 h 1669511"/>
                    <a:gd name="connsiteX22" fmla="*/ 20817 w 1449787"/>
                    <a:gd name="connsiteY22" fmla="*/ 854499 h 1669511"/>
                    <a:gd name="connsiteX0" fmla="*/ 20817 w 1449787"/>
                    <a:gd name="connsiteY0" fmla="*/ 855489 h 1670501"/>
                    <a:gd name="connsiteX1" fmla="*/ 159544 w 1449787"/>
                    <a:gd name="connsiteY1" fmla="*/ 284276 h 1670501"/>
                    <a:gd name="connsiteX2" fmla="*/ 711587 w 1449787"/>
                    <a:gd name="connsiteY2" fmla="*/ 10663 h 1670501"/>
                    <a:gd name="connsiteX3" fmla="*/ 1014309 w 1449787"/>
                    <a:gd name="connsiteY3" fmla="*/ 65614 h 1670501"/>
                    <a:gd name="connsiteX4" fmla="*/ 1339119 w 1449787"/>
                    <a:gd name="connsiteY4" fmla="*/ 159041 h 1670501"/>
                    <a:gd name="connsiteX5" fmla="*/ 1423784 w 1449787"/>
                    <a:gd name="connsiteY5" fmla="*/ 298189 h 1670501"/>
                    <a:gd name="connsiteX6" fmla="*/ 1424596 w 1449787"/>
                    <a:gd name="connsiteY6" fmla="*/ 517645 h 1670501"/>
                    <a:gd name="connsiteX7" fmla="*/ 1449626 w 1449787"/>
                    <a:gd name="connsiteY7" fmla="*/ 751413 h 1670501"/>
                    <a:gd name="connsiteX8" fmla="*/ 1433367 w 1449787"/>
                    <a:gd name="connsiteY8" fmla="*/ 864633 h 1670501"/>
                    <a:gd name="connsiteX9" fmla="*/ 1395557 w 1449787"/>
                    <a:gd name="connsiteY9" fmla="*/ 986772 h 1670501"/>
                    <a:gd name="connsiteX10" fmla="*/ 1381245 w 1449787"/>
                    <a:gd name="connsiteY10" fmla="*/ 1148979 h 1670501"/>
                    <a:gd name="connsiteX11" fmla="*/ 1293026 w 1449787"/>
                    <a:gd name="connsiteY11" fmla="*/ 1292810 h 1670501"/>
                    <a:gd name="connsiteX12" fmla="*/ 1132767 w 1449787"/>
                    <a:gd name="connsiteY12" fmla="*/ 1486907 h 1670501"/>
                    <a:gd name="connsiteX13" fmla="*/ 904167 w 1449787"/>
                    <a:gd name="connsiteY13" fmla="*/ 1635995 h 1670501"/>
                    <a:gd name="connsiteX14" fmla="*/ 711587 w 1449787"/>
                    <a:gd name="connsiteY14" fmla="*/ 1670498 h 1670501"/>
                    <a:gd name="connsiteX15" fmla="*/ 476784 w 1449787"/>
                    <a:gd name="connsiteY15" fmla="*/ 1635994 h 1670501"/>
                    <a:gd name="connsiteX16" fmla="*/ 258935 w 1449787"/>
                    <a:gd name="connsiteY16" fmla="*/ 1496849 h 1670501"/>
                    <a:gd name="connsiteX17" fmla="*/ 168672 w 1449787"/>
                    <a:gd name="connsiteY17" fmla="*/ 1367638 h 1670501"/>
                    <a:gd name="connsiteX18" fmla="*/ 69280 w 1449787"/>
                    <a:gd name="connsiteY18" fmla="*/ 1308004 h 1670501"/>
                    <a:gd name="connsiteX19" fmla="*/ 30335 w 1449787"/>
                    <a:gd name="connsiteY19" fmla="*/ 1218553 h 1670501"/>
                    <a:gd name="connsiteX20" fmla="*/ 10456 w 1449787"/>
                    <a:gd name="connsiteY20" fmla="*/ 1079405 h 1670501"/>
                    <a:gd name="connsiteX21" fmla="*/ 9644 w 1449787"/>
                    <a:gd name="connsiteY21" fmla="*/ 980011 h 1670501"/>
                    <a:gd name="connsiteX22" fmla="*/ 20817 w 1449787"/>
                    <a:gd name="connsiteY22" fmla="*/ 855489 h 1670501"/>
                    <a:gd name="connsiteX0" fmla="*/ 20817 w 1449787"/>
                    <a:gd name="connsiteY0" fmla="*/ 881641 h 1696653"/>
                    <a:gd name="connsiteX1" fmla="*/ 159544 w 1449787"/>
                    <a:gd name="connsiteY1" fmla="*/ 310428 h 1696653"/>
                    <a:gd name="connsiteX2" fmla="*/ 711587 w 1449787"/>
                    <a:gd name="connsiteY2" fmla="*/ 36815 h 1696653"/>
                    <a:gd name="connsiteX3" fmla="*/ 1060029 w 1449787"/>
                    <a:gd name="connsiteY3" fmla="*/ 18614 h 1696653"/>
                    <a:gd name="connsiteX4" fmla="*/ 1339119 w 1449787"/>
                    <a:gd name="connsiteY4" fmla="*/ 185193 h 1696653"/>
                    <a:gd name="connsiteX5" fmla="*/ 1423784 w 1449787"/>
                    <a:gd name="connsiteY5" fmla="*/ 324341 h 1696653"/>
                    <a:gd name="connsiteX6" fmla="*/ 1424596 w 1449787"/>
                    <a:gd name="connsiteY6" fmla="*/ 543797 h 1696653"/>
                    <a:gd name="connsiteX7" fmla="*/ 1449626 w 1449787"/>
                    <a:gd name="connsiteY7" fmla="*/ 777565 h 1696653"/>
                    <a:gd name="connsiteX8" fmla="*/ 1433367 w 1449787"/>
                    <a:gd name="connsiteY8" fmla="*/ 890785 h 1696653"/>
                    <a:gd name="connsiteX9" fmla="*/ 1395557 w 1449787"/>
                    <a:gd name="connsiteY9" fmla="*/ 1012924 h 1696653"/>
                    <a:gd name="connsiteX10" fmla="*/ 1381245 w 1449787"/>
                    <a:gd name="connsiteY10" fmla="*/ 1175131 h 1696653"/>
                    <a:gd name="connsiteX11" fmla="*/ 1293026 w 1449787"/>
                    <a:gd name="connsiteY11" fmla="*/ 1318962 h 1696653"/>
                    <a:gd name="connsiteX12" fmla="*/ 1132767 w 1449787"/>
                    <a:gd name="connsiteY12" fmla="*/ 1513059 h 1696653"/>
                    <a:gd name="connsiteX13" fmla="*/ 904167 w 1449787"/>
                    <a:gd name="connsiteY13" fmla="*/ 1662147 h 1696653"/>
                    <a:gd name="connsiteX14" fmla="*/ 711587 w 1449787"/>
                    <a:gd name="connsiteY14" fmla="*/ 1696650 h 1696653"/>
                    <a:gd name="connsiteX15" fmla="*/ 476784 w 1449787"/>
                    <a:gd name="connsiteY15" fmla="*/ 1662146 h 1696653"/>
                    <a:gd name="connsiteX16" fmla="*/ 258935 w 1449787"/>
                    <a:gd name="connsiteY16" fmla="*/ 1523001 h 1696653"/>
                    <a:gd name="connsiteX17" fmla="*/ 168672 w 1449787"/>
                    <a:gd name="connsiteY17" fmla="*/ 1393790 h 1696653"/>
                    <a:gd name="connsiteX18" fmla="*/ 69280 w 1449787"/>
                    <a:gd name="connsiteY18" fmla="*/ 1334156 h 1696653"/>
                    <a:gd name="connsiteX19" fmla="*/ 30335 w 1449787"/>
                    <a:gd name="connsiteY19" fmla="*/ 1244705 h 1696653"/>
                    <a:gd name="connsiteX20" fmla="*/ 10456 w 1449787"/>
                    <a:gd name="connsiteY20" fmla="*/ 1105557 h 1696653"/>
                    <a:gd name="connsiteX21" fmla="*/ 9644 w 1449787"/>
                    <a:gd name="connsiteY21" fmla="*/ 1006163 h 1696653"/>
                    <a:gd name="connsiteX22" fmla="*/ 20817 w 1449787"/>
                    <a:gd name="connsiteY22" fmla="*/ 881641 h 1696653"/>
                    <a:gd name="connsiteX0" fmla="*/ 20817 w 1449787"/>
                    <a:gd name="connsiteY0" fmla="*/ 951249 h 1766261"/>
                    <a:gd name="connsiteX1" fmla="*/ 159544 w 1449787"/>
                    <a:gd name="connsiteY1" fmla="*/ 380036 h 1766261"/>
                    <a:gd name="connsiteX2" fmla="*/ 702443 w 1449787"/>
                    <a:gd name="connsiteY2" fmla="*/ 14983 h 1766261"/>
                    <a:gd name="connsiteX3" fmla="*/ 1060029 w 1449787"/>
                    <a:gd name="connsiteY3" fmla="*/ 88222 h 1766261"/>
                    <a:gd name="connsiteX4" fmla="*/ 1339119 w 1449787"/>
                    <a:gd name="connsiteY4" fmla="*/ 254801 h 1766261"/>
                    <a:gd name="connsiteX5" fmla="*/ 1423784 w 1449787"/>
                    <a:gd name="connsiteY5" fmla="*/ 393949 h 1766261"/>
                    <a:gd name="connsiteX6" fmla="*/ 1424596 w 1449787"/>
                    <a:gd name="connsiteY6" fmla="*/ 613405 h 1766261"/>
                    <a:gd name="connsiteX7" fmla="*/ 1449626 w 1449787"/>
                    <a:gd name="connsiteY7" fmla="*/ 847173 h 1766261"/>
                    <a:gd name="connsiteX8" fmla="*/ 1433367 w 1449787"/>
                    <a:gd name="connsiteY8" fmla="*/ 960393 h 1766261"/>
                    <a:gd name="connsiteX9" fmla="*/ 1395557 w 1449787"/>
                    <a:gd name="connsiteY9" fmla="*/ 1082532 h 1766261"/>
                    <a:gd name="connsiteX10" fmla="*/ 1381245 w 1449787"/>
                    <a:gd name="connsiteY10" fmla="*/ 1244739 h 1766261"/>
                    <a:gd name="connsiteX11" fmla="*/ 1293026 w 1449787"/>
                    <a:gd name="connsiteY11" fmla="*/ 1388570 h 1766261"/>
                    <a:gd name="connsiteX12" fmla="*/ 1132767 w 1449787"/>
                    <a:gd name="connsiteY12" fmla="*/ 1582667 h 1766261"/>
                    <a:gd name="connsiteX13" fmla="*/ 904167 w 1449787"/>
                    <a:gd name="connsiteY13" fmla="*/ 1731755 h 1766261"/>
                    <a:gd name="connsiteX14" fmla="*/ 711587 w 1449787"/>
                    <a:gd name="connsiteY14" fmla="*/ 1766258 h 1766261"/>
                    <a:gd name="connsiteX15" fmla="*/ 476784 w 1449787"/>
                    <a:gd name="connsiteY15" fmla="*/ 1731754 h 1766261"/>
                    <a:gd name="connsiteX16" fmla="*/ 258935 w 1449787"/>
                    <a:gd name="connsiteY16" fmla="*/ 1592609 h 1766261"/>
                    <a:gd name="connsiteX17" fmla="*/ 168672 w 1449787"/>
                    <a:gd name="connsiteY17" fmla="*/ 1463398 h 1766261"/>
                    <a:gd name="connsiteX18" fmla="*/ 69280 w 1449787"/>
                    <a:gd name="connsiteY18" fmla="*/ 1403764 h 1766261"/>
                    <a:gd name="connsiteX19" fmla="*/ 30335 w 1449787"/>
                    <a:gd name="connsiteY19" fmla="*/ 1314313 h 1766261"/>
                    <a:gd name="connsiteX20" fmla="*/ 10456 w 1449787"/>
                    <a:gd name="connsiteY20" fmla="*/ 1175165 h 1766261"/>
                    <a:gd name="connsiteX21" fmla="*/ 9644 w 1449787"/>
                    <a:gd name="connsiteY21" fmla="*/ 1075771 h 1766261"/>
                    <a:gd name="connsiteX22" fmla="*/ 20817 w 1449787"/>
                    <a:gd name="connsiteY22" fmla="*/ 951249 h 1766261"/>
                    <a:gd name="connsiteX0" fmla="*/ 19910 w 1448880"/>
                    <a:gd name="connsiteY0" fmla="*/ 947067 h 1762079"/>
                    <a:gd name="connsiteX1" fmla="*/ 140349 w 1448880"/>
                    <a:gd name="connsiteY1" fmla="*/ 311846 h 1762079"/>
                    <a:gd name="connsiteX2" fmla="*/ 701536 w 1448880"/>
                    <a:gd name="connsiteY2" fmla="*/ 10801 h 1762079"/>
                    <a:gd name="connsiteX3" fmla="*/ 1059122 w 1448880"/>
                    <a:gd name="connsiteY3" fmla="*/ 84040 h 1762079"/>
                    <a:gd name="connsiteX4" fmla="*/ 1338212 w 1448880"/>
                    <a:gd name="connsiteY4" fmla="*/ 250619 h 1762079"/>
                    <a:gd name="connsiteX5" fmla="*/ 1422877 w 1448880"/>
                    <a:gd name="connsiteY5" fmla="*/ 389767 h 1762079"/>
                    <a:gd name="connsiteX6" fmla="*/ 1423689 w 1448880"/>
                    <a:gd name="connsiteY6" fmla="*/ 609223 h 1762079"/>
                    <a:gd name="connsiteX7" fmla="*/ 1448719 w 1448880"/>
                    <a:gd name="connsiteY7" fmla="*/ 842991 h 1762079"/>
                    <a:gd name="connsiteX8" fmla="*/ 1432460 w 1448880"/>
                    <a:gd name="connsiteY8" fmla="*/ 956211 h 1762079"/>
                    <a:gd name="connsiteX9" fmla="*/ 1394650 w 1448880"/>
                    <a:gd name="connsiteY9" fmla="*/ 1078350 h 1762079"/>
                    <a:gd name="connsiteX10" fmla="*/ 1380338 w 1448880"/>
                    <a:gd name="connsiteY10" fmla="*/ 1240557 h 1762079"/>
                    <a:gd name="connsiteX11" fmla="*/ 1292119 w 1448880"/>
                    <a:gd name="connsiteY11" fmla="*/ 1384388 h 1762079"/>
                    <a:gd name="connsiteX12" fmla="*/ 1131860 w 1448880"/>
                    <a:gd name="connsiteY12" fmla="*/ 1578485 h 1762079"/>
                    <a:gd name="connsiteX13" fmla="*/ 903260 w 1448880"/>
                    <a:gd name="connsiteY13" fmla="*/ 1727573 h 1762079"/>
                    <a:gd name="connsiteX14" fmla="*/ 710680 w 1448880"/>
                    <a:gd name="connsiteY14" fmla="*/ 1762076 h 1762079"/>
                    <a:gd name="connsiteX15" fmla="*/ 475877 w 1448880"/>
                    <a:gd name="connsiteY15" fmla="*/ 1727572 h 1762079"/>
                    <a:gd name="connsiteX16" fmla="*/ 258028 w 1448880"/>
                    <a:gd name="connsiteY16" fmla="*/ 1588427 h 1762079"/>
                    <a:gd name="connsiteX17" fmla="*/ 167765 w 1448880"/>
                    <a:gd name="connsiteY17" fmla="*/ 1459216 h 1762079"/>
                    <a:gd name="connsiteX18" fmla="*/ 68373 w 1448880"/>
                    <a:gd name="connsiteY18" fmla="*/ 1399582 h 1762079"/>
                    <a:gd name="connsiteX19" fmla="*/ 29428 w 1448880"/>
                    <a:gd name="connsiteY19" fmla="*/ 1310131 h 1762079"/>
                    <a:gd name="connsiteX20" fmla="*/ 9549 w 1448880"/>
                    <a:gd name="connsiteY20" fmla="*/ 1170983 h 1762079"/>
                    <a:gd name="connsiteX21" fmla="*/ 8737 w 1448880"/>
                    <a:gd name="connsiteY21" fmla="*/ 1071589 h 1762079"/>
                    <a:gd name="connsiteX22" fmla="*/ 19910 w 1448880"/>
                    <a:gd name="connsiteY22" fmla="*/ 947067 h 1762079"/>
                    <a:gd name="connsiteX0" fmla="*/ 19910 w 1448880"/>
                    <a:gd name="connsiteY0" fmla="*/ 947067 h 1762079"/>
                    <a:gd name="connsiteX1" fmla="*/ 140349 w 1448880"/>
                    <a:gd name="connsiteY1" fmla="*/ 311846 h 1762079"/>
                    <a:gd name="connsiteX2" fmla="*/ 701536 w 1448880"/>
                    <a:gd name="connsiteY2" fmla="*/ 10801 h 1762079"/>
                    <a:gd name="connsiteX3" fmla="*/ 1059122 w 1448880"/>
                    <a:gd name="connsiteY3" fmla="*/ 84040 h 1762079"/>
                    <a:gd name="connsiteX4" fmla="*/ 1338212 w 1448880"/>
                    <a:gd name="connsiteY4" fmla="*/ 250619 h 1762079"/>
                    <a:gd name="connsiteX5" fmla="*/ 1422877 w 1448880"/>
                    <a:gd name="connsiteY5" fmla="*/ 389767 h 1762079"/>
                    <a:gd name="connsiteX6" fmla="*/ 1423689 w 1448880"/>
                    <a:gd name="connsiteY6" fmla="*/ 609223 h 1762079"/>
                    <a:gd name="connsiteX7" fmla="*/ 1448719 w 1448880"/>
                    <a:gd name="connsiteY7" fmla="*/ 842991 h 1762079"/>
                    <a:gd name="connsiteX8" fmla="*/ 1432460 w 1448880"/>
                    <a:gd name="connsiteY8" fmla="*/ 956211 h 1762079"/>
                    <a:gd name="connsiteX9" fmla="*/ 1394650 w 1448880"/>
                    <a:gd name="connsiteY9" fmla="*/ 1078350 h 1762079"/>
                    <a:gd name="connsiteX10" fmla="*/ 1380338 w 1448880"/>
                    <a:gd name="connsiteY10" fmla="*/ 1240557 h 1762079"/>
                    <a:gd name="connsiteX11" fmla="*/ 1292119 w 1448880"/>
                    <a:gd name="connsiteY11" fmla="*/ 1384388 h 1762079"/>
                    <a:gd name="connsiteX12" fmla="*/ 1131860 w 1448880"/>
                    <a:gd name="connsiteY12" fmla="*/ 1578485 h 1762079"/>
                    <a:gd name="connsiteX13" fmla="*/ 903260 w 1448880"/>
                    <a:gd name="connsiteY13" fmla="*/ 1727573 h 1762079"/>
                    <a:gd name="connsiteX14" fmla="*/ 710680 w 1448880"/>
                    <a:gd name="connsiteY14" fmla="*/ 1762076 h 1762079"/>
                    <a:gd name="connsiteX15" fmla="*/ 475877 w 1448880"/>
                    <a:gd name="connsiteY15" fmla="*/ 1727572 h 1762079"/>
                    <a:gd name="connsiteX16" fmla="*/ 258028 w 1448880"/>
                    <a:gd name="connsiteY16" fmla="*/ 1588427 h 1762079"/>
                    <a:gd name="connsiteX17" fmla="*/ 167765 w 1448880"/>
                    <a:gd name="connsiteY17" fmla="*/ 1459216 h 1762079"/>
                    <a:gd name="connsiteX18" fmla="*/ 68373 w 1448880"/>
                    <a:gd name="connsiteY18" fmla="*/ 1399582 h 1762079"/>
                    <a:gd name="connsiteX19" fmla="*/ 29428 w 1448880"/>
                    <a:gd name="connsiteY19" fmla="*/ 1310131 h 1762079"/>
                    <a:gd name="connsiteX20" fmla="*/ 9549 w 1448880"/>
                    <a:gd name="connsiteY20" fmla="*/ 1170983 h 1762079"/>
                    <a:gd name="connsiteX21" fmla="*/ 8737 w 1448880"/>
                    <a:gd name="connsiteY21" fmla="*/ 1071589 h 1762079"/>
                    <a:gd name="connsiteX22" fmla="*/ 19910 w 1448880"/>
                    <a:gd name="connsiteY22" fmla="*/ 947067 h 176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48880" h="1762079">
                      <a:moveTo>
                        <a:pt x="19910" y="947067"/>
                      </a:moveTo>
                      <a:cubicBezTo>
                        <a:pt x="41845" y="820443"/>
                        <a:pt x="26745" y="467890"/>
                        <a:pt x="140349" y="311846"/>
                      </a:cubicBezTo>
                      <a:cubicBezTo>
                        <a:pt x="253953" y="155802"/>
                        <a:pt x="548407" y="48769"/>
                        <a:pt x="701536" y="10801"/>
                      </a:cubicBezTo>
                      <a:cubicBezTo>
                        <a:pt x="854665" y="-27167"/>
                        <a:pt x="953009" y="44070"/>
                        <a:pt x="1059122" y="84040"/>
                      </a:cubicBezTo>
                      <a:cubicBezTo>
                        <a:pt x="1165235" y="124010"/>
                        <a:pt x="1277586" y="199664"/>
                        <a:pt x="1338212" y="250619"/>
                      </a:cubicBezTo>
                      <a:cubicBezTo>
                        <a:pt x="1398838" y="301574"/>
                        <a:pt x="1408631" y="330000"/>
                        <a:pt x="1422877" y="389767"/>
                      </a:cubicBezTo>
                      <a:cubicBezTo>
                        <a:pt x="1437123" y="449534"/>
                        <a:pt x="1419382" y="533686"/>
                        <a:pt x="1423689" y="609223"/>
                      </a:cubicBezTo>
                      <a:cubicBezTo>
                        <a:pt x="1427996" y="684760"/>
                        <a:pt x="1447257" y="785160"/>
                        <a:pt x="1448719" y="842991"/>
                      </a:cubicBezTo>
                      <a:cubicBezTo>
                        <a:pt x="1450181" y="900822"/>
                        <a:pt x="1441472" y="916984"/>
                        <a:pt x="1432460" y="956211"/>
                      </a:cubicBezTo>
                      <a:cubicBezTo>
                        <a:pt x="1423448" y="995438"/>
                        <a:pt x="1403337" y="1030959"/>
                        <a:pt x="1394650" y="1078350"/>
                      </a:cubicBezTo>
                      <a:cubicBezTo>
                        <a:pt x="1385963" y="1125741"/>
                        <a:pt x="1397426" y="1189551"/>
                        <a:pt x="1380338" y="1240557"/>
                      </a:cubicBezTo>
                      <a:cubicBezTo>
                        <a:pt x="1363250" y="1291563"/>
                        <a:pt x="1328563" y="1318128"/>
                        <a:pt x="1292119" y="1384388"/>
                      </a:cubicBezTo>
                      <a:cubicBezTo>
                        <a:pt x="1255676" y="1450649"/>
                        <a:pt x="1196670" y="1521287"/>
                        <a:pt x="1131860" y="1578485"/>
                      </a:cubicBezTo>
                      <a:cubicBezTo>
                        <a:pt x="1067050" y="1635683"/>
                        <a:pt x="971800" y="1723479"/>
                        <a:pt x="903260" y="1727573"/>
                      </a:cubicBezTo>
                      <a:cubicBezTo>
                        <a:pt x="834720" y="1731667"/>
                        <a:pt x="781910" y="1762076"/>
                        <a:pt x="710680" y="1762076"/>
                      </a:cubicBezTo>
                      <a:cubicBezTo>
                        <a:pt x="639450" y="1762076"/>
                        <a:pt x="551319" y="1763140"/>
                        <a:pt x="475877" y="1727572"/>
                      </a:cubicBezTo>
                      <a:cubicBezTo>
                        <a:pt x="400435" y="1692004"/>
                        <a:pt x="309380" y="1633153"/>
                        <a:pt x="258028" y="1588427"/>
                      </a:cubicBezTo>
                      <a:cubicBezTo>
                        <a:pt x="206676" y="1543701"/>
                        <a:pt x="192748" y="1490690"/>
                        <a:pt x="167765" y="1459216"/>
                      </a:cubicBezTo>
                      <a:cubicBezTo>
                        <a:pt x="142782" y="1427742"/>
                        <a:pt x="83147" y="1439338"/>
                        <a:pt x="68373" y="1399582"/>
                      </a:cubicBezTo>
                      <a:cubicBezTo>
                        <a:pt x="53599" y="1359826"/>
                        <a:pt x="34262" y="1348231"/>
                        <a:pt x="29428" y="1310131"/>
                      </a:cubicBezTo>
                      <a:cubicBezTo>
                        <a:pt x="24594" y="1272031"/>
                        <a:pt x="6371" y="1207427"/>
                        <a:pt x="9549" y="1170983"/>
                      </a:cubicBezTo>
                      <a:cubicBezTo>
                        <a:pt x="12727" y="1134539"/>
                        <a:pt x="11980" y="1108908"/>
                        <a:pt x="8737" y="1071589"/>
                      </a:cubicBezTo>
                      <a:cubicBezTo>
                        <a:pt x="-5966" y="1002796"/>
                        <a:pt x="-2025" y="1073691"/>
                        <a:pt x="19910" y="947067"/>
                      </a:cubicBezTo>
                      <a:close/>
                    </a:path>
                  </a:pathLst>
                </a:custGeom>
                <a:solidFill>
                  <a:schemeClr val="accent2">
                    <a:lumMod val="40000"/>
                    <a:lumOff val="60000"/>
                  </a:schemeClr>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9" name="Oval 18"/>
                <p:cNvSpPr/>
                <p:nvPr/>
              </p:nvSpPr>
              <p:spPr>
                <a:xfrm rot="10800000">
                  <a:off x="3331275" y="2152587"/>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0" name="Oval 19"/>
                <p:cNvSpPr/>
                <p:nvPr/>
              </p:nvSpPr>
              <p:spPr>
                <a:xfrm rot="10800000">
                  <a:off x="3643216" y="2437391"/>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1" name="Oval 20"/>
                <p:cNvSpPr/>
                <p:nvPr/>
              </p:nvSpPr>
              <p:spPr>
                <a:xfrm rot="10800000">
                  <a:off x="3051426" y="2429270"/>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5" name="Oval 24"/>
                <p:cNvSpPr/>
                <p:nvPr/>
              </p:nvSpPr>
              <p:spPr>
                <a:xfrm rot="10800000">
                  <a:off x="2918148" y="2295431"/>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6" name="Oval 25"/>
                <p:cNvSpPr/>
                <p:nvPr/>
              </p:nvSpPr>
              <p:spPr>
                <a:xfrm rot="10800000">
                  <a:off x="3579291" y="2455952"/>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7" name="Oval 26"/>
                <p:cNvSpPr/>
                <p:nvPr/>
              </p:nvSpPr>
              <p:spPr>
                <a:xfrm rot="10800000">
                  <a:off x="2981404" y="2491344"/>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8" name="Oval 27"/>
                <p:cNvSpPr/>
                <p:nvPr/>
              </p:nvSpPr>
              <p:spPr>
                <a:xfrm rot="10800000">
                  <a:off x="3171957" y="2150412"/>
                  <a:ext cx="133593" cy="133593"/>
                </a:xfrm>
                <a:prstGeom prst="ellipse">
                  <a:avLst/>
                </a:prstGeom>
                <a:solidFill>
                  <a:schemeClr val="accent4">
                    <a:lumMod val="20000"/>
                    <a:lumOff val="80000"/>
                  </a:schemeClr>
                </a:solidFill>
                <a:ln>
                  <a:solidFill>
                    <a:schemeClr val="accent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29" name="Oval 28"/>
                <p:cNvSpPr/>
                <p:nvPr/>
              </p:nvSpPr>
              <p:spPr>
                <a:xfrm rot="10800000">
                  <a:off x="3238754" y="2245448"/>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0" name="Oval 29"/>
                <p:cNvSpPr/>
                <p:nvPr/>
              </p:nvSpPr>
              <p:spPr>
                <a:xfrm rot="10800000">
                  <a:off x="3263289" y="2412573"/>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1" name="Oval 30"/>
                <p:cNvSpPr/>
                <p:nvPr/>
              </p:nvSpPr>
              <p:spPr>
                <a:xfrm rot="10800000">
                  <a:off x="3797003" y="2984886"/>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2" name="Oval 31"/>
                <p:cNvSpPr/>
                <p:nvPr/>
              </p:nvSpPr>
              <p:spPr>
                <a:xfrm rot="10800000">
                  <a:off x="3104663" y="2204189"/>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3" name="Oval 32"/>
                <p:cNvSpPr/>
                <p:nvPr/>
              </p:nvSpPr>
              <p:spPr>
                <a:xfrm rot="10800000">
                  <a:off x="3771411" y="2698262"/>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4" name="Oval 33"/>
                <p:cNvSpPr/>
                <p:nvPr/>
              </p:nvSpPr>
              <p:spPr>
                <a:xfrm rot="10800000">
                  <a:off x="3134441" y="2264726"/>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5" name="Oval 34"/>
                <p:cNvSpPr/>
                <p:nvPr/>
              </p:nvSpPr>
              <p:spPr>
                <a:xfrm rot="10800000">
                  <a:off x="3646772" y="2598014"/>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6" name="Oval 35"/>
                <p:cNvSpPr/>
                <p:nvPr/>
              </p:nvSpPr>
              <p:spPr>
                <a:xfrm rot="10800000">
                  <a:off x="3196493" y="2398319"/>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7" name="Oval 36"/>
                <p:cNvSpPr/>
                <p:nvPr/>
              </p:nvSpPr>
              <p:spPr>
                <a:xfrm rot="10800000">
                  <a:off x="2944604" y="2347273"/>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8" name="Oval 37"/>
                <p:cNvSpPr/>
                <p:nvPr/>
              </p:nvSpPr>
              <p:spPr>
                <a:xfrm rot="10800000">
                  <a:off x="3690468" y="3055590"/>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39" name="Oval 38"/>
                <p:cNvSpPr/>
                <p:nvPr/>
              </p:nvSpPr>
              <p:spPr>
                <a:xfrm rot="10800000">
                  <a:off x="3332974" y="2287476"/>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41" name="Oval 40"/>
                <p:cNvSpPr/>
                <p:nvPr/>
              </p:nvSpPr>
              <p:spPr>
                <a:xfrm rot="10800000">
                  <a:off x="3729135" y="3177669"/>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44" name="Oval 43"/>
                <p:cNvSpPr/>
                <p:nvPr/>
              </p:nvSpPr>
              <p:spPr>
                <a:xfrm rot="10800000">
                  <a:off x="3619011" y="2545862"/>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45" name="Oval 44"/>
                <p:cNvSpPr/>
                <p:nvPr/>
              </p:nvSpPr>
              <p:spPr>
                <a:xfrm rot="10800000">
                  <a:off x="3466611" y="2393462"/>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46" name="Oval 45"/>
                <p:cNvSpPr/>
                <p:nvPr/>
              </p:nvSpPr>
              <p:spPr>
                <a:xfrm rot="10800000">
                  <a:off x="2784555" y="2624937"/>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47" name="Oval 46"/>
                <p:cNvSpPr/>
                <p:nvPr/>
              </p:nvSpPr>
              <p:spPr>
                <a:xfrm rot="10800000">
                  <a:off x="3314211" y="2241062"/>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48" name="Oval 47"/>
                <p:cNvSpPr/>
                <p:nvPr/>
              </p:nvSpPr>
              <p:spPr>
                <a:xfrm rot="10800000">
                  <a:off x="3161811" y="2088662"/>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49" name="Oval 48"/>
                <p:cNvSpPr/>
                <p:nvPr/>
              </p:nvSpPr>
              <p:spPr>
                <a:xfrm rot="10800000">
                  <a:off x="3722674" y="2751045"/>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50" name="Oval 49"/>
                <p:cNvSpPr/>
                <p:nvPr/>
              </p:nvSpPr>
              <p:spPr>
                <a:xfrm rot="10800000">
                  <a:off x="3611971" y="2375095"/>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51" name="Oval 50"/>
                <p:cNvSpPr/>
                <p:nvPr/>
              </p:nvSpPr>
              <p:spPr>
                <a:xfrm rot="10800000">
                  <a:off x="3549311" y="2266520"/>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52" name="Oval 51"/>
                <p:cNvSpPr/>
                <p:nvPr/>
              </p:nvSpPr>
              <p:spPr>
                <a:xfrm rot="10800000">
                  <a:off x="3623672" y="3309659"/>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53" name="Oval 52"/>
                <p:cNvSpPr/>
                <p:nvPr/>
              </p:nvSpPr>
              <p:spPr>
                <a:xfrm rot="10800000">
                  <a:off x="2864811" y="3338796"/>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54" name="Oval 53"/>
                <p:cNvSpPr/>
                <p:nvPr/>
              </p:nvSpPr>
              <p:spPr>
                <a:xfrm rot="10800000">
                  <a:off x="2836638" y="2439502"/>
                  <a:ext cx="133593" cy="133593"/>
                </a:xfrm>
                <a:prstGeom prst="ellipse">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nvGrpSpPr>
                <p:cNvPr id="126" name="Group 125"/>
                <p:cNvGrpSpPr/>
                <p:nvPr/>
              </p:nvGrpSpPr>
              <p:grpSpPr>
                <a:xfrm>
                  <a:off x="2882631" y="2615306"/>
                  <a:ext cx="764140" cy="795369"/>
                  <a:chOff x="-2140389" y="2783063"/>
                  <a:chExt cx="764140" cy="795369"/>
                </a:xfrm>
              </p:grpSpPr>
              <p:sp>
                <p:nvSpPr>
                  <p:cNvPr id="127" name="Oval 9"/>
                  <p:cNvSpPr/>
                  <p:nvPr/>
                </p:nvSpPr>
                <p:spPr>
                  <a:xfrm>
                    <a:off x="-2140389" y="2783063"/>
                    <a:ext cx="764140" cy="795369"/>
                  </a:xfrm>
                  <a:custGeom>
                    <a:avLst/>
                    <a:gdLst>
                      <a:gd name="connsiteX0" fmla="*/ 0 w 735497"/>
                      <a:gd name="connsiteY0" fmla="*/ 392596 h 785191"/>
                      <a:gd name="connsiteX1" fmla="*/ 367749 w 735497"/>
                      <a:gd name="connsiteY1" fmla="*/ 0 h 785191"/>
                      <a:gd name="connsiteX2" fmla="*/ 735498 w 735497"/>
                      <a:gd name="connsiteY2" fmla="*/ 392596 h 785191"/>
                      <a:gd name="connsiteX3" fmla="*/ 367749 w 735497"/>
                      <a:gd name="connsiteY3" fmla="*/ 785192 h 785191"/>
                      <a:gd name="connsiteX4" fmla="*/ 0 w 735497"/>
                      <a:gd name="connsiteY4" fmla="*/ 392596 h 785191"/>
                      <a:gd name="connsiteX0" fmla="*/ 21363 w 756861"/>
                      <a:gd name="connsiteY0" fmla="*/ 392596 h 802447"/>
                      <a:gd name="connsiteX1" fmla="*/ 389112 w 756861"/>
                      <a:gd name="connsiteY1" fmla="*/ 0 h 802447"/>
                      <a:gd name="connsiteX2" fmla="*/ 756861 w 756861"/>
                      <a:gd name="connsiteY2" fmla="*/ 392596 h 802447"/>
                      <a:gd name="connsiteX3" fmla="*/ 389112 w 756861"/>
                      <a:gd name="connsiteY3" fmla="*/ 785192 h 802447"/>
                      <a:gd name="connsiteX4" fmla="*/ 81000 w 756861"/>
                      <a:gd name="connsiteY4" fmla="*/ 698689 h 802447"/>
                      <a:gd name="connsiteX5" fmla="*/ 21363 w 756861"/>
                      <a:gd name="connsiteY5" fmla="*/ 392596 h 802447"/>
                      <a:gd name="connsiteX0" fmla="*/ 9954 w 745452"/>
                      <a:gd name="connsiteY0" fmla="*/ 397807 h 807658"/>
                      <a:gd name="connsiteX1" fmla="*/ 39774 w 745452"/>
                      <a:gd name="connsiteY1" fmla="*/ 187065 h 807658"/>
                      <a:gd name="connsiteX2" fmla="*/ 377703 w 745452"/>
                      <a:gd name="connsiteY2" fmla="*/ 5211 h 807658"/>
                      <a:gd name="connsiteX3" fmla="*/ 745452 w 745452"/>
                      <a:gd name="connsiteY3" fmla="*/ 397807 h 807658"/>
                      <a:gd name="connsiteX4" fmla="*/ 377703 w 745452"/>
                      <a:gd name="connsiteY4" fmla="*/ 790403 h 807658"/>
                      <a:gd name="connsiteX5" fmla="*/ 69591 w 745452"/>
                      <a:gd name="connsiteY5" fmla="*/ 703900 h 807658"/>
                      <a:gd name="connsiteX6" fmla="*/ 9954 w 745452"/>
                      <a:gd name="connsiteY6" fmla="*/ 397807 h 807658"/>
                      <a:gd name="connsiteX0" fmla="*/ 9954 w 747560"/>
                      <a:gd name="connsiteY0" fmla="*/ 403107 h 812958"/>
                      <a:gd name="connsiteX1" fmla="*/ 39774 w 747560"/>
                      <a:gd name="connsiteY1" fmla="*/ 192365 h 812958"/>
                      <a:gd name="connsiteX2" fmla="*/ 377703 w 747560"/>
                      <a:gd name="connsiteY2" fmla="*/ 10511 h 812958"/>
                      <a:gd name="connsiteX3" fmla="*/ 556607 w 747560"/>
                      <a:gd name="connsiteY3" fmla="*/ 63156 h 812958"/>
                      <a:gd name="connsiteX4" fmla="*/ 745452 w 747560"/>
                      <a:gd name="connsiteY4" fmla="*/ 403107 h 812958"/>
                      <a:gd name="connsiteX5" fmla="*/ 377703 w 747560"/>
                      <a:gd name="connsiteY5" fmla="*/ 795703 h 812958"/>
                      <a:gd name="connsiteX6" fmla="*/ 69591 w 747560"/>
                      <a:gd name="connsiteY6" fmla="*/ 709200 h 812958"/>
                      <a:gd name="connsiteX7" fmla="*/ 9954 w 747560"/>
                      <a:gd name="connsiteY7" fmla="*/ 403107 h 812958"/>
                      <a:gd name="connsiteX0" fmla="*/ 9954 w 748956"/>
                      <a:gd name="connsiteY0" fmla="*/ 403107 h 812958"/>
                      <a:gd name="connsiteX1" fmla="*/ 39774 w 748956"/>
                      <a:gd name="connsiteY1" fmla="*/ 192365 h 812958"/>
                      <a:gd name="connsiteX2" fmla="*/ 377703 w 748956"/>
                      <a:gd name="connsiteY2" fmla="*/ 10511 h 812958"/>
                      <a:gd name="connsiteX3" fmla="*/ 556607 w 748956"/>
                      <a:gd name="connsiteY3" fmla="*/ 63156 h 812958"/>
                      <a:gd name="connsiteX4" fmla="*/ 745452 w 748956"/>
                      <a:gd name="connsiteY4" fmla="*/ 403107 h 812958"/>
                      <a:gd name="connsiteX5" fmla="*/ 377703 w 748956"/>
                      <a:gd name="connsiteY5" fmla="*/ 795703 h 812958"/>
                      <a:gd name="connsiteX6" fmla="*/ 69591 w 748956"/>
                      <a:gd name="connsiteY6" fmla="*/ 709200 h 812958"/>
                      <a:gd name="connsiteX7" fmla="*/ 9954 w 748956"/>
                      <a:gd name="connsiteY7" fmla="*/ 403107 h 812958"/>
                      <a:gd name="connsiteX0" fmla="*/ 9954 w 764140"/>
                      <a:gd name="connsiteY0" fmla="*/ 403107 h 799599"/>
                      <a:gd name="connsiteX1" fmla="*/ 39774 w 764140"/>
                      <a:gd name="connsiteY1" fmla="*/ 192365 h 799599"/>
                      <a:gd name="connsiteX2" fmla="*/ 377703 w 764140"/>
                      <a:gd name="connsiteY2" fmla="*/ 10511 h 799599"/>
                      <a:gd name="connsiteX3" fmla="*/ 556607 w 764140"/>
                      <a:gd name="connsiteY3" fmla="*/ 63156 h 799599"/>
                      <a:gd name="connsiteX4" fmla="*/ 745452 w 764140"/>
                      <a:gd name="connsiteY4" fmla="*/ 403107 h 799599"/>
                      <a:gd name="connsiteX5" fmla="*/ 725573 w 764140"/>
                      <a:gd name="connsiteY5" fmla="*/ 609809 h 799599"/>
                      <a:gd name="connsiteX6" fmla="*/ 377703 w 764140"/>
                      <a:gd name="connsiteY6" fmla="*/ 795703 h 799599"/>
                      <a:gd name="connsiteX7" fmla="*/ 69591 w 764140"/>
                      <a:gd name="connsiteY7" fmla="*/ 709200 h 799599"/>
                      <a:gd name="connsiteX8" fmla="*/ 9954 w 764140"/>
                      <a:gd name="connsiteY8" fmla="*/ 403107 h 799599"/>
                      <a:gd name="connsiteX0" fmla="*/ 9954 w 764140"/>
                      <a:gd name="connsiteY0" fmla="*/ 403107 h 800143"/>
                      <a:gd name="connsiteX1" fmla="*/ 39774 w 764140"/>
                      <a:gd name="connsiteY1" fmla="*/ 192365 h 800143"/>
                      <a:gd name="connsiteX2" fmla="*/ 377703 w 764140"/>
                      <a:gd name="connsiteY2" fmla="*/ 10511 h 800143"/>
                      <a:gd name="connsiteX3" fmla="*/ 556607 w 764140"/>
                      <a:gd name="connsiteY3" fmla="*/ 63156 h 800143"/>
                      <a:gd name="connsiteX4" fmla="*/ 745452 w 764140"/>
                      <a:gd name="connsiteY4" fmla="*/ 403107 h 800143"/>
                      <a:gd name="connsiteX5" fmla="*/ 725573 w 764140"/>
                      <a:gd name="connsiteY5" fmla="*/ 609809 h 800143"/>
                      <a:gd name="connsiteX6" fmla="*/ 526790 w 764140"/>
                      <a:gd name="connsiteY6" fmla="*/ 768836 h 800143"/>
                      <a:gd name="connsiteX7" fmla="*/ 377703 w 764140"/>
                      <a:gd name="connsiteY7" fmla="*/ 795703 h 800143"/>
                      <a:gd name="connsiteX8" fmla="*/ 69591 w 764140"/>
                      <a:gd name="connsiteY8" fmla="*/ 709200 h 800143"/>
                      <a:gd name="connsiteX9" fmla="*/ 9954 w 764140"/>
                      <a:gd name="connsiteY9" fmla="*/ 403107 h 800143"/>
                      <a:gd name="connsiteX0" fmla="*/ 9954 w 764140"/>
                      <a:gd name="connsiteY0" fmla="*/ 398333 h 795369"/>
                      <a:gd name="connsiteX1" fmla="*/ 39774 w 764140"/>
                      <a:gd name="connsiteY1" fmla="*/ 187591 h 795369"/>
                      <a:gd name="connsiteX2" fmla="*/ 377703 w 764140"/>
                      <a:gd name="connsiteY2" fmla="*/ 5737 h 795369"/>
                      <a:gd name="connsiteX3" fmla="*/ 556607 w 764140"/>
                      <a:gd name="connsiteY3" fmla="*/ 58382 h 795369"/>
                      <a:gd name="connsiteX4" fmla="*/ 715633 w 764140"/>
                      <a:gd name="connsiteY4" fmla="*/ 167714 h 795369"/>
                      <a:gd name="connsiteX5" fmla="*/ 745452 w 764140"/>
                      <a:gd name="connsiteY5" fmla="*/ 398333 h 795369"/>
                      <a:gd name="connsiteX6" fmla="*/ 725573 w 764140"/>
                      <a:gd name="connsiteY6" fmla="*/ 605035 h 795369"/>
                      <a:gd name="connsiteX7" fmla="*/ 526790 w 764140"/>
                      <a:gd name="connsiteY7" fmla="*/ 764062 h 795369"/>
                      <a:gd name="connsiteX8" fmla="*/ 377703 w 764140"/>
                      <a:gd name="connsiteY8" fmla="*/ 790929 h 795369"/>
                      <a:gd name="connsiteX9" fmla="*/ 69591 w 764140"/>
                      <a:gd name="connsiteY9" fmla="*/ 704426 h 795369"/>
                      <a:gd name="connsiteX10" fmla="*/ 9954 w 764140"/>
                      <a:gd name="connsiteY10" fmla="*/ 398333 h 79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140" h="795369">
                        <a:moveTo>
                          <a:pt x="9954" y="398333"/>
                        </a:moveTo>
                        <a:cubicBezTo>
                          <a:pt x="4985" y="312194"/>
                          <a:pt x="-21517" y="253024"/>
                          <a:pt x="39774" y="187591"/>
                        </a:cubicBezTo>
                        <a:cubicBezTo>
                          <a:pt x="101065" y="122158"/>
                          <a:pt x="291564" y="27272"/>
                          <a:pt x="377703" y="5737"/>
                        </a:cubicBezTo>
                        <a:cubicBezTo>
                          <a:pt x="463842" y="-15798"/>
                          <a:pt x="503598" y="28073"/>
                          <a:pt x="556607" y="58382"/>
                        </a:cubicBezTo>
                        <a:cubicBezTo>
                          <a:pt x="609616" y="88691"/>
                          <a:pt x="684159" y="111056"/>
                          <a:pt x="715633" y="167714"/>
                        </a:cubicBezTo>
                        <a:cubicBezTo>
                          <a:pt x="747107" y="224372"/>
                          <a:pt x="740482" y="328759"/>
                          <a:pt x="745452" y="398333"/>
                        </a:cubicBezTo>
                        <a:cubicBezTo>
                          <a:pt x="760361" y="476190"/>
                          <a:pt x="786864" y="539602"/>
                          <a:pt x="725573" y="605035"/>
                        </a:cubicBezTo>
                        <a:cubicBezTo>
                          <a:pt x="685816" y="662677"/>
                          <a:pt x="584768" y="733080"/>
                          <a:pt x="526790" y="764062"/>
                        </a:cubicBezTo>
                        <a:cubicBezTo>
                          <a:pt x="468812" y="795044"/>
                          <a:pt x="453903" y="800868"/>
                          <a:pt x="377703" y="790929"/>
                        </a:cubicBezTo>
                        <a:cubicBezTo>
                          <a:pt x="301503" y="780990"/>
                          <a:pt x="130882" y="769859"/>
                          <a:pt x="69591" y="704426"/>
                        </a:cubicBezTo>
                        <a:cubicBezTo>
                          <a:pt x="8300" y="638993"/>
                          <a:pt x="14923" y="484472"/>
                          <a:pt x="9954" y="398333"/>
                        </a:cubicBezTo>
                        <a:close/>
                      </a:path>
                    </a:pathLst>
                  </a:custGeom>
                  <a:pattFill prst="pct90">
                    <a:fgClr>
                      <a:schemeClr val="accent1">
                        <a:lumMod val="60000"/>
                        <a:lumOff val="40000"/>
                      </a:schemeClr>
                    </a:fgClr>
                    <a:bgClr>
                      <a:srgbClr val="000000"/>
                    </a:bgClr>
                  </a:pattFill>
                  <a:ln>
                    <a:noFill/>
                  </a:ln>
                  <a:effectLst>
                    <a:innerShdw blurRad="63500" dist="50800" dir="135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28" name="Oval 127"/>
                  <p:cNvSpPr/>
                  <p:nvPr/>
                </p:nvSpPr>
                <p:spPr>
                  <a:xfrm>
                    <a:off x="-2086310" y="2852757"/>
                    <a:ext cx="655983" cy="655983"/>
                  </a:xfrm>
                  <a:prstGeom prst="ellipse">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grpSp>
          <p:sp>
            <p:nvSpPr>
              <p:cNvPr id="271" name="Rounded Rectangle 270"/>
              <p:cNvSpPr/>
              <p:nvPr/>
            </p:nvSpPr>
            <p:spPr>
              <a:xfrm>
                <a:off x="2421750" y="1224838"/>
                <a:ext cx="742498" cy="420552"/>
              </a:xfrm>
              <a:prstGeom prst="roundRect">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a:solidFill>
                      <a:schemeClr val="tx1"/>
                    </a:solidFill>
                    <a:latin typeface="Arial" panose="020B0604020202020204" pitchFamily="34" charset="0"/>
                    <a:cs typeface="Arial" panose="020B0604020202020204" pitchFamily="34" charset="0"/>
                  </a:rPr>
                  <a:t>Adipose tissue</a:t>
                </a:r>
              </a:p>
            </p:txBody>
          </p:sp>
          <p:sp>
            <p:nvSpPr>
              <p:cNvPr id="275" name="Rounded Rectangle 274"/>
              <p:cNvSpPr/>
              <p:nvPr/>
            </p:nvSpPr>
            <p:spPr>
              <a:xfrm>
                <a:off x="3359910" y="1217503"/>
                <a:ext cx="874183" cy="417324"/>
              </a:xfrm>
              <a:prstGeom prst="roundRect">
                <a:avLst/>
              </a:prstGeom>
              <a:solidFill>
                <a:schemeClr val="accent4">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Gut and microbiome</a:t>
                </a:r>
              </a:p>
            </p:txBody>
          </p:sp>
          <p:cxnSp>
            <p:nvCxnSpPr>
              <p:cNvPr id="269" name="Straight Arrow Connector 268"/>
              <p:cNvCxnSpPr/>
              <p:nvPr/>
            </p:nvCxnSpPr>
            <p:spPr>
              <a:xfrm flipV="1">
                <a:off x="3646771" y="1626796"/>
                <a:ext cx="140172" cy="371681"/>
              </a:xfrm>
              <a:prstGeom prst="straightConnector1">
                <a:avLst/>
              </a:prstGeom>
              <a:ln>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6" name="Straight Arrow Connector 275"/>
              <p:cNvCxnSpPr>
                <a:endCxn id="271" idx="2"/>
              </p:cNvCxnSpPr>
              <p:nvPr/>
            </p:nvCxnSpPr>
            <p:spPr>
              <a:xfrm flipH="1" flipV="1">
                <a:off x="2792999" y="1645390"/>
                <a:ext cx="264142" cy="343383"/>
              </a:xfrm>
              <a:prstGeom prst="straightConnector1">
                <a:avLst/>
              </a:prstGeom>
              <a:ln>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39" name="Left-Right Arrow 238"/>
              <p:cNvSpPr/>
              <p:nvPr/>
            </p:nvSpPr>
            <p:spPr>
              <a:xfrm>
                <a:off x="1937683" y="2503815"/>
                <a:ext cx="638326" cy="249246"/>
              </a:xfrm>
              <a:prstGeom prst="leftRightArrow">
                <a:avLst/>
              </a:prstGeom>
              <a:solidFill>
                <a:schemeClr val="tx2">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cxnSp>
          <p:nvCxnSpPr>
            <p:cNvPr id="292" name="Straight Arrow Connector 291"/>
            <p:cNvCxnSpPr/>
            <p:nvPr/>
          </p:nvCxnSpPr>
          <p:spPr>
            <a:xfrm flipH="1">
              <a:off x="3126282" y="1449597"/>
              <a:ext cx="271594" cy="1241"/>
            </a:xfrm>
            <a:prstGeom prst="straightConnector1">
              <a:avLst/>
            </a:prstGeom>
            <a:ln>
              <a:solidFill>
                <a:srgbClr val="000000"/>
              </a:solidFill>
              <a:headEnd type="triangle"/>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22360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wipe(left)">
                                      <p:cBhvr>
                                        <p:cTn id="7" dur="500"/>
                                        <p:tgtEl>
                                          <p:spTgt spid="1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wipe(left)">
                                      <p:cBhvr>
                                        <p:cTn id="12" dur="500"/>
                                        <p:tgtEl>
                                          <p:spTgt spid="13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2"/>
                                        </p:tgtEl>
                                        <p:attrNameLst>
                                          <p:attrName>style.visibility</p:attrName>
                                        </p:attrNameLst>
                                      </p:cBhvr>
                                      <p:to>
                                        <p:strVal val="visible"/>
                                      </p:to>
                                    </p:set>
                                    <p:animEffect transition="in" filter="wipe(left)">
                                      <p:cBhvr>
                                        <p:cTn id="17" dur="500"/>
                                        <p:tgtEl>
                                          <p:spTgt spid="1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3"/>
                                        </p:tgtEl>
                                        <p:attrNameLst>
                                          <p:attrName>style.visibility</p:attrName>
                                        </p:attrNameLst>
                                      </p:cBhvr>
                                      <p:to>
                                        <p:strVal val="visible"/>
                                      </p:to>
                                    </p:set>
                                    <p:animEffect transition="in" filter="wipe(up)">
                                      <p:cBhvr>
                                        <p:cTn id="22"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a:extLst>
              <a:ext uri="{FF2B5EF4-FFF2-40B4-BE49-F238E27FC236}">
                <a16:creationId xmlns:a16="http://schemas.microsoft.com/office/drawing/2014/main" id="{CC7D3CD5-BA93-4011-8F59-2813B077C880}"/>
              </a:ext>
            </a:extLst>
          </p:cNvPr>
          <p:cNvSpPr>
            <a:spLocks noGrp="1"/>
          </p:cNvSpPr>
          <p:nvPr>
            <p:ph sz="quarter" idx="15"/>
          </p:nvPr>
        </p:nvSpPr>
        <p:spPr/>
        <p:txBody>
          <a:bodyPr/>
          <a:lstStyle/>
          <a:p>
            <a:r>
              <a:rPr lang="en-US" dirty="0"/>
              <a:t>Liver thyroid hormone signaling activates lipid metabolism and contributes to normal liver function</a:t>
            </a:r>
            <a:r>
              <a:rPr lang="en-US" baseline="30000" dirty="0"/>
              <a:t>1,2,3</a:t>
            </a:r>
          </a:p>
          <a:p>
            <a:r>
              <a:rPr lang="en-US" dirty="0"/>
              <a:t>Liver injury can induce </a:t>
            </a:r>
            <a:r>
              <a:rPr lang="en-US" b="1" dirty="0"/>
              <a:t>impairment of  intrahepatic thyroid hormone signaling, </a:t>
            </a:r>
            <a:r>
              <a:rPr lang="en-US" dirty="0"/>
              <a:t>characterized by low conversion of T4 to T3 and high conversion of T4 to inactive form reverse T3</a:t>
            </a:r>
            <a:r>
              <a:rPr lang="en-US" baseline="30000" dirty="0"/>
              <a:t>4,5</a:t>
            </a:r>
          </a:p>
          <a:p>
            <a:r>
              <a:rPr lang="en-US" dirty="0"/>
              <a:t>Impaired hepatic thyroid hormone signaling can lead to further accumulation of lipotoxic species, fueling a vicious cycle of liver injury</a:t>
            </a:r>
            <a:r>
              <a:rPr lang="en-US" baseline="30000" dirty="0"/>
              <a:t>4</a:t>
            </a:r>
          </a:p>
        </p:txBody>
      </p:sp>
      <p:sp>
        <p:nvSpPr>
          <p:cNvPr id="3" name="Title 2">
            <a:extLst>
              <a:ext uri="{FF2B5EF4-FFF2-40B4-BE49-F238E27FC236}">
                <a16:creationId xmlns:a16="http://schemas.microsoft.com/office/drawing/2014/main" id="{A12B27A8-2B32-43B5-B27C-80CE31F0F703}"/>
              </a:ext>
            </a:extLst>
          </p:cNvPr>
          <p:cNvSpPr>
            <a:spLocks noGrp="1"/>
          </p:cNvSpPr>
          <p:nvPr>
            <p:ph type="title"/>
          </p:nvPr>
        </p:nvSpPr>
        <p:spPr/>
        <p:txBody>
          <a:bodyPr/>
          <a:lstStyle/>
          <a:p>
            <a:r>
              <a:rPr lang="en-US" dirty="0"/>
              <a:t>Depressed Liver Thyroid Hormone Signaling Can Lead To Impaired Hepatic Function</a:t>
            </a:r>
            <a:endParaRPr lang="en-GB" dirty="0"/>
          </a:p>
        </p:txBody>
      </p:sp>
      <p:sp>
        <p:nvSpPr>
          <p:cNvPr id="4" name="Footer Placeholder 3">
            <a:extLst>
              <a:ext uri="{FF2B5EF4-FFF2-40B4-BE49-F238E27FC236}">
                <a16:creationId xmlns:a16="http://schemas.microsoft.com/office/drawing/2014/main" id="{505E543A-70C9-415A-A303-348BD28B4566}"/>
              </a:ext>
            </a:extLst>
          </p:cNvPr>
          <p:cNvSpPr>
            <a:spLocks noGrp="1"/>
          </p:cNvSpPr>
          <p:nvPr>
            <p:ph type="ftr" sz="quarter" idx="18"/>
          </p:nvPr>
        </p:nvSpPr>
        <p:spPr/>
        <p:txBody>
          <a:bodyPr/>
          <a:lstStyle/>
          <a:p>
            <a:endParaRPr lang="en-US" dirty="0"/>
          </a:p>
        </p:txBody>
      </p:sp>
      <p:sp>
        <p:nvSpPr>
          <p:cNvPr id="5" name="Slide Number Placeholder 4">
            <a:extLst>
              <a:ext uri="{FF2B5EF4-FFF2-40B4-BE49-F238E27FC236}">
                <a16:creationId xmlns:a16="http://schemas.microsoft.com/office/drawing/2014/main" id="{F8FA6FE4-AC1A-4064-8C5B-0FA45D8B9214}"/>
              </a:ext>
            </a:extLst>
          </p:cNvPr>
          <p:cNvSpPr>
            <a:spLocks noGrp="1"/>
          </p:cNvSpPr>
          <p:nvPr>
            <p:ph type="sldNum" sz="quarter" idx="19"/>
          </p:nvPr>
        </p:nvSpPr>
        <p:spPr/>
        <p:txBody>
          <a:bodyPr/>
          <a:lstStyle/>
          <a:p>
            <a:fld id="{CADEBDAC-4AB6-BB4D-B369-93AFCDEF87B0}" type="slidenum">
              <a:rPr lang="en-US" smtClean="0"/>
              <a:pPr/>
              <a:t>12</a:t>
            </a:fld>
            <a:endParaRPr lang="en-US" dirty="0"/>
          </a:p>
        </p:txBody>
      </p:sp>
      <p:sp>
        <p:nvSpPr>
          <p:cNvPr id="23" name="Text Placeholder 22">
            <a:extLst>
              <a:ext uri="{FF2B5EF4-FFF2-40B4-BE49-F238E27FC236}">
                <a16:creationId xmlns:a16="http://schemas.microsoft.com/office/drawing/2014/main" id="{8807B4D7-B102-4FBD-9F82-40E098E170FE}"/>
              </a:ext>
            </a:extLst>
          </p:cNvPr>
          <p:cNvSpPr>
            <a:spLocks noGrp="1"/>
          </p:cNvSpPr>
          <p:nvPr>
            <p:ph type="body" sz="quarter" idx="20"/>
          </p:nvPr>
        </p:nvSpPr>
        <p:spPr>
          <a:xfrm>
            <a:off x="304800" y="6213902"/>
            <a:ext cx="10179050" cy="415498"/>
          </a:xfrm>
        </p:spPr>
        <p:txBody>
          <a:bodyPr/>
          <a:lstStyle/>
          <a:p>
            <a:r>
              <a:rPr lang="en-GB" dirty="0"/>
              <a:t>T3, triiodothyronine; T4, thyroxine; </a:t>
            </a:r>
            <a:r>
              <a:rPr lang="en-US" dirty="0"/>
              <a:t>TH, thyroid hormone.</a:t>
            </a:r>
            <a:br>
              <a:rPr lang="en-US" dirty="0"/>
            </a:br>
            <a:r>
              <a:rPr lang="en-US" dirty="0"/>
              <a:t>1. Ritter MJ, et al. Hepatology. 2020;72(2):742–752; </a:t>
            </a:r>
            <a:r>
              <a:rPr lang="it-IT" dirty="0"/>
              <a:t>2. Sinha RA, et al, Nat Rev Endocrinol. 2018;14(5):259–269; 3. </a:t>
            </a:r>
            <a:r>
              <a:rPr lang="en-US" dirty="0"/>
              <a:t>Moran C, et al. </a:t>
            </a:r>
            <a:r>
              <a:rPr lang="it-IT" dirty="0"/>
              <a:t>J Clin Endocrinol Metab. 2021;106(5):e2005-e2014. 4. Bohinc BN, et al. </a:t>
            </a:r>
            <a:r>
              <a:rPr lang="en-US" dirty="0"/>
              <a:t>Endocrinology. 2014;155(11):4591–4601. 4; 5. </a:t>
            </a:r>
            <a:r>
              <a:rPr lang="es-ES" dirty="0"/>
              <a:t>Taub R, et al. ATA 2021 poster #248.</a:t>
            </a:r>
            <a:endParaRPr lang="en-GB" dirty="0"/>
          </a:p>
        </p:txBody>
      </p:sp>
      <p:sp>
        <p:nvSpPr>
          <p:cNvPr id="7" name="Freeform 49">
            <a:extLst>
              <a:ext uri="{FF2B5EF4-FFF2-40B4-BE49-F238E27FC236}">
                <a16:creationId xmlns:a16="http://schemas.microsoft.com/office/drawing/2014/main" id="{499269F0-DB30-4EE2-B681-D57C2926D4CD}"/>
              </a:ext>
            </a:extLst>
          </p:cNvPr>
          <p:cNvSpPr>
            <a:spLocks/>
          </p:cNvSpPr>
          <p:nvPr/>
        </p:nvSpPr>
        <p:spPr bwMode="auto">
          <a:xfrm>
            <a:off x="6801445" y="2742986"/>
            <a:ext cx="4792927" cy="2821455"/>
          </a:xfrm>
          <a:custGeom>
            <a:avLst/>
            <a:gdLst>
              <a:gd name="T0" fmla="*/ 2584 w 4353"/>
              <a:gd name="T1" fmla="*/ 201 h 2953"/>
              <a:gd name="T2" fmla="*/ 2512 w 4353"/>
              <a:gd name="T3" fmla="*/ 201 h 2953"/>
              <a:gd name="T4" fmla="*/ 2345 w 4353"/>
              <a:gd name="T5" fmla="*/ 231 h 2953"/>
              <a:gd name="T6" fmla="*/ 2299 w 4353"/>
              <a:gd name="T7" fmla="*/ 372 h 2953"/>
              <a:gd name="T8" fmla="*/ 2325 w 4353"/>
              <a:gd name="T9" fmla="*/ 396 h 2953"/>
              <a:gd name="T10" fmla="*/ 2371 w 4353"/>
              <a:gd name="T11" fmla="*/ 456 h 2953"/>
              <a:gd name="T12" fmla="*/ 2413 w 4353"/>
              <a:gd name="T13" fmla="*/ 641 h 2953"/>
              <a:gd name="T14" fmla="*/ 2467 w 4353"/>
              <a:gd name="T15" fmla="*/ 1436 h 2953"/>
              <a:gd name="T16" fmla="*/ 2401 w 4353"/>
              <a:gd name="T17" fmla="*/ 1582 h 2953"/>
              <a:gd name="T18" fmla="*/ 2196 w 4353"/>
              <a:gd name="T19" fmla="*/ 1709 h 2953"/>
              <a:gd name="T20" fmla="*/ 1887 w 4353"/>
              <a:gd name="T21" fmla="*/ 1855 h 2953"/>
              <a:gd name="T22" fmla="*/ 1642 w 4353"/>
              <a:gd name="T23" fmla="*/ 2035 h 2953"/>
              <a:gd name="T24" fmla="*/ 1142 w 4353"/>
              <a:gd name="T25" fmla="*/ 2551 h 2953"/>
              <a:gd name="T26" fmla="*/ 835 w 4353"/>
              <a:gd name="T27" fmla="*/ 2866 h 2953"/>
              <a:gd name="T28" fmla="*/ 551 w 4353"/>
              <a:gd name="T29" fmla="*/ 2809 h 2953"/>
              <a:gd name="T30" fmla="*/ 262 w 4353"/>
              <a:gd name="T31" fmla="*/ 2058 h 2953"/>
              <a:gd name="T32" fmla="*/ 101 w 4353"/>
              <a:gd name="T33" fmla="*/ 1623 h 2953"/>
              <a:gd name="T34" fmla="*/ 17 w 4353"/>
              <a:gd name="T35" fmla="*/ 1308 h 2953"/>
              <a:gd name="T36" fmla="*/ 138 w 4353"/>
              <a:gd name="T37" fmla="*/ 632 h 2953"/>
              <a:gd name="T38" fmla="*/ 473 w 4353"/>
              <a:gd name="T39" fmla="*/ 285 h 2953"/>
              <a:gd name="T40" fmla="*/ 1194 w 4353"/>
              <a:gd name="T41" fmla="*/ 29 h 2953"/>
              <a:gd name="T42" fmla="*/ 1900 w 4353"/>
              <a:gd name="T43" fmla="*/ 41 h 2953"/>
              <a:gd name="T44" fmla="*/ 2242 w 4353"/>
              <a:gd name="T45" fmla="*/ 64 h 2953"/>
              <a:gd name="T46" fmla="*/ 2690 w 4353"/>
              <a:gd name="T47" fmla="*/ 72 h 2953"/>
              <a:gd name="T48" fmla="*/ 3364 w 4353"/>
              <a:gd name="T49" fmla="*/ 95 h 2953"/>
              <a:gd name="T50" fmla="*/ 3942 w 4353"/>
              <a:gd name="T51" fmla="*/ 134 h 2953"/>
              <a:gd name="T52" fmla="*/ 4211 w 4353"/>
              <a:gd name="T53" fmla="*/ 161 h 2953"/>
              <a:gd name="T54" fmla="*/ 4318 w 4353"/>
              <a:gd name="T55" fmla="*/ 337 h 2953"/>
              <a:gd name="T56" fmla="*/ 4234 w 4353"/>
              <a:gd name="T57" fmla="*/ 476 h 2953"/>
              <a:gd name="T58" fmla="*/ 3491 w 4353"/>
              <a:gd name="T59" fmla="*/ 1137 h 2953"/>
              <a:gd name="T60" fmla="*/ 2926 w 4353"/>
              <a:gd name="T61" fmla="*/ 1432 h 2953"/>
              <a:gd name="T62" fmla="*/ 2706 w 4353"/>
              <a:gd name="T63" fmla="*/ 1442 h 2953"/>
              <a:gd name="T64" fmla="*/ 2594 w 4353"/>
              <a:gd name="T65" fmla="*/ 1354 h 2953"/>
              <a:gd name="T66" fmla="*/ 2548 w 4353"/>
              <a:gd name="T67" fmla="*/ 1204 h 2953"/>
              <a:gd name="T68" fmla="*/ 2494 w 4353"/>
              <a:gd name="T69" fmla="*/ 607 h 2953"/>
              <a:gd name="T70" fmla="*/ 2577 w 4353"/>
              <a:gd name="T71" fmla="*/ 219 h 2953"/>
              <a:gd name="T72" fmla="*/ 2584 w 4353"/>
              <a:gd name="T73" fmla="*/ 201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53" h="2953">
                <a:moveTo>
                  <a:pt x="2584" y="201"/>
                </a:moveTo>
                <a:cubicBezTo>
                  <a:pt x="2558" y="201"/>
                  <a:pt x="2534" y="198"/>
                  <a:pt x="2512" y="201"/>
                </a:cubicBezTo>
                <a:cubicBezTo>
                  <a:pt x="2456" y="209"/>
                  <a:pt x="2400" y="218"/>
                  <a:pt x="2345" y="231"/>
                </a:cubicBezTo>
                <a:cubicBezTo>
                  <a:pt x="2284" y="245"/>
                  <a:pt x="2260" y="322"/>
                  <a:pt x="2299" y="372"/>
                </a:cubicBezTo>
                <a:cubicBezTo>
                  <a:pt x="2306" y="381"/>
                  <a:pt x="2315" y="390"/>
                  <a:pt x="2325" y="396"/>
                </a:cubicBezTo>
                <a:cubicBezTo>
                  <a:pt x="2350" y="409"/>
                  <a:pt x="2365" y="430"/>
                  <a:pt x="2371" y="456"/>
                </a:cubicBezTo>
                <a:cubicBezTo>
                  <a:pt x="2387" y="517"/>
                  <a:pt x="2404" y="578"/>
                  <a:pt x="2413" y="641"/>
                </a:cubicBezTo>
                <a:cubicBezTo>
                  <a:pt x="2451" y="904"/>
                  <a:pt x="2463" y="1170"/>
                  <a:pt x="2467" y="1436"/>
                </a:cubicBezTo>
                <a:cubicBezTo>
                  <a:pt x="2468" y="1497"/>
                  <a:pt x="2445" y="1543"/>
                  <a:pt x="2401" y="1582"/>
                </a:cubicBezTo>
                <a:cubicBezTo>
                  <a:pt x="2341" y="1637"/>
                  <a:pt x="2269" y="1674"/>
                  <a:pt x="2196" y="1709"/>
                </a:cubicBezTo>
                <a:cubicBezTo>
                  <a:pt x="2094" y="1758"/>
                  <a:pt x="1990" y="1806"/>
                  <a:pt x="1887" y="1855"/>
                </a:cubicBezTo>
                <a:cubicBezTo>
                  <a:pt x="1794" y="1900"/>
                  <a:pt x="1714" y="1962"/>
                  <a:pt x="1642" y="2035"/>
                </a:cubicBezTo>
                <a:cubicBezTo>
                  <a:pt x="1474" y="2206"/>
                  <a:pt x="1309" y="2379"/>
                  <a:pt x="1142" y="2551"/>
                </a:cubicBezTo>
                <a:cubicBezTo>
                  <a:pt x="1040" y="2656"/>
                  <a:pt x="940" y="2763"/>
                  <a:pt x="835" y="2866"/>
                </a:cubicBezTo>
                <a:cubicBezTo>
                  <a:pt x="745" y="2953"/>
                  <a:pt x="605" y="2924"/>
                  <a:pt x="551" y="2809"/>
                </a:cubicBezTo>
                <a:cubicBezTo>
                  <a:pt x="435" y="2566"/>
                  <a:pt x="346" y="2313"/>
                  <a:pt x="262" y="2058"/>
                </a:cubicBezTo>
                <a:cubicBezTo>
                  <a:pt x="213" y="1911"/>
                  <a:pt x="155" y="1768"/>
                  <a:pt x="101" y="1623"/>
                </a:cubicBezTo>
                <a:cubicBezTo>
                  <a:pt x="62" y="1521"/>
                  <a:pt x="24" y="1418"/>
                  <a:pt x="17" y="1308"/>
                </a:cubicBezTo>
                <a:cubicBezTo>
                  <a:pt x="0" y="1073"/>
                  <a:pt x="21" y="844"/>
                  <a:pt x="138" y="632"/>
                </a:cubicBezTo>
                <a:cubicBezTo>
                  <a:pt x="218" y="486"/>
                  <a:pt x="335" y="376"/>
                  <a:pt x="473" y="285"/>
                </a:cubicBezTo>
                <a:cubicBezTo>
                  <a:pt x="692" y="141"/>
                  <a:pt x="935" y="61"/>
                  <a:pt x="1194" y="29"/>
                </a:cubicBezTo>
                <a:cubicBezTo>
                  <a:pt x="1430" y="0"/>
                  <a:pt x="1664" y="9"/>
                  <a:pt x="1900" y="41"/>
                </a:cubicBezTo>
                <a:cubicBezTo>
                  <a:pt x="2013" y="57"/>
                  <a:pt x="2128" y="59"/>
                  <a:pt x="2242" y="64"/>
                </a:cubicBezTo>
                <a:cubicBezTo>
                  <a:pt x="2392" y="69"/>
                  <a:pt x="2541" y="74"/>
                  <a:pt x="2690" y="72"/>
                </a:cubicBezTo>
                <a:cubicBezTo>
                  <a:pt x="2915" y="68"/>
                  <a:pt x="3139" y="83"/>
                  <a:pt x="3364" y="95"/>
                </a:cubicBezTo>
                <a:cubicBezTo>
                  <a:pt x="3557" y="106"/>
                  <a:pt x="3749" y="119"/>
                  <a:pt x="3942" y="134"/>
                </a:cubicBezTo>
                <a:cubicBezTo>
                  <a:pt x="4032" y="140"/>
                  <a:pt x="4121" y="150"/>
                  <a:pt x="4211" y="161"/>
                </a:cubicBezTo>
                <a:cubicBezTo>
                  <a:pt x="4315" y="174"/>
                  <a:pt x="4353" y="237"/>
                  <a:pt x="4318" y="337"/>
                </a:cubicBezTo>
                <a:cubicBezTo>
                  <a:pt x="4299" y="389"/>
                  <a:pt x="4272" y="436"/>
                  <a:pt x="4234" y="476"/>
                </a:cubicBezTo>
                <a:cubicBezTo>
                  <a:pt x="4009" y="721"/>
                  <a:pt x="3765" y="946"/>
                  <a:pt x="3491" y="1137"/>
                </a:cubicBezTo>
                <a:cubicBezTo>
                  <a:pt x="3316" y="1259"/>
                  <a:pt x="3127" y="1358"/>
                  <a:pt x="2926" y="1432"/>
                </a:cubicBezTo>
                <a:cubicBezTo>
                  <a:pt x="2854" y="1459"/>
                  <a:pt x="2780" y="1461"/>
                  <a:pt x="2706" y="1442"/>
                </a:cubicBezTo>
                <a:cubicBezTo>
                  <a:pt x="2656" y="1428"/>
                  <a:pt x="2619" y="1399"/>
                  <a:pt x="2594" y="1354"/>
                </a:cubicBezTo>
                <a:cubicBezTo>
                  <a:pt x="2569" y="1307"/>
                  <a:pt x="2557" y="1256"/>
                  <a:pt x="2548" y="1204"/>
                </a:cubicBezTo>
                <a:cubicBezTo>
                  <a:pt x="2516" y="1006"/>
                  <a:pt x="2494" y="808"/>
                  <a:pt x="2494" y="607"/>
                </a:cubicBezTo>
                <a:cubicBezTo>
                  <a:pt x="2494" y="472"/>
                  <a:pt x="2523" y="343"/>
                  <a:pt x="2577" y="219"/>
                </a:cubicBezTo>
                <a:cubicBezTo>
                  <a:pt x="2579" y="214"/>
                  <a:pt x="2581" y="209"/>
                  <a:pt x="2584" y="201"/>
                </a:cubicBezTo>
                <a:close/>
              </a:path>
            </a:pathLst>
          </a:custGeom>
          <a:noFill/>
          <a:ln w="38100">
            <a:solidFill>
              <a:schemeClr val="tx1"/>
            </a:solidFill>
          </a:ln>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 name="Arrow: Right 7">
            <a:extLst>
              <a:ext uri="{FF2B5EF4-FFF2-40B4-BE49-F238E27FC236}">
                <a16:creationId xmlns:a16="http://schemas.microsoft.com/office/drawing/2014/main" id="{F1BE59A0-E36D-4EB0-970C-CBF9504B02E7}"/>
              </a:ext>
            </a:extLst>
          </p:cNvPr>
          <p:cNvSpPr/>
          <p:nvPr/>
        </p:nvSpPr>
        <p:spPr>
          <a:xfrm>
            <a:off x="6708979" y="3662327"/>
            <a:ext cx="1126888" cy="267668"/>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latin typeface="Arial" panose="020B0604020202020204" pitchFamily="34" charset="0"/>
              <a:cs typeface="Arial" panose="020B0604020202020204" pitchFamily="34" charset="0"/>
            </a:endParaRPr>
          </a:p>
        </p:txBody>
      </p:sp>
      <p:sp>
        <p:nvSpPr>
          <p:cNvPr id="9" name="Arrow: Right 8">
            <a:extLst>
              <a:ext uri="{FF2B5EF4-FFF2-40B4-BE49-F238E27FC236}">
                <a16:creationId xmlns:a16="http://schemas.microsoft.com/office/drawing/2014/main" id="{B24B3264-3DC3-4512-A61F-F9BF6F9E5771}"/>
              </a:ext>
            </a:extLst>
          </p:cNvPr>
          <p:cNvSpPr/>
          <p:nvPr/>
        </p:nvSpPr>
        <p:spPr>
          <a:xfrm rot="10800000">
            <a:off x="8800387" y="3586319"/>
            <a:ext cx="997454" cy="343675"/>
          </a:xfrm>
          <a:prstGeom prst="righ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latin typeface="Arial" panose="020B0604020202020204" pitchFamily="34" charset="0"/>
              <a:cs typeface="Arial" panose="020B0604020202020204" pitchFamily="34" charset="0"/>
            </a:endParaRPr>
          </a:p>
        </p:txBody>
      </p:sp>
      <p:sp>
        <p:nvSpPr>
          <p:cNvPr id="10" name="Arrow: Right 9">
            <a:extLst>
              <a:ext uri="{FF2B5EF4-FFF2-40B4-BE49-F238E27FC236}">
                <a16:creationId xmlns:a16="http://schemas.microsoft.com/office/drawing/2014/main" id="{0155186E-E051-4B9D-B106-738E1AEEF4B0}"/>
              </a:ext>
            </a:extLst>
          </p:cNvPr>
          <p:cNvSpPr/>
          <p:nvPr/>
        </p:nvSpPr>
        <p:spPr>
          <a:xfrm rot="16200000">
            <a:off x="7943190" y="2842617"/>
            <a:ext cx="612994" cy="484632"/>
          </a:xfrm>
          <a:prstGeom prst="rightArrow">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latin typeface="Arial" panose="020B0604020202020204" pitchFamily="34" charset="0"/>
              <a:cs typeface="Arial" panose="020B0604020202020204" pitchFamily="34" charset="0"/>
            </a:endParaRPr>
          </a:p>
        </p:txBody>
      </p:sp>
      <p:sp>
        <p:nvSpPr>
          <p:cNvPr id="11" name="Arrow: Right 10">
            <a:extLst>
              <a:ext uri="{FF2B5EF4-FFF2-40B4-BE49-F238E27FC236}">
                <a16:creationId xmlns:a16="http://schemas.microsoft.com/office/drawing/2014/main" id="{BA9B5527-FEF5-44F9-BC91-EC921B9DEA55}"/>
              </a:ext>
            </a:extLst>
          </p:cNvPr>
          <p:cNvSpPr/>
          <p:nvPr/>
        </p:nvSpPr>
        <p:spPr>
          <a:xfrm rot="5400000">
            <a:off x="7717395" y="4511784"/>
            <a:ext cx="1122483" cy="484632"/>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94AE2456-3541-4521-B2BD-2B24C6E64111}"/>
              </a:ext>
            </a:extLst>
          </p:cNvPr>
          <p:cNvSpPr/>
          <p:nvPr/>
        </p:nvSpPr>
        <p:spPr>
          <a:xfrm>
            <a:off x="7842443" y="3433936"/>
            <a:ext cx="914400" cy="648444"/>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Arial" panose="020B0604020202020204" pitchFamily="34" charset="0"/>
                <a:cs typeface="Arial" panose="020B0604020202020204" pitchFamily="34" charset="0"/>
              </a:rPr>
              <a:t>Fatty acids</a:t>
            </a:r>
          </a:p>
        </p:txBody>
      </p:sp>
      <p:sp>
        <p:nvSpPr>
          <p:cNvPr id="13" name="Rectangle 12">
            <a:extLst>
              <a:ext uri="{FF2B5EF4-FFF2-40B4-BE49-F238E27FC236}">
                <a16:creationId xmlns:a16="http://schemas.microsoft.com/office/drawing/2014/main" id="{345C098F-9CB8-408D-981C-6E5460CA1FE4}"/>
              </a:ext>
            </a:extLst>
          </p:cNvPr>
          <p:cNvSpPr/>
          <p:nvPr/>
        </p:nvSpPr>
        <p:spPr>
          <a:xfrm>
            <a:off x="5731600" y="3508809"/>
            <a:ext cx="914400" cy="6484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Uptake</a:t>
            </a:r>
          </a:p>
        </p:txBody>
      </p:sp>
      <p:sp>
        <p:nvSpPr>
          <p:cNvPr id="14" name="Rectangle 13">
            <a:extLst>
              <a:ext uri="{FF2B5EF4-FFF2-40B4-BE49-F238E27FC236}">
                <a16:creationId xmlns:a16="http://schemas.microsoft.com/office/drawing/2014/main" id="{686210F9-9939-4C10-85E6-18CF464C1460}"/>
              </a:ext>
            </a:extLst>
          </p:cNvPr>
          <p:cNvSpPr/>
          <p:nvPr/>
        </p:nvSpPr>
        <p:spPr>
          <a:xfrm>
            <a:off x="7842443" y="5364770"/>
            <a:ext cx="1012422" cy="64844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Secretion</a:t>
            </a:r>
          </a:p>
        </p:txBody>
      </p:sp>
      <p:sp>
        <p:nvSpPr>
          <p:cNvPr id="15" name="Rectangle 14">
            <a:extLst>
              <a:ext uri="{FF2B5EF4-FFF2-40B4-BE49-F238E27FC236}">
                <a16:creationId xmlns:a16="http://schemas.microsoft.com/office/drawing/2014/main" id="{11269B61-6F0A-462B-BD06-B1B954FA49F8}"/>
              </a:ext>
            </a:extLst>
          </p:cNvPr>
          <p:cNvSpPr/>
          <p:nvPr/>
        </p:nvSpPr>
        <p:spPr>
          <a:xfrm>
            <a:off x="9841385" y="3433936"/>
            <a:ext cx="1096602" cy="6484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Synthesis</a:t>
            </a:r>
          </a:p>
        </p:txBody>
      </p:sp>
      <p:sp>
        <p:nvSpPr>
          <p:cNvPr id="16" name="Rectangle 15">
            <a:extLst>
              <a:ext uri="{FF2B5EF4-FFF2-40B4-BE49-F238E27FC236}">
                <a16:creationId xmlns:a16="http://schemas.microsoft.com/office/drawing/2014/main" id="{40E7F4CB-56E6-4AE1-A96B-1A7CA7654776}"/>
              </a:ext>
            </a:extLst>
          </p:cNvPr>
          <p:cNvSpPr/>
          <p:nvPr/>
        </p:nvSpPr>
        <p:spPr>
          <a:xfrm>
            <a:off x="7703785" y="2048111"/>
            <a:ext cx="1096602" cy="648444"/>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Utilization</a:t>
            </a:r>
          </a:p>
        </p:txBody>
      </p:sp>
      <p:sp>
        <p:nvSpPr>
          <p:cNvPr id="17" name="TextBox 16">
            <a:extLst>
              <a:ext uri="{FF2B5EF4-FFF2-40B4-BE49-F238E27FC236}">
                <a16:creationId xmlns:a16="http://schemas.microsoft.com/office/drawing/2014/main" id="{20024A17-EA64-40DD-9D8D-A9B9704F753E}"/>
              </a:ext>
            </a:extLst>
          </p:cNvPr>
          <p:cNvSpPr txBox="1"/>
          <p:nvPr/>
        </p:nvSpPr>
        <p:spPr>
          <a:xfrm>
            <a:off x="10468228" y="2570652"/>
            <a:ext cx="793754" cy="344668"/>
          </a:xfrm>
          <a:prstGeom prst="rect">
            <a:avLst/>
          </a:prstGeom>
        </p:spPr>
        <p:txBody>
          <a:bodyPr vert="horz" wrap="none" lIns="91440" tIns="45720" rIns="91440" bIns="45720" rtlCol="0">
            <a:noAutofit/>
          </a:bodyPr>
          <a:lstStyle/>
          <a:p>
            <a:pPr marL="0" indent="0">
              <a:buNone/>
            </a:pPr>
            <a:r>
              <a:rPr lang="en-GB" sz="1100" b="1" i="1" dirty="0">
                <a:ea typeface="Arial Unicode MS" pitchFamily="34" charset="-128"/>
                <a:cs typeface="Arial Unicode MS" pitchFamily="34" charset="-128"/>
              </a:rPr>
              <a:t>Liver</a:t>
            </a:r>
          </a:p>
        </p:txBody>
      </p:sp>
      <p:sp>
        <p:nvSpPr>
          <p:cNvPr id="18" name="TextBox 17">
            <a:extLst>
              <a:ext uri="{FF2B5EF4-FFF2-40B4-BE49-F238E27FC236}">
                <a16:creationId xmlns:a16="http://schemas.microsoft.com/office/drawing/2014/main" id="{F87C7E5A-97AC-4BEA-8901-43882F5EFF50}"/>
              </a:ext>
            </a:extLst>
          </p:cNvPr>
          <p:cNvSpPr txBox="1"/>
          <p:nvPr/>
        </p:nvSpPr>
        <p:spPr>
          <a:xfrm>
            <a:off x="7614384" y="1676400"/>
            <a:ext cx="4030719" cy="369332"/>
          </a:xfrm>
          <a:prstGeom prst="rect">
            <a:avLst/>
          </a:prstGeom>
          <a:noFill/>
        </p:spPr>
        <p:txBody>
          <a:bodyPr wrap="none" rtlCol="0">
            <a:spAutoFit/>
          </a:bodyPr>
          <a:lstStyle/>
          <a:p>
            <a:r>
              <a:rPr lang="el-GR" dirty="0"/>
              <a:t>Β</a:t>
            </a:r>
            <a:r>
              <a:rPr lang="en-US" dirty="0"/>
              <a:t>-oxidation followed by tricarboxylic acid</a:t>
            </a:r>
            <a:endParaRPr lang="en-GB" dirty="0"/>
          </a:p>
        </p:txBody>
      </p:sp>
      <p:sp>
        <p:nvSpPr>
          <p:cNvPr id="19" name="TextBox 18">
            <a:extLst>
              <a:ext uri="{FF2B5EF4-FFF2-40B4-BE49-F238E27FC236}">
                <a16:creationId xmlns:a16="http://schemas.microsoft.com/office/drawing/2014/main" id="{A4D410FA-FDEE-4C4B-B812-200E94D3396A}"/>
              </a:ext>
            </a:extLst>
          </p:cNvPr>
          <p:cNvSpPr txBox="1"/>
          <p:nvPr/>
        </p:nvSpPr>
        <p:spPr>
          <a:xfrm>
            <a:off x="9824418" y="4126900"/>
            <a:ext cx="2056717" cy="369332"/>
          </a:xfrm>
          <a:prstGeom prst="rect">
            <a:avLst/>
          </a:prstGeom>
          <a:noFill/>
        </p:spPr>
        <p:txBody>
          <a:bodyPr wrap="none" rtlCol="0">
            <a:spAutoFit/>
          </a:bodyPr>
          <a:lstStyle/>
          <a:p>
            <a:r>
              <a:rPr lang="en-US" dirty="0"/>
              <a:t>De novo lipogenesis</a:t>
            </a:r>
            <a:endParaRPr lang="en-GB" dirty="0"/>
          </a:p>
        </p:txBody>
      </p:sp>
      <p:sp>
        <p:nvSpPr>
          <p:cNvPr id="20" name="TextBox 19">
            <a:extLst>
              <a:ext uri="{FF2B5EF4-FFF2-40B4-BE49-F238E27FC236}">
                <a16:creationId xmlns:a16="http://schemas.microsoft.com/office/drawing/2014/main" id="{D88FA71D-7EBB-4262-88D5-C520B09AF70A}"/>
              </a:ext>
            </a:extLst>
          </p:cNvPr>
          <p:cNvSpPr txBox="1"/>
          <p:nvPr/>
        </p:nvSpPr>
        <p:spPr>
          <a:xfrm>
            <a:off x="8885366" y="5339953"/>
            <a:ext cx="2239972" cy="369332"/>
          </a:xfrm>
          <a:prstGeom prst="rect">
            <a:avLst/>
          </a:prstGeom>
          <a:noFill/>
        </p:spPr>
        <p:txBody>
          <a:bodyPr wrap="none" rtlCol="0">
            <a:spAutoFit/>
          </a:bodyPr>
          <a:lstStyle/>
          <a:p>
            <a:r>
              <a:rPr lang="en-US" dirty="0"/>
              <a:t>VLDL-triglyceride rich</a:t>
            </a:r>
            <a:endParaRPr lang="en-GB" dirty="0"/>
          </a:p>
        </p:txBody>
      </p:sp>
      <p:sp>
        <p:nvSpPr>
          <p:cNvPr id="24" name="Oval 23">
            <a:extLst>
              <a:ext uri="{FF2B5EF4-FFF2-40B4-BE49-F238E27FC236}">
                <a16:creationId xmlns:a16="http://schemas.microsoft.com/office/drawing/2014/main" id="{FD66C3FB-C2F2-4C73-A158-5B24FDFAA224}"/>
              </a:ext>
            </a:extLst>
          </p:cNvPr>
          <p:cNvSpPr/>
          <p:nvPr/>
        </p:nvSpPr>
        <p:spPr>
          <a:xfrm>
            <a:off x="9602123" y="2022813"/>
            <a:ext cx="679685" cy="648444"/>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ctr"/>
            <a:r>
              <a:rPr lang="en-US" dirty="0">
                <a:solidFill>
                  <a:schemeClr val="bg1"/>
                </a:solidFill>
              </a:rPr>
              <a:t>TH</a:t>
            </a:r>
            <a:endParaRPr lang="en-GB" dirty="0" err="1">
              <a:solidFill>
                <a:schemeClr val="bg1"/>
              </a:solidFill>
            </a:endParaRPr>
          </a:p>
        </p:txBody>
      </p:sp>
      <p:sp>
        <p:nvSpPr>
          <p:cNvPr id="27" name="Oval 26">
            <a:extLst>
              <a:ext uri="{FF2B5EF4-FFF2-40B4-BE49-F238E27FC236}">
                <a16:creationId xmlns:a16="http://schemas.microsoft.com/office/drawing/2014/main" id="{366E3A7B-270C-4DF0-B299-73F875258446}"/>
              </a:ext>
            </a:extLst>
          </p:cNvPr>
          <p:cNvSpPr/>
          <p:nvPr/>
        </p:nvSpPr>
        <p:spPr>
          <a:xfrm>
            <a:off x="9244507" y="4573111"/>
            <a:ext cx="679685" cy="648444"/>
          </a:xfrm>
          <a:prstGeom prst="ellipse">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noAutofit/>
          </a:bodyPr>
          <a:lstStyle/>
          <a:p>
            <a:pPr algn="ctr"/>
            <a:r>
              <a:rPr lang="en-US" dirty="0">
                <a:solidFill>
                  <a:schemeClr val="bg1"/>
                </a:solidFill>
              </a:rPr>
              <a:t>TH</a:t>
            </a:r>
            <a:endParaRPr lang="en-GB" dirty="0" err="1">
              <a:solidFill>
                <a:schemeClr val="bg1"/>
              </a:solidFill>
            </a:endParaRPr>
          </a:p>
        </p:txBody>
      </p:sp>
      <p:cxnSp>
        <p:nvCxnSpPr>
          <p:cNvPr id="28" name="Straight Arrow Connector 27">
            <a:extLst>
              <a:ext uri="{FF2B5EF4-FFF2-40B4-BE49-F238E27FC236}">
                <a16:creationId xmlns:a16="http://schemas.microsoft.com/office/drawing/2014/main" id="{7D67E447-457D-41B2-968C-D77A77BD1811}"/>
              </a:ext>
            </a:extLst>
          </p:cNvPr>
          <p:cNvCxnSpPr>
            <a:cxnSpLocks/>
          </p:cNvCxnSpPr>
          <p:nvPr/>
        </p:nvCxnSpPr>
        <p:spPr>
          <a:xfrm flipV="1">
            <a:off x="9584349" y="3967998"/>
            <a:ext cx="0" cy="49859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D134064-7ECB-4A03-9B44-E4FB40C797B7}"/>
              </a:ext>
            </a:extLst>
          </p:cNvPr>
          <p:cNvCxnSpPr>
            <a:cxnSpLocks/>
          </p:cNvCxnSpPr>
          <p:nvPr/>
        </p:nvCxnSpPr>
        <p:spPr>
          <a:xfrm flipH="1" flipV="1">
            <a:off x="8602720" y="4899601"/>
            <a:ext cx="495725" cy="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D359194-5CB5-4D66-A039-15C1C4E65B3D}"/>
              </a:ext>
            </a:extLst>
          </p:cNvPr>
          <p:cNvCxnSpPr>
            <a:cxnSpLocks/>
          </p:cNvCxnSpPr>
          <p:nvPr/>
        </p:nvCxnSpPr>
        <p:spPr>
          <a:xfrm flipH="1" flipV="1">
            <a:off x="8950045" y="2349005"/>
            <a:ext cx="495725" cy="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170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B5535D-8BD6-4531-A8B2-548A93C5BAB5}"/>
              </a:ext>
            </a:extLst>
          </p:cNvPr>
          <p:cNvSpPr>
            <a:spLocks noGrp="1"/>
          </p:cNvSpPr>
          <p:nvPr>
            <p:ph type="body" sz="quarter" idx="10"/>
          </p:nvPr>
        </p:nvSpPr>
        <p:spPr>
          <a:xfrm>
            <a:off x="7336220" y="3010359"/>
            <a:ext cx="4004443" cy="837282"/>
          </a:xfrm>
        </p:spPr>
        <p:txBody>
          <a:bodyPr/>
          <a:lstStyle/>
          <a:p>
            <a:r>
              <a:rPr lang="en-US" dirty="0"/>
              <a:t>Natural History of the Disease</a:t>
            </a:r>
          </a:p>
        </p:txBody>
      </p:sp>
    </p:spTree>
    <p:extLst>
      <p:ext uri="{BB962C8B-B14F-4D97-AF65-F5344CB8AC3E}">
        <p14:creationId xmlns:p14="http://schemas.microsoft.com/office/powerpoint/2010/main" val="3068921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a:extLst>
              <a:ext uri="{FF2B5EF4-FFF2-40B4-BE49-F238E27FC236}">
                <a16:creationId xmlns:a16="http://schemas.microsoft.com/office/drawing/2014/main" id="{F211A5CA-8BC9-4233-955B-68B4955488AE}"/>
              </a:ext>
            </a:extLst>
          </p:cNvPr>
          <p:cNvSpPr/>
          <p:nvPr/>
        </p:nvSpPr>
        <p:spPr>
          <a:xfrm rot="5400000">
            <a:off x="4775946" y="-1718506"/>
            <a:ext cx="2640107" cy="11294949"/>
          </a:xfrm>
          <a:prstGeom prst="triangle">
            <a:avLst/>
          </a:prstGeom>
          <a:solidFill>
            <a:srgbClr val="EC9E79">
              <a:alpha val="54118"/>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1AD5C1C2-BF13-4CC4-848A-85FA47D6C43F}"/>
              </a:ext>
            </a:extLst>
          </p:cNvPr>
          <p:cNvGrpSpPr/>
          <p:nvPr/>
        </p:nvGrpSpPr>
        <p:grpSpPr>
          <a:xfrm>
            <a:off x="152400" y="2571530"/>
            <a:ext cx="3144546" cy="2816826"/>
            <a:chOff x="186630" y="2029663"/>
            <a:chExt cx="4194660" cy="2816826"/>
          </a:xfrm>
        </p:grpSpPr>
        <p:graphicFrame>
          <p:nvGraphicFramePr>
            <p:cNvPr id="14" name="Chart 13">
              <a:extLst>
                <a:ext uri="{FF2B5EF4-FFF2-40B4-BE49-F238E27FC236}">
                  <a16:creationId xmlns:a16="http://schemas.microsoft.com/office/drawing/2014/main" id="{63DD370B-29F8-4378-814D-3E81EC0BCE5B}"/>
                </a:ext>
              </a:extLst>
            </p:cNvPr>
            <p:cNvGraphicFramePr/>
            <p:nvPr/>
          </p:nvGraphicFramePr>
          <p:xfrm>
            <a:off x="186630" y="2029663"/>
            <a:ext cx="4194660" cy="2816826"/>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p:cNvSpPr txBox="1"/>
            <p:nvPr/>
          </p:nvSpPr>
          <p:spPr>
            <a:xfrm>
              <a:off x="2473563" y="2520082"/>
              <a:ext cx="914400" cy="761404"/>
            </a:xfrm>
            <a:prstGeom prst="rect">
              <a:avLst/>
            </a:prstGeom>
          </p:spPr>
          <p:txBody>
            <a:bodyPr vert="horz" wrap="none" lIns="91440" tIns="45720" rIns="91440" bIns="45720" rtlCol="0">
              <a:noAutofit/>
            </a:bodyPr>
            <a:lstStyle/>
            <a:p>
              <a:pPr algn="ctr"/>
              <a:r>
                <a:rPr lang="en-US" sz="2400" dirty="0">
                  <a:solidFill>
                    <a:schemeClr val="bg1"/>
                  </a:solidFill>
                  <a:effectLst>
                    <a:outerShdw blurRad="38100" dist="38100" dir="2700000" algn="tl">
                      <a:srgbClr val="000000">
                        <a:alpha val="43137"/>
                      </a:srgbClr>
                    </a:outerShdw>
                  </a:effectLst>
                  <a:ea typeface="Arial Unicode MS" pitchFamily="34" charset="-128"/>
                  <a:cs typeface="Arial Unicode MS" pitchFamily="34" charset="-128"/>
                </a:rPr>
                <a:t>NAFLD</a:t>
              </a:r>
            </a:p>
            <a:p>
              <a:pPr algn="ctr"/>
              <a:r>
                <a:rPr lang="en-US" sz="2400" dirty="0">
                  <a:solidFill>
                    <a:schemeClr val="bg1"/>
                  </a:solidFill>
                  <a:effectLst>
                    <a:outerShdw blurRad="38100" dist="38100" dir="2700000" algn="tl">
                      <a:srgbClr val="000000">
                        <a:alpha val="43137"/>
                      </a:srgbClr>
                    </a:outerShdw>
                  </a:effectLst>
                  <a:ea typeface="Arial Unicode MS" pitchFamily="34" charset="-128"/>
                  <a:cs typeface="Arial Unicode MS" pitchFamily="34" charset="-128"/>
                </a:rPr>
                <a:t> 25%</a:t>
              </a:r>
            </a:p>
          </p:txBody>
        </p:sp>
        <p:sp>
          <p:nvSpPr>
            <p:cNvPr id="32" name="TextBox 31"/>
            <p:cNvSpPr txBox="1"/>
            <p:nvPr/>
          </p:nvSpPr>
          <p:spPr>
            <a:xfrm>
              <a:off x="1873230" y="3576514"/>
              <a:ext cx="914400" cy="804169"/>
            </a:xfrm>
            <a:prstGeom prst="rect">
              <a:avLst/>
            </a:prstGeom>
          </p:spPr>
          <p:txBody>
            <a:bodyPr vert="horz" wrap="none" lIns="91440" tIns="45720" rIns="91440" bIns="45720" rtlCol="0">
              <a:noAutofit/>
            </a:bodyPr>
            <a:lstStyle/>
            <a:p>
              <a:pPr algn="ctr"/>
              <a:r>
                <a:rPr lang="en-US" sz="2400" dirty="0">
                  <a:solidFill>
                    <a:schemeClr val="bg1"/>
                  </a:solidFill>
                  <a:effectLst>
                    <a:outerShdw blurRad="38100" dist="38100" dir="2700000" algn="tl">
                      <a:srgbClr val="000000">
                        <a:alpha val="43137"/>
                      </a:srgbClr>
                    </a:outerShdw>
                  </a:effectLst>
                  <a:ea typeface="Arial Unicode MS" pitchFamily="34" charset="-128"/>
                  <a:cs typeface="Arial Unicode MS" pitchFamily="34" charset="-128"/>
                </a:rPr>
                <a:t>No NAFLD </a:t>
              </a:r>
            </a:p>
            <a:p>
              <a:pPr algn="ctr"/>
              <a:r>
                <a:rPr lang="en-US" sz="2400" dirty="0">
                  <a:solidFill>
                    <a:schemeClr val="bg1"/>
                  </a:solidFill>
                  <a:effectLst>
                    <a:outerShdw blurRad="38100" dist="38100" dir="2700000" algn="tl">
                      <a:srgbClr val="000000">
                        <a:alpha val="43137"/>
                      </a:srgbClr>
                    </a:outerShdw>
                  </a:effectLst>
                  <a:ea typeface="Arial Unicode MS" pitchFamily="34" charset="-128"/>
                  <a:cs typeface="Arial Unicode MS" pitchFamily="34" charset="-128"/>
                </a:rPr>
                <a:t>75%</a:t>
              </a:r>
            </a:p>
          </p:txBody>
        </p:sp>
      </p:grpSp>
      <p:grpSp>
        <p:nvGrpSpPr>
          <p:cNvPr id="18" name="Group 17">
            <a:extLst>
              <a:ext uri="{FF2B5EF4-FFF2-40B4-BE49-F238E27FC236}">
                <a16:creationId xmlns:a16="http://schemas.microsoft.com/office/drawing/2014/main" id="{4BBBC73C-F5AD-4A17-AE3C-4B13ACE9618E}"/>
              </a:ext>
            </a:extLst>
          </p:cNvPr>
          <p:cNvGrpSpPr/>
          <p:nvPr/>
        </p:nvGrpSpPr>
        <p:grpSpPr>
          <a:xfrm>
            <a:off x="2655512" y="2480904"/>
            <a:ext cx="3277658" cy="3086100"/>
            <a:chOff x="2598362" y="1977137"/>
            <a:chExt cx="3277658" cy="3086100"/>
          </a:xfrm>
        </p:grpSpPr>
        <p:grpSp>
          <p:nvGrpSpPr>
            <p:cNvPr id="12" name="Group 11">
              <a:extLst>
                <a:ext uri="{FF2B5EF4-FFF2-40B4-BE49-F238E27FC236}">
                  <a16:creationId xmlns:a16="http://schemas.microsoft.com/office/drawing/2014/main" id="{666EB736-BA4C-47BC-9096-0B74B570B1F3}"/>
                </a:ext>
              </a:extLst>
            </p:cNvPr>
            <p:cNvGrpSpPr/>
            <p:nvPr/>
          </p:nvGrpSpPr>
          <p:grpSpPr>
            <a:xfrm>
              <a:off x="2598362" y="1977137"/>
              <a:ext cx="3098800" cy="3086100"/>
              <a:chOff x="2598362" y="1977137"/>
              <a:chExt cx="3098800" cy="3086100"/>
            </a:xfrm>
          </p:grpSpPr>
          <p:sp>
            <p:nvSpPr>
              <p:cNvPr id="11" name="Pie 10"/>
              <p:cNvSpPr/>
              <p:nvPr/>
            </p:nvSpPr>
            <p:spPr>
              <a:xfrm rot="16200000">
                <a:off x="2604712" y="1970787"/>
                <a:ext cx="3086100" cy="3098800"/>
              </a:xfrm>
              <a:prstGeom prst="pie">
                <a:avLst>
                  <a:gd name="adj1" fmla="val 4063635"/>
                  <a:gd name="adj2" fmla="val 5432128"/>
                </a:avLst>
              </a:prstGeom>
              <a:solidFill>
                <a:schemeClr val="accent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p:txBody>
          </p:sp>
          <p:sp>
            <p:nvSpPr>
              <p:cNvPr id="33" name="TextBox 32"/>
              <p:cNvSpPr txBox="1"/>
              <p:nvPr/>
            </p:nvSpPr>
            <p:spPr>
              <a:xfrm>
                <a:off x="4782762" y="3122860"/>
                <a:ext cx="914400" cy="344203"/>
              </a:xfrm>
              <a:prstGeom prst="rect">
                <a:avLst/>
              </a:prstGeom>
            </p:spPr>
            <p:txBody>
              <a:bodyPr vert="horz" wrap="none" lIns="91440" tIns="45720" rIns="91440" bIns="45720" rtlCol="0">
                <a:noAutofit/>
              </a:bodyPr>
              <a:lstStyle/>
              <a:p>
                <a:pPr algn="ctr"/>
                <a:r>
                  <a:rPr lang="en-US" sz="2400" dirty="0">
                    <a:solidFill>
                      <a:schemeClr val="bg1"/>
                    </a:solidFill>
                    <a:effectLst>
                      <a:outerShdw blurRad="38100" dist="38100" dir="2700000" algn="tl">
                        <a:srgbClr val="000000">
                          <a:alpha val="43137"/>
                        </a:srgbClr>
                      </a:outerShdw>
                    </a:effectLst>
                    <a:ea typeface="Arial Unicode MS" pitchFamily="34" charset="-128"/>
                    <a:cs typeface="Arial Unicode MS" pitchFamily="34" charset="-128"/>
                  </a:rPr>
                  <a:t>NASH</a:t>
                </a:r>
              </a:p>
            </p:txBody>
          </p:sp>
        </p:grpSp>
        <p:sp>
          <p:nvSpPr>
            <p:cNvPr id="35" name="TextBox 34"/>
            <p:cNvSpPr txBox="1"/>
            <p:nvPr/>
          </p:nvSpPr>
          <p:spPr>
            <a:xfrm>
              <a:off x="4250420" y="3536730"/>
              <a:ext cx="1625600" cy="765521"/>
            </a:xfrm>
            <a:prstGeom prst="rect">
              <a:avLst/>
            </a:prstGeom>
          </p:spPr>
          <p:txBody>
            <a:bodyPr vert="horz" wrap="square" lIns="91440" tIns="45720" rIns="91440" bIns="45720" rtlCol="0">
              <a:noAutofit/>
            </a:bodyPr>
            <a:lstStyle/>
            <a:p>
              <a:pPr algn="ctr"/>
              <a:r>
                <a:rPr lang="en-US" sz="1200" b="1" dirty="0">
                  <a:ea typeface="Arial Unicode MS" pitchFamily="34" charset="-128"/>
                  <a:cs typeface="Arial Unicode MS" pitchFamily="34" charset="-128"/>
                </a:rPr>
                <a:t>Steatosis, inflammation, hepatocellular injury, ± fibrosis </a:t>
              </a:r>
            </a:p>
          </p:txBody>
        </p:sp>
      </p:grpSp>
      <p:sp>
        <p:nvSpPr>
          <p:cNvPr id="49" name="Rectangle 48"/>
          <p:cNvSpPr/>
          <p:nvPr/>
        </p:nvSpPr>
        <p:spPr>
          <a:xfrm>
            <a:off x="307105" y="1912704"/>
            <a:ext cx="2791249" cy="366487"/>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25% of adults</a:t>
            </a:r>
          </a:p>
        </p:txBody>
      </p:sp>
      <p:sp>
        <p:nvSpPr>
          <p:cNvPr id="50" name="Rectangle 49"/>
          <p:cNvSpPr/>
          <p:nvPr/>
        </p:nvSpPr>
        <p:spPr>
          <a:xfrm>
            <a:off x="3817635" y="1912704"/>
            <a:ext cx="2607296" cy="368299"/>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5</a:t>
            </a:r>
            <a:r>
              <a:rPr lang="en-US" b="1" dirty="0">
                <a:solidFill>
                  <a:schemeClr val="tx1"/>
                </a:solidFill>
                <a:latin typeface="Calibri" panose="020F0502020204030204" pitchFamily="34" charset="0"/>
                <a:cs typeface="Calibri" panose="020F0502020204030204" pitchFamily="34" charset="0"/>
              </a:rPr>
              <a:t>─</a:t>
            </a:r>
            <a:r>
              <a:rPr lang="en-US" b="1" dirty="0">
                <a:solidFill>
                  <a:schemeClr val="tx1"/>
                </a:solidFill>
                <a:latin typeface="Arial" panose="020B0604020202020204" pitchFamily="34" charset="0"/>
                <a:cs typeface="Arial" panose="020B0604020202020204" pitchFamily="34" charset="0"/>
              </a:rPr>
              <a:t>6% of adults</a:t>
            </a:r>
          </a:p>
        </p:txBody>
      </p:sp>
      <p:sp>
        <p:nvSpPr>
          <p:cNvPr id="51" name="Rectangle 50"/>
          <p:cNvSpPr/>
          <p:nvPr/>
        </p:nvSpPr>
        <p:spPr>
          <a:xfrm>
            <a:off x="7144212" y="1912704"/>
            <a:ext cx="1980735" cy="368300"/>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1</a:t>
            </a:r>
            <a:r>
              <a:rPr lang="en-US" b="1" dirty="0">
                <a:solidFill>
                  <a:schemeClr val="tx1"/>
                </a:solidFill>
                <a:latin typeface="Calibri" panose="020F0502020204030204" pitchFamily="34" charset="0"/>
                <a:cs typeface="Calibri" panose="020F0502020204030204" pitchFamily="34" charset="0"/>
              </a:rPr>
              <a:t>─</a:t>
            </a:r>
            <a:r>
              <a:rPr lang="en-US" b="1" dirty="0">
                <a:solidFill>
                  <a:schemeClr val="tx1"/>
                </a:solidFill>
                <a:latin typeface="Arial" panose="020B0604020202020204" pitchFamily="34" charset="0"/>
                <a:cs typeface="Arial" panose="020B0604020202020204" pitchFamily="34" charset="0"/>
              </a:rPr>
              <a:t>2% of adults</a:t>
            </a:r>
          </a:p>
        </p:txBody>
      </p:sp>
      <p:sp>
        <p:nvSpPr>
          <p:cNvPr id="21" name="Title 20">
            <a:extLst>
              <a:ext uri="{FF2B5EF4-FFF2-40B4-BE49-F238E27FC236}">
                <a16:creationId xmlns:a16="http://schemas.microsoft.com/office/drawing/2014/main" id="{5D2E5520-167C-46E0-85D6-FFD4AFC59101}"/>
              </a:ext>
            </a:extLst>
          </p:cNvPr>
          <p:cNvSpPr>
            <a:spLocks noGrp="1"/>
          </p:cNvSpPr>
          <p:nvPr>
            <p:ph type="title"/>
          </p:nvPr>
        </p:nvSpPr>
        <p:spPr/>
        <p:txBody>
          <a:bodyPr/>
          <a:lstStyle/>
          <a:p>
            <a:r>
              <a:rPr lang="en-GB" dirty="0"/>
              <a:t>Progression of </a:t>
            </a:r>
            <a:r>
              <a:rPr lang="en-US" dirty="0"/>
              <a:t>Nonalcoholic Steatohepatitis</a:t>
            </a:r>
            <a:r>
              <a:rPr lang="en-GB" dirty="0"/>
              <a:t> Can Lead To Cirrhosis and Hepatocellular carcinoma</a:t>
            </a:r>
            <a:endParaRPr lang="en-US" dirty="0"/>
          </a:p>
        </p:txBody>
      </p:sp>
      <p:sp>
        <p:nvSpPr>
          <p:cNvPr id="7" name="Slide Number Placeholder 6">
            <a:extLst>
              <a:ext uri="{FF2B5EF4-FFF2-40B4-BE49-F238E27FC236}">
                <a16:creationId xmlns:a16="http://schemas.microsoft.com/office/drawing/2014/main" id="{38D575B7-FD06-4ADB-A80E-29E582EB8B59}"/>
              </a:ext>
            </a:extLst>
          </p:cNvPr>
          <p:cNvSpPr>
            <a:spLocks noGrp="1"/>
          </p:cNvSpPr>
          <p:nvPr>
            <p:ph type="sldNum" sz="quarter" idx="12"/>
          </p:nvPr>
        </p:nvSpPr>
        <p:spPr/>
        <p:txBody>
          <a:bodyPr/>
          <a:lstStyle/>
          <a:p>
            <a:fld id="{CADEBDAC-4AB6-BB4D-B369-93AFCDEF87B0}" type="slidenum">
              <a:rPr lang="en-US" smtClean="0"/>
              <a:pPr/>
              <a:t>14</a:t>
            </a:fld>
            <a:endParaRPr lang="en-US" dirty="0"/>
          </a:p>
        </p:txBody>
      </p:sp>
      <p:sp>
        <p:nvSpPr>
          <p:cNvPr id="16" name="Text Placeholder 15">
            <a:extLst>
              <a:ext uri="{FF2B5EF4-FFF2-40B4-BE49-F238E27FC236}">
                <a16:creationId xmlns:a16="http://schemas.microsoft.com/office/drawing/2014/main" id="{E4456BDF-782D-4EAD-90D0-A9FDA3B34B01}"/>
              </a:ext>
            </a:extLst>
          </p:cNvPr>
          <p:cNvSpPr>
            <a:spLocks noGrp="1"/>
          </p:cNvSpPr>
          <p:nvPr>
            <p:ph type="body" sz="quarter" idx="19"/>
          </p:nvPr>
        </p:nvSpPr>
        <p:spPr>
          <a:xfrm>
            <a:off x="304800" y="6352401"/>
            <a:ext cx="10179050" cy="276999"/>
          </a:xfrm>
        </p:spPr>
        <p:txBody>
          <a:bodyPr/>
          <a:lstStyle/>
          <a:p>
            <a:r>
              <a:rPr lang="en-US" dirty="0"/>
              <a:t>F, fibrosis stage; HCC, hepatocellular carcinoma; NAFLD, nonalcoholic fatty liver disease; NASH, nonalcoholic steatohepatitis.</a:t>
            </a:r>
            <a:br>
              <a:rPr lang="en-US" dirty="0"/>
            </a:br>
            <a:r>
              <a:rPr lang="en-US" dirty="0"/>
              <a:t>1. </a:t>
            </a:r>
            <a:r>
              <a:rPr lang="en-US" dirty="0" err="1"/>
              <a:t>Younossi</a:t>
            </a:r>
            <a:r>
              <a:rPr lang="en-US" dirty="0"/>
              <a:t> ZM, et al. Hepatology. 2016;64(1):73–84; 2. Diehl AM, Day C. N </a:t>
            </a:r>
            <a:r>
              <a:rPr lang="en-US" dirty="0" err="1"/>
              <a:t>Engl</a:t>
            </a:r>
            <a:r>
              <a:rPr lang="en-US" dirty="0"/>
              <a:t> J Med. 2017;377:3063–3072; 3. </a:t>
            </a:r>
            <a:r>
              <a:rPr lang="en-US" dirty="0" err="1"/>
              <a:t>Kanwal</a:t>
            </a:r>
            <a:r>
              <a:rPr lang="en-US" dirty="0"/>
              <a:t> F, et al. </a:t>
            </a:r>
            <a:r>
              <a:rPr lang="en-GB" dirty="0"/>
              <a:t>Gastroenterology. 2018;155</a:t>
            </a:r>
            <a:r>
              <a:rPr lang="en-GB" dirty="0">
                <a:sym typeface="Wingdings" panose="05000000000000000000" pitchFamily="2" charset="2"/>
              </a:rPr>
              <a:t>(6):</a:t>
            </a:r>
            <a:r>
              <a:rPr lang="en-GB" dirty="0"/>
              <a:t>1828–1837.</a:t>
            </a:r>
            <a:endParaRPr lang="en-US" dirty="0"/>
          </a:p>
        </p:txBody>
      </p:sp>
      <p:sp>
        <p:nvSpPr>
          <p:cNvPr id="54" name="Rectangle 53">
            <a:extLst>
              <a:ext uri="{FF2B5EF4-FFF2-40B4-BE49-F238E27FC236}">
                <a16:creationId xmlns:a16="http://schemas.microsoft.com/office/drawing/2014/main" id="{C6D81B06-2C55-4E1F-B872-30A5A95E6CD1}"/>
              </a:ext>
            </a:extLst>
          </p:cNvPr>
          <p:cNvSpPr/>
          <p:nvPr/>
        </p:nvSpPr>
        <p:spPr>
          <a:xfrm>
            <a:off x="320040" y="1322328"/>
            <a:ext cx="11567159" cy="345323"/>
          </a:xfrm>
          <a:prstGeom prst="rect">
            <a:avLst/>
          </a:prstGeom>
          <a:solidFill>
            <a:schemeClr val="accent2">
              <a:lumMod val="20000"/>
              <a:lumOff val="80000"/>
            </a:schemeClr>
          </a:solidFill>
          <a:ln w="1270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latin typeface="Arial" panose="020B0604020202020204" pitchFamily="34" charset="0"/>
                <a:cs typeface="Arial" panose="020B0604020202020204" pitchFamily="34" charset="0"/>
              </a:rPr>
              <a:t>Prevalence in the US</a:t>
            </a:r>
            <a:r>
              <a:rPr lang="en-US" sz="1600" b="1" baseline="30000" dirty="0">
                <a:solidFill>
                  <a:schemeClr val="tx1"/>
                </a:solidFill>
                <a:latin typeface="Arial" panose="020B0604020202020204" pitchFamily="34" charset="0"/>
                <a:cs typeface="Arial" panose="020B0604020202020204" pitchFamily="34" charset="0"/>
              </a:rPr>
              <a:t>1</a:t>
            </a:r>
            <a:r>
              <a:rPr lang="en-US" sz="1600" b="1" dirty="0">
                <a:solidFill>
                  <a:schemeClr val="tx1"/>
                </a:solidFill>
                <a:latin typeface="Arial" panose="020B0604020202020204" pitchFamily="34" charset="0"/>
                <a:cs typeface="Arial" panose="020B0604020202020204" pitchFamily="34" charset="0"/>
              </a:rPr>
              <a:t>:</a:t>
            </a:r>
          </a:p>
        </p:txBody>
      </p:sp>
      <p:sp>
        <p:nvSpPr>
          <p:cNvPr id="47" name="Arrow: Right 46">
            <a:extLst>
              <a:ext uri="{FF2B5EF4-FFF2-40B4-BE49-F238E27FC236}">
                <a16:creationId xmlns:a16="http://schemas.microsoft.com/office/drawing/2014/main" id="{B8E26AC2-1BD2-40A9-9107-319EACBC7E48}"/>
              </a:ext>
            </a:extLst>
          </p:cNvPr>
          <p:cNvSpPr/>
          <p:nvPr/>
        </p:nvSpPr>
        <p:spPr>
          <a:xfrm>
            <a:off x="3061728" y="1912704"/>
            <a:ext cx="792532" cy="323147"/>
          </a:xfrm>
          <a:prstGeom prst="rightArrow">
            <a:avLst/>
          </a:prstGeom>
          <a:gradFill>
            <a:gsLst>
              <a:gs pos="0">
                <a:schemeClr val="accent5"/>
              </a:gs>
              <a:gs pos="50000">
                <a:schemeClr val="accent5">
                  <a:lumMod val="60000"/>
                  <a:lumOff val="40000"/>
                </a:schemeClr>
              </a:gs>
              <a:gs pos="100000">
                <a:schemeClr val="accent5">
                  <a:lumMod val="20000"/>
                  <a:lumOff val="80000"/>
                </a:schemeClr>
              </a:gs>
            </a:gsLst>
            <a:lin ang="108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tx1"/>
              </a:solidFill>
              <a:latin typeface="Arial" panose="020B0604020202020204" pitchFamily="34" charset="0"/>
              <a:cs typeface="Arial" panose="020B0604020202020204" pitchFamily="34" charset="0"/>
            </a:endParaRPr>
          </a:p>
        </p:txBody>
      </p:sp>
      <p:sp>
        <p:nvSpPr>
          <p:cNvPr id="40" name="Arrow: Right 39">
            <a:extLst>
              <a:ext uri="{FF2B5EF4-FFF2-40B4-BE49-F238E27FC236}">
                <a16:creationId xmlns:a16="http://schemas.microsoft.com/office/drawing/2014/main" id="{4CEC7DCE-032E-4549-A4A0-0BDBF68C5818}"/>
              </a:ext>
            </a:extLst>
          </p:cNvPr>
          <p:cNvSpPr/>
          <p:nvPr/>
        </p:nvSpPr>
        <p:spPr>
          <a:xfrm>
            <a:off x="6388305" y="1912704"/>
            <a:ext cx="792532" cy="323147"/>
          </a:xfrm>
          <a:prstGeom prst="rightArrow">
            <a:avLst/>
          </a:prstGeom>
          <a:gradFill>
            <a:gsLst>
              <a:gs pos="0">
                <a:schemeClr val="accent5"/>
              </a:gs>
              <a:gs pos="50000">
                <a:schemeClr val="accent5">
                  <a:lumMod val="60000"/>
                  <a:lumOff val="40000"/>
                </a:schemeClr>
              </a:gs>
              <a:gs pos="100000">
                <a:schemeClr val="accent5">
                  <a:lumMod val="20000"/>
                  <a:lumOff val="80000"/>
                </a:schemeClr>
              </a:gs>
            </a:gsLst>
            <a:lin ang="108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tx1"/>
              </a:solidFill>
              <a:latin typeface="Arial" panose="020B0604020202020204" pitchFamily="34" charset="0"/>
              <a:cs typeface="Arial" panose="020B0604020202020204" pitchFamily="34" charset="0"/>
            </a:endParaRPr>
          </a:p>
        </p:txBody>
      </p:sp>
      <p:sp>
        <p:nvSpPr>
          <p:cNvPr id="56" name="Arrow: Right 55">
            <a:extLst>
              <a:ext uri="{FF2B5EF4-FFF2-40B4-BE49-F238E27FC236}">
                <a16:creationId xmlns:a16="http://schemas.microsoft.com/office/drawing/2014/main" id="{CE93449A-0663-4A1B-BC50-D36FA471DA1D}"/>
              </a:ext>
            </a:extLst>
          </p:cNvPr>
          <p:cNvSpPr/>
          <p:nvPr/>
        </p:nvSpPr>
        <p:spPr>
          <a:xfrm>
            <a:off x="3089674" y="3727574"/>
            <a:ext cx="972000" cy="396000"/>
          </a:xfrm>
          <a:prstGeom prst="rightArrow">
            <a:avLst/>
          </a:prstGeom>
          <a:gradFill>
            <a:gsLst>
              <a:gs pos="0">
                <a:schemeClr val="accent5"/>
              </a:gs>
              <a:gs pos="50000">
                <a:schemeClr val="accent5">
                  <a:lumMod val="60000"/>
                  <a:lumOff val="40000"/>
                </a:schemeClr>
              </a:gs>
              <a:gs pos="100000">
                <a:schemeClr val="accent5">
                  <a:lumMod val="20000"/>
                  <a:lumOff val="80000"/>
                </a:schemeClr>
              </a:gs>
            </a:gsLst>
            <a:lin ang="108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25%</a:t>
            </a:r>
          </a:p>
        </p:txBody>
      </p:sp>
      <p:sp>
        <p:nvSpPr>
          <p:cNvPr id="57" name="Arrow: Right 56">
            <a:extLst>
              <a:ext uri="{FF2B5EF4-FFF2-40B4-BE49-F238E27FC236}">
                <a16:creationId xmlns:a16="http://schemas.microsoft.com/office/drawing/2014/main" id="{0870F6F9-67F2-460C-8DE3-8EDE7D31750A}"/>
              </a:ext>
            </a:extLst>
          </p:cNvPr>
          <p:cNvSpPr/>
          <p:nvPr/>
        </p:nvSpPr>
        <p:spPr>
          <a:xfrm>
            <a:off x="6303637" y="3727574"/>
            <a:ext cx="972000" cy="396000"/>
          </a:xfrm>
          <a:prstGeom prst="rightArrow">
            <a:avLst/>
          </a:prstGeom>
          <a:gradFill>
            <a:gsLst>
              <a:gs pos="0">
                <a:schemeClr val="accent5"/>
              </a:gs>
              <a:gs pos="50000">
                <a:schemeClr val="accent5">
                  <a:lumMod val="60000"/>
                  <a:lumOff val="40000"/>
                </a:schemeClr>
              </a:gs>
              <a:gs pos="100000">
                <a:schemeClr val="accent5">
                  <a:lumMod val="20000"/>
                  <a:lumOff val="80000"/>
                </a:schemeClr>
              </a:gs>
            </a:gsLst>
            <a:lin ang="108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25%</a:t>
            </a:r>
          </a:p>
        </p:txBody>
      </p:sp>
      <p:sp>
        <p:nvSpPr>
          <p:cNvPr id="59" name="Arrow: Right 58">
            <a:extLst>
              <a:ext uri="{FF2B5EF4-FFF2-40B4-BE49-F238E27FC236}">
                <a16:creationId xmlns:a16="http://schemas.microsoft.com/office/drawing/2014/main" id="{A3A39F9A-DC51-49B6-9813-D2E1DB035847}"/>
              </a:ext>
            </a:extLst>
          </p:cNvPr>
          <p:cNvSpPr/>
          <p:nvPr/>
        </p:nvSpPr>
        <p:spPr>
          <a:xfrm>
            <a:off x="9056936" y="3728006"/>
            <a:ext cx="972000" cy="395136"/>
          </a:xfrm>
          <a:prstGeom prst="rightArrow">
            <a:avLst/>
          </a:prstGeom>
          <a:gradFill>
            <a:gsLst>
              <a:gs pos="0">
                <a:schemeClr val="accent5"/>
              </a:gs>
              <a:gs pos="50000">
                <a:schemeClr val="accent5">
                  <a:lumMod val="60000"/>
                  <a:lumOff val="40000"/>
                </a:schemeClr>
              </a:gs>
              <a:gs pos="100000">
                <a:schemeClr val="accent5">
                  <a:lumMod val="20000"/>
                  <a:lumOff val="80000"/>
                </a:schemeClr>
              </a:gs>
            </a:gsLst>
            <a:lin ang="108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1–4%/</a:t>
            </a:r>
            <a:r>
              <a:rPr lang="en-US" sz="1400" b="1" dirty="0" err="1">
                <a:solidFill>
                  <a:schemeClr val="tx1"/>
                </a:solidFill>
                <a:latin typeface="Arial" panose="020B0604020202020204" pitchFamily="34" charset="0"/>
                <a:cs typeface="Arial" panose="020B0604020202020204" pitchFamily="34" charset="0"/>
              </a:rPr>
              <a:t>yr</a:t>
            </a:r>
            <a:endParaRPr lang="en-US" sz="1400" b="1" dirty="0">
              <a:solidFill>
                <a:schemeClr val="tx1"/>
              </a:solidFill>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7843528D-1B32-4E79-9E57-1A083AA17831}"/>
              </a:ext>
            </a:extLst>
          </p:cNvPr>
          <p:cNvGrpSpPr/>
          <p:nvPr/>
        </p:nvGrpSpPr>
        <p:grpSpPr>
          <a:xfrm>
            <a:off x="10105802" y="3638612"/>
            <a:ext cx="1668000" cy="1361084"/>
            <a:chOff x="10105802" y="3096745"/>
            <a:chExt cx="1668000" cy="1361084"/>
          </a:xfrm>
        </p:grpSpPr>
        <p:sp>
          <p:nvSpPr>
            <p:cNvPr id="37" name="TextBox 36"/>
            <p:cNvSpPr txBox="1"/>
            <p:nvPr/>
          </p:nvSpPr>
          <p:spPr>
            <a:xfrm>
              <a:off x="10105802" y="3646991"/>
              <a:ext cx="1668000" cy="810838"/>
            </a:xfrm>
            <a:prstGeom prst="rect">
              <a:avLst/>
            </a:prstGeom>
          </p:spPr>
          <p:txBody>
            <a:bodyPr vert="horz" wrap="none" lIns="91440" tIns="45720" rIns="91440" bIns="45720" rtlCol="0">
              <a:noAutofit/>
            </a:bodyPr>
            <a:lstStyle/>
            <a:p>
              <a:pPr algn="ctr"/>
              <a:endParaRPr lang="en-US" sz="1200" b="1" dirty="0">
                <a:ea typeface="Arial Unicode MS" pitchFamily="34" charset="-128"/>
                <a:cs typeface="Arial Unicode MS" pitchFamily="34" charset="-128"/>
              </a:endParaRPr>
            </a:p>
          </p:txBody>
        </p:sp>
        <p:grpSp>
          <p:nvGrpSpPr>
            <p:cNvPr id="20" name="Group 19">
              <a:extLst>
                <a:ext uri="{FF2B5EF4-FFF2-40B4-BE49-F238E27FC236}">
                  <a16:creationId xmlns:a16="http://schemas.microsoft.com/office/drawing/2014/main" id="{4E83655D-2A83-48EF-807E-2FFE25D70A46}"/>
                </a:ext>
              </a:extLst>
            </p:cNvPr>
            <p:cNvGrpSpPr/>
            <p:nvPr/>
          </p:nvGrpSpPr>
          <p:grpSpPr>
            <a:xfrm>
              <a:off x="10200711" y="3096745"/>
              <a:ext cx="1217967" cy="699286"/>
              <a:chOff x="10095936" y="3096745"/>
              <a:chExt cx="1217967" cy="699286"/>
            </a:xfrm>
          </p:grpSpPr>
          <p:grpSp>
            <p:nvGrpSpPr>
              <p:cNvPr id="8" name="Group 7"/>
              <p:cNvGrpSpPr/>
              <p:nvPr/>
            </p:nvGrpSpPr>
            <p:grpSpPr>
              <a:xfrm>
                <a:off x="10095936" y="3150956"/>
                <a:ext cx="1040267" cy="645075"/>
                <a:chOff x="4282661" y="4705790"/>
                <a:chExt cx="1973840" cy="1123241"/>
              </a:xfrm>
            </p:grpSpPr>
            <p:sp>
              <p:nvSpPr>
                <p:cNvPr id="44" name="Freeform 43">
                  <a:extLst>
                    <a:ext uri="{FF2B5EF4-FFF2-40B4-BE49-F238E27FC236}">
                      <a16:creationId xmlns:a16="http://schemas.microsoft.com/office/drawing/2014/main" id="{B9F97284-463B-324E-B437-2C018B882C75}"/>
                    </a:ext>
                  </a:extLst>
                </p:cNvPr>
                <p:cNvSpPr/>
                <p:nvPr/>
              </p:nvSpPr>
              <p:spPr>
                <a:xfrm>
                  <a:off x="4282661" y="4705790"/>
                  <a:ext cx="1973840" cy="1123241"/>
                </a:xfrm>
                <a:custGeom>
                  <a:avLst/>
                  <a:gdLst>
                    <a:gd name="connsiteX0" fmla="*/ 152128 w 2783194"/>
                    <a:gd name="connsiteY0" fmla="*/ 2029275 h 2062602"/>
                    <a:gd name="connsiteX1" fmla="*/ 18778 w 2783194"/>
                    <a:gd name="connsiteY1" fmla="*/ 1610175 h 2062602"/>
                    <a:gd name="connsiteX2" fmla="*/ 23541 w 2783194"/>
                    <a:gd name="connsiteY2" fmla="*/ 852938 h 2062602"/>
                    <a:gd name="connsiteX3" fmla="*/ 228328 w 2783194"/>
                    <a:gd name="connsiteY3" fmla="*/ 343350 h 2062602"/>
                    <a:gd name="connsiteX4" fmla="*/ 671241 w 2783194"/>
                    <a:gd name="connsiteY4" fmla="*/ 67125 h 2062602"/>
                    <a:gd name="connsiteX5" fmla="*/ 1261791 w 2783194"/>
                    <a:gd name="connsiteY5" fmla="*/ 450 h 2062602"/>
                    <a:gd name="connsiteX6" fmla="*/ 1566591 w 2783194"/>
                    <a:gd name="connsiteY6" fmla="*/ 86175 h 2062602"/>
                    <a:gd name="connsiteX7" fmla="*/ 1704703 w 2783194"/>
                    <a:gd name="connsiteY7" fmla="*/ 205238 h 2062602"/>
                    <a:gd name="connsiteX8" fmla="*/ 1757091 w 2783194"/>
                    <a:gd name="connsiteY8" fmla="*/ 190950 h 2062602"/>
                    <a:gd name="connsiteX9" fmla="*/ 2133328 w 2783194"/>
                    <a:gd name="connsiteY9" fmla="*/ 162375 h 2062602"/>
                    <a:gd name="connsiteX10" fmla="*/ 2633391 w 2783194"/>
                    <a:gd name="connsiteY10" fmla="*/ 314775 h 2062602"/>
                    <a:gd name="connsiteX11" fmla="*/ 2757216 w 2783194"/>
                    <a:gd name="connsiteY11" fmla="*/ 381450 h 2062602"/>
                    <a:gd name="connsiteX12" fmla="*/ 2766741 w 2783194"/>
                    <a:gd name="connsiteY12" fmla="*/ 462413 h 2062602"/>
                    <a:gd name="connsiteX13" fmla="*/ 2571478 w 2783194"/>
                    <a:gd name="connsiteY13" fmla="*/ 567188 h 2062602"/>
                    <a:gd name="connsiteX14" fmla="*/ 2404791 w 2783194"/>
                    <a:gd name="connsiteY14" fmla="*/ 743400 h 2062602"/>
                    <a:gd name="connsiteX15" fmla="*/ 2204766 w 2783194"/>
                    <a:gd name="connsiteY15" fmla="*/ 876750 h 2062602"/>
                    <a:gd name="connsiteX16" fmla="*/ 1852341 w 2783194"/>
                    <a:gd name="connsiteY16" fmla="*/ 1043438 h 2062602"/>
                    <a:gd name="connsiteX17" fmla="*/ 1714228 w 2783194"/>
                    <a:gd name="connsiteY17" fmla="*/ 1076775 h 2062602"/>
                    <a:gd name="connsiteX18" fmla="*/ 1657078 w 2783194"/>
                    <a:gd name="connsiteY18" fmla="*/ 1038675 h 2062602"/>
                    <a:gd name="connsiteX19" fmla="*/ 1623741 w 2783194"/>
                    <a:gd name="connsiteY19" fmla="*/ 1124400 h 2062602"/>
                    <a:gd name="connsiteX20" fmla="*/ 1523728 w 2783194"/>
                    <a:gd name="connsiteY20" fmla="*/ 1248225 h 2062602"/>
                    <a:gd name="connsiteX21" fmla="*/ 1280841 w 2783194"/>
                    <a:gd name="connsiteY21" fmla="*/ 1343475 h 2062602"/>
                    <a:gd name="connsiteX22" fmla="*/ 1009378 w 2783194"/>
                    <a:gd name="connsiteY22" fmla="*/ 1400625 h 2062602"/>
                    <a:gd name="connsiteX23" fmla="*/ 776016 w 2783194"/>
                    <a:gd name="connsiteY23" fmla="*/ 1572075 h 2062602"/>
                    <a:gd name="connsiteX24" fmla="*/ 637903 w 2783194"/>
                    <a:gd name="connsiteY24" fmla="*/ 1710188 h 2062602"/>
                    <a:gd name="connsiteX25" fmla="*/ 423591 w 2783194"/>
                    <a:gd name="connsiteY25" fmla="*/ 1848300 h 2062602"/>
                    <a:gd name="connsiteX26" fmla="*/ 271191 w 2783194"/>
                    <a:gd name="connsiteY26" fmla="*/ 2014988 h 2062602"/>
                    <a:gd name="connsiteX27" fmla="*/ 152128 w 2783194"/>
                    <a:gd name="connsiteY27" fmla="*/ 2029275 h 206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83194" h="2062602">
                      <a:moveTo>
                        <a:pt x="152128" y="2029275"/>
                      </a:moveTo>
                      <a:cubicBezTo>
                        <a:pt x="110059" y="1961806"/>
                        <a:pt x="40209" y="1806231"/>
                        <a:pt x="18778" y="1610175"/>
                      </a:cubicBezTo>
                      <a:cubicBezTo>
                        <a:pt x="-2653" y="1414119"/>
                        <a:pt x="-11384" y="1064075"/>
                        <a:pt x="23541" y="852938"/>
                      </a:cubicBezTo>
                      <a:cubicBezTo>
                        <a:pt x="58466" y="641801"/>
                        <a:pt x="120378" y="474319"/>
                        <a:pt x="228328" y="343350"/>
                      </a:cubicBezTo>
                      <a:cubicBezTo>
                        <a:pt x="336278" y="212381"/>
                        <a:pt x="498997" y="124275"/>
                        <a:pt x="671241" y="67125"/>
                      </a:cubicBezTo>
                      <a:cubicBezTo>
                        <a:pt x="843485" y="9975"/>
                        <a:pt x="1112566" y="-2725"/>
                        <a:pt x="1261791" y="450"/>
                      </a:cubicBezTo>
                      <a:cubicBezTo>
                        <a:pt x="1411016" y="3625"/>
                        <a:pt x="1492772" y="52044"/>
                        <a:pt x="1566591" y="86175"/>
                      </a:cubicBezTo>
                      <a:cubicBezTo>
                        <a:pt x="1640410" y="120306"/>
                        <a:pt x="1672953" y="187776"/>
                        <a:pt x="1704703" y="205238"/>
                      </a:cubicBezTo>
                      <a:cubicBezTo>
                        <a:pt x="1736453" y="222700"/>
                        <a:pt x="1685654" y="198094"/>
                        <a:pt x="1757091" y="190950"/>
                      </a:cubicBezTo>
                      <a:cubicBezTo>
                        <a:pt x="1828528" y="183806"/>
                        <a:pt x="1987278" y="141737"/>
                        <a:pt x="2133328" y="162375"/>
                      </a:cubicBezTo>
                      <a:cubicBezTo>
                        <a:pt x="2279378" y="183012"/>
                        <a:pt x="2529410" y="278263"/>
                        <a:pt x="2633391" y="314775"/>
                      </a:cubicBezTo>
                      <a:cubicBezTo>
                        <a:pt x="2737372" y="351287"/>
                        <a:pt x="2734991" y="356844"/>
                        <a:pt x="2757216" y="381450"/>
                      </a:cubicBezTo>
                      <a:cubicBezTo>
                        <a:pt x="2779441" y="406056"/>
                        <a:pt x="2797697" y="431457"/>
                        <a:pt x="2766741" y="462413"/>
                      </a:cubicBezTo>
                      <a:cubicBezTo>
                        <a:pt x="2735785" y="493369"/>
                        <a:pt x="2631803" y="520357"/>
                        <a:pt x="2571478" y="567188"/>
                      </a:cubicBezTo>
                      <a:cubicBezTo>
                        <a:pt x="2511153" y="614019"/>
                        <a:pt x="2465910" y="691806"/>
                        <a:pt x="2404791" y="743400"/>
                      </a:cubicBezTo>
                      <a:cubicBezTo>
                        <a:pt x="2343672" y="794994"/>
                        <a:pt x="2296841" y="826744"/>
                        <a:pt x="2204766" y="876750"/>
                      </a:cubicBezTo>
                      <a:cubicBezTo>
                        <a:pt x="2112691" y="926756"/>
                        <a:pt x="1934097" y="1010100"/>
                        <a:pt x="1852341" y="1043438"/>
                      </a:cubicBezTo>
                      <a:cubicBezTo>
                        <a:pt x="1770585" y="1076775"/>
                        <a:pt x="1746772" y="1077569"/>
                        <a:pt x="1714228" y="1076775"/>
                      </a:cubicBezTo>
                      <a:cubicBezTo>
                        <a:pt x="1681684" y="1075981"/>
                        <a:pt x="1672159" y="1030738"/>
                        <a:pt x="1657078" y="1038675"/>
                      </a:cubicBezTo>
                      <a:cubicBezTo>
                        <a:pt x="1641997" y="1046612"/>
                        <a:pt x="1645966" y="1089475"/>
                        <a:pt x="1623741" y="1124400"/>
                      </a:cubicBezTo>
                      <a:cubicBezTo>
                        <a:pt x="1601516" y="1159325"/>
                        <a:pt x="1580878" y="1211712"/>
                        <a:pt x="1523728" y="1248225"/>
                      </a:cubicBezTo>
                      <a:cubicBezTo>
                        <a:pt x="1466578" y="1284737"/>
                        <a:pt x="1366566" y="1318075"/>
                        <a:pt x="1280841" y="1343475"/>
                      </a:cubicBezTo>
                      <a:cubicBezTo>
                        <a:pt x="1195116" y="1368875"/>
                        <a:pt x="1093516" y="1362525"/>
                        <a:pt x="1009378" y="1400625"/>
                      </a:cubicBezTo>
                      <a:cubicBezTo>
                        <a:pt x="925241" y="1438725"/>
                        <a:pt x="837928" y="1520481"/>
                        <a:pt x="776016" y="1572075"/>
                      </a:cubicBezTo>
                      <a:cubicBezTo>
                        <a:pt x="714104" y="1623669"/>
                        <a:pt x="696640" y="1664151"/>
                        <a:pt x="637903" y="1710188"/>
                      </a:cubicBezTo>
                      <a:cubicBezTo>
                        <a:pt x="579166" y="1756225"/>
                        <a:pt x="484710" y="1797500"/>
                        <a:pt x="423591" y="1848300"/>
                      </a:cubicBezTo>
                      <a:cubicBezTo>
                        <a:pt x="362472" y="1899100"/>
                        <a:pt x="317229" y="1984032"/>
                        <a:pt x="271191" y="2014988"/>
                      </a:cubicBezTo>
                      <a:cubicBezTo>
                        <a:pt x="225154" y="2045944"/>
                        <a:pt x="194197" y="2096744"/>
                        <a:pt x="152128" y="2029275"/>
                      </a:cubicBezTo>
                      <a:close/>
                    </a:path>
                  </a:pathLst>
                </a:custGeom>
                <a:solidFill>
                  <a:srgbClr val="993300"/>
                </a:solidFill>
                <a:ln w="9525" cap="flat" cmpd="sng" algn="ctr">
                  <a:solidFill>
                    <a:srgbClr val="000000"/>
                  </a:solidFill>
                  <a:prstDash val="solid"/>
                </a:ln>
                <a:effectLst/>
              </p:spPr>
              <p:txBody>
                <a:bodyPr tIns="121920" bIns="121920" rtlCol="0" anchor="ctr" anchorCtr="0"/>
                <a:lstStyle/>
                <a:p>
                  <a:pPr algn="ctr" defTabSz="1015975" eaLnBrk="0" fontAlgn="base" hangingPunct="0">
                    <a:spcBef>
                      <a:spcPts val="400"/>
                    </a:spcBef>
                    <a:spcAft>
                      <a:spcPts val="400"/>
                    </a:spcAft>
                    <a:defRPr/>
                  </a:pPr>
                  <a:endParaRPr lang="en-US" sz="1467" b="1" kern="0" dirty="0">
                    <a:solidFill>
                      <a:srgbClr val="FFFFFF"/>
                    </a:solidFill>
                  </a:endParaRPr>
                </a:p>
              </p:txBody>
            </p:sp>
            <p:grpSp>
              <p:nvGrpSpPr>
                <p:cNvPr id="3" name="Group 2"/>
                <p:cNvGrpSpPr/>
                <p:nvPr/>
              </p:nvGrpSpPr>
              <p:grpSpPr>
                <a:xfrm>
                  <a:off x="4369614" y="4953402"/>
                  <a:ext cx="531649" cy="531649"/>
                  <a:chOff x="9678132" y="3167525"/>
                  <a:chExt cx="531649" cy="531649"/>
                </a:xfrm>
              </p:grpSpPr>
              <p:sp>
                <p:nvSpPr>
                  <p:cNvPr id="52" name="Oval 51"/>
                  <p:cNvSpPr/>
                  <p:nvPr/>
                </p:nvSpPr>
                <p:spPr>
                  <a:xfrm>
                    <a:off x="9678132" y="3167525"/>
                    <a:ext cx="531649" cy="531649"/>
                  </a:xfrm>
                  <a:prstGeom prst="ellipse">
                    <a:avLst/>
                  </a:prstGeom>
                  <a:solidFill>
                    <a:srgbClr val="FFC000"/>
                  </a:solidFill>
                  <a:ln>
                    <a:noFill/>
                  </a:ln>
                  <a:effectLst>
                    <a:glow rad="228600">
                      <a:schemeClr val="accent4">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53" name="Oval 52"/>
                  <p:cNvSpPr/>
                  <p:nvPr/>
                </p:nvSpPr>
                <p:spPr>
                  <a:xfrm>
                    <a:off x="9757256" y="3262090"/>
                    <a:ext cx="342520" cy="342520"/>
                  </a:xfrm>
                  <a:prstGeom prst="ellipse">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grpSp>
          <p:sp>
            <p:nvSpPr>
              <p:cNvPr id="41" name="TextBox 40"/>
              <p:cNvSpPr txBox="1"/>
              <p:nvPr/>
            </p:nvSpPr>
            <p:spPr>
              <a:xfrm>
                <a:off x="10348810" y="3096745"/>
                <a:ext cx="965093" cy="395136"/>
              </a:xfrm>
              <a:prstGeom prst="rect">
                <a:avLst/>
              </a:prstGeom>
            </p:spPr>
            <p:txBody>
              <a:bodyPr vert="horz" wrap="none" lIns="91440" tIns="45720" rIns="91440" bIns="45720" rtlCol="0">
                <a:noAutofit/>
              </a:bodyPr>
              <a:lstStyle/>
              <a:p>
                <a:r>
                  <a:rPr lang="en-US" sz="2400" dirty="0">
                    <a:solidFill>
                      <a:schemeClr val="bg1"/>
                    </a:solidFill>
                    <a:effectLst>
                      <a:outerShdw blurRad="38100" dist="38100" dir="2700000" algn="tl">
                        <a:srgbClr val="000000">
                          <a:alpha val="43137"/>
                        </a:srgbClr>
                      </a:outerShdw>
                    </a:effectLst>
                    <a:ea typeface="Arial Unicode MS" pitchFamily="34" charset="-128"/>
                    <a:cs typeface="Arial Unicode MS" pitchFamily="34" charset="-128"/>
                  </a:rPr>
                  <a:t>HCC</a:t>
                </a:r>
              </a:p>
            </p:txBody>
          </p:sp>
        </p:grpSp>
      </p:grpSp>
      <p:sp>
        <p:nvSpPr>
          <p:cNvPr id="60" name="Arrow: Right 59">
            <a:extLst>
              <a:ext uri="{FF2B5EF4-FFF2-40B4-BE49-F238E27FC236}">
                <a16:creationId xmlns:a16="http://schemas.microsoft.com/office/drawing/2014/main" id="{40649AD5-6858-4AAB-80B7-5277FCFD3B84}"/>
              </a:ext>
            </a:extLst>
          </p:cNvPr>
          <p:cNvSpPr/>
          <p:nvPr/>
        </p:nvSpPr>
        <p:spPr>
          <a:xfrm>
            <a:off x="9208495" y="1919920"/>
            <a:ext cx="792532" cy="323147"/>
          </a:xfrm>
          <a:prstGeom prst="rightArrow">
            <a:avLst/>
          </a:prstGeom>
          <a:gradFill>
            <a:gsLst>
              <a:gs pos="0">
                <a:schemeClr val="accent5"/>
              </a:gs>
              <a:gs pos="50000">
                <a:schemeClr val="accent5">
                  <a:lumMod val="60000"/>
                  <a:lumOff val="40000"/>
                </a:schemeClr>
              </a:gs>
              <a:gs pos="100000">
                <a:schemeClr val="accent5">
                  <a:lumMod val="20000"/>
                  <a:lumOff val="80000"/>
                </a:schemeClr>
              </a:gs>
            </a:gsLst>
            <a:lin ang="108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tx1"/>
              </a:solidFill>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019690CC-BD41-471D-BB9F-B0E5DAD79168}"/>
              </a:ext>
            </a:extLst>
          </p:cNvPr>
          <p:cNvSpPr/>
          <p:nvPr/>
        </p:nvSpPr>
        <p:spPr>
          <a:xfrm>
            <a:off x="10001027" y="1874767"/>
            <a:ext cx="1312876" cy="368300"/>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Unknown</a:t>
            </a:r>
          </a:p>
        </p:txBody>
      </p:sp>
      <p:grpSp>
        <p:nvGrpSpPr>
          <p:cNvPr id="22" name="Group 21">
            <a:extLst>
              <a:ext uri="{FF2B5EF4-FFF2-40B4-BE49-F238E27FC236}">
                <a16:creationId xmlns:a16="http://schemas.microsoft.com/office/drawing/2014/main" id="{B3E9CEFD-0B68-4F4C-B491-E1EE9DE53C37}"/>
              </a:ext>
            </a:extLst>
          </p:cNvPr>
          <p:cNvGrpSpPr/>
          <p:nvPr/>
        </p:nvGrpSpPr>
        <p:grpSpPr>
          <a:xfrm>
            <a:off x="5802073" y="2459029"/>
            <a:ext cx="3322874" cy="3086100"/>
            <a:chOff x="5802073" y="1917162"/>
            <a:chExt cx="3322874" cy="3086100"/>
          </a:xfrm>
        </p:grpSpPr>
        <p:sp>
          <p:nvSpPr>
            <p:cNvPr id="13" name="Pie 12"/>
            <p:cNvSpPr/>
            <p:nvPr/>
          </p:nvSpPr>
          <p:spPr>
            <a:xfrm rot="16200000">
              <a:off x="5808423" y="1910812"/>
              <a:ext cx="3086100" cy="3098800"/>
            </a:xfrm>
            <a:prstGeom prst="pie">
              <a:avLst>
                <a:gd name="adj1" fmla="val 4949294"/>
                <a:gd name="adj2" fmla="val 5432128"/>
              </a:avLst>
            </a:prstGeom>
            <a:solidFill>
              <a:schemeClr val="accent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a:p>
              <a:pPr algn="ctr"/>
              <a:endParaRPr lang="en-US" sz="1400" b="1" dirty="0">
                <a:solidFill>
                  <a:schemeClr val="tx1"/>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4C76F62C-C836-4864-AB3D-03BA058AAAF3}"/>
                </a:ext>
              </a:extLst>
            </p:cNvPr>
            <p:cNvSpPr txBox="1"/>
            <p:nvPr/>
          </p:nvSpPr>
          <p:spPr>
            <a:xfrm>
              <a:off x="7499347" y="3518973"/>
              <a:ext cx="1625600" cy="765521"/>
            </a:xfrm>
            <a:prstGeom prst="rect">
              <a:avLst/>
            </a:prstGeom>
          </p:spPr>
          <p:txBody>
            <a:bodyPr vert="horz" wrap="none" lIns="91440" tIns="45720" rIns="91440" bIns="45720" rtlCol="0">
              <a:noAutofit/>
            </a:bodyPr>
            <a:lstStyle/>
            <a:p>
              <a:pPr algn="ctr"/>
              <a:r>
                <a:rPr lang="en-US" sz="1200" b="1" dirty="0">
                  <a:ea typeface="Arial Unicode MS" pitchFamily="34" charset="-128"/>
                  <a:cs typeface="Arial Unicode MS" pitchFamily="34" charset="-128"/>
                </a:rPr>
                <a:t>F4 fibrosis </a:t>
              </a:r>
            </a:p>
          </p:txBody>
        </p:sp>
        <p:sp>
          <p:nvSpPr>
            <p:cNvPr id="42" name="TextBox 41"/>
            <p:cNvSpPr txBox="1"/>
            <p:nvPr/>
          </p:nvSpPr>
          <p:spPr>
            <a:xfrm>
              <a:off x="7465106" y="2928906"/>
              <a:ext cx="1077968" cy="399007"/>
            </a:xfrm>
            <a:prstGeom prst="rect">
              <a:avLst/>
            </a:prstGeom>
          </p:spPr>
          <p:txBody>
            <a:bodyPr vert="horz" wrap="none" lIns="91440" tIns="45720" rIns="91440" bIns="45720" rtlCol="0">
              <a:noAutofit/>
            </a:bodyPr>
            <a:lstStyle/>
            <a:p>
              <a:r>
                <a:rPr lang="en-US" sz="2400" dirty="0">
                  <a:ea typeface="Arial Unicode MS" pitchFamily="34" charset="-128"/>
                  <a:cs typeface="Arial Unicode MS" pitchFamily="34" charset="-128"/>
                </a:rPr>
                <a:t>Cirrhosis</a:t>
              </a:r>
            </a:p>
          </p:txBody>
        </p:sp>
      </p:grpSp>
      <p:cxnSp>
        <p:nvCxnSpPr>
          <p:cNvPr id="5" name="Connector: Elbow 4">
            <a:extLst>
              <a:ext uri="{FF2B5EF4-FFF2-40B4-BE49-F238E27FC236}">
                <a16:creationId xmlns:a16="http://schemas.microsoft.com/office/drawing/2014/main" id="{135489C5-FEA5-4936-8C44-E8D4C543CE2C}"/>
              </a:ext>
            </a:extLst>
          </p:cNvPr>
          <p:cNvCxnSpPr>
            <a:cxnSpLocks/>
            <a:stCxn id="35" idx="2"/>
            <a:endCxn id="37" idx="2"/>
          </p:cNvCxnSpPr>
          <p:nvPr/>
        </p:nvCxnSpPr>
        <p:spPr>
          <a:xfrm rot="16200000" flipH="1">
            <a:off x="7933247" y="1993141"/>
            <a:ext cx="193678" cy="5819432"/>
          </a:xfrm>
          <a:prstGeom prst="bentConnector3">
            <a:avLst>
              <a:gd name="adj1" fmla="val 218031"/>
            </a:avLst>
          </a:prstGeom>
          <a:ln w="38100">
            <a:solidFill>
              <a:schemeClr val="accent5"/>
            </a:solidFill>
            <a:tailEnd type="triangle"/>
          </a:ln>
        </p:spPr>
        <p:style>
          <a:lnRef idx="2">
            <a:schemeClr val="accent1"/>
          </a:lnRef>
          <a:fillRef idx="0">
            <a:schemeClr val="accent1"/>
          </a:fillRef>
          <a:effectRef idx="1">
            <a:schemeClr val="accent1"/>
          </a:effectRef>
          <a:fontRef idx="minor">
            <a:schemeClr val="tx1"/>
          </a:fontRef>
        </p:style>
      </p:cxnSp>
      <p:sp>
        <p:nvSpPr>
          <p:cNvPr id="45" name="Rectangle 44">
            <a:extLst>
              <a:ext uri="{FF2B5EF4-FFF2-40B4-BE49-F238E27FC236}">
                <a16:creationId xmlns:a16="http://schemas.microsoft.com/office/drawing/2014/main" id="{D28FECCE-AEB4-4951-95BD-E55CE35087B9}"/>
              </a:ext>
            </a:extLst>
          </p:cNvPr>
          <p:cNvSpPr/>
          <p:nvPr/>
        </p:nvSpPr>
        <p:spPr>
          <a:xfrm>
            <a:off x="5506663" y="4851539"/>
            <a:ext cx="5099050" cy="368299"/>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10-year cumulative HCC risk of 1.7 per 1000 patients</a:t>
            </a:r>
            <a:endParaRPr lang="en-US" sz="1200" b="1" dirty="0">
              <a:solidFill>
                <a:schemeClr val="tx1"/>
              </a:solidFill>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678E3EAF-E5C2-4461-BCE6-33AAB1325423}"/>
              </a:ext>
            </a:extLst>
          </p:cNvPr>
          <p:cNvSpPr/>
          <p:nvPr/>
        </p:nvSpPr>
        <p:spPr>
          <a:xfrm>
            <a:off x="5912453" y="5256751"/>
            <a:ext cx="4799388" cy="646331"/>
          </a:xfrm>
          <a:prstGeom prst="rect">
            <a:avLst/>
          </a:prstGeom>
        </p:spPr>
        <p:txBody>
          <a:bodyPr wrap="square">
            <a:spAutoFit/>
          </a:bodyPr>
          <a:lstStyle/>
          <a:p>
            <a:r>
              <a:rPr lang="en-US" dirty="0">
                <a:solidFill>
                  <a:srgbClr val="000000"/>
                </a:solidFill>
              </a:rPr>
              <a:t>20% of NASH-related hepatocellular carcinomas identified in patients without cirrhosis</a:t>
            </a:r>
            <a:r>
              <a:rPr lang="en-US" baseline="30000" dirty="0">
                <a:solidFill>
                  <a:srgbClr val="000000"/>
                </a:solidFill>
              </a:rPr>
              <a:t>2,3</a:t>
            </a:r>
            <a:endParaRPr lang="en-GB" baseline="30000" dirty="0"/>
          </a:p>
        </p:txBody>
      </p:sp>
    </p:spTree>
    <p:extLst>
      <p:ext uri="{BB962C8B-B14F-4D97-AF65-F5344CB8AC3E}">
        <p14:creationId xmlns:p14="http://schemas.microsoft.com/office/powerpoint/2010/main" val="1027111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C497BA-4C9F-9643-B976-25A6A15E9B66}"/>
              </a:ext>
            </a:extLst>
          </p:cNvPr>
          <p:cNvSpPr>
            <a:spLocks noGrp="1"/>
          </p:cNvSpPr>
          <p:nvPr>
            <p:ph type="body" sz="quarter" idx="10"/>
          </p:nvPr>
        </p:nvSpPr>
        <p:spPr/>
        <p:txBody>
          <a:bodyPr/>
          <a:lstStyle/>
          <a:p>
            <a:r>
              <a:rPr lang="en-US" dirty="0"/>
              <a:t>Morbidity and Mortality</a:t>
            </a:r>
          </a:p>
        </p:txBody>
      </p:sp>
      <p:sp>
        <p:nvSpPr>
          <p:cNvPr id="5" name="Slide Number Placeholder 4">
            <a:extLst>
              <a:ext uri="{FF2B5EF4-FFF2-40B4-BE49-F238E27FC236}">
                <a16:creationId xmlns:a16="http://schemas.microsoft.com/office/drawing/2014/main" id="{02E13BD1-BA30-2141-8885-26E74778468A}"/>
              </a:ext>
            </a:extLst>
          </p:cNvPr>
          <p:cNvSpPr>
            <a:spLocks noGrp="1"/>
          </p:cNvSpPr>
          <p:nvPr>
            <p:ph type="sldNum" sz="quarter" idx="4294967295"/>
          </p:nvPr>
        </p:nvSpPr>
        <p:spPr>
          <a:xfrm>
            <a:off x="11826875" y="6632575"/>
            <a:ext cx="365125" cy="225425"/>
          </a:xfrm>
        </p:spPr>
        <p:txBody>
          <a:bodyPr/>
          <a:lstStyle/>
          <a:p>
            <a:fld id="{CADEBDAC-4AB6-BB4D-B369-93AFCDEF87B0}" type="slidenum">
              <a:rPr lang="en-US" smtClean="0"/>
              <a:pPr/>
              <a:t>15</a:t>
            </a:fld>
            <a:endParaRPr lang="en-US" dirty="0"/>
          </a:p>
        </p:txBody>
      </p:sp>
    </p:spTree>
    <p:extLst>
      <p:ext uri="{BB962C8B-B14F-4D97-AF65-F5344CB8AC3E}">
        <p14:creationId xmlns:p14="http://schemas.microsoft.com/office/powerpoint/2010/main" val="2879808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50451D8-FAD0-4741-A1C7-B321A4115969}"/>
              </a:ext>
            </a:extLst>
          </p:cNvPr>
          <p:cNvSpPr>
            <a:spLocks noGrp="1"/>
          </p:cNvSpPr>
          <p:nvPr>
            <p:ph sz="quarter" idx="15"/>
          </p:nvPr>
        </p:nvSpPr>
        <p:spPr/>
        <p:txBody>
          <a:bodyPr/>
          <a:lstStyle/>
          <a:p>
            <a:r>
              <a:rPr lang="en-US" dirty="0"/>
              <a:t>The risk of liver-related death is statistically higher only after progression to F2 or higher</a:t>
            </a:r>
            <a:r>
              <a:rPr lang="en-US" baseline="30000" dirty="0"/>
              <a:t>1</a:t>
            </a:r>
            <a:endParaRPr lang="en-GB" baseline="30000" dirty="0"/>
          </a:p>
        </p:txBody>
      </p:sp>
      <p:sp>
        <p:nvSpPr>
          <p:cNvPr id="7" name="Content Placeholder 6">
            <a:extLst>
              <a:ext uri="{FF2B5EF4-FFF2-40B4-BE49-F238E27FC236}">
                <a16:creationId xmlns:a16="http://schemas.microsoft.com/office/drawing/2014/main" id="{0458ECD8-FED2-4776-B089-68D42EF47AE7}"/>
              </a:ext>
            </a:extLst>
          </p:cNvPr>
          <p:cNvSpPr>
            <a:spLocks noGrp="1"/>
          </p:cNvSpPr>
          <p:nvPr>
            <p:ph sz="quarter" idx="16"/>
          </p:nvPr>
        </p:nvSpPr>
        <p:spPr/>
        <p:txBody>
          <a:bodyPr/>
          <a:lstStyle/>
          <a:p>
            <a:r>
              <a:rPr lang="en-GB" dirty="0"/>
              <a:t>Among patients with NASH, those with cirrhosis are at greater risk for decompensation, HCC or death compared with less advanced fibrosis</a:t>
            </a:r>
            <a:r>
              <a:rPr lang="en-US" baseline="30000" dirty="0"/>
              <a:t>2</a:t>
            </a:r>
            <a:endParaRPr lang="en-GB" baseline="30000" dirty="0"/>
          </a:p>
        </p:txBody>
      </p:sp>
      <p:sp>
        <p:nvSpPr>
          <p:cNvPr id="2" name="Title 1">
            <a:extLst>
              <a:ext uri="{FF2B5EF4-FFF2-40B4-BE49-F238E27FC236}">
                <a16:creationId xmlns:a16="http://schemas.microsoft.com/office/drawing/2014/main" id="{D3258212-1C39-42BF-AC76-C4096BFCF5EC}"/>
              </a:ext>
            </a:extLst>
          </p:cNvPr>
          <p:cNvSpPr>
            <a:spLocks noGrp="1"/>
          </p:cNvSpPr>
          <p:nvPr>
            <p:ph type="title"/>
          </p:nvPr>
        </p:nvSpPr>
        <p:spPr/>
        <p:txBody>
          <a:bodyPr/>
          <a:lstStyle/>
          <a:p>
            <a:r>
              <a:rPr lang="en-US" dirty="0"/>
              <a:t>Fibrosis Severity is Increasingly Associated with Morbidity and Mortality</a:t>
            </a:r>
            <a:endParaRPr lang="en-GB" dirty="0"/>
          </a:p>
        </p:txBody>
      </p:sp>
      <p:sp>
        <p:nvSpPr>
          <p:cNvPr id="3" name="Footer Placeholder 2">
            <a:extLst>
              <a:ext uri="{FF2B5EF4-FFF2-40B4-BE49-F238E27FC236}">
                <a16:creationId xmlns:a16="http://schemas.microsoft.com/office/drawing/2014/main" id="{F369579A-9E1D-43F1-A489-C10974C08F90}"/>
              </a:ext>
            </a:extLst>
          </p:cNvPr>
          <p:cNvSpPr>
            <a:spLocks noGrp="1"/>
          </p:cNvSpPr>
          <p:nvPr>
            <p:ph type="ftr" sz="quarter" idx="18"/>
          </p:nvPr>
        </p:nvSpPr>
        <p:spPr/>
        <p:txBody>
          <a:bodyPr/>
          <a:lstStyle/>
          <a:p>
            <a:endParaRPr lang="en-US" dirty="0"/>
          </a:p>
        </p:txBody>
      </p:sp>
      <p:sp>
        <p:nvSpPr>
          <p:cNvPr id="4" name="Slide Number Placeholder 3">
            <a:extLst>
              <a:ext uri="{FF2B5EF4-FFF2-40B4-BE49-F238E27FC236}">
                <a16:creationId xmlns:a16="http://schemas.microsoft.com/office/drawing/2014/main" id="{816609B5-7765-4858-A4E5-CABE5A53B907}"/>
              </a:ext>
            </a:extLst>
          </p:cNvPr>
          <p:cNvSpPr>
            <a:spLocks noGrp="1"/>
          </p:cNvSpPr>
          <p:nvPr>
            <p:ph type="sldNum" sz="quarter" idx="19"/>
          </p:nvPr>
        </p:nvSpPr>
        <p:spPr/>
        <p:txBody>
          <a:bodyPr/>
          <a:lstStyle/>
          <a:p>
            <a:fld id="{CADEBDAC-4AB6-BB4D-B369-93AFCDEF87B0}" type="slidenum">
              <a:rPr lang="en-US" smtClean="0"/>
              <a:pPr/>
              <a:t>16</a:t>
            </a:fld>
            <a:endParaRPr lang="en-US" dirty="0"/>
          </a:p>
        </p:txBody>
      </p:sp>
      <p:sp>
        <p:nvSpPr>
          <p:cNvPr id="5" name="Text Placeholder 4">
            <a:extLst>
              <a:ext uri="{FF2B5EF4-FFF2-40B4-BE49-F238E27FC236}">
                <a16:creationId xmlns:a16="http://schemas.microsoft.com/office/drawing/2014/main" id="{83B36337-5959-4028-9594-954677B4E501}"/>
              </a:ext>
            </a:extLst>
          </p:cNvPr>
          <p:cNvSpPr>
            <a:spLocks noGrp="1"/>
          </p:cNvSpPr>
          <p:nvPr>
            <p:ph type="body" sz="quarter" idx="20"/>
          </p:nvPr>
        </p:nvSpPr>
        <p:spPr>
          <a:xfrm>
            <a:off x="304800" y="6352401"/>
            <a:ext cx="10179050" cy="276999"/>
          </a:xfrm>
        </p:spPr>
        <p:txBody>
          <a:bodyPr/>
          <a:lstStyle/>
          <a:p>
            <a:r>
              <a:rPr lang="en-US" dirty="0"/>
              <a:t>CI, confidence interval; CTP, Child–Turcotte–Pugh; F, fibrosis stage; HCC, hepatocellular carcinoma; NASH, nonalcoholic steatohepatitis.</a:t>
            </a:r>
            <a:br>
              <a:rPr lang="en-US" dirty="0"/>
            </a:br>
            <a:r>
              <a:rPr lang="en-US" dirty="0"/>
              <a:t>Adapted from: 1. </a:t>
            </a:r>
            <a:r>
              <a:rPr lang="en-GB" dirty="0" err="1"/>
              <a:t>Dulai</a:t>
            </a:r>
            <a:r>
              <a:rPr lang="en-GB" dirty="0"/>
              <a:t> PS, et al. Hepatology. 2017;65:1557–1565; 2. </a:t>
            </a:r>
            <a:r>
              <a:rPr lang="en-US" dirty="0" err="1"/>
              <a:t>Vilar</a:t>
            </a:r>
            <a:r>
              <a:rPr lang="en-US" dirty="0"/>
              <a:t>-Gomez E, et al. Gastroenterology. 2018;155(2):443–457.</a:t>
            </a:r>
            <a:endParaRPr lang="en-GB" dirty="0"/>
          </a:p>
        </p:txBody>
      </p:sp>
      <p:graphicFrame>
        <p:nvGraphicFramePr>
          <p:cNvPr id="8" name="Table 7">
            <a:extLst>
              <a:ext uri="{FF2B5EF4-FFF2-40B4-BE49-F238E27FC236}">
                <a16:creationId xmlns:a16="http://schemas.microsoft.com/office/drawing/2014/main" id="{35644841-4095-48FB-97D6-38DDCD1E0C0D}"/>
              </a:ext>
            </a:extLst>
          </p:cNvPr>
          <p:cNvGraphicFramePr>
            <a:graphicFrameLocks noGrp="1"/>
          </p:cNvGraphicFramePr>
          <p:nvPr>
            <p:extLst>
              <p:ext uri="{D42A27DB-BD31-4B8C-83A1-F6EECF244321}">
                <p14:modId xmlns:p14="http://schemas.microsoft.com/office/powerpoint/2010/main" val="825309726"/>
              </p:ext>
            </p:extLst>
          </p:nvPr>
        </p:nvGraphicFramePr>
        <p:xfrm>
          <a:off x="6318504" y="2480618"/>
          <a:ext cx="5550280" cy="3710360"/>
        </p:xfrm>
        <a:graphic>
          <a:graphicData uri="http://schemas.openxmlformats.org/drawingml/2006/table">
            <a:tbl>
              <a:tblPr firstRow="1" bandRow="1">
                <a:tableStyleId>{21E4AEA4-8DFA-4A89-87EB-49C32662AFE0}</a:tableStyleId>
              </a:tblPr>
              <a:tblGrid>
                <a:gridCol w="2189392">
                  <a:extLst>
                    <a:ext uri="{9D8B030D-6E8A-4147-A177-3AD203B41FA5}">
                      <a16:colId xmlns:a16="http://schemas.microsoft.com/office/drawing/2014/main" val="3548790446"/>
                    </a:ext>
                  </a:extLst>
                </a:gridCol>
                <a:gridCol w="964095">
                  <a:extLst>
                    <a:ext uri="{9D8B030D-6E8A-4147-A177-3AD203B41FA5}">
                      <a16:colId xmlns:a16="http://schemas.microsoft.com/office/drawing/2014/main" val="4178354447"/>
                    </a:ext>
                  </a:extLst>
                </a:gridCol>
                <a:gridCol w="1252331">
                  <a:extLst>
                    <a:ext uri="{9D8B030D-6E8A-4147-A177-3AD203B41FA5}">
                      <a16:colId xmlns:a16="http://schemas.microsoft.com/office/drawing/2014/main" val="1593576656"/>
                    </a:ext>
                  </a:extLst>
                </a:gridCol>
                <a:gridCol w="1144462">
                  <a:extLst>
                    <a:ext uri="{9D8B030D-6E8A-4147-A177-3AD203B41FA5}">
                      <a16:colId xmlns:a16="http://schemas.microsoft.com/office/drawing/2014/main" val="1270358251"/>
                    </a:ext>
                  </a:extLst>
                </a:gridCol>
              </a:tblGrid>
              <a:tr h="630937">
                <a:tc>
                  <a:txBody>
                    <a:bodyPr/>
                    <a:lstStyle/>
                    <a:p>
                      <a:pPr algn="l"/>
                      <a:r>
                        <a:rPr lang="en-US" dirty="0"/>
                        <a:t>Clinical outcomes</a:t>
                      </a:r>
                      <a:endParaRPr lang="en-GB" dirty="0"/>
                    </a:p>
                  </a:txBody>
                  <a:tcPr/>
                </a:tc>
                <a:tc>
                  <a:txBody>
                    <a:bodyPr/>
                    <a:lstStyle/>
                    <a:p>
                      <a:pPr algn="ctr"/>
                      <a:r>
                        <a:rPr lang="en-US" dirty="0"/>
                        <a:t>F3</a:t>
                      </a:r>
                      <a:br>
                        <a:rPr lang="en-US" dirty="0"/>
                      </a:br>
                      <a:r>
                        <a:rPr lang="en-US" dirty="0"/>
                        <a:t>(n=159)</a:t>
                      </a:r>
                      <a:endParaRPr lang="en-GB" dirty="0"/>
                    </a:p>
                  </a:txBody>
                  <a:tcPr/>
                </a:tc>
                <a:tc>
                  <a:txBody>
                    <a:bodyPr/>
                    <a:lstStyle/>
                    <a:p>
                      <a:pPr algn="ctr"/>
                      <a:r>
                        <a:rPr lang="en-US" dirty="0"/>
                        <a:t>F4 CTP A5</a:t>
                      </a:r>
                      <a:br>
                        <a:rPr lang="en-US" dirty="0"/>
                      </a:br>
                      <a:r>
                        <a:rPr lang="en-US" dirty="0"/>
                        <a:t> (n=222)</a:t>
                      </a:r>
                      <a:endParaRPr lang="en-GB" dirty="0"/>
                    </a:p>
                  </a:txBody>
                  <a:tcPr/>
                </a:tc>
                <a:tc>
                  <a:txBody>
                    <a:bodyPr/>
                    <a:lstStyle/>
                    <a:p>
                      <a:pPr algn="ctr"/>
                      <a:r>
                        <a:rPr lang="en-US" dirty="0"/>
                        <a:t>F4 CTP A6 </a:t>
                      </a:r>
                      <a:br>
                        <a:rPr lang="en-US" dirty="0"/>
                      </a:br>
                      <a:r>
                        <a:rPr lang="en-US" dirty="0"/>
                        <a:t>(n=77)</a:t>
                      </a:r>
                      <a:endParaRPr lang="en-GB" dirty="0"/>
                    </a:p>
                  </a:txBody>
                  <a:tcPr/>
                </a:tc>
                <a:extLst>
                  <a:ext uri="{0D108BD9-81ED-4DB2-BD59-A6C34878D82A}">
                    <a16:rowId xmlns:a16="http://schemas.microsoft.com/office/drawing/2014/main" val="3983942877"/>
                  </a:ext>
                </a:extLst>
              </a:tr>
              <a:tr h="595162">
                <a:tc>
                  <a:txBody>
                    <a:bodyPr/>
                    <a:lstStyle/>
                    <a:p>
                      <a:r>
                        <a:rPr lang="en-US" sz="1600" dirty="0"/>
                        <a:t>Overall mortality or liver transplantation</a:t>
                      </a:r>
                      <a:endParaRPr lang="en-GB" sz="1600" dirty="0"/>
                    </a:p>
                  </a:txBody>
                  <a:tcPr/>
                </a:tc>
                <a:tc>
                  <a:txBody>
                    <a:bodyPr/>
                    <a:lstStyle/>
                    <a:p>
                      <a:pPr algn="ctr"/>
                      <a:r>
                        <a:rPr lang="en-US" sz="1600" dirty="0"/>
                        <a:t>3%</a:t>
                      </a:r>
                      <a:endParaRPr lang="en-GB" sz="1600" dirty="0"/>
                    </a:p>
                  </a:txBody>
                  <a:tcPr/>
                </a:tc>
                <a:tc>
                  <a:txBody>
                    <a:bodyPr/>
                    <a:lstStyle/>
                    <a:p>
                      <a:pPr algn="ctr"/>
                      <a:r>
                        <a:rPr lang="en-US" sz="1600" dirty="0"/>
                        <a:t>11%</a:t>
                      </a:r>
                      <a:endParaRPr lang="en-GB" sz="1600" dirty="0"/>
                    </a:p>
                  </a:txBody>
                  <a:tcPr/>
                </a:tc>
                <a:tc>
                  <a:txBody>
                    <a:bodyPr/>
                    <a:lstStyle/>
                    <a:p>
                      <a:pPr algn="ctr"/>
                      <a:r>
                        <a:rPr lang="en-US" sz="1600" dirty="0"/>
                        <a:t>58%</a:t>
                      </a:r>
                      <a:endParaRPr lang="en-GB" sz="1600" dirty="0"/>
                    </a:p>
                  </a:txBody>
                  <a:tcPr/>
                </a:tc>
                <a:extLst>
                  <a:ext uri="{0D108BD9-81ED-4DB2-BD59-A6C34878D82A}">
                    <a16:rowId xmlns:a16="http://schemas.microsoft.com/office/drawing/2014/main" val="1975405345"/>
                  </a:ext>
                </a:extLst>
              </a:tr>
              <a:tr h="595162">
                <a:tc>
                  <a:txBody>
                    <a:bodyPr/>
                    <a:lstStyle/>
                    <a:p>
                      <a:r>
                        <a:rPr lang="en-US" sz="1600" dirty="0"/>
                        <a:t>First occurrence of a major clinical event</a:t>
                      </a:r>
                      <a:endParaRPr lang="en-GB" sz="1600" dirty="0"/>
                    </a:p>
                  </a:txBody>
                  <a:tcPr/>
                </a:tc>
                <a:tc>
                  <a:txBody>
                    <a:bodyPr/>
                    <a:lstStyle/>
                    <a:p>
                      <a:pPr algn="ctr"/>
                      <a:r>
                        <a:rPr lang="en-GB" sz="1600" dirty="0"/>
                        <a:t>16%</a:t>
                      </a:r>
                    </a:p>
                  </a:txBody>
                  <a:tcPr/>
                </a:tc>
                <a:tc>
                  <a:txBody>
                    <a:bodyPr/>
                    <a:lstStyle/>
                    <a:p>
                      <a:pPr algn="ctr"/>
                      <a:r>
                        <a:rPr lang="en-GB" sz="1600" dirty="0"/>
                        <a:t>28%</a:t>
                      </a:r>
                    </a:p>
                  </a:txBody>
                  <a:tcPr/>
                </a:tc>
                <a:tc>
                  <a:txBody>
                    <a:bodyPr/>
                    <a:lstStyle/>
                    <a:p>
                      <a:pPr algn="ctr"/>
                      <a:r>
                        <a:rPr lang="en-GB" sz="1600" dirty="0"/>
                        <a:t>66%</a:t>
                      </a:r>
                    </a:p>
                  </a:txBody>
                  <a:tcPr/>
                </a:tc>
                <a:extLst>
                  <a:ext uri="{0D108BD9-81ED-4DB2-BD59-A6C34878D82A}">
                    <a16:rowId xmlns:a16="http://schemas.microsoft.com/office/drawing/2014/main" val="733278845"/>
                  </a:ext>
                </a:extLst>
              </a:tr>
              <a:tr h="595162">
                <a:tc>
                  <a:txBody>
                    <a:bodyPr/>
                    <a:lstStyle/>
                    <a:p>
                      <a:pPr marL="177800" indent="0"/>
                      <a:r>
                        <a:rPr lang="en-GB" sz="1600" b="0" i="0" u="none" strike="noStrike" kern="1200" baseline="0" dirty="0">
                          <a:solidFill>
                            <a:schemeClr val="dk1"/>
                          </a:solidFill>
                          <a:latin typeface="+mn-lt"/>
                          <a:ea typeface="+mn-ea"/>
                          <a:cs typeface="+mn-cs"/>
                        </a:rPr>
                        <a:t>Hepatic decompensation</a:t>
                      </a:r>
                      <a:endParaRPr lang="en-GB" sz="1600" dirty="0"/>
                    </a:p>
                  </a:txBody>
                  <a:tcPr/>
                </a:tc>
                <a:tc>
                  <a:txBody>
                    <a:bodyPr/>
                    <a:lstStyle/>
                    <a:p>
                      <a:pPr algn="ctr"/>
                      <a:r>
                        <a:rPr lang="en-US" sz="1600" dirty="0"/>
                        <a:t>19%</a:t>
                      </a:r>
                      <a:endParaRPr lang="en-GB" sz="1600" dirty="0"/>
                    </a:p>
                  </a:txBody>
                  <a:tcPr/>
                </a:tc>
                <a:tc>
                  <a:txBody>
                    <a:bodyPr/>
                    <a:lstStyle/>
                    <a:p>
                      <a:pPr algn="ctr"/>
                      <a:r>
                        <a:rPr lang="en-US" sz="1600" dirty="0"/>
                        <a:t>59%</a:t>
                      </a:r>
                      <a:endParaRPr lang="en-GB" sz="1600" dirty="0"/>
                    </a:p>
                  </a:txBody>
                  <a:tcPr/>
                </a:tc>
                <a:tc>
                  <a:txBody>
                    <a:bodyPr/>
                    <a:lstStyle/>
                    <a:p>
                      <a:pPr algn="ctr"/>
                      <a:r>
                        <a:rPr lang="en-US" sz="1600" dirty="0"/>
                        <a:t>85%</a:t>
                      </a:r>
                      <a:endParaRPr lang="en-GB" sz="1600" dirty="0"/>
                    </a:p>
                  </a:txBody>
                  <a:tcPr/>
                </a:tc>
                <a:extLst>
                  <a:ext uri="{0D108BD9-81ED-4DB2-BD59-A6C34878D82A}">
                    <a16:rowId xmlns:a16="http://schemas.microsoft.com/office/drawing/2014/main" val="566754513"/>
                  </a:ext>
                </a:extLst>
              </a:tr>
              <a:tr h="344816">
                <a:tc>
                  <a:txBody>
                    <a:bodyPr/>
                    <a:lstStyle/>
                    <a:p>
                      <a:pPr marL="177800" indent="0"/>
                      <a:r>
                        <a:rPr lang="en-US" sz="1600" dirty="0"/>
                        <a:t>HCC</a:t>
                      </a:r>
                      <a:endParaRPr lang="en-GB" sz="1600" dirty="0"/>
                    </a:p>
                  </a:txBody>
                  <a:tcPr/>
                </a:tc>
                <a:tc>
                  <a:txBody>
                    <a:bodyPr/>
                    <a:lstStyle/>
                    <a:p>
                      <a:pPr algn="ctr"/>
                      <a:r>
                        <a:rPr lang="en-US" sz="1600" dirty="0"/>
                        <a:t>8%</a:t>
                      </a:r>
                      <a:endParaRPr lang="en-GB" sz="1600" dirty="0"/>
                    </a:p>
                  </a:txBody>
                  <a:tcPr/>
                </a:tc>
                <a:tc>
                  <a:txBody>
                    <a:bodyPr/>
                    <a:lstStyle/>
                    <a:p>
                      <a:pPr algn="ctr"/>
                      <a:r>
                        <a:rPr lang="en-US" sz="1600" dirty="0"/>
                        <a:t>19%</a:t>
                      </a:r>
                      <a:endParaRPr lang="en-GB" sz="1600" dirty="0"/>
                    </a:p>
                  </a:txBody>
                  <a:tcPr/>
                </a:tc>
                <a:tc>
                  <a:txBody>
                    <a:bodyPr/>
                    <a:lstStyle/>
                    <a:p>
                      <a:pPr algn="ctr"/>
                      <a:r>
                        <a:rPr lang="en-US" sz="1600" dirty="0"/>
                        <a:t>15%</a:t>
                      </a:r>
                      <a:endParaRPr lang="en-GB" sz="1600" dirty="0"/>
                    </a:p>
                  </a:txBody>
                  <a:tcPr/>
                </a:tc>
                <a:extLst>
                  <a:ext uri="{0D108BD9-81ED-4DB2-BD59-A6C34878D82A}">
                    <a16:rowId xmlns:a16="http://schemas.microsoft.com/office/drawing/2014/main" val="490183982"/>
                  </a:ext>
                </a:extLst>
              </a:tr>
              <a:tr h="595162">
                <a:tc>
                  <a:txBody>
                    <a:bodyPr/>
                    <a:lstStyle/>
                    <a:p>
                      <a:pPr marL="177800" indent="0"/>
                      <a:r>
                        <a:rPr lang="en-US" sz="1600" dirty="0"/>
                        <a:t>Non-hepatic malignant neoplasm</a:t>
                      </a:r>
                      <a:endParaRPr lang="en-GB" sz="1600" dirty="0"/>
                    </a:p>
                  </a:txBody>
                  <a:tcPr/>
                </a:tc>
                <a:tc>
                  <a:txBody>
                    <a:bodyPr/>
                    <a:lstStyle/>
                    <a:p>
                      <a:pPr algn="ctr"/>
                      <a:r>
                        <a:rPr lang="en-US" sz="1600" dirty="0"/>
                        <a:t>38%</a:t>
                      </a:r>
                      <a:endParaRPr lang="en-GB" sz="1600" dirty="0"/>
                    </a:p>
                  </a:txBody>
                  <a:tcPr/>
                </a:tc>
                <a:tc>
                  <a:txBody>
                    <a:bodyPr/>
                    <a:lstStyle/>
                    <a:p>
                      <a:pPr algn="ctr"/>
                      <a:r>
                        <a:rPr lang="en-US" sz="1600" dirty="0"/>
                        <a:t>16%</a:t>
                      </a:r>
                      <a:endParaRPr lang="en-GB" sz="1600" dirty="0"/>
                    </a:p>
                  </a:txBody>
                  <a:tcPr/>
                </a:tc>
                <a:tc>
                  <a:txBody>
                    <a:bodyPr/>
                    <a:lstStyle/>
                    <a:p>
                      <a:pPr algn="ctr"/>
                      <a:r>
                        <a:rPr lang="en-US" sz="1600" dirty="0"/>
                        <a:t>0</a:t>
                      </a:r>
                      <a:endParaRPr lang="en-GB" sz="1600" dirty="0"/>
                    </a:p>
                  </a:txBody>
                  <a:tcPr/>
                </a:tc>
                <a:extLst>
                  <a:ext uri="{0D108BD9-81ED-4DB2-BD59-A6C34878D82A}">
                    <a16:rowId xmlns:a16="http://schemas.microsoft.com/office/drawing/2014/main" val="2428574756"/>
                  </a:ext>
                </a:extLst>
              </a:tr>
              <a:tr h="344816">
                <a:tc>
                  <a:txBody>
                    <a:bodyPr/>
                    <a:lstStyle/>
                    <a:p>
                      <a:pPr marL="177800" indent="0"/>
                      <a:r>
                        <a:rPr lang="en-US" sz="1600" dirty="0"/>
                        <a:t>Major vascular event</a:t>
                      </a:r>
                      <a:endParaRPr lang="en-GB" sz="1600" dirty="0"/>
                    </a:p>
                  </a:txBody>
                  <a:tcPr/>
                </a:tc>
                <a:tc>
                  <a:txBody>
                    <a:bodyPr/>
                    <a:lstStyle/>
                    <a:p>
                      <a:pPr algn="ctr"/>
                      <a:r>
                        <a:rPr lang="en-US" sz="1600" dirty="0"/>
                        <a:t>35%</a:t>
                      </a:r>
                      <a:endParaRPr lang="en-GB" sz="1600" dirty="0"/>
                    </a:p>
                  </a:txBody>
                  <a:tcPr/>
                </a:tc>
                <a:tc>
                  <a:txBody>
                    <a:bodyPr/>
                    <a:lstStyle/>
                    <a:p>
                      <a:pPr algn="ctr"/>
                      <a:r>
                        <a:rPr lang="en-US" sz="1600" dirty="0"/>
                        <a:t>6%</a:t>
                      </a:r>
                      <a:endParaRPr lang="en-GB" sz="1600" dirty="0"/>
                    </a:p>
                  </a:txBody>
                  <a:tcPr/>
                </a:tc>
                <a:tc>
                  <a:txBody>
                    <a:bodyPr/>
                    <a:lstStyle/>
                    <a:p>
                      <a:pPr algn="ctr"/>
                      <a:r>
                        <a:rPr lang="en-US" sz="1600" dirty="0"/>
                        <a:t>0</a:t>
                      </a:r>
                      <a:endParaRPr lang="en-GB" sz="1600" dirty="0"/>
                    </a:p>
                  </a:txBody>
                  <a:tcPr/>
                </a:tc>
                <a:extLst>
                  <a:ext uri="{0D108BD9-81ED-4DB2-BD59-A6C34878D82A}">
                    <a16:rowId xmlns:a16="http://schemas.microsoft.com/office/drawing/2014/main" val="2866901782"/>
                  </a:ext>
                </a:extLst>
              </a:tr>
            </a:tbl>
          </a:graphicData>
        </a:graphic>
      </p:graphicFrame>
      <p:sp>
        <p:nvSpPr>
          <p:cNvPr id="15" name="Rectangle 14">
            <a:extLst>
              <a:ext uri="{FF2B5EF4-FFF2-40B4-BE49-F238E27FC236}">
                <a16:creationId xmlns:a16="http://schemas.microsoft.com/office/drawing/2014/main" id="{191DD4D0-1C9B-4A78-B773-3F907B1B22FF}"/>
              </a:ext>
            </a:extLst>
          </p:cNvPr>
          <p:cNvSpPr/>
          <p:nvPr/>
        </p:nvSpPr>
        <p:spPr>
          <a:xfrm>
            <a:off x="1306189" y="2480618"/>
            <a:ext cx="4321504" cy="307777"/>
          </a:xfrm>
          <a:prstGeom prst="rect">
            <a:avLst/>
          </a:prstGeom>
        </p:spPr>
        <p:txBody>
          <a:bodyPr wrap="none">
            <a:spAutoFit/>
          </a:bodyPr>
          <a:lstStyle/>
          <a:p>
            <a:r>
              <a:rPr lang="en-GB" sz="1400" dirty="0"/>
              <a:t>Fibrosis stage-specific liver-related mortality rate ratios</a:t>
            </a:r>
            <a:r>
              <a:rPr lang="en-GB" sz="1400" baseline="30000" dirty="0"/>
              <a:t>1</a:t>
            </a:r>
            <a:r>
              <a:rPr lang="en-GB" sz="1400" dirty="0"/>
              <a:t> </a:t>
            </a:r>
          </a:p>
        </p:txBody>
      </p:sp>
      <p:grpSp>
        <p:nvGrpSpPr>
          <p:cNvPr id="11" name="Group 10">
            <a:extLst>
              <a:ext uri="{FF2B5EF4-FFF2-40B4-BE49-F238E27FC236}">
                <a16:creationId xmlns:a16="http://schemas.microsoft.com/office/drawing/2014/main" id="{B64B39D6-92ED-4631-A287-112E092EEC18}"/>
              </a:ext>
            </a:extLst>
          </p:cNvPr>
          <p:cNvGrpSpPr/>
          <p:nvPr/>
        </p:nvGrpSpPr>
        <p:grpSpPr>
          <a:xfrm>
            <a:off x="198783" y="2792065"/>
            <a:ext cx="5432576" cy="3101822"/>
            <a:chOff x="1042651" y="2172683"/>
            <a:chExt cx="5432576" cy="3101822"/>
          </a:xfrm>
        </p:grpSpPr>
        <p:graphicFrame>
          <p:nvGraphicFramePr>
            <p:cNvPr id="13" name="Chart 12">
              <a:extLst>
                <a:ext uri="{FF2B5EF4-FFF2-40B4-BE49-F238E27FC236}">
                  <a16:creationId xmlns:a16="http://schemas.microsoft.com/office/drawing/2014/main" id="{2278B160-DAE0-4B4B-8976-8B094E7F5FBA}"/>
                </a:ext>
              </a:extLst>
            </p:cNvPr>
            <p:cNvGraphicFramePr/>
            <p:nvPr>
              <p:extLst>
                <p:ext uri="{D42A27DB-BD31-4B8C-83A1-F6EECF244321}">
                  <p14:modId xmlns:p14="http://schemas.microsoft.com/office/powerpoint/2010/main" val="787088337"/>
                </p:ext>
              </p:extLst>
            </p:nvPr>
          </p:nvGraphicFramePr>
          <p:xfrm>
            <a:off x="2032000" y="2172683"/>
            <a:ext cx="4443227" cy="2718293"/>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12659521-B597-435C-A32A-044CA9E3ACD0}"/>
                </a:ext>
              </a:extLst>
            </p:cNvPr>
            <p:cNvSpPr txBox="1"/>
            <p:nvPr/>
          </p:nvSpPr>
          <p:spPr>
            <a:xfrm rot="16200000">
              <a:off x="968183" y="3290499"/>
              <a:ext cx="1758302" cy="276999"/>
            </a:xfrm>
            <a:prstGeom prst="rect">
              <a:avLst/>
            </a:prstGeom>
            <a:noFill/>
          </p:spPr>
          <p:txBody>
            <a:bodyPr wrap="none" rtlCol="0">
              <a:spAutoFit/>
            </a:bodyPr>
            <a:lstStyle/>
            <a:p>
              <a:r>
                <a:rPr lang="en-US" sz="1200" dirty="0"/>
                <a:t>Mortality rate ratio vs F0 </a:t>
              </a:r>
              <a:endParaRPr lang="en-GB" sz="1200" dirty="0"/>
            </a:p>
          </p:txBody>
        </p:sp>
        <p:sp>
          <p:nvSpPr>
            <p:cNvPr id="17" name="TextBox 16">
              <a:extLst>
                <a:ext uri="{FF2B5EF4-FFF2-40B4-BE49-F238E27FC236}">
                  <a16:creationId xmlns:a16="http://schemas.microsoft.com/office/drawing/2014/main" id="{AA04EC0B-113E-4CE1-A1F2-1B59F04F8442}"/>
                </a:ext>
              </a:extLst>
            </p:cNvPr>
            <p:cNvSpPr txBox="1"/>
            <p:nvPr/>
          </p:nvSpPr>
          <p:spPr>
            <a:xfrm>
              <a:off x="1474378" y="4589778"/>
              <a:ext cx="1025281" cy="276999"/>
            </a:xfrm>
            <a:prstGeom prst="rect">
              <a:avLst/>
            </a:prstGeom>
            <a:noFill/>
          </p:spPr>
          <p:txBody>
            <a:bodyPr wrap="none" rtlCol="0">
              <a:spAutoFit/>
            </a:bodyPr>
            <a:lstStyle/>
            <a:p>
              <a:r>
                <a:rPr lang="en-US" sz="1200" dirty="0"/>
                <a:t>Fibrosis stage</a:t>
              </a:r>
              <a:endParaRPr lang="en-GB" sz="1200" dirty="0"/>
            </a:p>
          </p:txBody>
        </p:sp>
        <p:sp>
          <p:nvSpPr>
            <p:cNvPr id="18" name="TextBox 17">
              <a:extLst>
                <a:ext uri="{FF2B5EF4-FFF2-40B4-BE49-F238E27FC236}">
                  <a16:creationId xmlns:a16="http://schemas.microsoft.com/office/drawing/2014/main" id="{74179010-8FB0-41AA-AD50-004D7B76C316}"/>
                </a:ext>
              </a:extLst>
            </p:cNvPr>
            <p:cNvSpPr txBox="1"/>
            <p:nvPr/>
          </p:nvSpPr>
          <p:spPr>
            <a:xfrm>
              <a:off x="1042651" y="4812840"/>
              <a:ext cx="1457008" cy="461665"/>
            </a:xfrm>
            <a:prstGeom prst="rect">
              <a:avLst/>
            </a:prstGeom>
            <a:noFill/>
          </p:spPr>
          <p:txBody>
            <a:bodyPr wrap="square" rtlCol="0">
              <a:spAutoFit/>
            </a:bodyPr>
            <a:lstStyle/>
            <a:p>
              <a:pPr algn="r"/>
              <a:r>
                <a:rPr lang="en-US" sz="1200" dirty="0"/>
                <a:t>Mortality rate ratio (95% CI)</a:t>
              </a:r>
              <a:endParaRPr lang="en-GB" sz="1200" dirty="0"/>
            </a:p>
          </p:txBody>
        </p:sp>
        <p:sp>
          <p:nvSpPr>
            <p:cNvPr id="19" name="TextBox 18">
              <a:extLst>
                <a:ext uri="{FF2B5EF4-FFF2-40B4-BE49-F238E27FC236}">
                  <a16:creationId xmlns:a16="http://schemas.microsoft.com/office/drawing/2014/main" id="{DA6AE7C8-8D69-4371-A042-6242588EF0C6}"/>
                </a:ext>
              </a:extLst>
            </p:cNvPr>
            <p:cNvSpPr txBox="1"/>
            <p:nvPr/>
          </p:nvSpPr>
          <p:spPr>
            <a:xfrm>
              <a:off x="2405828" y="4809170"/>
              <a:ext cx="981358" cy="461665"/>
            </a:xfrm>
            <a:prstGeom prst="rect">
              <a:avLst/>
            </a:prstGeom>
            <a:noFill/>
          </p:spPr>
          <p:txBody>
            <a:bodyPr wrap="none" rtlCol="0">
              <a:spAutoFit/>
            </a:bodyPr>
            <a:lstStyle/>
            <a:p>
              <a:pPr algn="ctr"/>
              <a:r>
                <a:rPr lang="en-US" sz="1200" dirty="0"/>
                <a:t>1.41</a:t>
              </a:r>
              <a:br>
                <a:rPr lang="en-US" sz="1200" dirty="0"/>
              </a:br>
              <a:r>
                <a:rPr lang="en-US" sz="1200" dirty="0"/>
                <a:t>(0.17–11.95)</a:t>
              </a:r>
              <a:endParaRPr lang="en-GB" sz="1200" dirty="0"/>
            </a:p>
          </p:txBody>
        </p:sp>
        <p:sp>
          <p:nvSpPr>
            <p:cNvPr id="20" name="TextBox 19">
              <a:extLst>
                <a:ext uri="{FF2B5EF4-FFF2-40B4-BE49-F238E27FC236}">
                  <a16:creationId xmlns:a16="http://schemas.microsoft.com/office/drawing/2014/main" id="{686181FA-9735-4C8D-ACCB-923EDA195CBB}"/>
                </a:ext>
              </a:extLst>
            </p:cNvPr>
            <p:cNvSpPr txBox="1"/>
            <p:nvPr/>
          </p:nvSpPr>
          <p:spPr>
            <a:xfrm>
              <a:off x="3406437" y="4812753"/>
              <a:ext cx="981358" cy="461665"/>
            </a:xfrm>
            <a:prstGeom prst="rect">
              <a:avLst/>
            </a:prstGeom>
            <a:noFill/>
          </p:spPr>
          <p:txBody>
            <a:bodyPr wrap="none" rtlCol="0">
              <a:spAutoFit/>
            </a:bodyPr>
            <a:lstStyle/>
            <a:p>
              <a:pPr algn="ctr"/>
              <a:r>
                <a:rPr lang="en-US" sz="1200" dirty="0"/>
                <a:t>9.57</a:t>
              </a:r>
              <a:br>
                <a:rPr lang="en-US" sz="1200" dirty="0"/>
              </a:br>
              <a:r>
                <a:rPr lang="en-US" sz="1200" dirty="0"/>
                <a:t>(1.67–54.93)</a:t>
              </a:r>
              <a:endParaRPr lang="en-GB" sz="1200" dirty="0"/>
            </a:p>
          </p:txBody>
        </p:sp>
        <p:sp>
          <p:nvSpPr>
            <p:cNvPr id="21" name="TextBox 20">
              <a:extLst>
                <a:ext uri="{FF2B5EF4-FFF2-40B4-BE49-F238E27FC236}">
                  <a16:creationId xmlns:a16="http://schemas.microsoft.com/office/drawing/2014/main" id="{481FF327-DFA4-40BE-B2F8-4024B5D47B14}"/>
                </a:ext>
              </a:extLst>
            </p:cNvPr>
            <p:cNvSpPr txBox="1"/>
            <p:nvPr/>
          </p:nvSpPr>
          <p:spPr>
            <a:xfrm>
              <a:off x="4387795" y="4806720"/>
              <a:ext cx="981359" cy="461665"/>
            </a:xfrm>
            <a:prstGeom prst="rect">
              <a:avLst/>
            </a:prstGeom>
            <a:noFill/>
          </p:spPr>
          <p:txBody>
            <a:bodyPr wrap="none" rtlCol="0">
              <a:spAutoFit/>
            </a:bodyPr>
            <a:lstStyle/>
            <a:p>
              <a:pPr algn="ctr"/>
              <a:r>
                <a:rPr lang="en-US" sz="1200" dirty="0"/>
                <a:t>16.69</a:t>
              </a:r>
              <a:br>
                <a:rPr lang="en-US" sz="1200" dirty="0"/>
              </a:br>
              <a:r>
                <a:rPr lang="en-US" sz="1200" dirty="0"/>
                <a:t>(2.92–95.36)</a:t>
              </a:r>
              <a:endParaRPr lang="en-GB" sz="1200" dirty="0"/>
            </a:p>
          </p:txBody>
        </p:sp>
        <p:sp>
          <p:nvSpPr>
            <p:cNvPr id="22" name="TextBox 21">
              <a:extLst>
                <a:ext uri="{FF2B5EF4-FFF2-40B4-BE49-F238E27FC236}">
                  <a16:creationId xmlns:a16="http://schemas.microsoft.com/office/drawing/2014/main" id="{600112B5-699F-4442-AEAE-D4D17FC4D292}"/>
                </a:ext>
              </a:extLst>
            </p:cNvPr>
            <p:cNvSpPr txBox="1"/>
            <p:nvPr/>
          </p:nvSpPr>
          <p:spPr>
            <a:xfrm>
              <a:off x="5320283" y="4807680"/>
              <a:ext cx="1059906" cy="461665"/>
            </a:xfrm>
            <a:prstGeom prst="rect">
              <a:avLst/>
            </a:prstGeom>
            <a:noFill/>
          </p:spPr>
          <p:txBody>
            <a:bodyPr wrap="none" rtlCol="0">
              <a:spAutoFit/>
            </a:bodyPr>
            <a:lstStyle/>
            <a:p>
              <a:pPr algn="ctr"/>
              <a:r>
                <a:rPr lang="en-US" sz="1200" dirty="0"/>
                <a:t>42.30</a:t>
              </a:r>
              <a:br>
                <a:rPr lang="en-US" sz="1200" dirty="0"/>
              </a:br>
              <a:r>
                <a:rPr lang="en-US" sz="1200" dirty="0"/>
                <a:t>(3.51–510.34)</a:t>
              </a:r>
              <a:endParaRPr lang="en-GB" sz="1200" dirty="0"/>
            </a:p>
          </p:txBody>
        </p:sp>
      </p:grpSp>
    </p:spTree>
    <p:extLst>
      <p:ext uri="{BB962C8B-B14F-4D97-AF65-F5344CB8AC3E}">
        <p14:creationId xmlns:p14="http://schemas.microsoft.com/office/powerpoint/2010/main" val="1392055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24090B-53E1-46AA-9C15-823A8D84D027}"/>
              </a:ext>
            </a:extLst>
          </p:cNvPr>
          <p:cNvSpPr>
            <a:spLocks noGrp="1"/>
          </p:cNvSpPr>
          <p:nvPr>
            <p:ph sz="quarter" idx="15"/>
          </p:nvPr>
        </p:nvSpPr>
        <p:spPr/>
        <p:txBody>
          <a:bodyPr/>
          <a:lstStyle/>
          <a:p>
            <a:r>
              <a:rPr lang="en-US" dirty="0"/>
              <a:t>In a Swedish cohort, all NAFLD histological stages were associated with significantly increased overall mortality, and this risk increased progressively with worsening histology</a:t>
            </a:r>
          </a:p>
        </p:txBody>
      </p:sp>
      <p:sp>
        <p:nvSpPr>
          <p:cNvPr id="2" name="Title 1">
            <a:extLst>
              <a:ext uri="{FF2B5EF4-FFF2-40B4-BE49-F238E27FC236}">
                <a16:creationId xmlns:a16="http://schemas.microsoft.com/office/drawing/2014/main" id="{454501B3-D713-4A7E-8826-4FA01A3C0C5A}"/>
              </a:ext>
            </a:extLst>
          </p:cNvPr>
          <p:cNvSpPr>
            <a:spLocks noGrp="1"/>
          </p:cNvSpPr>
          <p:nvPr>
            <p:ph type="title"/>
          </p:nvPr>
        </p:nvSpPr>
        <p:spPr/>
        <p:txBody>
          <a:bodyPr/>
          <a:lstStyle/>
          <a:p>
            <a:pPr lvl="0"/>
            <a:r>
              <a:rPr lang="en-US" dirty="0"/>
              <a:t>Nonalcoholic Fatty Liver Disease is Associated With an Increased Rate of Mortality</a:t>
            </a:r>
            <a:endParaRPr lang="en-GB" dirty="0"/>
          </a:p>
        </p:txBody>
      </p:sp>
      <p:sp>
        <p:nvSpPr>
          <p:cNvPr id="5" name="Footer Placeholder 4">
            <a:extLst>
              <a:ext uri="{FF2B5EF4-FFF2-40B4-BE49-F238E27FC236}">
                <a16:creationId xmlns:a16="http://schemas.microsoft.com/office/drawing/2014/main" id="{86B793C0-1174-42F1-A7EF-0DCB9A1CA331}"/>
              </a:ext>
            </a:extLst>
          </p:cNvPr>
          <p:cNvSpPr>
            <a:spLocks noGrp="1"/>
          </p:cNvSpPr>
          <p:nvPr>
            <p:ph type="ftr" sz="quarter" idx="17"/>
          </p:nvPr>
        </p:nvSpPr>
        <p:spPr/>
        <p:txBody>
          <a:bodyPr/>
          <a:lstStyle/>
          <a:p>
            <a:pPr lvl="0"/>
            <a:endParaRPr lang="en-GB" noProof="0" dirty="0"/>
          </a:p>
        </p:txBody>
      </p:sp>
      <p:sp>
        <p:nvSpPr>
          <p:cNvPr id="9" name="Slide Number Placeholder 8">
            <a:extLst>
              <a:ext uri="{FF2B5EF4-FFF2-40B4-BE49-F238E27FC236}">
                <a16:creationId xmlns:a16="http://schemas.microsoft.com/office/drawing/2014/main" id="{FBF95B9D-3EA4-4C01-83FA-E414EEF3F67C}"/>
              </a:ext>
            </a:extLst>
          </p:cNvPr>
          <p:cNvSpPr>
            <a:spLocks noGrp="1"/>
          </p:cNvSpPr>
          <p:nvPr>
            <p:ph type="sldNum" sz="quarter" idx="18"/>
          </p:nvPr>
        </p:nvSpPr>
        <p:spPr/>
        <p:txBody>
          <a:bodyPr/>
          <a:lstStyle/>
          <a:p>
            <a:pPr lvl="0"/>
            <a:fld id="{332BCA22-4FB4-2145-AD2D-F8C6C2D7E600}" type="slidenum">
              <a:rPr lang="en-GB" noProof="0" smtClean="0"/>
              <a:pPr lvl="0"/>
              <a:t>17</a:t>
            </a:fld>
            <a:endParaRPr lang="en-GB" noProof="0" dirty="0"/>
          </a:p>
        </p:txBody>
      </p:sp>
      <p:sp>
        <p:nvSpPr>
          <p:cNvPr id="11" name="Text Placeholder 10">
            <a:extLst>
              <a:ext uri="{FF2B5EF4-FFF2-40B4-BE49-F238E27FC236}">
                <a16:creationId xmlns:a16="http://schemas.microsoft.com/office/drawing/2014/main" id="{6D31C69E-A12A-49D7-8FCF-9502FD1FA7F1}"/>
              </a:ext>
            </a:extLst>
          </p:cNvPr>
          <p:cNvSpPr>
            <a:spLocks noGrp="1"/>
          </p:cNvSpPr>
          <p:nvPr>
            <p:ph type="body" sz="quarter" idx="19"/>
          </p:nvPr>
        </p:nvSpPr>
        <p:spPr>
          <a:xfrm>
            <a:off x="304800" y="6213902"/>
            <a:ext cx="10179050" cy="415498"/>
          </a:xfrm>
        </p:spPr>
        <p:txBody>
          <a:bodyPr/>
          <a:lstStyle/>
          <a:p>
            <a:r>
              <a:rPr lang="en-US" dirty="0"/>
              <a:t>*Histological severity of NAFLD was defined in four categories, as simple steatosis, NASH without fibrosis, non-cirrhotic fibrosis and cirrhosis.</a:t>
            </a:r>
            <a:br>
              <a:rPr lang="en-GB" dirty="0"/>
            </a:br>
            <a:r>
              <a:rPr lang="en-GB" dirty="0"/>
              <a:t>HCC, hepatocellular carcinoma; NAFLD, </a:t>
            </a:r>
            <a:r>
              <a:rPr lang="en-GB" dirty="0" err="1"/>
              <a:t>nonalcoholic</a:t>
            </a:r>
            <a:r>
              <a:rPr lang="en-GB" dirty="0"/>
              <a:t> fatty liver disease; NASH, </a:t>
            </a:r>
            <a:r>
              <a:rPr lang="en-GB" dirty="0" err="1"/>
              <a:t>nonalcoholic</a:t>
            </a:r>
            <a:r>
              <a:rPr lang="en-GB" dirty="0"/>
              <a:t> steatohepatitis.</a:t>
            </a:r>
            <a:br>
              <a:rPr lang="en-GB" dirty="0"/>
            </a:br>
            <a:r>
              <a:rPr lang="en-GB" dirty="0"/>
              <a:t>Simon TG, et al. </a:t>
            </a:r>
            <a:r>
              <a:rPr lang="en-US" dirty="0"/>
              <a:t>Gut 2021;70(7):1375–1382.</a:t>
            </a:r>
            <a:endParaRPr lang="en-GB" dirty="0"/>
          </a:p>
        </p:txBody>
      </p:sp>
      <p:pic>
        <p:nvPicPr>
          <p:cNvPr id="6" name="Picture 5">
            <a:extLst>
              <a:ext uri="{FF2B5EF4-FFF2-40B4-BE49-F238E27FC236}">
                <a16:creationId xmlns:a16="http://schemas.microsoft.com/office/drawing/2014/main" id="{3493CE47-3FEC-4EAB-929B-14D9050958F2}"/>
              </a:ext>
            </a:extLst>
          </p:cNvPr>
          <p:cNvPicPr>
            <a:picLocks noChangeAspect="1"/>
          </p:cNvPicPr>
          <p:nvPr/>
        </p:nvPicPr>
        <p:blipFill>
          <a:blip r:embed="rId3"/>
          <a:stretch>
            <a:fillRect/>
          </a:stretch>
        </p:blipFill>
        <p:spPr>
          <a:xfrm>
            <a:off x="1682427" y="1955801"/>
            <a:ext cx="9193134" cy="3640296"/>
          </a:xfrm>
          <a:prstGeom prst="rect">
            <a:avLst/>
          </a:prstGeom>
        </p:spPr>
      </p:pic>
      <p:sp>
        <p:nvSpPr>
          <p:cNvPr id="10" name="Text Placeholder 6">
            <a:extLst>
              <a:ext uri="{FF2B5EF4-FFF2-40B4-BE49-F238E27FC236}">
                <a16:creationId xmlns:a16="http://schemas.microsoft.com/office/drawing/2014/main" id="{F8DB527A-BCC7-4D27-BE2D-3DA36728C87A}"/>
              </a:ext>
            </a:extLst>
          </p:cNvPr>
          <p:cNvSpPr txBox="1">
            <a:spLocks/>
          </p:cNvSpPr>
          <p:nvPr/>
        </p:nvSpPr>
        <p:spPr>
          <a:xfrm>
            <a:off x="1631504" y="5517233"/>
            <a:ext cx="8827146" cy="360039"/>
          </a:xfrm>
          <a:prstGeom prst="rect">
            <a:avLst/>
          </a:prstGeom>
        </p:spPr>
        <p:txBody>
          <a:bodyPr/>
          <a:lstStyle>
            <a:lvl1pPr marL="342900" indent="-342900" algn="l" defTabSz="457200" rtl="0" eaLnBrk="1" latinLnBrk="0" hangingPunct="1">
              <a:spcBef>
                <a:spcPct val="20000"/>
              </a:spcBef>
              <a:buClr>
                <a:schemeClr val="accent3"/>
              </a:buClr>
              <a:buFont typeface="AppleMyungjo Regular" pitchFamily="2" charset="-127"/>
              <a:buChar char="◼"/>
              <a:defRPr sz="1800" b="0" i="0" kern="1200">
                <a:solidFill>
                  <a:schemeClr val="tx1"/>
                </a:solidFill>
                <a:latin typeface="Trebuchet MS" panose="020B0603020202020204" pitchFamily="34" charset="0"/>
                <a:ea typeface="+mn-ea"/>
                <a:cs typeface="Arial" panose="020B0604020202020204" pitchFamily="34" charset="0"/>
              </a:defRPr>
            </a:lvl1pPr>
            <a:lvl2pPr marL="742950" indent="-285750" algn="l" defTabSz="457200" rtl="0" eaLnBrk="1" latinLnBrk="0" hangingPunct="1">
              <a:spcBef>
                <a:spcPct val="20000"/>
              </a:spcBef>
              <a:buClr>
                <a:schemeClr val="tx2"/>
              </a:buClr>
              <a:buSzPct val="100000"/>
              <a:buFont typeface="System Font Regular"/>
              <a:buChar char="—"/>
              <a:defRPr sz="1600" b="0" i="0" kern="1200">
                <a:solidFill>
                  <a:schemeClr val="tx1"/>
                </a:solidFill>
                <a:latin typeface="Trebuchet MS" panose="020B0603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System Font Regular"/>
              <a:buChar char="—"/>
              <a:defRPr sz="1400" b="0" i="0" kern="1200">
                <a:solidFill>
                  <a:schemeClr val="tx1"/>
                </a:solidFill>
                <a:latin typeface="Trebuchet MS" panose="020B0603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buChar char="•"/>
              <a:defRPr sz="1200" b="0" i="0" kern="1200">
                <a:solidFill>
                  <a:schemeClr val="tx1"/>
                </a:solidFill>
                <a:latin typeface="Trebuchet MS" panose="020B0603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E47B57"/>
              </a:buClr>
              <a:buSzTx/>
              <a:buFont typeface="AppleMyungjo Regular" pitchFamily="2" charset="-127"/>
              <a:buNone/>
              <a:tabLst/>
              <a:defRPr/>
            </a:pPr>
            <a:r>
              <a:rPr kumimoji="0" lang="en-US" sz="1600" b="0" i="0" u="none" strike="noStrike" kern="1200" cap="none" spc="0" normalizeH="0" baseline="0" noProof="0" dirty="0">
                <a:ln>
                  <a:noFill/>
                </a:ln>
                <a:solidFill>
                  <a:srgbClr val="473D38"/>
                </a:solidFill>
                <a:effectLst/>
                <a:uLnTx/>
                <a:uFillTx/>
                <a:latin typeface="Calibri" panose="020F0502020204030204" pitchFamily="34" charset="0"/>
                <a:ea typeface="+mn-ea"/>
                <a:cs typeface="Calibri" panose="020F0502020204030204" pitchFamily="34" charset="0"/>
              </a:rPr>
              <a:t>Cumulative incidence of all-cause mortality according to the presence and histological severity of NAFLD</a:t>
            </a:r>
            <a:endParaRPr kumimoji="0" lang="en-GB" sz="1600" b="0" i="0" u="none" strike="noStrike" kern="1200" cap="none" spc="0" normalizeH="0" baseline="0" noProof="0" dirty="0">
              <a:ln>
                <a:noFill/>
              </a:ln>
              <a:solidFill>
                <a:srgbClr val="473D38"/>
              </a:solidFill>
              <a:effectLst/>
              <a:uLnTx/>
              <a:uFillTx/>
              <a:latin typeface="Calibri" panose="020F0502020204030204" pitchFamily="34" charset="0"/>
              <a:ea typeface="+mn-ea"/>
              <a:cs typeface="Calibri" panose="020F0502020204030204" pitchFamily="34" charset="0"/>
            </a:endParaRPr>
          </a:p>
        </p:txBody>
      </p:sp>
      <p:sp>
        <p:nvSpPr>
          <p:cNvPr id="4" name="TextBox 3">
            <a:extLst>
              <a:ext uri="{FF2B5EF4-FFF2-40B4-BE49-F238E27FC236}">
                <a16:creationId xmlns:a16="http://schemas.microsoft.com/office/drawing/2014/main" id="{1A71F557-2DB0-4A83-AA25-46F75AD93055}"/>
              </a:ext>
            </a:extLst>
          </p:cNvPr>
          <p:cNvSpPr txBox="1"/>
          <p:nvPr/>
        </p:nvSpPr>
        <p:spPr>
          <a:xfrm>
            <a:off x="10488488" y="1362277"/>
            <a:ext cx="914400" cy="914400"/>
          </a:xfrm>
          <a:prstGeom prst="rect">
            <a:avLst/>
          </a:prstGeom>
        </p:spPr>
        <p:txBody>
          <a:bodyPr vert="horz" wrap="none" lIns="91440" tIns="45720" rIns="91440" bIns="4572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SE" sz="1800" b="1" i="0" u="none" strike="noStrike" kern="1200" cap="none" spc="0" normalizeH="0" baseline="0" noProof="0" dirty="0">
              <a:ln>
                <a:noFill/>
              </a:ln>
              <a:solidFill>
                <a:srgbClr val="473D38"/>
              </a:solidFill>
              <a:effectLst/>
              <a:uLnTx/>
              <a:uFillTx/>
              <a:latin typeface="Trebuchet MS" panose="020B0603020202020204"/>
              <a:ea typeface="Arial Unicode MS" pitchFamily="34" charset="-128"/>
              <a:cs typeface="Arial Unicode MS" pitchFamily="34" charset="-128"/>
            </a:endParaRPr>
          </a:p>
        </p:txBody>
      </p:sp>
    </p:spTree>
    <p:extLst>
      <p:ext uri="{BB962C8B-B14F-4D97-AF65-F5344CB8AC3E}">
        <p14:creationId xmlns:p14="http://schemas.microsoft.com/office/powerpoint/2010/main" val="1728779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605D-B98E-4E25-AFC5-4D0B09AC10B1}"/>
              </a:ext>
            </a:extLst>
          </p:cNvPr>
          <p:cNvSpPr>
            <a:spLocks noGrp="1"/>
          </p:cNvSpPr>
          <p:nvPr>
            <p:ph type="title"/>
          </p:nvPr>
        </p:nvSpPr>
        <p:spPr/>
        <p:txBody>
          <a:bodyPr/>
          <a:lstStyle/>
          <a:p>
            <a:r>
              <a:rPr lang="en-US" dirty="0"/>
              <a:t>Fibrosis Stage Is Associated With An Increased Rate Of Mortality</a:t>
            </a:r>
          </a:p>
        </p:txBody>
      </p:sp>
      <p:sp>
        <p:nvSpPr>
          <p:cNvPr id="4" name="Footer Placeholder 3">
            <a:extLst>
              <a:ext uri="{FF2B5EF4-FFF2-40B4-BE49-F238E27FC236}">
                <a16:creationId xmlns:a16="http://schemas.microsoft.com/office/drawing/2014/main" id="{423EA9D2-8A98-40E4-81A3-807A14D52BE5}"/>
              </a:ext>
            </a:extLst>
          </p:cNvPr>
          <p:cNvSpPr>
            <a:spLocks noGrp="1"/>
          </p:cNvSpPr>
          <p:nvPr>
            <p:ph type="ftr" sz="quarter" idx="11"/>
          </p:nvPr>
        </p:nvSpPr>
        <p:spPr/>
        <p:txBody>
          <a:bodyPr/>
          <a:lstStyle/>
          <a:p>
            <a:r>
              <a:rPr lang="en-US"/>
              <a:t>Madrigal Pharmaceuticals</a:t>
            </a:r>
          </a:p>
        </p:txBody>
      </p:sp>
      <p:sp>
        <p:nvSpPr>
          <p:cNvPr id="5" name="Slide Number Placeholder 4">
            <a:extLst>
              <a:ext uri="{FF2B5EF4-FFF2-40B4-BE49-F238E27FC236}">
                <a16:creationId xmlns:a16="http://schemas.microsoft.com/office/drawing/2014/main" id="{08FE1904-3F67-48BC-B5D9-A38CA8194A98}"/>
              </a:ext>
            </a:extLst>
          </p:cNvPr>
          <p:cNvSpPr>
            <a:spLocks noGrp="1"/>
          </p:cNvSpPr>
          <p:nvPr>
            <p:ph type="sldNum" sz="quarter" idx="12"/>
          </p:nvPr>
        </p:nvSpPr>
        <p:spPr/>
        <p:txBody>
          <a:bodyPr/>
          <a:lstStyle/>
          <a:p>
            <a:fld id="{CADEBDAC-4AB6-BB4D-B369-93AFCDEF87B0}" type="slidenum">
              <a:rPr lang="en-US" smtClean="0"/>
              <a:pPr/>
              <a:t>18</a:t>
            </a:fld>
            <a:endParaRPr lang="en-US"/>
          </a:p>
        </p:txBody>
      </p:sp>
      <p:sp>
        <p:nvSpPr>
          <p:cNvPr id="15" name="Text Placeholder 16">
            <a:extLst>
              <a:ext uri="{FF2B5EF4-FFF2-40B4-BE49-F238E27FC236}">
                <a16:creationId xmlns:a16="http://schemas.microsoft.com/office/drawing/2014/main" id="{14742FF9-A44E-475D-B264-2CF02C9C5578}"/>
              </a:ext>
            </a:extLst>
          </p:cNvPr>
          <p:cNvSpPr txBox="1">
            <a:spLocks/>
          </p:cNvSpPr>
          <p:nvPr/>
        </p:nvSpPr>
        <p:spPr>
          <a:xfrm>
            <a:off x="332110" y="6243178"/>
            <a:ext cx="9120648" cy="307777"/>
          </a:xfrm>
          <a:prstGeom prst="rect">
            <a:avLst/>
          </a:prstGeom>
        </p:spPr>
        <p:txBody>
          <a:bodyPr vert="horz" wrap="square" lIns="0" tIns="0" rIns="0" bIns="0" rtlCol="0" anchor="b">
            <a:spAutoFit/>
          </a:bodyPr>
          <a:lstStyle>
            <a:lvl1pPr marL="0" indent="0" algn="l" defTabSz="457200" rtl="0" eaLnBrk="1" latinLnBrk="0" hangingPunct="1">
              <a:spcBef>
                <a:spcPct val="20000"/>
              </a:spcBef>
              <a:buClr>
                <a:schemeClr val="accent3"/>
              </a:buClr>
              <a:buFont typeface="AppleMyungjo Regular" pitchFamily="2" charset="-127"/>
              <a:buNone/>
              <a:defRPr sz="1000" b="0" i="0" kern="1200">
                <a:solidFill>
                  <a:schemeClr val="tx1"/>
                </a:solidFill>
                <a:latin typeface="Calibri Regular"/>
                <a:ea typeface="+mn-ea"/>
                <a:cs typeface="Arial" panose="020B0604020202020204" pitchFamily="34" charset="0"/>
              </a:defRPr>
            </a:lvl1pPr>
            <a:lvl2pPr marL="742950" indent="-285750" algn="l" defTabSz="457200" rtl="0" eaLnBrk="1" latinLnBrk="0" hangingPunct="1">
              <a:spcBef>
                <a:spcPct val="20000"/>
              </a:spcBef>
              <a:buClr>
                <a:schemeClr val="tx2"/>
              </a:buClr>
              <a:buSzPct val="100000"/>
              <a:buFont typeface="System Font Regular"/>
              <a:buChar char="—"/>
              <a:defRPr sz="1000" b="0" i="0" kern="1200">
                <a:solidFill>
                  <a:schemeClr val="tx1"/>
                </a:solidFill>
                <a:latin typeface="Calibri Regular"/>
                <a:ea typeface="+mn-ea"/>
                <a:cs typeface="Arial" panose="020B0604020202020204" pitchFamily="34" charset="0"/>
              </a:defRPr>
            </a:lvl2pPr>
            <a:lvl3pPr marL="1143000" indent="-228600" algn="l" defTabSz="457200" rtl="0" eaLnBrk="1" latinLnBrk="0" hangingPunct="1">
              <a:spcBef>
                <a:spcPct val="20000"/>
              </a:spcBef>
              <a:buFont typeface="System Font Regular"/>
              <a:buChar char="—"/>
              <a:defRPr sz="1000" b="0" i="0" kern="1200">
                <a:solidFill>
                  <a:schemeClr val="tx1"/>
                </a:solidFill>
                <a:latin typeface="Calibri Regular"/>
                <a:ea typeface="+mn-ea"/>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buChar char="•"/>
              <a:defRPr sz="1000" b="0" i="0" kern="1200">
                <a:solidFill>
                  <a:schemeClr val="tx1"/>
                </a:solidFill>
                <a:latin typeface="Calibri Regular"/>
                <a:ea typeface="+mn-ea"/>
                <a:cs typeface="Arial" panose="020B0604020202020204" pitchFamily="34" charset="0"/>
              </a:defRPr>
            </a:lvl4pPr>
            <a:lvl5pPr marL="2057400" indent="-228600" algn="l" defTabSz="457200" rtl="0" eaLnBrk="1" latinLnBrk="0" hangingPunct="1">
              <a:spcBef>
                <a:spcPct val="20000"/>
              </a:spcBef>
              <a:buFont typeface="Arial"/>
              <a:buChar char="»"/>
              <a:defRPr sz="1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Clr>
                <a:srgbClr val="E47B57"/>
              </a:buClr>
              <a:defRPr/>
            </a:pPr>
            <a:r>
              <a:rPr lang="en-GB" dirty="0">
                <a:solidFill>
                  <a:srgbClr val="473D38"/>
                </a:solidFill>
              </a:rPr>
              <a:t>HCC, hepatocellular carcinoma; NAFLD, non-alcoholic fatty liver disease; NASH, non-alcoholic steatohepatitis.</a:t>
            </a:r>
            <a:br>
              <a:rPr lang="en-GB" dirty="0">
                <a:solidFill>
                  <a:srgbClr val="473D38"/>
                </a:solidFill>
              </a:rPr>
            </a:br>
            <a:r>
              <a:rPr lang="en-GB" dirty="0">
                <a:solidFill>
                  <a:srgbClr val="473D38"/>
                </a:solidFill>
              </a:rPr>
              <a:t>1. </a:t>
            </a:r>
            <a:r>
              <a:rPr lang="en-US" dirty="0" err="1">
                <a:solidFill>
                  <a:srgbClr val="473D38"/>
                </a:solidFill>
              </a:rPr>
              <a:t>Hagstrom</a:t>
            </a:r>
            <a:r>
              <a:rPr lang="en-US" dirty="0">
                <a:solidFill>
                  <a:srgbClr val="473D38"/>
                </a:solidFill>
              </a:rPr>
              <a:t> et al. </a:t>
            </a:r>
            <a:r>
              <a:rPr lang="en-US" i="1" dirty="0">
                <a:solidFill>
                  <a:srgbClr val="473D38"/>
                </a:solidFill>
              </a:rPr>
              <a:t>J </a:t>
            </a:r>
            <a:r>
              <a:rPr lang="en-US" i="1" dirty="0" err="1">
                <a:solidFill>
                  <a:srgbClr val="473D38"/>
                </a:solidFill>
              </a:rPr>
              <a:t>Hepatol</a:t>
            </a:r>
            <a:r>
              <a:rPr lang="en-US" i="1" dirty="0">
                <a:solidFill>
                  <a:srgbClr val="473D38"/>
                </a:solidFill>
              </a:rPr>
              <a:t>.</a:t>
            </a:r>
            <a:r>
              <a:rPr lang="en-US" dirty="0">
                <a:solidFill>
                  <a:srgbClr val="473D38"/>
                </a:solidFill>
              </a:rPr>
              <a:t> 2017;67:1265-1273.</a:t>
            </a:r>
            <a:endParaRPr lang="en-GB" dirty="0">
              <a:solidFill>
                <a:srgbClr val="473D38"/>
              </a:solidFill>
            </a:endParaRPr>
          </a:p>
        </p:txBody>
      </p:sp>
      <p:sp>
        <p:nvSpPr>
          <p:cNvPr id="16" name="Rectangle 15">
            <a:extLst>
              <a:ext uri="{FF2B5EF4-FFF2-40B4-BE49-F238E27FC236}">
                <a16:creationId xmlns:a16="http://schemas.microsoft.com/office/drawing/2014/main" id="{D8CA858D-832F-41B6-90E0-89AF3E88F130}"/>
              </a:ext>
            </a:extLst>
          </p:cNvPr>
          <p:cNvSpPr/>
          <p:nvPr/>
        </p:nvSpPr>
        <p:spPr>
          <a:xfrm>
            <a:off x="6442978" y="6202556"/>
            <a:ext cx="4392488" cy="400110"/>
          </a:xfrm>
          <a:prstGeom prst="rect">
            <a:avLst/>
          </a:prstGeom>
        </p:spPr>
        <p:txBody>
          <a:bodyPr wrap="square">
            <a:spAutoFit/>
          </a:bodyPr>
          <a:lstStyle/>
          <a:p>
            <a:r>
              <a:rPr lang="en-US" sz="1000">
                <a:solidFill>
                  <a:srgbClr val="473D38"/>
                </a:solidFill>
              </a:rPr>
              <a:t>*Histological severity of NAFLD was defined in four categories, as simple steatosis, NASH without fibrosis, non-cirrhotic fibrosis and cirrhosis.</a:t>
            </a:r>
            <a:endParaRPr lang="en-US" sz="1000"/>
          </a:p>
        </p:txBody>
      </p:sp>
      <p:grpSp>
        <p:nvGrpSpPr>
          <p:cNvPr id="21" name="Group 20">
            <a:extLst>
              <a:ext uri="{FF2B5EF4-FFF2-40B4-BE49-F238E27FC236}">
                <a16:creationId xmlns:a16="http://schemas.microsoft.com/office/drawing/2014/main" id="{398E44C7-F307-EE49-9030-2D1575A9B342}"/>
              </a:ext>
            </a:extLst>
          </p:cNvPr>
          <p:cNvGrpSpPr/>
          <p:nvPr/>
        </p:nvGrpSpPr>
        <p:grpSpPr>
          <a:xfrm>
            <a:off x="3122015" y="992845"/>
            <a:ext cx="5250885" cy="5000155"/>
            <a:chOff x="6233310" y="1057743"/>
            <a:chExt cx="5407937" cy="5149708"/>
          </a:xfrm>
        </p:grpSpPr>
        <p:sp>
          <p:nvSpPr>
            <p:cNvPr id="18" name="Round Same Side Corner Rectangle 17">
              <a:extLst>
                <a:ext uri="{FF2B5EF4-FFF2-40B4-BE49-F238E27FC236}">
                  <a16:creationId xmlns:a16="http://schemas.microsoft.com/office/drawing/2014/main" id="{79F6CCB0-5591-3F43-A73A-C9CC81BB5F05}"/>
                </a:ext>
              </a:extLst>
            </p:cNvPr>
            <p:cNvSpPr/>
            <p:nvPr/>
          </p:nvSpPr>
          <p:spPr>
            <a:xfrm flipV="1">
              <a:off x="6233310" y="1057743"/>
              <a:ext cx="5407937" cy="5149708"/>
            </a:xfrm>
            <a:prstGeom prst="round2SameRect">
              <a:avLst>
                <a:gd name="adj1" fmla="val 0"/>
                <a:gd name="adj2" fmla="val 0"/>
              </a:avLst>
            </a:prstGeom>
            <a:solidFill>
              <a:schemeClr val="accent6">
                <a:lumMod val="20000"/>
                <a:lumOff val="80000"/>
              </a:schemeClr>
            </a:solidFill>
            <a:ln w="12700">
              <a:noFill/>
            </a:ln>
            <a:effectLst/>
          </p:spPr>
          <p:style>
            <a:lnRef idx="0">
              <a:schemeClr val="accent2"/>
            </a:lnRef>
            <a:fillRef idx="3">
              <a:schemeClr val="accent2"/>
            </a:fillRef>
            <a:effectRef idx="3">
              <a:schemeClr val="accent2"/>
            </a:effectRef>
            <a:fontRef idx="minor">
              <a:schemeClr val="lt1"/>
            </a:fontRef>
          </p:style>
          <p:txBody>
            <a:bodyPr rtlCol="0" anchor="ctr">
              <a:noAutofit/>
            </a:bodyPr>
            <a:lstStyle/>
            <a:p>
              <a:pPr algn="ctr"/>
              <a:endParaRPr lang="en-US" err="1">
                <a:solidFill>
                  <a:schemeClr val="tx1">
                    <a:lumMod val="75000"/>
                    <a:lumOff val="25000"/>
                  </a:schemeClr>
                </a:solidFill>
              </a:endParaRPr>
            </a:p>
          </p:txBody>
        </p:sp>
        <p:sp>
          <p:nvSpPr>
            <p:cNvPr id="9" name="TextBox 8">
              <a:extLst>
                <a:ext uri="{FF2B5EF4-FFF2-40B4-BE49-F238E27FC236}">
                  <a16:creationId xmlns:a16="http://schemas.microsoft.com/office/drawing/2014/main" id="{271CC8ED-3361-4C1B-97D3-23166DE17593}"/>
                </a:ext>
              </a:extLst>
            </p:cNvPr>
            <p:cNvSpPr txBox="1"/>
            <p:nvPr/>
          </p:nvSpPr>
          <p:spPr>
            <a:xfrm>
              <a:off x="10488488" y="1362277"/>
              <a:ext cx="914400" cy="914400"/>
            </a:xfrm>
            <a:prstGeom prst="rect">
              <a:avLst/>
            </a:prstGeom>
          </p:spPr>
          <p:txBody>
            <a:bodyPr vert="horz" wrap="none" lIns="91440" tIns="45720" rIns="91440" bIns="4572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SE" sz="1800" b="1" i="0" u="none" strike="noStrike" kern="1200" cap="none" spc="0" normalizeH="0" baseline="0" noProof="0">
                <a:ln>
                  <a:noFill/>
                </a:ln>
                <a:solidFill>
                  <a:srgbClr val="473D38"/>
                </a:solidFill>
                <a:effectLst/>
                <a:uLnTx/>
                <a:uFillTx/>
                <a:latin typeface="Trebuchet MS" panose="020B0603020202020204"/>
                <a:ea typeface="Arial Unicode MS" pitchFamily="34" charset="-128"/>
                <a:cs typeface="Arial Unicode MS" pitchFamily="34" charset="-128"/>
              </a:endParaRPr>
            </a:p>
          </p:txBody>
        </p:sp>
        <p:grpSp>
          <p:nvGrpSpPr>
            <p:cNvPr id="13" name="Group 12">
              <a:extLst>
                <a:ext uri="{FF2B5EF4-FFF2-40B4-BE49-F238E27FC236}">
                  <a16:creationId xmlns:a16="http://schemas.microsoft.com/office/drawing/2014/main" id="{F6FA07B8-6B38-1F4D-ABC6-2E71F23C30D7}"/>
                </a:ext>
              </a:extLst>
            </p:cNvPr>
            <p:cNvGrpSpPr/>
            <p:nvPr/>
          </p:nvGrpSpPr>
          <p:grpSpPr>
            <a:xfrm>
              <a:off x="6344506" y="1115606"/>
              <a:ext cx="5076908" cy="5017077"/>
              <a:chOff x="6479536" y="1115607"/>
              <a:chExt cx="5076908" cy="5017078"/>
            </a:xfrm>
          </p:grpSpPr>
          <p:pic>
            <p:nvPicPr>
              <p:cNvPr id="10" name="Picture 9">
                <a:extLst>
                  <a:ext uri="{FF2B5EF4-FFF2-40B4-BE49-F238E27FC236}">
                    <a16:creationId xmlns:a16="http://schemas.microsoft.com/office/drawing/2014/main" id="{9AC89236-4D2C-4348-B41B-F58BA6C6962F}"/>
                  </a:ext>
                </a:extLst>
              </p:cNvPr>
              <p:cNvPicPr>
                <a:picLocks noChangeAspect="1"/>
              </p:cNvPicPr>
              <p:nvPr/>
            </p:nvPicPr>
            <p:blipFill>
              <a:blip r:embed="rId3"/>
              <a:stretch>
                <a:fillRect/>
              </a:stretch>
            </p:blipFill>
            <p:spPr>
              <a:xfrm>
                <a:off x="6534673" y="2350160"/>
                <a:ext cx="4966635" cy="2867104"/>
              </a:xfrm>
              <a:prstGeom prst="rect">
                <a:avLst/>
              </a:prstGeom>
            </p:spPr>
          </p:pic>
          <p:sp>
            <p:nvSpPr>
              <p:cNvPr id="11" name="Content Placeholder 2">
                <a:extLst>
                  <a:ext uri="{FF2B5EF4-FFF2-40B4-BE49-F238E27FC236}">
                    <a16:creationId xmlns:a16="http://schemas.microsoft.com/office/drawing/2014/main" id="{5F311144-D42A-42AA-8247-13113862448F}"/>
                  </a:ext>
                </a:extLst>
              </p:cNvPr>
              <p:cNvSpPr txBox="1">
                <a:spLocks/>
              </p:cNvSpPr>
              <p:nvPr/>
            </p:nvSpPr>
            <p:spPr>
              <a:xfrm>
                <a:off x="6479536" y="1115607"/>
                <a:ext cx="5076908" cy="914400"/>
              </a:xfrm>
              <a:prstGeom prst="rect">
                <a:avLst/>
              </a:prstGeom>
              <a:noFill/>
            </p:spPr>
            <p:txBody>
              <a:bodyPr vert="horz" lIns="0" tIns="0" rIns="0" bIns="0" rtlCol="0">
                <a:noAutofit/>
              </a:bodyPr>
              <a:lstStyle>
                <a:lvl1pPr marL="342900" indent="-342900" algn="l" defTabSz="457200" rtl="0" eaLnBrk="1" latinLnBrk="0" hangingPunct="1">
                  <a:lnSpc>
                    <a:spcPct val="100000"/>
                  </a:lnSpc>
                  <a:spcBef>
                    <a:spcPct val="20000"/>
                  </a:spcBef>
                  <a:buClr>
                    <a:schemeClr val="accent2"/>
                  </a:buClr>
                  <a:buFont typeface="Wingdings" pitchFamily="2" charset="2"/>
                  <a:buChar char="§"/>
                  <a:defRPr lang="en-US" sz="2000" b="0" i="0" kern="1200" dirty="0">
                    <a:solidFill>
                      <a:schemeClr val="tx1">
                        <a:lumMod val="75000"/>
                        <a:lumOff val="25000"/>
                      </a:schemeClr>
                    </a:solidFill>
                    <a:latin typeface="Calibri Regular"/>
                    <a:ea typeface="+mn-ea"/>
                    <a:cs typeface="Arial" panose="020B0604020202020204" pitchFamily="34" charset="0"/>
                  </a:defRPr>
                </a:lvl1pPr>
                <a:lvl2pPr marL="685800" indent="-228600" algn="l" defTabSz="457200" rtl="0" eaLnBrk="1" latinLnBrk="0" hangingPunct="1">
                  <a:lnSpc>
                    <a:spcPct val="100000"/>
                  </a:lnSpc>
                  <a:spcBef>
                    <a:spcPts val="400"/>
                  </a:spcBef>
                  <a:buClr>
                    <a:schemeClr val="accent2"/>
                  </a:buClr>
                  <a:buSzPct val="100000"/>
                  <a:buFont typeface="System Font Regular"/>
                  <a:buChar char="–"/>
                  <a:defRPr sz="1800" b="0" i="0" kern="1200">
                    <a:solidFill>
                      <a:schemeClr val="tx1">
                        <a:lumMod val="75000"/>
                        <a:lumOff val="25000"/>
                      </a:schemeClr>
                    </a:solidFill>
                    <a:latin typeface="Calibri Regular"/>
                    <a:ea typeface="+mn-ea"/>
                    <a:cs typeface="Arial" panose="020B0604020202020204" pitchFamily="34" charset="0"/>
                  </a:defRPr>
                </a:lvl2pPr>
                <a:lvl3pPr marL="1143000" indent="-228600" algn="l" defTabSz="457200" rtl="0" eaLnBrk="1" latinLnBrk="0" hangingPunct="1">
                  <a:lnSpc>
                    <a:spcPct val="100000"/>
                  </a:lnSpc>
                  <a:spcBef>
                    <a:spcPts val="400"/>
                  </a:spcBef>
                  <a:buClr>
                    <a:schemeClr val="accent2"/>
                  </a:buClr>
                  <a:buFont typeface="Courier New" panose="02070309020205020404" pitchFamily="49" charset="0"/>
                  <a:buChar char="o"/>
                  <a:defRPr sz="1600" b="0" i="0" kern="1200">
                    <a:solidFill>
                      <a:schemeClr val="tx1">
                        <a:lumMod val="75000"/>
                        <a:lumOff val="25000"/>
                      </a:schemeClr>
                    </a:solidFill>
                    <a:latin typeface="Calibri Regular"/>
                    <a:ea typeface="+mn-ea"/>
                    <a:cs typeface="Arial" panose="020B0604020202020204" pitchFamily="34" charset="0"/>
                  </a:defRPr>
                </a:lvl3pPr>
                <a:lvl4pPr marL="1600200" indent="-228600" algn="l" defTabSz="457200" rtl="0" eaLnBrk="1" latinLnBrk="0" hangingPunct="1">
                  <a:lnSpc>
                    <a:spcPct val="100000"/>
                  </a:lnSpc>
                  <a:spcBef>
                    <a:spcPts val="400"/>
                  </a:spcBef>
                  <a:buClr>
                    <a:schemeClr val="accent2"/>
                  </a:buClr>
                  <a:buFont typeface="Arial" panose="020B0604020202020204" pitchFamily="34" charset="0"/>
                  <a:buChar char="•"/>
                  <a:defRPr sz="1400" b="0" i="0" kern="1200">
                    <a:solidFill>
                      <a:schemeClr val="tx1">
                        <a:lumMod val="75000"/>
                        <a:lumOff val="25000"/>
                      </a:schemeClr>
                    </a:solidFill>
                    <a:latin typeface="Calibri Regular"/>
                    <a:ea typeface="+mn-ea"/>
                    <a:cs typeface="Arial" panose="020B0604020202020204" pitchFamily="34" charset="0"/>
                  </a:defRPr>
                </a:lvl4pPr>
                <a:lvl5pPr marL="2057400" indent="-228600" algn="l" defTabSz="457200" rtl="0" eaLnBrk="1" latinLnBrk="0" hangingPunct="1">
                  <a:lnSpc>
                    <a:spcPct val="100000"/>
                  </a:lnSpc>
                  <a:spcBef>
                    <a:spcPts val="400"/>
                  </a:spcBef>
                  <a:buClr>
                    <a:schemeClr val="accent2"/>
                  </a:buClr>
                  <a:buFont typeface="System Font Regular"/>
                  <a:buChar char="–"/>
                  <a:defRPr sz="14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rgbClr val="404040"/>
                    </a:solidFill>
                    <a:latin typeface="+mj-lt"/>
                  </a:rPr>
                  <a:t>All NAFLD fibrosis stages were associated with significantly increased overall mortality, and this risk increased progressively with worsening fibrosis stage</a:t>
                </a:r>
              </a:p>
            </p:txBody>
          </p:sp>
          <p:sp>
            <p:nvSpPr>
              <p:cNvPr id="12" name="Text Placeholder 6">
                <a:extLst>
                  <a:ext uri="{FF2B5EF4-FFF2-40B4-BE49-F238E27FC236}">
                    <a16:creationId xmlns:a16="http://schemas.microsoft.com/office/drawing/2014/main" id="{D9E0C407-FBC1-41BB-B771-245C68CA57CB}"/>
                  </a:ext>
                </a:extLst>
              </p:cNvPr>
              <p:cNvSpPr txBox="1">
                <a:spLocks/>
              </p:cNvSpPr>
              <p:nvPr/>
            </p:nvSpPr>
            <p:spPr>
              <a:xfrm>
                <a:off x="6795354" y="5570711"/>
                <a:ext cx="4445273" cy="561974"/>
              </a:xfrm>
              <a:prstGeom prst="rect">
                <a:avLst/>
              </a:prstGeom>
            </p:spPr>
            <p:txBody>
              <a:bodyPr/>
              <a:lstStyle>
                <a:lvl1pPr marL="342900" indent="-342900" algn="l" defTabSz="457200" rtl="0" eaLnBrk="1" latinLnBrk="0" hangingPunct="1">
                  <a:spcBef>
                    <a:spcPct val="20000"/>
                  </a:spcBef>
                  <a:buClr>
                    <a:schemeClr val="accent3"/>
                  </a:buClr>
                  <a:buFont typeface="AppleMyungjo Regular" pitchFamily="2" charset="-127"/>
                  <a:buChar char="◼"/>
                  <a:defRPr sz="1800" b="0" i="0" kern="1200">
                    <a:solidFill>
                      <a:schemeClr val="tx1"/>
                    </a:solidFill>
                    <a:latin typeface="Trebuchet MS" panose="020B0603020202020204" pitchFamily="34" charset="0"/>
                    <a:ea typeface="+mn-ea"/>
                    <a:cs typeface="Arial" panose="020B0604020202020204" pitchFamily="34" charset="0"/>
                  </a:defRPr>
                </a:lvl1pPr>
                <a:lvl2pPr marL="742950" indent="-285750" algn="l" defTabSz="457200" rtl="0" eaLnBrk="1" latinLnBrk="0" hangingPunct="1">
                  <a:spcBef>
                    <a:spcPct val="20000"/>
                  </a:spcBef>
                  <a:buClr>
                    <a:schemeClr val="tx2"/>
                  </a:buClr>
                  <a:buSzPct val="100000"/>
                  <a:buFont typeface="System Font Regular"/>
                  <a:buChar char="—"/>
                  <a:defRPr sz="1600" b="0" i="0" kern="1200">
                    <a:solidFill>
                      <a:schemeClr val="tx1"/>
                    </a:solidFill>
                    <a:latin typeface="Trebuchet MS" panose="020B0603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System Font Regular"/>
                  <a:buChar char="—"/>
                  <a:defRPr sz="1400" b="0" i="0" kern="1200">
                    <a:solidFill>
                      <a:schemeClr val="tx1"/>
                    </a:solidFill>
                    <a:latin typeface="Trebuchet MS" panose="020B0603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buChar char="•"/>
                  <a:defRPr sz="1200" b="0" i="0" kern="1200">
                    <a:solidFill>
                      <a:schemeClr val="tx1"/>
                    </a:solidFill>
                    <a:latin typeface="Trebuchet MS" panose="020B0603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E47B57"/>
                  </a:buClr>
                  <a:buSzTx/>
                  <a:buFont typeface="AppleMyungjo Regular" pitchFamily="2" charset="-127"/>
                  <a:buNone/>
                  <a:tabLst/>
                  <a:defRPr/>
                </a:pPr>
                <a:r>
                  <a:rPr kumimoji="0" lang="en-US" sz="1400" b="0" i="0" u="none" strike="noStrike" kern="1200" cap="none" spc="0" normalizeH="0" baseline="0" noProof="0">
                    <a:ln>
                      <a:noFill/>
                    </a:ln>
                    <a:solidFill>
                      <a:srgbClr val="404040"/>
                    </a:solidFill>
                    <a:effectLst/>
                    <a:uLnTx/>
                    <a:uFillTx/>
                    <a:latin typeface="Calibri" panose="020F0502020204030204" pitchFamily="34" charset="0"/>
                    <a:ea typeface="+mn-ea"/>
                    <a:cs typeface="Calibri" panose="020F0502020204030204" pitchFamily="34" charset="0"/>
                  </a:rPr>
                  <a:t>Cumulative incidence of all-cause mortality according to the </a:t>
                </a:r>
                <a:r>
                  <a:rPr lang="en-US" sz="1400">
                    <a:solidFill>
                      <a:srgbClr val="404040"/>
                    </a:solidFill>
                    <a:latin typeface="Calibri" panose="020F0502020204030204" pitchFamily="34" charset="0"/>
                    <a:cs typeface="Calibri" panose="020F0502020204030204" pitchFamily="34" charset="0"/>
                  </a:rPr>
                  <a:t>histological fibrosis stage in NAFLD</a:t>
                </a:r>
                <a:r>
                  <a:rPr lang="en-US" sz="1400" baseline="30000">
                    <a:solidFill>
                      <a:srgbClr val="404040"/>
                    </a:solidFill>
                    <a:latin typeface="Calibri" panose="020F0502020204030204" pitchFamily="34" charset="0"/>
                    <a:cs typeface="Calibri" panose="020F0502020204030204" pitchFamily="34" charset="0"/>
                  </a:rPr>
                  <a:t>2</a:t>
                </a:r>
                <a:endParaRPr kumimoji="0" lang="en-GB" sz="1400" b="0" i="0" u="none" strike="noStrike" kern="1200" cap="none" spc="0" normalizeH="0" baseline="30000" noProof="0">
                  <a:ln>
                    <a:noFill/>
                  </a:ln>
                  <a:solidFill>
                    <a:srgbClr val="404040"/>
                  </a:solidFill>
                  <a:effectLst/>
                  <a:uLnTx/>
                  <a:uFillTx/>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36293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a:t>Retrospective analysis of 619 patients from the US, Europe and Thailand diagnosed with NAFLD from 1975 through 2005</a:t>
            </a:r>
          </a:p>
          <a:p>
            <a:r>
              <a:rPr lang="en-US" dirty="0"/>
              <a:t>Patients underwent lab and biopsy analysis and were examined every 3–12 months after diagnosis</a:t>
            </a:r>
          </a:p>
          <a:p>
            <a:r>
              <a:rPr lang="en-US" dirty="0"/>
              <a:t>Outcomes analyzed for overall mortality, orthotopic liver transplant (OLT) and liver-related events</a:t>
            </a:r>
          </a:p>
          <a:p>
            <a:r>
              <a:rPr lang="en-US" dirty="0"/>
              <a:t>Overall median follow up in this study was 12.6 years (range 0.3 to 35.1)</a:t>
            </a:r>
          </a:p>
          <a:p>
            <a:pPr marL="0" indent="0">
              <a:buNone/>
            </a:pPr>
            <a:endParaRPr lang="en-US" dirty="0"/>
          </a:p>
        </p:txBody>
      </p:sp>
      <p:graphicFrame>
        <p:nvGraphicFramePr>
          <p:cNvPr id="6" name="Content Placeholder 5"/>
          <p:cNvGraphicFramePr>
            <a:graphicFrameLocks noGrp="1"/>
          </p:cNvGraphicFramePr>
          <p:nvPr>
            <p:ph sz="quarter" idx="16"/>
            <p:extLst>
              <p:ext uri="{D42A27DB-BD31-4B8C-83A1-F6EECF244321}">
                <p14:modId xmlns:p14="http://schemas.microsoft.com/office/powerpoint/2010/main" val="2581536734"/>
              </p:ext>
            </p:extLst>
          </p:nvPr>
        </p:nvGraphicFramePr>
        <p:xfrm>
          <a:off x="6318250" y="1262063"/>
          <a:ext cx="5550036" cy="3977640"/>
        </p:xfrm>
        <a:graphic>
          <a:graphicData uri="http://schemas.openxmlformats.org/drawingml/2006/table">
            <a:tbl>
              <a:tblPr firstRow="1" bandRow="1">
                <a:tableStyleId>{21E4AEA4-8DFA-4A89-87EB-49C32662AFE0}</a:tableStyleId>
              </a:tblPr>
              <a:tblGrid>
                <a:gridCol w="3605973">
                  <a:extLst>
                    <a:ext uri="{9D8B030D-6E8A-4147-A177-3AD203B41FA5}">
                      <a16:colId xmlns:a16="http://schemas.microsoft.com/office/drawing/2014/main" val="1481929573"/>
                    </a:ext>
                  </a:extLst>
                </a:gridCol>
                <a:gridCol w="1944063">
                  <a:extLst>
                    <a:ext uri="{9D8B030D-6E8A-4147-A177-3AD203B41FA5}">
                      <a16:colId xmlns:a16="http://schemas.microsoft.com/office/drawing/2014/main" val="756056705"/>
                    </a:ext>
                  </a:extLst>
                </a:gridCol>
              </a:tblGrid>
              <a:tr h="370840">
                <a:tc>
                  <a:txBody>
                    <a:bodyPr/>
                    <a:lstStyle/>
                    <a:p>
                      <a:r>
                        <a:rPr lang="en-US" dirty="0"/>
                        <a:t>Outcome, n (%)</a:t>
                      </a:r>
                    </a:p>
                  </a:txBody>
                  <a:tcPr marL="113925" marR="11392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Number</a:t>
                      </a:r>
                      <a:br>
                        <a:rPr lang="en-US" dirty="0"/>
                      </a:br>
                      <a:r>
                        <a:rPr lang="en-US" dirty="0"/>
                        <a:t>(n=193)</a:t>
                      </a:r>
                      <a:endParaRPr lang="en-US" b="1" dirty="0"/>
                    </a:p>
                  </a:txBody>
                  <a:tcPr marL="113925" marR="113925"/>
                </a:tc>
                <a:extLst>
                  <a:ext uri="{0D108BD9-81ED-4DB2-BD59-A6C34878D82A}">
                    <a16:rowId xmlns:a16="http://schemas.microsoft.com/office/drawing/2014/main" val="610887166"/>
                  </a:ext>
                </a:extLst>
              </a:tr>
              <a:tr h="370840">
                <a:tc>
                  <a:txBody>
                    <a:bodyPr/>
                    <a:lstStyle/>
                    <a:p>
                      <a:r>
                        <a:rPr lang="en-US" dirty="0"/>
                        <a:t>Death or OLT</a:t>
                      </a:r>
                      <a:endParaRPr lang="en-US" b="1" dirty="0"/>
                    </a:p>
                  </a:txBody>
                  <a:tcPr marL="113925" marR="113925"/>
                </a:tc>
                <a:tc>
                  <a:txBody>
                    <a:bodyPr/>
                    <a:lstStyle/>
                    <a:p>
                      <a:pPr algn="ctr"/>
                      <a:endParaRPr lang="en-US" b="1" dirty="0"/>
                    </a:p>
                  </a:txBody>
                  <a:tcPr marL="113925" marR="113925"/>
                </a:tc>
                <a:extLst>
                  <a:ext uri="{0D108BD9-81ED-4DB2-BD59-A6C34878D82A}">
                    <a16:rowId xmlns:a16="http://schemas.microsoft.com/office/drawing/2014/main" val="2313862126"/>
                  </a:ext>
                </a:extLst>
              </a:tr>
              <a:tr h="370840">
                <a:tc>
                  <a:txBody>
                    <a:bodyPr/>
                    <a:lstStyle/>
                    <a:p>
                      <a:r>
                        <a:rPr lang="en-US" dirty="0"/>
                        <a:t>   Cardiovascular disease</a:t>
                      </a:r>
                    </a:p>
                  </a:txBody>
                  <a:tcPr marL="113925" marR="113925"/>
                </a:tc>
                <a:tc>
                  <a:txBody>
                    <a:bodyPr/>
                    <a:lstStyle/>
                    <a:p>
                      <a:pPr algn="ctr"/>
                      <a:r>
                        <a:rPr lang="en-US" dirty="0"/>
                        <a:t>74 (38.3%)</a:t>
                      </a:r>
                    </a:p>
                  </a:txBody>
                  <a:tcPr marL="113925" marR="113925"/>
                </a:tc>
                <a:extLst>
                  <a:ext uri="{0D108BD9-81ED-4DB2-BD59-A6C34878D82A}">
                    <a16:rowId xmlns:a16="http://schemas.microsoft.com/office/drawing/2014/main" val="444993663"/>
                  </a:ext>
                </a:extLst>
              </a:tr>
              <a:tr h="370840">
                <a:tc>
                  <a:txBody>
                    <a:bodyPr/>
                    <a:lstStyle/>
                    <a:p>
                      <a:r>
                        <a:rPr lang="en-US" dirty="0"/>
                        <a:t>   Non-liver cancer</a:t>
                      </a:r>
                    </a:p>
                  </a:txBody>
                  <a:tcPr marL="113925" marR="113925"/>
                </a:tc>
                <a:tc>
                  <a:txBody>
                    <a:bodyPr/>
                    <a:lstStyle/>
                    <a:p>
                      <a:pPr algn="ctr"/>
                      <a:r>
                        <a:rPr lang="en-US" dirty="0"/>
                        <a:t>36 (18.7%)</a:t>
                      </a:r>
                    </a:p>
                  </a:txBody>
                  <a:tcPr marL="113925" marR="113925"/>
                </a:tc>
                <a:extLst>
                  <a:ext uri="{0D108BD9-81ED-4DB2-BD59-A6C34878D82A}">
                    <a16:rowId xmlns:a16="http://schemas.microsoft.com/office/drawing/2014/main" val="3133500182"/>
                  </a:ext>
                </a:extLst>
              </a:tr>
              <a:tr h="370840">
                <a:tc>
                  <a:txBody>
                    <a:bodyPr/>
                    <a:lstStyle/>
                    <a:p>
                      <a:r>
                        <a:rPr lang="en-US" dirty="0"/>
                        <a:t>   Cirrhosis complications</a:t>
                      </a:r>
                    </a:p>
                  </a:txBody>
                  <a:tcPr marL="113925" marR="113925"/>
                </a:tc>
                <a:tc>
                  <a:txBody>
                    <a:bodyPr/>
                    <a:lstStyle/>
                    <a:p>
                      <a:pPr algn="ctr"/>
                      <a:r>
                        <a:rPr lang="en-US" dirty="0"/>
                        <a:t>15 (7.8%)</a:t>
                      </a:r>
                    </a:p>
                  </a:txBody>
                  <a:tcPr marL="113925" marR="113925"/>
                </a:tc>
                <a:extLst>
                  <a:ext uri="{0D108BD9-81ED-4DB2-BD59-A6C34878D82A}">
                    <a16:rowId xmlns:a16="http://schemas.microsoft.com/office/drawing/2014/main" val="2124124764"/>
                  </a:ext>
                </a:extLst>
              </a:tr>
              <a:tr h="370840">
                <a:tc>
                  <a:txBody>
                    <a:bodyPr/>
                    <a:lstStyle/>
                    <a:p>
                      <a:r>
                        <a:rPr lang="en-US" dirty="0"/>
                        <a:t>   Hepatocellular</a:t>
                      </a:r>
                      <a:r>
                        <a:rPr lang="en-US" baseline="0" dirty="0"/>
                        <a:t> carcinoma</a:t>
                      </a:r>
                      <a:endParaRPr lang="en-US" dirty="0"/>
                    </a:p>
                  </a:txBody>
                  <a:tcPr marL="113925" marR="113925"/>
                </a:tc>
                <a:tc>
                  <a:txBody>
                    <a:bodyPr/>
                    <a:lstStyle/>
                    <a:p>
                      <a:pPr algn="ctr"/>
                      <a:r>
                        <a:rPr lang="en-US" dirty="0"/>
                        <a:t>2 (1%)</a:t>
                      </a:r>
                    </a:p>
                  </a:txBody>
                  <a:tcPr marL="113925" marR="113925"/>
                </a:tc>
                <a:extLst>
                  <a:ext uri="{0D108BD9-81ED-4DB2-BD59-A6C34878D82A}">
                    <a16:rowId xmlns:a16="http://schemas.microsoft.com/office/drawing/2014/main" val="1651498224"/>
                  </a:ext>
                </a:extLst>
              </a:tr>
              <a:tr h="370840">
                <a:tc>
                  <a:txBody>
                    <a:bodyPr/>
                    <a:lstStyle/>
                    <a:p>
                      <a:r>
                        <a:rPr lang="en-US" dirty="0"/>
                        <a:t>   Liver transplantation</a:t>
                      </a:r>
                    </a:p>
                  </a:txBody>
                  <a:tcPr marL="113925" marR="113925"/>
                </a:tc>
                <a:tc>
                  <a:txBody>
                    <a:bodyPr/>
                    <a:lstStyle/>
                    <a:p>
                      <a:pPr algn="ctr"/>
                      <a:r>
                        <a:rPr lang="en-US" dirty="0"/>
                        <a:t>1 (0.5%)</a:t>
                      </a:r>
                    </a:p>
                  </a:txBody>
                  <a:tcPr marL="113925" marR="113925"/>
                </a:tc>
                <a:extLst>
                  <a:ext uri="{0D108BD9-81ED-4DB2-BD59-A6C34878D82A}">
                    <a16:rowId xmlns:a16="http://schemas.microsoft.com/office/drawing/2014/main" val="2642483277"/>
                  </a:ext>
                </a:extLst>
              </a:tr>
              <a:tr h="370840">
                <a:tc>
                  <a:txBody>
                    <a:bodyPr/>
                    <a:lstStyle/>
                    <a:p>
                      <a:r>
                        <a:rPr lang="en-US" dirty="0"/>
                        <a:t>   Infections</a:t>
                      </a:r>
                    </a:p>
                  </a:txBody>
                  <a:tcPr marL="113925" marR="113925"/>
                </a:tc>
                <a:tc>
                  <a:txBody>
                    <a:bodyPr/>
                    <a:lstStyle/>
                    <a:p>
                      <a:pPr algn="ctr"/>
                      <a:r>
                        <a:rPr lang="en-US" dirty="0"/>
                        <a:t>15 (7.8%)</a:t>
                      </a:r>
                    </a:p>
                  </a:txBody>
                  <a:tcPr marL="113925" marR="113925"/>
                </a:tc>
                <a:extLst>
                  <a:ext uri="{0D108BD9-81ED-4DB2-BD59-A6C34878D82A}">
                    <a16:rowId xmlns:a16="http://schemas.microsoft.com/office/drawing/2014/main" val="357743837"/>
                  </a:ext>
                </a:extLst>
              </a:tr>
              <a:tr h="370840">
                <a:tc>
                  <a:txBody>
                    <a:bodyPr/>
                    <a:lstStyle/>
                    <a:p>
                      <a:r>
                        <a:rPr lang="en-US" dirty="0"/>
                        <a:t>   Other</a:t>
                      </a:r>
                    </a:p>
                  </a:txBody>
                  <a:tcPr marL="113925" marR="113925"/>
                </a:tc>
                <a:tc>
                  <a:txBody>
                    <a:bodyPr/>
                    <a:lstStyle/>
                    <a:p>
                      <a:pPr algn="ctr"/>
                      <a:r>
                        <a:rPr lang="en-US" dirty="0"/>
                        <a:t>35 (18.1%)</a:t>
                      </a:r>
                    </a:p>
                  </a:txBody>
                  <a:tcPr marL="113925" marR="113925"/>
                </a:tc>
                <a:extLst>
                  <a:ext uri="{0D108BD9-81ED-4DB2-BD59-A6C34878D82A}">
                    <a16:rowId xmlns:a16="http://schemas.microsoft.com/office/drawing/2014/main" val="145181259"/>
                  </a:ext>
                </a:extLst>
              </a:tr>
              <a:tr h="370840">
                <a:tc>
                  <a:txBody>
                    <a:bodyPr/>
                    <a:lstStyle/>
                    <a:p>
                      <a:r>
                        <a:rPr lang="en-US" dirty="0"/>
                        <a:t>   Unknown</a:t>
                      </a:r>
                    </a:p>
                  </a:txBody>
                  <a:tcPr marL="113925" marR="113925"/>
                </a:tc>
                <a:tc>
                  <a:txBody>
                    <a:bodyPr/>
                    <a:lstStyle/>
                    <a:p>
                      <a:pPr algn="ctr"/>
                      <a:r>
                        <a:rPr lang="en-US" dirty="0"/>
                        <a:t>15 (7.8%)</a:t>
                      </a:r>
                    </a:p>
                  </a:txBody>
                  <a:tcPr marL="113925" marR="113925"/>
                </a:tc>
                <a:extLst>
                  <a:ext uri="{0D108BD9-81ED-4DB2-BD59-A6C34878D82A}">
                    <a16:rowId xmlns:a16="http://schemas.microsoft.com/office/drawing/2014/main" val="1851409190"/>
                  </a:ext>
                </a:extLst>
              </a:tr>
            </a:tbl>
          </a:graphicData>
        </a:graphic>
      </p:graphicFrame>
      <p:sp>
        <p:nvSpPr>
          <p:cNvPr id="2" name="Title 1"/>
          <p:cNvSpPr>
            <a:spLocks noGrp="1"/>
          </p:cNvSpPr>
          <p:nvPr>
            <p:ph type="title"/>
          </p:nvPr>
        </p:nvSpPr>
        <p:spPr/>
        <p:txBody>
          <a:bodyPr/>
          <a:lstStyle/>
          <a:p>
            <a:r>
              <a:rPr lang="en-US" dirty="0"/>
              <a:t>Major Causes of Death in Patients With Nonalcoholic Fatty Liver Disease</a:t>
            </a:r>
          </a:p>
        </p:txBody>
      </p:sp>
      <p:sp>
        <p:nvSpPr>
          <p:cNvPr id="5" name="Slide Number Placeholder 4"/>
          <p:cNvSpPr>
            <a:spLocks noGrp="1"/>
          </p:cNvSpPr>
          <p:nvPr>
            <p:ph type="sldNum" sz="quarter" idx="19"/>
          </p:nvPr>
        </p:nvSpPr>
        <p:spPr/>
        <p:txBody>
          <a:bodyPr/>
          <a:lstStyle/>
          <a:p>
            <a:fld id="{332BCA22-4FB4-2145-AD2D-F8C6C2D7E600}" type="slidenum">
              <a:rPr lang="en-US" smtClean="0"/>
              <a:pPr/>
              <a:t>19</a:t>
            </a:fld>
            <a:endParaRPr lang="en-US" dirty="0"/>
          </a:p>
        </p:txBody>
      </p:sp>
      <p:sp>
        <p:nvSpPr>
          <p:cNvPr id="9" name="Text Placeholder 8">
            <a:extLst>
              <a:ext uri="{FF2B5EF4-FFF2-40B4-BE49-F238E27FC236}">
                <a16:creationId xmlns:a16="http://schemas.microsoft.com/office/drawing/2014/main" id="{04B334BD-C41B-44AD-A676-DDF13FF07C9C}"/>
              </a:ext>
            </a:extLst>
          </p:cNvPr>
          <p:cNvSpPr>
            <a:spLocks noGrp="1"/>
          </p:cNvSpPr>
          <p:nvPr>
            <p:ph type="body" sz="quarter" idx="20"/>
          </p:nvPr>
        </p:nvSpPr>
        <p:spPr>
          <a:xfrm>
            <a:off x="304800" y="6352401"/>
            <a:ext cx="10179050" cy="276999"/>
          </a:xfrm>
        </p:spPr>
        <p:txBody>
          <a:bodyPr/>
          <a:lstStyle/>
          <a:p>
            <a:r>
              <a:rPr lang="en-US" dirty="0"/>
              <a:t>CVD, cardiovascular diseases; NAFLD, nonalcoholic fatty liver disease; OLT, orthotopic liver transplant.</a:t>
            </a:r>
            <a:br>
              <a:rPr lang="en-US" dirty="0"/>
            </a:br>
            <a:r>
              <a:rPr lang="en-US" dirty="0"/>
              <a:t>Angulo, P et al. Gastroenterology. 2015(2);149:389–397.</a:t>
            </a:r>
          </a:p>
        </p:txBody>
      </p:sp>
      <p:sp>
        <p:nvSpPr>
          <p:cNvPr id="4" name="TextBox 3"/>
          <p:cNvSpPr txBox="1"/>
          <p:nvPr/>
        </p:nvSpPr>
        <p:spPr>
          <a:xfrm>
            <a:off x="5964184" y="5293834"/>
            <a:ext cx="3167785" cy="266424"/>
          </a:xfrm>
          <a:prstGeom prst="rect">
            <a:avLst/>
          </a:prstGeom>
        </p:spPr>
        <p:txBody>
          <a:bodyPr vert="horz" wrap="none" lIns="91440" tIns="45720" rIns="91440" bIns="45720" rtlCol="0">
            <a:noAutofit/>
          </a:bodyPr>
          <a:lstStyle/>
          <a:p>
            <a:endParaRPr lang="en-US" sz="1200" dirty="0">
              <a:ea typeface="Arial Unicode MS" pitchFamily="34" charset="-128"/>
              <a:cs typeface="Arial Unicode MS" pitchFamily="34" charset="-128"/>
            </a:endParaRPr>
          </a:p>
        </p:txBody>
      </p:sp>
    </p:spTree>
    <p:extLst>
      <p:ext uri="{BB962C8B-B14F-4D97-AF65-F5344CB8AC3E}">
        <p14:creationId xmlns:p14="http://schemas.microsoft.com/office/powerpoint/2010/main" val="3671460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r>
              <a:rPr lang="en-US" dirty="0"/>
              <a:t>Definitions and epidemiology</a:t>
            </a:r>
          </a:p>
          <a:p>
            <a:r>
              <a:rPr lang="en-US" dirty="0"/>
              <a:t>Pathophysiology</a:t>
            </a:r>
          </a:p>
          <a:p>
            <a:r>
              <a:rPr lang="en-US" dirty="0"/>
              <a:t>Natural history of the disease</a:t>
            </a:r>
          </a:p>
          <a:p>
            <a:r>
              <a:rPr lang="en-US" dirty="0"/>
              <a:t>Morbidity and mortality</a:t>
            </a:r>
          </a:p>
          <a:p>
            <a:r>
              <a:rPr lang="en-US" dirty="0"/>
              <a:t>Risk factors</a:t>
            </a:r>
          </a:p>
          <a:p>
            <a:r>
              <a:rPr lang="en-US" dirty="0"/>
              <a:t>Patient identification</a:t>
            </a:r>
          </a:p>
          <a:p>
            <a:r>
              <a:rPr lang="en-US" dirty="0"/>
              <a:t>Patient perspective</a:t>
            </a:r>
          </a:p>
          <a:p>
            <a:r>
              <a:rPr lang="en-US" dirty="0"/>
              <a:t>Conclusions</a:t>
            </a:r>
          </a:p>
        </p:txBody>
      </p:sp>
      <p:sp>
        <p:nvSpPr>
          <p:cNvPr id="2" name="Title 1"/>
          <p:cNvSpPr>
            <a:spLocks noGrp="1"/>
          </p:cNvSpPr>
          <p:nvPr>
            <p:ph type="title"/>
          </p:nvPr>
        </p:nvSpPr>
        <p:spPr/>
        <p:txBody>
          <a:bodyPr/>
          <a:lstStyle/>
          <a:p>
            <a:r>
              <a:rPr lang="en-US" dirty="0"/>
              <a:t>Outline</a:t>
            </a:r>
          </a:p>
        </p:txBody>
      </p:sp>
      <p:sp>
        <p:nvSpPr>
          <p:cNvPr id="5" name="Footer Placeholder 4"/>
          <p:cNvSpPr>
            <a:spLocks noGrp="1"/>
          </p:cNvSpPr>
          <p:nvPr>
            <p:ph type="ftr" sz="quarter" idx="17"/>
          </p:nvPr>
        </p:nvSpPr>
        <p:spPr/>
        <p:txBody>
          <a:bodyPr/>
          <a:lstStyle/>
          <a:p>
            <a:endParaRPr lang="en-US" dirty="0"/>
          </a:p>
        </p:txBody>
      </p:sp>
      <p:sp>
        <p:nvSpPr>
          <p:cNvPr id="4" name="Slide Number Placeholder 3">
            <a:extLst>
              <a:ext uri="{FF2B5EF4-FFF2-40B4-BE49-F238E27FC236}">
                <a16:creationId xmlns:a16="http://schemas.microsoft.com/office/drawing/2014/main" id="{726F541C-98E2-4FA4-9E0B-7DA43CC2FFE1}"/>
              </a:ext>
            </a:extLst>
          </p:cNvPr>
          <p:cNvSpPr>
            <a:spLocks noGrp="1"/>
          </p:cNvSpPr>
          <p:nvPr>
            <p:ph type="sldNum" sz="quarter" idx="18"/>
          </p:nvPr>
        </p:nvSpPr>
        <p:spPr/>
        <p:txBody>
          <a:bodyPr/>
          <a:lstStyle/>
          <a:p>
            <a:fld id="{332BCA22-4FB4-2145-AD2D-F8C6C2D7E600}" type="slidenum">
              <a:rPr lang="en-US" smtClean="0"/>
              <a:pPr/>
              <a:t>2</a:t>
            </a:fld>
            <a:endParaRPr lang="en-US" dirty="0"/>
          </a:p>
        </p:txBody>
      </p:sp>
      <p:sp>
        <p:nvSpPr>
          <p:cNvPr id="16" name="Text Placeholder 15">
            <a:extLst>
              <a:ext uri="{FF2B5EF4-FFF2-40B4-BE49-F238E27FC236}">
                <a16:creationId xmlns:a16="http://schemas.microsoft.com/office/drawing/2014/main" id="{8ED86351-51B1-474A-963F-D7314E596149}"/>
              </a:ext>
            </a:extLst>
          </p:cNvPr>
          <p:cNvSpPr>
            <a:spLocks noGrp="1"/>
          </p:cNvSpPr>
          <p:nvPr>
            <p:ph type="body" sz="quarter" idx="19"/>
          </p:nvPr>
        </p:nvSpPr>
        <p:spPr/>
        <p:txBody>
          <a:bodyPr/>
          <a:lstStyle/>
          <a:p>
            <a:endParaRPr lang="en-GB"/>
          </a:p>
        </p:txBody>
      </p:sp>
    </p:spTree>
    <p:extLst>
      <p:ext uri="{BB962C8B-B14F-4D97-AF65-F5344CB8AC3E}">
        <p14:creationId xmlns:p14="http://schemas.microsoft.com/office/powerpoint/2010/main" val="3349726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EB250-AAD4-40B7-B271-EB63A59580B5}"/>
              </a:ext>
            </a:extLst>
          </p:cNvPr>
          <p:cNvSpPr>
            <a:spLocks noGrp="1"/>
          </p:cNvSpPr>
          <p:nvPr>
            <p:ph type="title"/>
          </p:nvPr>
        </p:nvSpPr>
        <p:spPr/>
        <p:txBody>
          <a:bodyPr/>
          <a:lstStyle/>
          <a:p>
            <a:r>
              <a:rPr lang="en-US" dirty="0"/>
              <a:t>Part 2 – suggested break point</a:t>
            </a:r>
          </a:p>
        </p:txBody>
      </p:sp>
      <p:sp>
        <p:nvSpPr>
          <p:cNvPr id="3" name="Footer Placeholder 2">
            <a:extLst>
              <a:ext uri="{FF2B5EF4-FFF2-40B4-BE49-F238E27FC236}">
                <a16:creationId xmlns:a16="http://schemas.microsoft.com/office/drawing/2014/main" id="{7C31C484-A1E2-4245-89D2-74AC35BB8FF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8BA9035-94CF-4D18-A416-99ED85DF9761}"/>
              </a:ext>
            </a:extLst>
          </p:cNvPr>
          <p:cNvSpPr>
            <a:spLocks noGrp="1"/>
          </p:cNvSpPr>
          <p:nvPr>
            <p:ph type="sldNum" sz="quarter" idx="12"/>
          </p:nvPr>
        </p:nvSpPr>
        <p:spPr/>
        <p:txBody>
          <a:bodyPr/>
          <a:lstStyle/>
          <a:p>
            <a:fld id="{CADEBDAC-4AB6-BB4D-B369-93AFCDEF87B0}" type="slidenum">
              <a:rPr lang="en-US" smtClean="0"/>
              <a:pPr/>
              <a:t>20</a:t>
            </a:fld>
            <a:endParaRPr lang="en-US" dirty="0"/>
          </a:p>
        </p:txBody>
      </p:sp>
      <p:sp>
        <p:nvSpPr>
          <p:cNvPr id="5" name="Text Placeholder 4">
            <a:extLst>
              <a:ext uri="{FF2B5EF4-FFF2-40B4-BE49-F238E27FC236}">
                <a16:creationId xmlns:a16="http://schemas.microsoft.com/office/drawing/2014/main" id="{0FF2992F-CB9E-4127-914A-7B872134DBC2}"/>
              </a:ext>
            </a:extLst>
          </p:cNvPr>
          <p:cNvSpPr>
            <a:spLocks noGrp="1"/>
          </p:cNvSpPr>
          <p:nvPr>
            <p:ph type="body" sz="quarter" idx="19"/>
          </p:nvPr>
        </p:nvSpPr>
        <p:spPr/>
        <p:txBody>
          <a:bodyPr/>
          <a:lstStyle/>
          <a:p>
            <a:endParaRPr lang="en-US"/>
          </a:p>
        </p:txBody>
      </p:sp>
    </p:spTree>
    <p:extLst>
      <p:ext uri="{BB962C8B-B14F-4D97-AF65-F5344CB8AC3E}">
        <p14:creationId xmlns:p14="http://schemas.microsoft.com/office/powerpoint/2010/main" val="961325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C497BA-4C9F-9643-B976-25A6A15E9B66}"/>
              </a:ext>
            </a:extLst>
          </p:cNvPr>
          <p:cNvSpPr>
            <a:spLocks noGrp="1"/>
          </p:cNvSpPr>
          <p:nvPr>
            <p:ph type="body" sz="quarter" idx="10"/>
          </p:nvPr>
        </p:nvSpPr>
        <p:spPr/>
        <p:txBody>
          <a:bodyPr/>
          <a:lstStyle/>
          <a:p>
            <a:br>
              <a:rPr lang="en-US" dirty="0"/>
            </a:br>
            <a:r>
              <a:rPr lang="en-US" dirty="0"/>
              <a:t>Risk Factors</a:t>
            </a:r>
          </a:p>
        </p:txBody>
      </p:sp>
      <p:sp>
        <p:nvSpPr>
          <p:cNvPr id="5" name="Slide Number Placeholder 4">
            <a:extLst>
              <a:ext uri="{FF2B5EF4-FFF2-40B4-BE49-F238E27FC236}">
                <a16:creationId xmlns:a16="http://schemas.microsoft.com/office/drawing/2014/main" id="{02E13BD1-BA30-2141-8885-26E74778468A}"/>
              </a:ext>
            </a:extLst>
          </p:cNvPr>
          <p:cNvSpPr>
            <a:spLocks noGrp="1"/>
          </p:cNvSpPr>
          <p:nvPr>
            <p:ph type="sldNum" sz="quarter" idx="4294967295"/>
          </p:nvPr>
        </p:nvSpPr>
        <p:spPr>
          <a:xfrm>
            <a:off x="11826875" y="6632575"/>
            <a:ext cx="365125" cy="225425"/>
          </a:xfrm>
        </p:spPr>
        <p:txBody>
          <a:bodyPr/>
          <a:lstStyle/>
          <a:p>
            <a:fld id="{CADEBDAC-4AB6-BB4D-B369-93AFCDEF87B0}" type="slidenum">
              <a:rPr lang="en-US" smtClean="0"/>
              <a:pPr/>
              <a:t>21</a:t>
            </a:fld>
            <a:endParaRPr lang="en-US" dirty="0"/>
          </a:p>
        </p:txBody>
      </p:sp>
    </p:spTree>
    <p:extLst>
      <p:ext uri="{BB962C8B-B14F-4D97-AF65-F5344CB8AC3E}">
        <p14:creationId xmlns:p14="http://schemas.microsoft.com/office/powerpoint/2010/main" val="1558128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501B3-D713-4A7E-8826-4FA01A3C0C5A}"/>
              </a:ext>
            </a:extLst>
          </p:cNvPr>
          <p:cNvSpPr>
            <a:spLocks noGrp="1"/>
          </p:cNvSpPr>
          <p:nvPr>
            <p:ph type="title"/>
          </p:nvPr>
        </p:nvSpPr>
        <p:spPr/>
        <p:txBody>
          <a:bodyPr/>
          <a:lstStyle/>
          <a:p>
            <a:pPr lvl="0"/>
            <a:r>
              <a:rPr lang="en-US" dirty="0"/>
              <a:t>Nonalcoholic Fatty Liver Disease</a:t>
            </a:r>
            <a:r>
              <a:rPr lang="en-GB" dirty="0"/>
              <a:t> is Associated With Metabolic Dysregulation</a:t>
            </a:r>
            <a:endParaRPr lang="en-SE" dirty="0"/>
          </a:p>
        </p:txBody>
      </p:sp>
      <p:sp>
        <p:nvSpPr>
          <p:cNvPr id="5" name="Footer Placeholder 4">
            <a:extLst>
              <a:ext uri="{FF2B5EF4-FFF2-40B4-BE49-F238E27FC236}">
                <a16:creationId xmlns:a16="http://schemas.microsoft.com/office/drawing/2014/main" id="{86B793C0-1174-42F1-A7EF-0DCB9A1CA331}"/>
              </a:ext>
            </a:extLst>
          </p:cNvPr>
          <p:cNvSpPr>
            <a:spLocks noGrp="1"/>
          </p:cNvSpPr>
          <p:nvPr>
            <p:ph type="ftr" sz="quarter" idx="17"/>
          </p:nvPr>
        </p:nvSpPr>
        <p:spPr/>
        <p:txBody>
          <a:bodyPr/>
          <a:lstStyle/>
          <a:p>
            <a:pPr lvl="0"/>
            <a:endParaRPr lang="pt-BR" noProof="0" dirty="0"/>
          </a:p>
        </p:txBody>
      </p:sp>
      <p:sp>
        <p:nvSpPr>
          <p:cNvPr id="9" name="Slide Number Placeholder 8">
            <a:extLst>
              <a:ext uri="{FF2B5EF4-FFF2-40B4-BE49-F238E27FC236}">
                <a16:creationId xmlns:a16="http://schemas.microsoft.com/office/drawing/2014/main" id="{FBF95B9D-3EA4-4C01-83FA-E414EEF3F67C}"/>
              </a:ext>
            </a:extLst>
          </p:cNvPr>
          <p:cNvSpPr>
            <a:spLocks noGrp="1"/>
          </p:cNvSpPr>
          <p:nvPr>
            <p:ph type="sldNum" sz="quarter" idx="18"/>
          </p:nvPr>
        </p:nvSpPr>
        <p:spPr/>
        <p:txBody>
          <a:bodyPr/>
          <a:lstStyle/>
          <a:p>
            <a:pPr lvl="0"/>
            <a:fld id="{332BCA22-4FB4-2145-AD2D-F8C6C2D7E600}" type="slidenum">
              <a:rPr lang="en-GB" noProof="0" smtClean="0"/>
              <a:pPr lvl="0"/>
              <a:t>22</a:t>
            </a:fld>
            <a:endParaRPr lang="en-GB" noProof="0" dirty="0"/>
          </a:p>
        </p:txBody>
      </p:sp>
      <p:sp>
        <p:nvSpPr>
          <p:cNvPr id="6" name="Text Placeholder 5">
            <a:extLst>
              <a:ext uri="{FF2B5EF4-FFF2-40B4-BE49-F238E27FC236}">
                <a16:creationId xmlns:a16="http://schemas.microsoft.com/office/drawing/2014/main" id="{179DCFFA-8C3B-46C9-813B-8851E9FCE1D8}"/>
              </a:ext>
            </a:extLst>
          </p:cNvPr>
          <p:cNvSpPr>
            <a:spLocks noGrp="1"/>
          </p:cNvSpPr>
          <p:nvPr>
            <p:ph type="body" sz="quarter" idx="19"/>
          </p:nvPr>
        </p:nvSpPr>
        <p:spPr>
          <a:xfrm>
            <a:off x="304800" y="6352401"/>
            <a:ext cx="10179050" cy="276999"/>
          </a:xfrm>
        </p:spPr>
        <p:txBody>
          <a:bodyPr/>
          <a:lstStyle/>
          <a:p>
            <a:r>
              <a:rPr lang="en-GB" dirty="0"/>
              <a:t>NAFLD, </a:t>
            </a:r>
            <a:r>
              <a:rPr lang="en-GB" dirty="0" err="1"/>
              <a:t>nonalcoholic</a:t>
            </a:r>
            <a:r>
              <a:rPr lang="en-GB" dirty="0"/>
              <a:t> fatty liver disease; T2DM, type 2 diabetes mellitus.</a:t>
            </a:r>
            <a:br>
              <a:rPr lang="en-GB" dirty="0"/>
            </a:br>
            <a:r>
              <a:rPr lang="en-GB" dirty="0"/>
              <a:t>Adapted from: Chakravarthy MV and </a:t>
            </a:r>
            <a:r>
              <a:rPr lang="en-GB" dirty="0" err="1"/>
              <a:t>Neuschwander-Tetri</a:t>
            </a:r>
            <a:r>
              <a:rPr lang="en-GB" dirty="0"/>
              <a:t> BA. </a:t>
            </a:r>
            <a:r>
              <a:rPr lang="pt-BR" dirty="0"/>
              <a:t>Endocrinol Diabetes Metab. 2020;3(4):e00112.</a:t>
            </a:r>
          </a:p>
        </p:txBody>
      </p:sp>
      <p:grpSp>
        <p:nvGrpSpPr>
          <p:cNvPr id="7" name="Group 6">
            <a:extLst>
              <a:ext uri="{FF2B5EF4-FFF2-40B4-BE49-F238E27FC236}">
                <a16:creationId xmlns:a16="http://schemas.microsoft.com/office/drawing/2014/main" id="{AC0607C7-7047-40CB-A09D-EB0FC405AE60}"/>
              </a:ext>
            </a:extLst>
          </p:cNvPr>
          <p:cNvGrpSpPr/>
          <p:nvPr/>
        </p:nvGrpSpPr>
        <p:grpSpPr>
          <a:xfrm>
            <a:off x="1047343" y="1121377"/>
            <a:ext cx="10973667" cy="4660610"/>
            <a:chOff x="1047343" y="1121377"/>
            <a:chExt cx="10973667" cy="4660610"/>
          </a:xfrm>
        </p:grpSpPr>
        <p:pic>
          <p:nvPicPr>
            <p:cNvPr id="16" name="Picture 15">
              <a:extLst>
                <a:ext uri="{FF2B5EF4-FFF2-40B4-BE49-F238E27FC236}">
                  <a16:creationId xmlns:a16="http://schemas.microsoft.com/office/drawing/2014/main" id="{764E1866-D387-4451-AC86-43DA3C524D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211738" y="1121377"/>
              <a:ext cx="792088" cy="1296144"/>
            </a:xfrm>
            <a:prstGeom prst="rect">
              <a:avLst/>
            </a:prstGeom>
          </p:spPr>
        </p:pic>
        <p:grpSp>
          <p:nvGrpSpPr>
            <p:cNvPr id="4" name="Group 3">
              <a:extLst>
                <a:ext uri="{FF2B5EF4-FFF2-40B4-BE49-F238E27FC236}">
                  <a16:creationId xmlns:a16="http://schemas.microsoft.com/office/drawing/2014/main" id="{1F2F703A-FE85-4F06-A6AA-2E6F5A1865E3}"/>
                </a:ext>
              </a:extLst>
            </p:cNvPr>
            <p:cNvGrpSpPr/>
            <p:nvPr/>
          </p:nvGrpSpPr>
          <p:grpSpPr>
            <a:xfrm>
              <a:off x="1047343" y="1268760"/>
              <a:ext cx="10973667" cy="4513227"/>
              <a:chOff x="1047343" y="1268760"/>
              <a:chExt cx="10973667" cy="4513227"/>
            </a:xfrm>
          </p:grpSpPr>
          <p:pic>
            <p:nvPicPr>
              <p:cNvPr id="14" name="Picture 13">
                <a:extLst>
                  <a:ext uri="{FF2B5EF4-FFF2-40B4-BE49-F238E27FC236}">
                    <a16:creationId xmlns:a16="http://schemas.microsoft.com/office/drawing/2014/main" id="{B3A10069-D156-492E-9D72-3EF3FB6DEE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07782" y="3393739"/>
                <a:ext cx="1296144" cy="792088"/>
              </a:xfrm>
              <a:prstGeom prst="rect">
                <a:avLst/>
              </a:prstGeom>
            </p:spPr>
          </p:pic>
          <p:pic>
            <p:nvPicPr>
              <p:cNvPr id="15" name="Picture 14">
                <a:extLst>
                  <a:ext uri="{FF2B5EF4-FFF2-40B4-BE49-F238E27FC236}">
                    <a16:creationId xmlns:a16="http://schemas.microsoft.com/office/drawing/2014/main" id="{DA067EA6-788D-4CCD-B5E1-8E978A83461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09248" y="3434685"/>
                <a:ext cx="1296144" cy="792088"/>
              </a:xfrm>
              <a:prstGeom prst="rect">
                <a:avLst/>
              </a:prstGeom>
            </p:spPr>
          </p:pic>
          <p:pic>
            <p:nvPicPr>
              <p:cNvPr id="17" name="Picture 16">
                <a:extLst>
                  <a:ext uri="{FF2B5EF4-FFF2-40B4-BE49-F238E27FC236}">
                    <a16:creationId xmlns:a16="http://schemas.microsoft.com/office/drawing/2014/main" id="{CAC3BF68-16AB-48F8-8791-28CC50D2A1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827748" y="1475516"/>
                <a:ext cx="1296144" cy="792088"/>
              </a:xfrm>
              <a:prstGeom prst="rect">
                <a:avLst/>
              </a:prstGeom>
            </p:spPr>
          </p:pic>
          <p:pic>
            <p:nvPicPr>
              <p:cNvPr id="18" name="Picture 17">
                <a:extLst>
                  <a:ext uri="{FF2B5EF4-FFF2-40B4-BE49-F238E27FC236}">
                    <a16:creationId xmlns:a16="http://schemas.microsoft.com/office/drawing/2014/main" id="{41FCFBF8-196C-4912-8475-08D6A449031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634604" y="4909169"/>
                <a:ext cx="1296144" cy="872818"/>
              </a:xfrm>
              <a:prstGeom prst="rect">
                <a:avLst/>
              </a:prstGeom>
            </p:spPr>
          </p:pic>
          <p:grpSp>
            <p:nvGrpSpPr>
              <p:cNvPr id="43" name="Group 42">
                <a:extLst>
                  <a:ext uri="{FF2B5EF4-FFF2-40B4-BE49-F238E27FC236}">
                    <a16:creationId xmlns:a16="http://schemas.microsoft.com/office/drawing/2014/main" id="{271E02E6-C552-4FA1-A42A-7FB4764A7B95}"/>
                  </a:ext>
                </a:extLst>
              </p:cNvPr>
              <p:cNvGrpSpPr/>
              <p:nvPr/>
            </p:nvGrpSpPr>
            <p:grpSpPr>
              <a:xfrm>
                <a:off x="4295800" y="4961345"/>
                <a:ext cx="756084" cy="576064"/>
                <a:chOff x="5735960" y="3284984"/>
                <a:chExt cx="756084" cy="576064"/>
              </a:xfrm>
            </p:grpSpPr>
            <p:grpSp>
              <p:nvGrpSpPr>
                <p:cNvPr id="34" name="Group 33">
                  <a:extLst>
                    <a:ext uri="{FF2B5EF4-FFF2-40B4-BE49-F238E27FC236}">
                      <a16:creationId xmlns:a16="http://schemas.microsoft.com/office/drawing/2014/main" id="{ED55A4DE-18C7-4086-9296-DFB051A38D9E}"/>
                    </a:ext>
                  </a:extLst>
                </p:cNvPr>
                <p:cNvGrpSpPr/>
                <p:nvPr/>
              </p:nvGrpSpPr>
              <p:grpSpPr>
                <a:xfrm>
                  <a:off x="6032376" y="3320723"/>
                  <a:ext cx="360040" cy="288032"/>
                  <a:chOff x="5915980" y="3284984"/>
                  <a:chExt cx="360040" cy="288032"/>
                </a:xfrm>
              </p:grpSpPr>
              <p:sp>
                <p:nvSpPr>
                  <p:cNvPr id="35" name="Oval 34">
                    <a:extLst>
                      <a:ext uri="{FF2B5EF4-FFF2-40B4-BE49-F238E27FC236}">
                        <a16:creationId xmlns:a16="http://schemas.microsoft.com/office/drawing/2014/main" id="{BD93A571-A062-40F6-A3A3-FB9B610A82E4}"/>
                      </a:ext>
                    </a:extLst>
                  </p:cNvPr>
                  <p:cNvSpPr/>
                  <p:nvPr/>
                </p:nvSpPr>
                <p:spPr>
                  <a:xfrm>
                    <a:off x="5915980" y="3284984"/>
                    <a:ext cx="360040" cy="288032"/>
                  </a:xfrm>
                  <a:prstGeom prst="ellipse">
                    <a:avLst/>
                  </a:prstGeom>
                  <a:solidFill>
                    <a:srgbClr val="FFCC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6" name="Oval 35">
                    <a:extLst>
                      <a:ext uri="{FF2B5EF4-FFF2-40B4-BE49-F238E27FC236}">
                        <a16:creationId xmlns:a16="http://schemas.microsoft.com/office/drawing/2014/main" id="{91B3975E-2EA9-469C-9765-DB0CE44F2CEB}"/>
                      </a:ext>
                    </a:extLst>
                  </p:cNvPr>
                  <p:cNvSpPr/>
                  <p:nvPr/>
                </p:nvSpPr>
                <p:spPr>
                  <a:xfrm>
                    <a:off x="6023992" y="3335660"/>
                    <a:ext cx="72008" cy="63624"/>
                  </a:xfrm>
                  <a:prstGeom prst="ellipse">
                    <a:avLst/>
                  </a:prstGeom>
                  <a:solidFill>
                    <a:schemeClr val="accent2">
                      <a:lumMod val="50000"/>
                    </a:scheme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1" name="Group 20">
                  <a:extLst>
                    <a:ext uri="{FF2B5EF4-FFF2-40B4-BE49-F238E27FC236}">
                      <a16:creationId xmlns:a16="http://schemas.microsoft.com/office/drawing/2014/main" id="{052F587F-FDBB-48DA-9813-78AFE215FF57}"/>
                    </a:ext>
                  </a:extLst>
                </p:cNvPr>
                <p:cNvGrpSpPr/>
                <p:nvPr/>
              </p:nvGrpSpPr>
              <p:grpSpPr>
                <a:xfrm>
                  <a:off x="5915980" y="3284984"/>
                  <a:ext cx="360040" cy="288032"/>
                  <a:chOff x="5915980" y="3284984"/>
                  <a:chExt cx="360040" cy="288032"/>
                </a:xfrm>
              </p:grpSpPr>
              <p:sp>
                <p:nvSpPr>
                  <p:cNvPr id="19" name="Oval 18">
                    <a:extLst>
                      <a:ext uri="{FF2B5EF4-FFF2-40B4-BE49-F238E27FC236}">
                        <a16:creationId xmlns:a16="http://schemas.microsoft.com/office/drawing/2014/main" id="{5B4D4D2D-CEDC-475B-A197-07FE88309576}"/>
                      </a:ext>
                    </a:extLst>
                  </p:cNvPr>
                  <p:cNvSpPr/>
                  <p:nvPr/>
                </p:nvSpPr>
                <p:spPr>
                  <a:xfrm>
                    <a:off x="5915980" y="3284984"/>
                    <a:ext cx="360040" cy="288032"/>
                  </a:xfrm>
                  <a:prstGeom prst="ellipse">
                    <a:avLst/>
                  </a:prstGeom>
                  <a:solidFill>
                    <a:srgbClr val="FFCC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Oval 19">
                    <a:extLst>
                      <a:ext uri="{FF2B5EF4-FFF2-40B4-BE49-F238E27FC236}">
                        <a16:creationId xmlns:a16="http://schemas.microsoft.com/office/drawing/2014/main" id="{FD288193-F865-4283-9155-2624184728AC}"/>
                      </a:ext>
                    </a:extLst>
                  </p:cNvPr>
                  <p:cNvSpPr/>
                  <p:nvPr/>
                </p:nvSpPr>
                <p:spPr>
                  <a:xfrm>
                    <a:off x="6127812" y="3347864"/>
                    <a:ext cx="72008" cy="63624"/>
                  </a:xfrm>
                  <a:prstGeom prst="ellipse">
                    <a:avLst/>
                  </a:prstGeom>
                  <a:solidFill>
                    <a:schemeClr val="accent2">
                      <a:lumMod val="50000"/>
                    </a:scheme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40" name="Group 39">
                  <a:extLst>
                    <a:ext uri="{FF2B5EF4-FFF2-40B4-BE49-F238E27FC236}">
                      <a16:creationId xmlns:a16="http://schemas.microsoft.com/office/drawing/2014/main" id="{7E3E7D16-4862-4EAC-8917-CF8FC205CA17}"/>
                    </a:ext>
                  </a:extLst>
                </p:cNvPr>
                <p:cNvGrpSpPr/>
                <p:nvPr/>
              </p:nvGrpSpPr>
              <p:grpSpPr>
                <a:xfrm>
                  <a:off x="5735960" y="3573016"/>
                  <a:ext cx="360040" cy="288032"/>
                  <a:chOff x="5915980" y="3284984"/>
                  <a:chExt cx="360040" cy="288032"/>
                </a:xfrm>
              </p:grpSpPr>
              <p:sp>
                <p:nvSpPr>
                  <p:cNvPr id="41" name="Oval 40">
                    <a:extLst>
                      <a:ext uri="{FF2B5EF4-FFF2-40B4-BE49-F238E27FC236}">
                        <a16:creationId xmlns:a16="http://schemas.microsoft.com/office/drawing/2014/main" id="{D6014742-7BFF-4CE0-9AB8-5759A9E35CE5}"/>
                      </a:ext>
                    </a:extLst>
                  </p:cNvPr>
                  <p:cNvSpPr/>
                  <p:nvPr/>
                </p:nvSpPr>
                <p:spPr>
                  <a:xfrm>
                    <a:off x="5915980" y="3284984"/>
                    <a:ext cx="360040" cy="288032"/>
                  </a:xfrm>
                  <a:prstGeom prst="ellipse">
                    <a:avLst/>
                  </a:prstGeom>
                  <a:solidFill>
                    <a:srgbClr val="FFCC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2" name="Oval 41">
                    <a:extLst>
                      <a:ext uri="{FF2B5EF4-FFF2-40B4-BE49-F238E27FC236}">
                        <a16:creationId xmlns:a16="http://schemas.microsoft.com/office/drawing/2014/main" id="{5B7766BF-2883-46B1-83BC-2B2B3046447A}"/>
                      </a:ext>
                    </a:extLst>
                  </p:cNvPr>
                  <p:cNvSpPr/>
                  <p:nvPr/>
                </p:nvSpPr>
                <p:spPr>
                  <a:xfrm>
                    <a:off x="6184776" y="3410356"/>
                    <a:ext cx="72008" cy="63624"/>
                  </a:xfrm>
                  <a:prstGeom prst="ellipse">
                    <a:avLst/>
                  </a:prstGeom>
                  <a:solidFill>
                    <a:schemeClr val="accent2">
                      <a:lumMod val="50000"/>
                    </a:scheme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2" name="Group 21">
                  <a:extLst>
                    <a:ext uri="{FF2B5EF4-FFF2-40B4-BE49-F238E27FC236}">
                      <a16:creationId xmlns:a16="http://schemas.microsoft.com/office/drawing/2014/main" id="{64AC1AA5-E391-4086-9E1F-19C63F5A8D84}"/>
                    </a:ext>
                  </a:extLst>
                </p:cNvPr>
                <p:cNvGrpSpPr/>
                <p:nvPr/>
              </p:nvGrpSpPr>
              <p:grpSpPr>
                <a:xfrm>
                  <a:off x="5807968" y="3399284"/>
                  <a:ext cx="360040" cy="288032"/>
                  <a:chOff x="5915980" y="3284984"/>
                  <a:chExt cx="360040" cy="288032"/>
                </a:xfrm>
              </p:grpSpPr>
              <p:sp>
                <p:nvSpPr>
                  <p:cNvPr id="23" name="Oval 22">
                    <a:extLst>
                      <a:ext uri="{FF2B5EF4-FFF2-40B4-BE49-F238E27FC236}">
                        <a16:creationId xmlns:a16="http://schemas.microsoft.com/office/drawing/2014/main" id="{378F8484-3DE1-4A71-8B58-F37D16059921}"/>
                      </a:ext>
                    </a:extLst>
                  </p:cNvPr>
                  <p:cNvSpPr/>
                  <p:nvPr/>
                </p:nvSpPr>
                <p:spPr>
                  <a:xfrm>
                    <a:off x="5915980" y="3284984"/>
                    <a:ext cx="360040" cy="288032"/>
                  </a:xfrm>
                  <a:prstGeom prst="ellipse">
                    <a:avLst/>
                  </a:prstGeom>
                  <a:solidFill>
                    <a:srgbClr val="FFCC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Oval 23">
                    <a:extLst>
                      <a:ext uri="{FF2B5EF4-FFF2-40B4-BE49-F238E27FC236}">
                        <a16:creationId xmlns:a16="http://schemas.microsoft.com/office/drawing/2014/main" id="{295B61E0-2F04-409F-8EDB-23DEE758C145}"/>
                      </a:ext>
                    </a:extLst>
                  </p:cNvPr>
                  <p:cNvSpPr/>
                  <p:nvPr/>
                </p:nvSpPr>
                <p:spPr>
                  <a:xfrm>
                    <a:off x="5951984" y="3412962"/>
                    <a:ext cx="72008" cy="63624"/>
                  </a:xfrm>
                  <a:prstGeom prst="ellipse">
                    <a:avLst/>
                  </a:prstGeom>
                  <a:solidFill>
                    <a:schemeClr val="accent2">
                      <a:lumMod val="50000"/>
                    </a:scheme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5" name="Group 24">
                  <a:extLst>
                    <a:ext uri="{FF2B5EF4-FFF2-40B4-BE49-F238E27FC236}">
                      <a16:creationId xmlns:a16="http://schemas.microsoft.com/office/drawing/2014/main" id="{8D471FDA-1DD6-44FD-AF97-58D48572F0DD}"/>
                    </a:ext>
                  </a:extLst>
                </p:cNvPr>
                <p:cNvGrpSpPr/>
                <p:nvPr/>
              </p:nvGrpSpPr>
              <p:grpSpPr>
                <a:xfrm>
                  <a:off x="5960368" y="3551684"/>
                  <a:ext cx="360040" cy="288032"/>
                  <a:chOff x="5915980" y="3284984"/>
                  <a:chExt cx="360040" cy="288032"/>
                </a:xfrm>
              </p:grpSpPr>
              <p:sp>
                <p:nvSpPr>
                  <p:cNvPr id="26" name="Oval 25">
                    <a:extLst>
                      <a:ext uri="{FF2B5EF4-FFF2-40B4-BE49-F238E27FC236}">
                        <a16:creationId xmlns:a16="http://schemas.microsoft.com/office/drawing/2014/main" id="{E38D439F-F00A-4C75-B3A1-D4B026B781FB}"/>
                      </a:ext>
                    </a:extLst>
                  </p:cNvPr>
                  <p:cNvSpPr/>
                  <p:nvPr/>
                </p:nvSpPr>
                <p:spPr>
                  <a:xfrm>
                    <a:off x="5915980" y="3284984"/>
                    <a:ext cx="360040" cy="288032"/>
                  </a:xfrm>
                  <a:prstGeom prst="ellipse">
                    <a:avLst/>
                  </a:prstGeom>
                  <a:solidFill>
                    <a:srgbClr val="FFCC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Oval 26">
                    <a:extLst>
                      <a:ext uri="{FF2B5EF4-FFF2-40B4-BE49-F238E27FC236}">
                        <a16:creationId xmlns:a16="http://schemas.microsoft.com/office/drawing/2014/main" id="{06D837E7-4F4B-4EC0-A820-C8134B67A068}"/>
                      </a:ext>
                    </a:extLst>
                  </p:cNvPr>
                  <p:cNvSpPr/>
                  <p:nvPr/>
                </p:nvSpPr>
                <p:spPr>
                  <a:xfrm>
                    <a:off x="5979604" y="3462643"/>
                    <a:ext cx="72008" cy="63624"/>
                  </a:xfrm>
                  <a:prstGeom prst="ellipse">
                    <a:avLst/>
                  </a:prstGeom>
                  <a:solidFill>
                    <a:schemeClr val="accent2">
                      <a:lumMod val="50000"/>
                    </a:scheme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28" name="Group 27">
                  <a:extLst>
                    <a:ext uri="{FF2B5EF4-FFF2-40B4-BE49-F238E27FC236}">
                      <a16:creationId xmlns:a16="http://schemas.microsoft.com/office/drawing/2014/main" id="{0B4D753F-5692-4E81-AA22-7A530C338D44}"/>
                    </a:ext>
                  </a:extLst>
                </p:cNvPr>
                <p:cNvGrpSpPr/>
                <p:nvPr/>
              </p:nvGrpSpPr>
              <p:grpSpPr>
                <a:xfrm>
                  <a:off x="6132004" y="3426312"/>
                  <a:ext cx="360040" cy="288032"/>
                  <a:chOff x="5915980" y="3284984"/>
                  <a:chExt cx="360040" cy="288032"/>
                </a:xfrm>
              </p:grpSpPr>
              <p:sp>
                <p:nvSpPr>
                  <p:cNvPr id="29" name="Oval 28">
                    <a:extLst>
                      <a:ext uri="{FF2B5EF4-FFF2-40B4-BE49-F238E27FC236}">
                        <a16:creationId xmlns:a16="http://schemas.microsoft.com/office/drawing/2014/main" id="{6CD1B15E-4C7B-47FB-9D70-D97DC666679B}"/>
                      </a:ext>
                    </a:extLst>
                  </p:cNvPr>
                  <p:cNvSpPr/>
                  <p:nvPr/>
                </p:nvSpPr>
                <p:spPr>
                  <a:xfrm>
                    <a:off x="5915980" y="3284984"/>
                    <a:ext cx="360040" cy="288032"/>
                  </a:xfrm>
                  <a:prstGeom prst="ellipse">
                    <a:avLst/>
                  </a:prstGeom>
                  <a:solidFill>
                    <a:srgbClr val="FFCC00"/>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Oval 29">
                    <a:extLst>
                      <a:ext uri="{FF2B5EF4-FFF2-40B4-BE49-F238E27FC236}">
                        <a16:creationId xmlns:a16="http://schemas.microsoft.com/office/drawing/2014/main" id="{09E22A09-2D36-42C0-8334-2AC64791F5B0}"/>
                      </a:ext>
                    </a:extLst>
                  </p:cNvPr>
                  <p:cNvSpPr/>
                  <p:nvPr/>
                </p:nvSpPr>
                <p:spPr>
                  <a:xfrm>
                    <a:off x="6184776" y="3410356"/>
                    <a:ext cx="72008" cy="63624"/>
                  </a:xfrm>
                  <a:prstGeom prst="ellipse">
                    <a:avLst/>
                  </a:prstGeom>
                  <a:solidFill>
                    <a:schemeClr val="accent2">
                      <a:lumMod val="50000"/>
                    </a:schemeClr>
                  </a:solidFill>
                  <a:ln w="31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pic>
            <p:nvPicPr>
              <p:cNvPr id="45" name="Graphic 44" descr="Man">
                <a:extLst>
                  <a:ext uri="{FF2B5EF4-FFF2-40B4-BE49-F238E27FC236}">
                    <a16:creationId xmlns:a16="http://schemas.microsoft.com/office/drawing/2014/main" id="{4868B63B-9762-40BE-A949-FE952FC4916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43872" y="2636912"/>
                <a:ext cx="2208820" cy="2033144"/>
              </a:xfrm>
              <a:prstGeom prst="rect">
                <a:avLst/>
              </a:prstGeom>
            </p:spPr>
          </p:pic>
          <p:sp>
            <p:nvSpPr>
              <p:cNvPr id="47" name="TextBox 46">
                <a:extLst>
                  <a:ext uri="{FF2B5EF4-FFF2-40B4-BE49-F238E27FC236}">
                    <a16:creationId xmlns:a16="http://schemas.microsoft.com/office/drawing/2014/main" id="{80335556-EC73-462E-BDFE-DA86E3C97DE0}"/>
                  </a:ext>
                </a:extLst>
              </p:cNvPr>
              <p:cNvSpPr txBox="1"/>
              <p:nvPr/>
            </p:nvSpPr>
            <p:spPr>
              <a:xfrm>
                <a:off x="8804586" y="3379743"/>
                <a:ext cx="3216424" cy="794380"/>
              </a:xfrm>
              <a:prstGeom prst="rect">
                <a:avLst/>
              </a:prstGeom>
            </p:spPr>
            <p:txBody>
              <a:bodyPr vert="horz" wrap="square" lIns="91440" tIns="45720" rIns="91440" bIns="45720" rtlCol="0">
                <a:noAutofit/>
              </a:bodyPr>
              <a:lstStyle>
                <a:defPPr>
                  <a:defRPr lang="en-US"/>
                </a:defPPr>
                <a:lvl1pPr indent="0">
                  <a:buNone/>
                  <a:defRPr b="1">
                    <a:ea typeface="Arial Unicode MS" pitchFamily="34" charset="-128"/>
                    <a:cs typeface="Arial Unicode MS" pitchFamily="3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3D38"/>
                    </a:solidFill>
                    <a:effectLst/>
                    <a:uLnTx/>
                    <a:uFillTx/>
                    <a:latin typeface="Calibri" panose="020F0502020204030204" pitchFamily="34" charset="0"/>
                    <a:ea typeface="Arial Unicode MS" pitchFamily="34" charset="-128"/>
                    <a:cs typeface="Calibri" panose="020F0502020204030204" pitchFamily="34" charset="0"/>
                  </a:rPr>
                  <a:t>Hypertension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3D38"/>
                    </a:solidFill>
                    <a:effectLst/>
                    <a:uLnTx/>
                    <a:uFillTx/>
                    <a:latin typeface="Calibri" panose="020F0502020204030204" pitchFamily="34" charset="0"/>
                    <a:ea typeface="Arial Unicode MS" pitchFamily="34" charset="-128"/>
                    <a:cs typeface="Calibri" panose="020F0502020204030204" pitchFamily="34" charset="0"/>
                  </a:rPr>
                  <a:t>Peripheral vascular disease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3D38"/>
                    </a:solidFill>
                    <a:effectLst/>
                    <a:uLnTx/>
                    <a:uFillTx/>
                    <a:latin typeface="Calibri" panose="020F0502020204030204" pitchFamily="34" charset="0"/>
                    <a:ea typeface="Arial Unicode MS" pitchFamily="34" charset="-128"/>
                    <a:cs typeface="Calibri" panose="020F0502020204030204" pitchFamily="34" charset="0"/>
                  </a:rPr>
                  <a:t>Coronary artery disease</a:t>
                </a:r>
              </a:p>
            </p:txBody>
          </p:sp>
          <p:sp>
            <p:nvSpPr>
              <p:cNvPr id="48" name="TextBox 47">
                <a:extLst>
                  <a:ext uri="{FF2B5EF4-FFF2-40B4-BE49-F238E27FC236}">
                    <a16:creationId xmlns:a16="http://schemas.microsoft.com/office/drawing/2014/main" id="{C05E58E1-62D4-4B39-83C2-116243798C3E}"/>
                  </a:ext>
                </a:extLst>
              </p:cNvPr>
              <p:cNvSpPr txBox="1"/>
              <p:nvPr/>
            </p:nvSpPr>
            <p:spPr>
              <a:xfrm>
                <a:off x="7970445" y="1415740"/>
                <a:ext cx="3216425" cy="794380"/>
              </a:xfrm>
              <a:prstGeom prst="rect">
                <a:avLst/>
              </a:prstGeom>
            </p:spPr>
            <p:txBody>
              <a:bodyPr vert="horz" wrap="square" lIns="91440" tIns="45720" rIns="91440" bIns="4572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3D38"/>
                    </a:solidFill>
                    <a:effectLst/>
                    <a:uLnTx/>
                    <a:uFillTx/>
                    <a:latin typeface="Calibri" panose="020F0502020204030204" pitchFamily="34" charset="0"/>
                    <a:ea typeface="Arial Unicode MS" pitchFamily="34" charset="-128"/>
                    <a:cs typeface="Calibri" panose="020F0502020204030204" pitchFamily="34" charset="0"/>
                  </a:rPr>
                  <a:t>Myocyte dysfunction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3D38"/>
                    </a:solidFill>
                    <a:effectLst/>
                    <a:uLnTx/>
                    <a:uFillTx/>
                    <a:latin typeface="Calibri" panose="020F0502020204030204" pitchFamily="34" charset="0"/>
                    <a:ea typeface="Arial Unicode MS" pitchFamily="34" charset="-128"/>
                    <a:cs typeface="Calibri" panose="020F0502020204030204" pitchFamily="34" charset="0"/>
                  </a:rPr>
                  <a:t>Heart failure with preserved ejection fraction</a:t>
                </a:r>
              </a:p>
            </p:txBody>
          </p:sp>
          <p:sp>
            <p:nvSpPr>
              <p:cNvPr id="49" name="TextBox 48">
                <a:extLst>
                  <a:ext uri="{FF2B5EF4-FFF2-40B4-BE49-F238E27FC236}">
                    <a16:creationId xmlns:a16="http://schemas.microsoft.com/office/drawing/2014/main" id="{9372F441-7E80-405D-B492-D310D1F63E66}"/>
                  </a:ext>
                </a:extLst>
              </p:cNvPr>
              <p:cNvSpPr txBox="1"/>
              <p:nvPr/>
            </p:nvSpPr>
            <p:spPr>
              <a:xfrm>
                <a:off x="1047343" y="3284984"/>
                <a:ext cx="2780405" cy="792088"/>
              </a:xfrm>
              <a:prstGeom prst="rect">
                <a:avLst/>
              </a:prstGeom>
            </p:spPr>
            <p:txBody>
              <a:bodyPr vert="horz" wrap="square" lIns="91440" tIns="45720" rIns="91440" bIns="45720" rtlCol="0">
                <a:noAutofit/>
              </a:bodyPr>
              <a:lstStyle>
                <a:defPPr>
                  <a:defRPr lang="en-US"/>
                </a:defPPr>
                <a:lvl1pPr indent="0">
                  <a:buNone/>
                  <a:defRPr b="1">
                    <a:ea typeface="Arial Unicode MS" pitchFamily="34" charset="-128"/>
                    <a:cs typeface="Arial Unicode MS" pitchFamily="3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3D38"/>
                    </a:solidFill>
                    <a:effectLst/>
                    <a:uLnTx/>
                    <a:uFillTx/>
                    <a:latin typeface="Calibri" panose="020F0502020204030204" pitchFamily="34" charset="0"/>
                    <a:ea typeface="Arial Unicode MS" pitchFamily="34" charset="-128"/>
                    <a:cs typeface="Calibri" panose="020F0502020204030204" pitchFamily="34" charset="0"/>
                  </a:rPr>
                  <a:t>NAFLD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3D38"/>
                    </a:solidFill>
                    <a:effectLst/>
                    <a:uLnTx/>
                    <a:uFillTx/>
                    <a:latin typeface="Calibri" panose="020F0502020204030204" pitchFamily="34" charset="0"/>
                    <a:ea typeface="Arial Unicode MS" pitchFamily="34" charset="-128"/>
                    <a:cs typeface="Calibri" panose="020F0502020204030204" pitchFamily="34" charset="0"/>
                  </a:rPr>
                  <a:t>Hepatic insulin resistance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3D38"/>
                    </a:solidFill>
                    <a:effectLst/>
                    <a:uLnTx/>
                    <a:uFillTx/>
                    <a:latin typeface="Calibri" panose="020F0502020204030204" pitchFamily="34" charset="0"/>
                    <a:ea typeface="Arial Unicode MS" pitchFamily="34" charset="-128"/>
                    <a:cs typeface="Calibri" panose="020F0502020204030204" pitchFamily="34" charset="0"/>
                  </a:rPr>
                  <a:t>Impaired fasting glucose</a:t>
                </a:r>
              </a:p>
            </p:txBody>
          </p:sp>
          <p:sp>
            <p:nvSpPr>
              <p:cNvPr id="50" name="TextBox 49">
                <a:extLst>
                  <a:ext uri="{FF2B5EF4-FFF2-40B4-BE49-F238E27FC236}">
                    <a16:creationId xmlns:a16="http://schemas.microsoft.com/office/drawing/2014/main" id="{B4D5D34E-3DF3-4BF5-B34A-DF6CBA3ED44F}"/>
                  </a:ext>
                </a:extLst>
              </p:cNvPr>
              <p:cNvSpPr txBox="1"/>
              <p:nvPr/>
            </p:nvSpPr>
            <p:spPr>
              <a:xfrm>
                <a:off x="2172214" y="1359598"/>
                <a:ext cx="2447622" cy="971434"/>
              </a:xfrm>
              <a:prstGeom prst="rect">
                <a:avLst/>
              </a:prstGeom>
            </p:spPr>
            <p:txBody>
              <a:bodyPr vert="horz" wrap="square" lIns="91440" tIns="45720" rIns="91440" bIns="45720" rtlCol="0">
                <a:noAutofit/>
              </a:bodyPr>
              <a:lstStyle>
                <a:defPPr>
                  <a:defRPr lang="en-US"/>
                </a:defPPr>
                <a:lvl1pPr indent="0">
                  <a:buNone/>
                  <a:defRPr b="1">
                    <a:ea typeface="Arial Unicode MS" pitchFamily="34" charset="-128"/>
                    <a:cs typeface="Arial Unicode MS" pitchFamily="3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3D38"/>
                    </a:solidFill>
                    <a:effectLst/>
                    <a:uLnTx/>
                    <a:uFillTx/>
                    <a:latin typeface="Calibri" panose="020F0502020204030204" pitchFamily="34" charset="0"/>
                    <a:ea typeface="Arial Unicode MS" pitchFamily="34" charset="-128"/>
                    <a:cs typeface="Calibri" panose="020F0502020204030204" pitchFamily="34" charset="0"/>
                  </a:rPr>
                  <a:t>Beta cell dysfunction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3D38"/>
                    </a:solidFill>
                    <a:effectLst/>
                    <a:uLnTx/>
                    <a:uFillTx/>
                    <a:latin typeface="Calibri" panose="020F0502020204030204" pitchFamily="34" charset="0"/>
                    <a:ea typeface="Arial Unicode MS" pitchFamily="34" charset="-128"/>
                    <a:cs typeface="Calibri" panose="020F0502020204030204" pitchFamily="34" charset="0"/>
                  </a:rPr>
                  <a:t>Insulin resistance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3D38"/>
                    </a:solidFill>
                    <a:effectLst/>
                    <a:uLnTx/>
                    <a:uFillTx/>
                    <a:latin typeface="Calibri" panose="020F0502020204030204" pitchFamily="34" charset="0"/>
                    <a:ea typeface="Arial Unicode MS" pitchFamily="34" charset="-128"/>
                    <a:cs typeface="Calibri" panose="020F0502020204030204" pitchFamily="34" charset="0"/>
                  </a:rPr>
                  <a:t>T2DM</a:t>
                </a:r>
              </a:p>
            </p:txBody>
          </p:sp>
          <p:sp>
            <p:nvSpPr>
              <p:cNvPr id="51" name="TextBox 50">
                <a:extLst>
                  <a:ext uri="{FF2B5EF4-FFF2-40B4-BE49-F238E27FC236}">
                    <a16:creationId xmlns:a16="http://schemas.microsoft.com/office/drawing/2014/main" id="{39E4CCAC-8438-4D5B-B948-B6BD73F38BAB}"/>
                  </a:ext>
                </a:extLst>
              </p:cNvPr>
              <p:cNvSpPr txBox="1"/>
              <p:nvPr/>
            </p:nvSpPr>
            <p:spPr>
              <a:xfrm>
                <a:off x="2339804" y="4840367"/>
                <a:ext cx="2382045" cy="666791"/>
              </a:xfrm>
              <a:prstGeom prst="rect">
                <a:avLst/>
              </a:prstGeom>
            </p:spPr>
            <p:txBody>
              <a:bodyPr vert="horz" wrap="square" lIns="91440" tIns="45720" rIns="91440" bIns="45720" rtlCol="0">
                <a:noAutofit/>
              </a:bodyPr>
              <a:lstStyle>
                <a:defPPr>
                  <a:defRPr lang="en-US"/>
                </a:defPPr>
                <a:lvl1pPr indent="0">
                  <a:buNone/>
                  <a:defRPr b="1">
                    <a:ea typeface="Arial Unicode MS" pitchFamily="34" charset="-128"/>
                    <a:cs typeface="Arial Unicode MS" pitchFamily="3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3D38"/>
                    </a:solidFill>
                    <a:effectLst/>
                    <a:uLnTx/>
                    <a:uFillTx/>
                    <a:latin typeface="Calibri" panose="020F0502020204030204" pitchFamily="34" charset="0"/>
                    <a:ea typeface="Arial Unicode MS" pitchFamily="34" charset="-128"/>
                    <a:cs typeface="Calibri" panose="020F0502020204030204" pitchFamily="34" charset="0"/>
                  </a:rPr>
                  <a:t>Dysregulated lipolysis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3D38"/>
                    </a:solidFill>
                    <a:effectLst/>
                    <a:uLnTx/>
                    <a:uFillTx/>
                    <a:latin typeface="Calibri" panose="020F0502020204030204" pitchFamily="34" charset="0"/>
                    <a:ea typeface="Arial Unicode MS" pitchFamily="34" charset="-128"/>
                    <a:cs typeface="Calibri" panose="020F0502020204030204" pitchFamily="34" charset="0"/>
                  </a:rPr>
                  <a:t>Inflammation</a:t>
                </a:r>
              </a:p>
            </p:txBody>
          </p:sp>
          <p:sp>
            <p:nvSpPr>
              <p:cNvPr id="52" name="TextBox 51">
                <a:extLst>
                  <a:ext uri="{FF2B5EF4-FFF2-40B4-BE49-F238E27FC236}">
                    <a16:creationId xmlns:a16="http://schemas.microsoft.com/office/drawing/2014/main" id="{ADC373A7-EC0B-4DC3-BC71-1827610F41CF}"/>
                  </a:ext>
                </a:extLst>
              </p:cNvPr>
              <p:cNvSpPr txBox="1"/>
              <p:nvPr/>
            </p:nvSpPr>
            <p:spPr>
              <a:xfrm>
                <a:off x="7835698" y="5076963"/>
                <a:ext cx="2958194" cy="667097"/>
              </a:xfrm>
              <a:prstGeom prst="rect">
                <a:avLst/>
              </a:prstGeom>
            </p:spPr>
            <p:txBody>
              <a:bodyPr vert="horz" wrap="square" lIns="91440" tIns="45720" rIns="91440" bIns="45720" rtlCol="0">
                <a:noAutofit/>
              </a:bodyPr>
              <a:lstStyle>
                <a:defPPr>
                  <a:defRPr lang="en-US"/>
                </a:defPPr>
                <a:lvl1pPr indent="0">
                  <a:buNone/>
                  <a:defRPr b="1">
                    <a:ea typeface="Arial Unicode MS" pitchFamily="34" charset="-128"/>
                    <a:cs typeface="Arial Unicode MS" pitchFamily="3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3D38"/>
                    </a:solidFill>
                    <a:effectLst/>
                    <a:uLnTx/>
                    <a:uFillTx/>
                    <a:latin typeface="Calibri" panose="020F0502020204030204" pitchFamily="34" charset="0"/>
                    <a:ea typeface="Arial Unicode MS" pitchFamily="34" charset="-128"/>
                    <a:cs typeface="Calibri" panose="020F0502020204030204" pitchFamily="34" charset="0"/>
                  </a:rPr>
                  <a:t>Chronic kidney disease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73D38"/>
                    </a:solidFill>
                    <a:effectLst/>
                    <a:uLnTx/>
                    <a:uFillTx/>
                    <a:latin typeface="Calibri" panose="020F0502020204030204" pitchFamily="34" charset="0"/>
                    <a:ea typeface="Arial Unicode MS" pitchFamily="34" charset="-128"/>
                    <a:cs typeface="Calibri" panose="020F0502020204030204" pitchFamily="34" charset="0"/>
                  </a:rPr>
                  <a:t>Vascular injury</a:t>
                </a:r>
              </a:p>
            </p:txBody>
          </p:sp>
          <p:sp>
            <p:nvSpPr>
              <p:cNvPr id="53" name="TextBox 52">
                <a:extLst>
                  <a:ext uri="{FF2B5EF4-FFF2-40B4-BE49-F238E27FC236}">
                    <a16:creationId xmlns:a16="http://schemas.microsoft.com/office/drawing/2014/main" id="{FCAB3FEC-7C11-48D3-A290-140AAD150B46}"/>
                  </a:ext>
                </a:extLst>
              </p:cNvPr>
              <p:cNvSpPr txBox="1"/>
              <p:nvPr/>
            </p:nvSpPr>
            <p:spPr>
              <a:xfrm>
                <a:off x="4517892" y="1555445"/>
                <a:ext cx="3018268" cy="3521518"/>
              </a:xfrm>
              <a:prstGeom prst="star7">
                <a:avLst>
                  <a:gd name="adj" fmla="val 34000"/>
                  <a:gd name="hf" fmla="val 102572"/>
                  <a:gd name="vf" fmla="val 105210"/>
                </a:avLst>
              </a:prstGeom>
              <a:ln>
                <a:solidFill>
                  <a:schemeClr val="tx1"/>
                </a:solidFill>
              </a:ln>
            </p:spPr>
            <p:txBody>
              <a:bodyPr vert="horz" wrap="none" lIns="91440" tIns="45720" rIns="91440" bIns="4572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15A33"/>
                    </a:solidFill>
                    <a:effectLst/>
                    <a:uLnTx/>
                    <a:uFillTx/>
                    <a:latin typeface="Calibri" panose="020F0502020204030204" pitchFamily="34" charset="0"/>
                    <a:ea typeface="Arial Unicode MS" pitchFamily="34" charset="-128"/>
                    <a:cs typeface="Calibri" panose="020F0502020204030204" pitchFamily="34" charset="0"/>
                  </a:rPr>
                  <a:t>Metabolic stress</a:t>
                </a:r>
              </a:p>
            </p:txBody>
          </p:sp>
          <p:sp>
            <p:nvSpPr>
              <p:cNvPr id="71" name="Arc 70">
                <a:extLst>
                  <a:ext uri="{FF2B5EF4-FFF2-40B4-BE49-F238E27FC236}">
                    <a16:creationId xmlns:a16="http://schemas.microsoft.com/office/drawing/2014/main" id="{42D5EE3A-546C-429F-A8F7-4F17F79E8008}"/>
                  </a:ext>
                </a:extLst>
              </p:cNvPr>
              <p:cNvSpPr/>
              <p:nvPr/>
            </p:nvSpPr>
            <p:spPr>
              <a:xfrm>
                <a:off x="3827747" y="1279720"/>
                <a:ext cx="4536505" cy="4340487"/>
              </a:xfrm>
              <a:prstGeom prst="arc">
                <a:avLst>
                  <a:gd name="adj1" fmla="val 14772176"/>
                  <a:gd name="adj2" fmla="val 18010497"/>
                </a:avLst>
              </a:prstGeom>
              <a:ln>
                <a:solidFill>
                  <a:schemeClr val="accent2"/>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3D38"/>
                  </a:solidFill>
                  <a:effectLst/>
                  <a:uLnTx/>
                  <a:uFillTx/>
                  <a:latin typeface="Trebuchet MS" panose="020B0603020202020204"/>
                  <a:ea typeface="+mn-ea"/>
                  <a:cs typeface="+mn-cs"/>
                </a:endParaRPr>
              </a:p>
            </p:txBody>
          </p:sp>
          <p:sp>
            <p:nvSpPr>
              <p:cNvPr id="72" name="Arc 71">
                <a:extLst>
                  <a:ext uri="{FF2B5EF4-FFF2-40B4-BE49-F238E27FC236}">
                    <a16:creationId xmlns:a16="http://schemas.microsoft.com/office/drawing/2014/main" id="{285B9938-DD49-4E46-A622-D5F1EE05BB13}"/>
                  </a:ext>
                </a:extLst>
              </p:cNvPr>
              <p:cNvSpPr/>
              <p:nvPr/>
            </p:nvSpPr>
            <p:spPr>
              <a:xfrm>
                <a:off x="3827748" y="1295953"/>
                <a:ext cx="4536505" cy="4340487"/>
              </a:xfrm>
              <a:prstGeom prst="arc">
                <a:avLst>
                  <a:gd name="adj1" fmla="val 19607453"/>
                  <a:gd name="adj2" fmla="val 176280"/>
                </a:avLst>
              </a:prstGeom>
              <a:ln>
                <a:solidFill>
                  <a:schemeClr val="accent2"/>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3D38"/>
                  </a:solidFill>
                  <a:effectLst/>
                  <a:uLnTx/>
                  <a:uFillTx/>
                  <a:latin typeface="Trebuchet MS" panose="020B0603020202020204"/>
                  <a:ea typeface="+mn-ea"/>
                  <a:cs typeface="+mn-cs"/>
                </a:endParaRPr>
              </a:p>
            </p:txBody>
          </p:sp>
          <p:sp>
            <p:nvSpPr>
              <p:cNvPr id="73" name="Arc 72">
                <a:extLst>
                  <a:ext uri="{FF2B5EF4-FFF2-40B4-BE49-F238E27FC236}">
                    <a16:creationId xmlns:a16="http://schemas.microsoft.com/office/drawing/2014/main" id="{8BA1A8D0-2E57-45CC-91CB-F28CBF1B113F}"/>
                  </a:ext>
                </a:extLst>
              </p:cNvPr>
              <p:cNvSpPr/>
              <p:nvPr/>
            </p:nvSpPr>
            <p:spPr>
              <a:xfrm>
                <a:off x="3821561" y="1268760"/>
                <a:ext cx="4536505" cy="4340487"/>
              </a:xfrm>
              <a:prstGeom prst="arc">
                <a:avLst>
                  <a:gd name="adj1" fmla="val 1154130"/>
                  <a:gd name="adj2" fmla="val 2550300"/>
                </a:avLst>
              </a:prstGeom>
              <a:ln>
                <a:solidFill>
                  <a:schemeClr val="accent2"/>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3D38"/>
                  </a:solidFill>
                  <a:effectLst/>
                  <a:uLnTx/>
                  <a:uFillTx/>
                  <a:latin typeface="Trebuchet MS" panose="020B0603020202020204"/>
                  <a:ea typeface="+mn-ea"/>
                  <a:cs typeface="+mn-cs"/>
                </a:endParaRPr>
              </a:p>
            </p:txBody>
          </p:sp>
          <p:sp>
            <p:nvSpPr>
              <p:cNvPr id="74" name="Arc 73">
                <a:extLst>
                  <a:ext uri="{FF2B5EF4-FFF2-40B4-BE49-F238E27FC236}">
                    <a16:creationId xmlns:a16="http://schemas.microsoft.com/office/drawing/2014/main" id="{B403C7BE-BC3C-4D7A-BBDD-3C78115AC2D4}"/>
                  </a:ext>
                </a:extLst>
              </p:cNvPr>
              <p:cNvSpPr/>
              <p:nvPr/>
            </p:nvSpPr>
            <p:spPr>
              <a:xfrm>
                <a:off x="3821561" y="1268760"/>
                <a:ext cx="4536505" cy="4340487"/>
              </a:xfrm>
              <a:prstGeom prst="arc">
                <a:avLst>
                  <a:gd name="adj1" fmla="val 4541183"/>
                  <a:gd name="adj2" fmla="val 7038499"/>
                </a:avLst>
              </a:prstGeom>
              <a:ln>
                <a:solidFill>
                  <a:schemeClr val="accent2"/>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3D38"/>
                  </a:solidFill>
                  <a:effectLst/>
                  <a:uLnTx/>
                  <a:uFillTx/>
                  <a:latin typeface="Trebuchet MS" panose="020B0603020202020204"/>
                  <a:ea typeface="+mn-ea"/>
                  <a:cs typeface="+mn-cs"/>
                </a:endParaRPr>
              </a:p>
            </p:txBody>
          </p:sp>
          <p:sp>
            <p:nvSpPr>
              <p:cNvPr id="75" name="Arc 74">
                <a:extLst>
                  <a:ext uri="{FF2B5EF4-FFF2-40B4-BE49-F238E27FC236}">
                    <a16:creationId xmlns:a16="http://schemas.microsoft.com/office/drawing/2014/main" id="{B71770A2-A980-454A-A73C-ECA6626A5C81}"/>
                  </a:ext>
                </a:extLst>
              </p:cNvPr>
              <p:cNvSpPr/>
              <p:nvPr/>
            </p:nvSpPr>
            <p:spPr>
              <a:xfrm>
                <a:off x="3791744" y="1268760"/>
                <a:ext cx="4536505" cy="4340487"/>
              </a:xfrm>
              <a:prstGeom prst="arc">
                <a:avLst>
                  <a:gd name="adj1" fmla="val 8217303"/>
                  <a:gd name="adj2" fmla="val 9751779"/>
                </a:avLst>
              </a:prstGeom>
              <a:ln>
                <a:solidFill>
                  <a:schemeClr val="accent2"/>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3D38"/>
                  </a:solidFill>
                  <a:effectLst/>
                  <a:uLnTx/>
                  <a:uFillTx/>
                  <a:latin typeface="Trebuchet MS" panose="020B0603020202020204"/>
                  <a:ea typeface="+mn-ea"/>
                  <a:cs typeface="+mn-cs"/>
                </a:endParaRPr>
              </a:p>
            </p:txBody>
          </p:sp>
          <p:sp>
            <p:nvSpPr>
              <p:cNvPr id="76" name="Arc 75">
                <a:extLst>
                  <a:ext uri="{FF2B5EF4-FFF2-40B4-BE49-F238E27FC236}">
                    <a16:creationId xmlns:a16="http://schemas.microsoft.com/office/drawing/2014/main" id="{DEBF4D23-05BA-4A8D-B625-2C2D104ED1CD}"/>
                  </a:ext>
                </a:extLst>
              </p:cNvPr>
              <p:cNvSpPr/>
              <p:nvPr/>
            </p:nvSpPr>
            <p:spPr>
              <a:xfrm>
                <a:off x="3791744" y="1268760"/>
                <a:ext cx="4536505" cy="4340487"/>
              </a:xfrm>
              <a:prstGeom prst="arc">
                <a:avLst>
                  <a:gd name="adj1" fmla="val 10792120"/>
                  <a:gd name="adj2" fmla="val 12587013"/>
                </a:avLst>
              </a:prstGeom>
              <a:ln>
                <a:solidFill>
                  <a:schemeClr val="accent2"/>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3D38"/>
                  </a:solidFill>
                  <a:effectLst/>
                  <a:uLnTx/>
                  <a:uFillTx/>
                  <a:latin typeface="Trebuchet MS" panose="020B0603020202020204"/>
                  <a:ea typeface="+mn-ea"/>
                  <a:cs typeface="+mn-cs"/>
                </a:endParaRPr>
              </a:p>
            </p:txBody>
          </p:sp>
          <p:sp>
            <p:nvSpPr>
              <p:cNvPr id="3" name="TextBox 2">
                <a:extLst>
                  <a:ext uri="{FF2B5EF4-FFF2-40B4-BE49-F238E27FC236}">
                    <a16:creationId xmlns:a16="http://schemas.microsoft.com/office/drawing/2014/main" id="{6FF68D1A-C295-4562-B7EC-54A55CCAEC3D}"/>
                  </a:ext>
                </a:extLst>
              </p:cNvPr>
              <p:cNvSpPr txBox="1"/>
              <p:nvPr/>
            </p:nvSpPr>
            <p:spPr>
              <a:xfrm>
                <a:off x="5058538" y="2340548"/>
                <a:ext cx="2081578" cy="296364"/>
              </a:xfrm>
              <a:prstGeom prst="rect">
                <a:avLst/>
              </a:prstGeom>
              <a:solidFill>
                <a:schemeClr val="bg1"/>
              </a:solidFill>
            </p:spPr>
            <p:txBody>
              <a:bodyPr vert="horz" wrap="none" lIns="91440" tIns="45720" rIns="91440" bIns="4572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F15A33"/>
                    </a:solidFill>
                    <a:effectLst/>
                    <a:uLnTx/>
                    <a:uFillTx/>
                    <a:latin typeface="Calibri" panose="020F0502020204030204" pitchFamily="34" charset="0"/>
                    <a:ea typeface="Arial Unicode MS" pitchFamily="34" charset="-128"/>
                    <a:cs typeface="Calibri" panose="020F0502020204030204" pitchFamily="34" charset="0"/>
                  </a:rPr>
                  <a:t>Metabolic dysfunction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SE" sz="1600" b="1" i="0" u="none" strike="noStrike" kern="1200" cap="none" spc="0" normalizeH="0" baseline="0" noProof="0" dirty="0">
                  <a:ln>
                    <a:noFill/>
                  </a:ln>
                  <a:solidFill>
                    <a:srgbClr val="473D38"/>
                  </a:solidFill>
                  <a:effectLst/>
                  <a:uLnTx/>
                  <a:uFillTx/>
                  <a:latin typeface="Trebuchet MS" panose="020B0603020202020204"/>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2238371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71353EA2-70AB-40A3-B790-A834CE4E9806}"/>
              </a:ext>
            </a:extLst>
          </p:cNvPr>
          <p:cNvGraphicFramePr>
            <a:graphicFrameLocks noGrp="1"/>
          </p:cNvGraphicFramePr>
          <p:nvPr>
            <p:ph sz="quarter" idx="15"/>
            <p:extLst>
              <p:ext uri="{D42A27DB-BD31-4B8C-83A1-F6EECF244321}">
                <p14:modId xmlns:p14="http://schemas.microsoft.com/office/powerpoint/2010/main" val="970944274"/>
              </p:ext>
            </p:extLst>
          </p:nvPr>
        </p:nvGraphicFramePr>
        <p:xfrm>
          <a:off x="320675" y="1262063"/>
          <a:ext cx="5549210" cy="3797619"/>
        </p:xfrm>
        <a:graphic>
          <a:graphicData uri="http://schemas.openxmlformats.org/drawingml/2006/table">
            <a:tbl>
              <a:tblPr firstRow="1" bandRow="1">
                <a:tableStyleId>{21E4AEA4-8DFA-4A89-87EB-49C32662AFE0}</a:tableStyleId>
              </a:tblPr>
              <a:tblGrid>
                <a:gridCol w="2995078">
                  <a:extLst>
                    <a:ext uri="{9D8B030D-6E8A-4147-A177-3AD203B41FA5}">
                      <a16:colId xmlns:a16="http://schemas.microsoft.com/office/drawing/2014/main" val="2415940820"/>
                    </a:ext>
                  </a:extLst>
                </a:gridCol>
                <a:gridCol w="2554132">
                  <a:extLst>
                    <a:ext uri="{9D8B030D-6E8A-4147-A177-3AD203B41FA5}">
                      <a16:colId xmlns:a16="http://schemas.microsoft.com/office/drawing/2014/main" val="4139070482"/>
                    </a:ext>
                  </a:extLst>
                </a:gridCol>
              </a:tblGrid>
              <a:tr h="939535">
                <a:tc>
                  <a:txBody>
                    <a:bodyPr/>
                    <a:lstStyle/>
                    <a:p>
                      <a:pPr algn="ctr"/>
                      <a:r>
                        <a:rPr lang="en-US" sz="2000" dirty="0">
                          <a:latin typeface="Calibri" panose="020F0502020204030204" pitchFamily="34" charset="0"/>
                          <a:cs typeface="Calibri" panose="020F0502020204030204" pitchFamily="34" charset="0"/>
                        </a:rPr>
                        <a:t>Common conditions</a:t>
                      </a:r>
                      <a:r>
                        <a:rPr lang="en-US" sz="2000" baseline="0" dirty="0">
                          <a:latin typeface="Calibri" panose="020F0502020204030204" pitchFamily="34" charset="0"/>
                          <a:cs typeface="Calibri" panose="020F0502020204030204" pitchFamily="34" charset="0"/>
                        </a:rPr>
                        <a:t> with established association with NAFLD</a:t>
                      </a:r>
                      <a:endParaRPr lang="en-US" sz="2000" dirty="0">
                        <a:latin typeface="Calibri" panose="020F0502020204030204" pitchFamily="34" charset="0"/>
                        <a:cs typeface="Calibri" panose="020F0502020204030204" pitchFamily="34" charset="0"/>
                      </a:endParaRPr>
                    </a:p>
                  </a:txBody>
                  <a:tcPr marL="88088" marR="88088" anchor="ctr"/>
                </a:tc>
                <a:tc>
                  <a:txBody>
                    <a:bodyPr/>
                    <a:lstStyle/>
                    <a:p>
                      <a:pPr algn="ctr"/>
                      <a:r>
                        <a:rPr lang="en-US" sz="2000" dirty="0">
                          <a:latin typeface="Calibri" panose="020F0502020204030204" pitchFamily="34" charset="0"/>
                          <a:cs typeface="Calibri" panose="020F0502020204030204" pitchFamily="34" charset="0"/>
                        </a:rPr>
                        <a:t>Other conditions associated with NAFLD</a:t>
                      </a:r>
                    </a:p>
                  </a:txBody>
                  <a:tcPr marL="88088" marR="88088" anchor="ctr"/>
                </a:tc>
                <a:extLst>
                  <a:ext uri="{0D108BD9-81ED-4DB2-BD59-A6C34878D82A}">
                    <a16:rowId xmlns:a16="http://schemas.microsoft.com/office/drawing/2014/main" val="3820122872"/>
                  </a:ext>
                </a:extLst>
              </a:tr>
              <a:tr h="413649">
                <a:tc>
                  <a:txBody>
                    <a:bodyPr/>
                    <a:lstStyle/>
                    <a:p>
                      <a:r>
                        <a:rPr lang="en-US" sz="1800" dirty="0">
                          <a:latin typeface="Calibri" panose="020F0502020204030204" pitchFamily="34" charset="0"/>
                          <a:cs typeface="Calibri" panose="020F0502020204030204" pitchFamily="34" charset="0"/>
                        </a:rPr>
                        <a:t>Obesity</a:t>
                      </a:r>
                    </a:p>
                  </a:txBody>
                  <a:tcPr marL="88088" marR="88088" anchor="ctr"/>
                </a:tc>
                <a:tc>
                  <a:txBody>
                    <a:bodyPr/>
                    <a:lstStyle/>
                    <a:p>
                      <a:r>
                        <a:rPr lang="en-US" sz="1800" dirty="0">
                          <a:latin typeface="Calibri" panose="020F0502020204030204" pitchFamily="34" charset="0"/>
                          <a:cs typeface="Calibri" panose="020F0502020204030204" pitchFamily="34" charset="0"/>
                        </a:rPr>
                        <a:t>Hypothyroidism</a:t>
                      </a:r>
                    </a:p>
                  </a:txBody>
                  <a:tcPr marL="88088" marR="88088" anchor="ctr"/>
                </a:tc>
                <a:extLst>
                  <a:ext uri="{0D108BD9-81ED-4DB2-BD59-A6C34878D82A}">
                    <a16:rowId xmlns:a16="http://schemas.microsoft.com/office/drawing/2014/main" val="1208166373"/>
                  </a:ext>
                </a:extLst>
              </a:tr>
              <a:tr h="654827">
                <a:tc>
                  <a:txBody>
                    <a:bodyPr/>
                    <a:lstStyle/>
                    <a:p>
                      <a:r>
                        <a:rPr lang="en-US" sz="1800" dirty="0">
                          <a:latin typeface="Calibri" panose="020F0502020204030204" pitchFamily="34" charset="0"/>
                          <a:cs typeface="Calibri" panose="020F0502020204030204" pitchFamily="34" charset="0"/>
                        </a:rPr>
                        <a:t>T2DM</a:t>
                      </a:r>
                    </a:p>
                  </a:txBody>
                  <a:tcPr marL="88088" marR="88088" anchor="ctr"/>
                </a:tc>
                <a:tc>
                  <a:txBody>
                    <a:bodyPr/>
                    <a:lstStyle/>
                    <a:p>
                      <a:r>
                        <a:rPr lang="en-US" sz="1800" dirty="0">
                          <a:latin typeface="Calibri" panose="020F0502020204030204" pitchFamily="34" charset="0"/>
                          <a:cs typeface="Calibri" panose="020F0502020204030204" pitchFamily="34" charset="0"/>
                        </a:rPr>
                        <a:t>Obstructive</a:t>
                      </a:r>
                      <a:r>
                        <a:rPr lang="en-US" sz="1800" baseline="0" dirty="0">
                          <a:latin typeface="Calibri" panose="020F0502020204030204" pitchFamily="34" charset="0"/>
                          <a:cs typeface="Calibri" panose="020F0502020204030204" pitchFamily="34" charset="0"/>
                        </a:rPr>
                        <a:t> sleep apnea</a:t>
                      </a:r>
                      <a:endParaRPr lang="en-US" sz="1800" dirty="0">
                        <a:latin typeface="Calibri" panose="020F0502020204030204" pitchFamily="34" charset="0"/>
                        <a:cs typeface="Calibri" panose="020F0502020204030204" pitchFamily="34" charset="0"/>
                      </a:endParaRPr>
                    </a:p>
                  </a:txBody>
                  <a:tcPr marL="88088" marR="88088" anchor="ctr"/>
                </a:tc>
                <a:extLst>
                  <a:ext uri="{0D108BD9-81ED-4DB2-BD59-A6C34878D82A}">
                    <a16:rowId xmlns:a16="http://schemas.microsoft.com/office/drawing/2014/main" val="1922207853"/>
                  </a:ext>
                </a:extLst>
              </a:tr>
              <a:tr h="413649">
                <a:tc>
                  <a:txBody>
                    <a:bodyPr/>
                    <a:lstStyle/>
                    <a:p>
                      <a:r>
                        <a:rPr lang="en-US" sz="1800" dirty="0">
                          <a:latin typeface="Calibri" panose="020F0502020204030204" pitchFamily="34" charset="0"/>
                          <a:cs typeface="Calibri" panose="020F0502020204030204" pitchFamily="34" charset="0"/>
                        </a:rPr>
                        <a:t>Dyslipidemia</a:t>
                      </a:r>
                    </a:p>
                  </a:txBody>
                  <a:tcPr marL="88088" marR="88088" anchor="ctr"/>
                </a:tc>
                <a:tc>
                  <a:txBody>
                    <a:bodyPr/>
                    <a:lstStyle/>
                    <a:p>
                      <a:r>
                        <a:rPr lang="en-US" sz="1800" dirty="0">
                          <a:latin typeface="Calibri" panose="020F0502020204030204" pitchFamily="34" charset="0"/>
                          <a:cs typeface="Calibri" panose="020F0502020204030204" pitchFamily="34" charset="0"/>
                        </a:rPr>
                        <a:t>Hypopituitarism</a:t>
                      </a:r>
                    </a:p>
                  </a:txBody>
                  <a:tcPr marL="88088" marR="88088" anchor="ctr"/>
                </a:tc>
                <a:extLst>
                  <a:ext uri="{0D108BD9-81ED-4DB2-BD59-A6C34878D82A}">
                    <a16:rowId xmlns:a16="http://schemas.microsoft.com/office/drawing/2014/main" val="3920656838"/>
                  </a:ext>
                </a:extLst>
              </a:tr>
              <a:tr h="6548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Polycystic</a:t>
                      </a:r>
                      <a:r>
                        <a:rPr lang="en-US" sz="1800" baseline="0" dirty="0">
                          <a:latin typeface="Calibri" panose="020F0502020204030204" pitchFamily="34" charset="0"/>
                          <a:cs typeface="Calibri" panose="020F0502020204030204" pitchFamily="34" charset="0"/>
                        </a:rPr>
                        <a:t> ovary syndrome</a:t>
                      </a:r>
                      <a:endParaRPr lang="en-US" sz="1800" dirty="0">
                        <a:latin typeface="Calibri" panose="020F0502020204030204" pitchFamily="34" charset="0"/>
                        <a:cs typeface="Calibri" panose="020F0502020204030204" pitchFamily="34" charset="0"/>
                      </a:endParaRPr>
                    </a:p>
                  </a:txBody>
                  <a:tcPr marL="88088" marR="88088" anchor="ctr"/>
                </a:tc>
                <a:tc>
                  <a:txBody>
                    <a:bodyPr/>
                    <a:lstStyle/>
                    <a:p>
                      <a:r>
                        <a:rPr lang="en-US" sz="1800" dirty="0">
                          <a:latin typeface="Calibri" panose="020F0502020204030204" pitchFamily="34" charset="0"/>
                          <a:cs typeface="Calibri" panose="020F0502020204030204" pitchFamily="34" charset="0"/>
                        </a:rPr>
                        <a:t>Hypogonadism</a:t>
                      </a:r>
                    </a:p>
                  </a:txBody>
                  <a:tcPr marL="88088" marR="88088" anchor="ctr"/>
                </a:tc>
                <a:extLst>
                  <a:ext uri="{0D108BD9-81ED-4DB2-BD59-A6C34878D82A}">
                    <a16:rowId xmlns:a16="http://schemas.microsoft.com/office/drawing/2014/main" val="296294886"/>
                  </a:ext>
                </a:extLst>
              </a:tr>
              <a:tr h="65482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*Metabolic</a:t>
                      </a:r>
                      <a:r>
                        <a:rPr lang="en-US" sz="1800" baseline="0" dirty="0">
                          <a:latin typeface="Calibri" panose="020F0502020204030204" pitchFamily="34" charset="0"/>
                          <a:cs typeface="Calibri" panose="020F0502020204030204" pitchFamily="34" charset="0"/>
                        </a:rPr>
                        <a:t> syndrome</a:t>
                      </a:r>
                      <a:endParaRPr lang="en-US" sz="1800" dirty="0">
                        <a:latin typeface="Calibri" panose="020F0502020204030204" pitchFamily="34" charset="0"/>
                        <a:cs typeface="Calibri" panose="020F0502020204030204" pitchFamily="34" charset="0"/>
                      </a:endParaRPr>
                    </a:p>
                  </a:txBody>
                  <a:tcPr marL="88088" marR="88088"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Psoriasis</a:t>
                      </a:r>
                    </a:p>
                  </a:txBody>
                  <a:tcPr marL="88088" marR="88088" anchor="ctr"/>
                </a:tc>
                <a:extLst>
                  <a:ext uri="{0D108BD9-81ED-4DB2-BD59-A6C34878D82A}">
                    <a16:rowId xmlns:a16="http://schemas.microsoft.com/office/drawing/2014/main" val="2684878446"/>
                  </a:ext>
                </a:extLst>
              </a:tr>
            </a:tbl>
          </a:graphicData>
        </a:graphic>
      </p:graphicFrame>
      <p:sp>
        <p:nvSpPr>
          <p:cNvPr id="7" name="Content Placeholder 6">
            <a:extLst>
              <a:ext uri="{FF2B5EF4-FFF2-40B4-BE49-F238E27FC236}">
                <a16:creationId xmlns:a16="http://schemas.microsoft.com/office/drawing/2014/main" id="{1221C19A-69EF-4F3C-B539-E48E9A6B4EB8}"/>
              </a:ext>
            </a:extLst>
          </p:cNvPr>
          <p:cNvSpPr>
            <a:spLocks noGrp="1"/>
          </p:cNvSpPr>
          <p:nvPr>
            <p:ph sz="quarter" idx="16"/>
          </p:nvPr>
        </p:nvSpPr>
        <p:spPr/>
        <p:txBody>
          <a:bodyPr/>
          <a:lstStyle/>
          <a:p>
            <a:pPr marL="0" indent="0">
              <a:buNone/>
            </a:pPr>
            <a:r>
              <a:rPr lang="en-US" dirty="0"/>
              <a:t>*Metabolic syndrome is defined by the presence of ≥3 of the following features or established conditions:</a:t>
            </a:r>
          </a:p>
          <a:p>
            <a:r>
              <a:rPr lang="en-US" dirty="0"/>
              <a:t>Obesity or waist circumference &gt;102 cm in men or &gt;88 cm in women</a:t>
            </a:r>
          </a:p>
          <a:p>
            <a:r>
              <a:rPr lang="en-US" dirty="0"/>
              <a:t>Triglyceride level ≥150 mg/dL or more</a:t>
            </a:r>
          </a:p>
          <a:p>
            <a:r>
              <a:rPr lang="en-US" dirty="0"/>
              <a:t>HDL cholesterol &lt;40 mg/dL in men and &lt;50 mg/dL in women</a:t>
            </a:r>
          </a:p>
          <a:p>
            <a:r>
              <a:rPr lang="en-US" dirty="0"/>
              <a:t>Systolic blood pressure ≥130 mmHg or diastolic blood pressure ≥85 mmHg or on treatment for hypertension</a:t>
            </a:r>
          </a:p>
          <a:p>
            <a:r>
              <a:rPr lang="en-US" dirty="0"/>
              <a:t>Fasting plasma glucose level 110 mg/dL or greater</a:t>
            </a:r>
          </a:p>
          <a:p>
            <a:endParaRPr lang="en-GB" dirty="0"/>
          </a:p>
        </p:txBody>
      </p:sp>
      <p:sp>
        <p:nvSpPr>
          <p:cNvPr id="2" name="Title 1"/>
          <p:cNvSpPr>
            <a:spLocks noGrp="1"/>
          </p:cNvSpPr>
          <p:nvPr>
            <p:ph type="title"/>
          </p:nvPr>
        </p:nvSpPr>
        <p:spPr/>
        <p:txBody>
          <a:bodyPr/>
          <a:lstStyle/>
          <a:p>
            <a:r>
              <a:rPr lang="en-US" dirty="0"/>
              <a:t>Risk Factors and Conditions Associated With Nonalcoholic Fatty Liver Disease</a:t>
            </a:r>
            <a:r>
              <a:rPr lang="en-GB" dirty="0"/>
              <a:t> </a:t>
            </a:r>
            <a:endParaRPr lang="en-US" dirty="0"/>
          </a:p>
        </p:txBody>
      </p:sp>
      <p:sp>
        <p:nvSpPr>
          <p:cNvPr id="10" name="Footer Placeholder 9">
            <a:extLst>
              <a:ext uri="{FF2B5EF4-FFF2-40B4-BE49-F238E27FC236}">
                <a16:creationId xmlns:a16="http://schemas.microsoft.com/office/drawing/2014/main" id="{29F43CE2-7F2C-4BDC-9458-70A62F07580A}"/>
              </a:ext>
            </a:extLst>
          </p:cNvPr>
          <p:cNvSpPr>
            <a:spLocks noGrp="1"/>
          </p:cNvSpPr>
          <p:nvPr>
            <p:ph type="ftr" sz="quarter" idx="18"/>
          </p:nvPr>
        </p:nvSpPr>
        <p:spPr/>
        <p:txBody>
          <a:bodyPr/>
          <a:lstStyle/>
          <a:p>
            <a:endParaRPr lang="en-US" dirty="0"/>
          </a:p>
        </p:txBody>
      </p:sp>
      <p:sp>
        <p:nvSpPr>
          <p:cNvPr id="4" name="Slide Number Placeholder 3"/>
          <p:cNvSpPr>
            <a:spLocks noGrp="1"/>
          </p:cNvSpPr>
          <p:nvPr>
            <p:ph type="sldNum" sz="quarter" idx="19"/>
          </p:nvPr>
        </p:nvSpPr>
        <p:spPr/>
        <p:txBody>
          <a:bodyPr/>
          <a:lstStyle/>
          <a:p>
            <a:fld id="{332BCA22-4FB4-2145-AD2D-F8C6C2D7E600}" type="slidenum">
              <a:rPr lang="en-US" smtClean="0"/>
              <a:pPr/>
              <a:t>23</a:t>
            </a:fld>
            <a:endParaRPr lang="en-US" dirty="0"/>
          </a:p>
        </p:txBody>
      </p:sp>
      <p:sp>
        <p:nvSpPr>
          <p:cNvPr id="11" name="Text Placeholder 10">
            <a:extLst>
              <a:ext uri="{FF2B5EF4-FFF2-40B4-BE49-F238E27FC236}">
                <a16:creationId xmlns:a16="http://schemas.microsoft.com/office/drawing/2014/main" id="{6CC12410-16E0-4572-874B-96C7E03DF8CC}"/>
              </a:ext>
            </a:extLst>
          </p:cNvPr>
          <p:cNvSpPr>
            <a:spLocks noGrp="1"/>
          </p:cNvSpPr>
          <p:nvPr>
            <p:ph type="body" sz="quarter" idx="20"/>
          </p:nvPr>
        </p:nvSpPr>
        <p:spPr>
          <a:xfrm>
            <a:off x="304800" y="6352401"/>
            <a:ext cx="10179050" cy="276999"/>
          </a:xfrm>
        </p:spPr>
        <p:txBody>
          <a:bodyPr/>
          <a:lstStyle/>
          <a:p>
            <a:r>
              <a:rPr lang="en-US" dirty="0"/>
              <a:t>HDL, high-density lipoprotein; NAFLD, nonalcoholic fatty liver disease; T2DM, type 2 diabetes mellitus.</a:t>
            </a:r>
            <a:br>
              <a:rPr lang="en-US" dirty="0"/>
            </a:br>
            <a:r>
              <a:rPr lang="en-US" dirty="0" err="1"/>
              <a:t>Chalasani</a:t>
            </a:r>
            <a:r>
              <a:rPr lang="en-US" dirty="0"/>
              <a:t> N, et al. Hepatology. 2018;67(1):328–357.</a:t>
            </a:r>
          </a:p>
        </p:txBody>
      </p:sp>
      <p:sp>
        <p:nvSpPr>
          <p:cNvPr id="13" name="TextBox 12"/>
          <p:cNvSpPr txBox="1"/>
          <p:nvPr/>
        </p:nvSpPr>
        <p:spPr>
          <a:xfrm>
            <a:off x="2608106" y="4803850"/>
            <a:ext cx="7704294" cy="1403910"/>
          </a:xfrm>
          <a:prstGeom prst="rect">
            <a:avLst/>
          </a:prstGeom>
        </p:spPr>
        <p:txBody>
          <a:bodyPr vert="horz" wrap="square" lIns="91440" tIns="45720" rIns="91440" bIns="45720" rtlCol="0">
            <a:noAutofit/>
          </a:bodyPr>
          <a:lstStyle/>
          <a:p>
            <a:pPr marL="285750" indent="-285750">
              <a:buFont typeface="+mj-lt"/>
              <a:buAutoNum type="arabicPeriod"/>
            </a:pPr>
            <a:endParaRPr lang="en-US" sz="1400" dirty="0"/>
          </a:p>
        </p:txBody>
      </p:sp>
    </p:spTree>
    <p:extLst>
      <p:ext uri="{BB962C8B-B14F-4D97-AF65-F5344CB8AC3E}">
        <p14:creationId xmlns:p14="http://schemas.microsoft.com/office/powerpoint/2010/main" val="851464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5AED-9C13-4D1C-8A93-7044EF8DA198}"/>
              </a:ext>
            </a:extLst>
          </p:cNvPr>
          <p:cNvSpPr>
            <a:spLocks noGrp="1"/>
          </p:cNvSpPr>
          <p:nvPr>
            <p:ph type="title"/>
          </p:nvPr>
        </p:nvSpPr>
        <p:spPr/>
        <p:txBody>
          <a:bodyPr/>
          <a:lstStyle/>
          <a:p>
            <a:r>
              <a:rPr lang="en-US" dirty="0"/>
              <a:t>Relationships Between Nonalcoholic Fatty Liver Disease, Type 2 Diabetes and Metabolic Syndrome</a:t>
            </a:r>
          </a:p>
        </p:txBody>
      </p:sp>
      <p:sp>
        <p:nvSpPr>
          <p:cNvPr id="8" name="Slide Number Placeholder 7">
            <a:extLst>
              <a:ext uri="{FF2B5EF4-FFF2-40B4-BE49-F238E27FC236}">
                <a16:creationId xmlns:a16="http://schemas.microsoft.com/office/drawing/2014/main" id="{42823DAF-F05D-42DD-B02B-282AAC36A1EC}"/>
              </a:ext>
            </a:extLst>
          </p:cNvPr>
          <p:cNvSpPr>
            <a:spLocks noGrp="1"/>
          </p:cNvSpPr>
          <p:nvPr>
            <p:ph type="sldNum" sz="quarter" idx="12"/>
          </p:nvPr>
        </p:nvSpPr>
        <p:spPr/>
        <p:txBody>
          <a:bodyPr/>
          <a:lstStyle/>
          <a:p>
            <a:fld id="{CADEBDAC-4AB6-BB4D-B369-93AFCDEF87B0}" type="slidenum">
              <a:rPr lang="en-US" smtClean="0"/>
              <a:pPr/>
              <a:t>24</a:t>
            </a:fld>
            <a:endParaRPr lang="en-US" dirty="0"/>
          </a:p>
        </p:txBody>
      </p:sp>
      <p:sp>
        <p:nvSpPr>
          <p:cNvPr id="11" name="Text Placeholder 10">
            <a:extLst>
              <a:ext uri="{FF2B5EF4-FFF2-40B4-BE49-F238E27FC236}">
                <a16:creationId xmlns:a16="http://schemas.microsoft.com/office/drawing/2014/main" id="{84B62F9E-F545-4FB1-A0DA-D4033788A9CD}"/>
              </a:ext>
            </a:extLst>
          </p:cNvPr>
          <p:cNvSpPr>
            <a:spLocks noGrp="1"/>
          </p:cNvSpPr>
          <p:nvPr>
            <p:ph type="body" sz="quarter" idx="19"/>
          </p:nvPr>
        </p:nvSpPr>
        <p:spPr>
          <a:xfrm>
            <a:off x="304800" y="6352401"/>
            <a:ext cx="10179050" cy="276999"/>
          </a:xfrm>
        </p:spPr>
        <p:txBody>
          <a:bodyPr/>
          <a:lstStyle/>
          <a:p>
            <a:r>
              <a:rPr lang="en-US" dirty="0"/>
              <a:t>NAFLD, nonalcoholic fatty liver disease; NASH, nonalcoholic steatohepatitis. </a:t>
            </a:r>
            <a:br>
              <a:rPr lang="en-US" dirty="0"/>
            </a:br>
            <a:r>
              <a:rPr lang="en-US" dirty="0"/>
              <a:t>Adapted from </a:t>
            </a:r>
            <a:r>
              <a:rPr lang="en-US" dirty="0" err="1"/>
              <a:t>Targher</a:t>
            </a:r>
            <a:r>
              <a:rPr lang="en-US" dirty="0"/>
              <a:t> G, et al. Lancet Gastroenterol </a:t>
            </a:r>
            <a:r>
              <a:rPr lang="en-US" dirty="0" err="1"/>
              <a:t>Hepatol</a:t>
            </a:r>
            <a:r>
              <a:rPr lang="en-US" dirty="0"/>
              <a:t>. 2021;6(7):578–588.</a:t>
            </a:r>
            <a:endParaRPr lang="da-DK" dirty="0"/>
          </a:p>
        </p:txBody>
      </p:sp>
      <p:sp>
        <p:nvSpPr>
          <p:cNvPr id="32" name="Content Placeholder 24">
            <a:extLst>
              <a:ext uri="{FF2B5EF4-FFF2-40B4-BE49-F238E27FC236}">
                <a16:creationId xmlns:a16="http://schemas.microsoft.com/office/drawing/2014/main" id="{D8299DDD-2D48-43D7-A079-0DCFFB7D4D52}"/>
              </a:ext>
            </a:extLst>
          </p:cNvPr>
          <p:cNvSpPr txBox="1">
            <a:spLocks/>
          </p:cNvSpPr>
          <p:nvPr/>
        </p:nvSpPr>
        <p:spPr>
          <a:xfrm>
            <a:off x="556683" y="1065445"/>
            <a:ext cx="11310852" cy="14734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accent3"/>
              </a:buClr>
              <a:buFont typeface="AppleMyungjo Regular" pitchFamily="2" charset="-127"/>
              <a:buChar char="◼"/>
              <a:defRPr sz="2000" b="0" i="0" kern="1200">
                <a:solidFill>
                  <a:schemeClr val="tx1"/>
                </a:solidFill>
                <a:latin typeface="Calibri Regular"/>
                <a:ea typeface="+mn-ea"/>
                <a:cs typeface="Arial" panose="020B0604020202020204" pitchFamily="34" charset="0"/>
              </a:defRPr>
            </a:lvl1pPr>
            <a:lvl2pPr marL="742950" indent="-285750" algn="l" defTabSz="457200" rtl="0" eaLnBrk="1" latinLnBrk="0" hangingPunct="1">
              <a:spcBef>
                <a:spcPct val="20000"/>
              </a:spcBef>
              <a:buClr>
                <a:schemeClr val="tx2"/>
              </a:buClr>
              <a:buSzPct val="100000"/>
              <a:buFont typeface="System Font Regular"/>
              <a:buChar char="—"/>
              <a:defRPr sz="1800" b="0" i="0" kern="1200">
                <a:solidFill>
                  <a:schemeClr val="tx1"/>
                </a:solidFill>
                <a:latin typeface="Calibri Regular"/>
                <a:ea typeface="+mn-ea"/>
                <a:cs typeface="Arial" panose="020B0604020202020204" pitchFamily="34" charset="0"/>
              </a:defRPr>
            </a:lvl2pPr>
            <a:lvl3pPr marL="1143000" indent="-228600" algn="l" defTabSz="457200" rtl="0" eaLnBrk="1" latinLnBrk="0" hangingPunct="1">
              <a:spcBef>
                <a:spcPct val="20000"/>
              </a:spcBef>
              <a:buFont typeface="System Font Regular"/>
              <a:buChar char="—"/>
              <a:defRPr sz="1600" b="0" i="0" kern="1200">
                <a:solidFill>
                  <a:schemeClr val="tx1"/>
                </a:solidFill>
                <a:latin typeface="Calibri Regular"/>
                <a:ea typeface="+mn-ea"/>
                <a:cs typeface="Arial" panose="020B0604020202020204" pitchFamily="34" charset="0"/>
              </a:defRPr>
            </a:lvl3pPr>
            <a:lvl4pPr marL="1600200" indent="-228600" algn="l" defTabSz="457200" rtl="0" eaLnBrk="1" latinLnBrk="0" hangingPunct="1">
              <a:spcBef>
                <a:spcPct val="20000"/>
              </a:spcBef>
              <a:buFont typeface="Arial" panose="020B0604020202020204" pitchFamily="34" charset="0"/>
              <a:buChar char="•"/>
              <a:defRPr sz="1400" b="0" i="0" kern="1200">
                <a:solidFill>
                  <a:schemeClr val="tx1"/>
                </a:solidFill>
                <a:latin typeface="Calibri Regular"/>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b="0" i="0" kern="1200">
                <a:solidFill>
                  <a:schemeClr val="tx1"/>
                </a:solidFill>
                <a:latin typeface="Calibri Regular"/>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r>
              <a:rPr lang="en-US" sz="1800" dirty="0"/>
              <a:t>There is an association between NAFLD/NASH and the risk of developing multiple extrahepatic complications</a:t>
            </a:r>
            <a:endParaRPr lang="en-US" sz="1800" baseline="30000" dirty="0"/>
          </a:p>
          <a:p>
            <a:r>
              <a:rPr lang="en-US" sz="1800" dirty="0"/>
              <a:t>The magnitude of risk is linked to the severity of disease, particularly the stage of liver fibrosis</a:t>
            </a:r>
            <a:endParaRPr lang="en-US" sz="1800" baseline="30000" dirty="0"/>
          </a:p>
          <a:p>
            <a:pPr marL="0" indent="0">
              <a:buNone/>
            </a:pPr>
            <a:endParaRPr lang="en-US" sz="1800" dirty="0"/>
          </a:p>
        </p:txBody>
      </p:sp>
      <p:sp>
        <p:nvSpPr>
          <p:cNvPr id="28" name="Rectangle 27">
            <a:extLst>
              <a:ext uri="{FF2B5EF4-FFF2-40B4-BE49-F238E27FC236}">
                <a16:creationId xmlns:a16="http://schemas.microsoft.com/office/drawing/2014/main" id="{B641485C-94E0-4234-B8AB-B127BE42F781}"/>
              </a:ext>
            </a:extLst>
          </p:cNvPr>
          <p:cNvSpPr/>
          <p:nvPr/>
        </p:nvSpPr>
        <p:spPr>
          <a:xfrm>
            <a:off x="6244190" y="5687504"/>
            <a:ext cx="2424418" cy="622503"/>
          </a:xfrm>
          <a:prstGeom prst="rect">
            <a:avLst/>
          </a:prstGeom>
          <a:solidFill>
            <a:schemeClr val="accent2">
              <a:lumMod val="7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Hepatocellular carcinoma</a:t>
            </a:r>
          </a:p>
        </p:txBody>
      </p:sp>
      <p:grpSp>
        <p:nvGrpSpPr>
          <p:cNvPr id="6" name="Group 5">
            <a:extLst>
              <a:ext uri="{FF2B5EF4-FFF2-40B4-BE49-F238E27FC236}">
                <a16:creationId xmlns:a16="http://schemas.microsoft.com/office/drawing/2014/main" id="{406FA9E8-11F2-45EE-853C-EE90639A85D0}"/>
              </a:ext>
            </a:extLst>
          </p:cNvPr>
          <p:cNvGrpSpPr/>
          <p:nvPr/>
        </p:nvGrpSpPr>
        <p:grpSpPr>
          <a:xfrm>
            <a:off x="9127570" y="2274858"/>
            <a:ext cx="2424418" cy="772428"/>
            <a:chOff x="8854253" y="2781889"/>
            <a:chExt cx="2424418" cy="772428"/>
          </a:xfrm>
        </p:grpSpPr>
        <p:sp>
          <p:nvSpPr>
            <p:cNvPr id="37" name="Rectangle 36">
              <a:extLst>
                <a:ext uri="{FF2B5EF4-FFF2-40B4-BE49-F238E27FC236}">
                  <a16:creationId xmlns:a16="http://schemas.microsoft.com/office/drawing/2014/main" id="{2020E4F2-FAFB-48FB-B05C-83957C50B680}"/>
                </a:ext>
              </a:extLst>
            </p:cNvPr>
            <p:cNvSpPr/>
            <p:nvPr/>
          </p:nvSpPr>
          <p:spPr>
            <a:xfrm>
              <a:off x="8854253" y="2856852"/>
              <a:ext cx="2424418" cy="622503"/>
            </a:xfrm>
            <a:prstGeom prst="rect">
              <a:avLst/>
            </a:prstGeom>
            <a:solidFill>
              <a:schemeClr val="accent2">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rgbClr val="000000"/>
                  </a:solidFill>
                  <a:latin typeface="Arial" panose="020B0604020202020204" pitchFamily="34" charset="0"/>
                  <a:cs typeface="Arial" panose="020B0604020202020204" pitchFamily="34" charset="0"/>
                </a:rPr>
                <a:t>Cardiovascular </a:t>
              </a:r>
            </a:p>
            <a:p>
              <a:r>
                <a:rPr lang="en-US" sz="1400" b="1" dirty="0">
                  <a:solidFill>
                    <a:srgbClr val="000000"/>
                  </a:solidFill>
                  <a:latin typeface="Arial" panose="020B0604020202020204" pitchFamily="34" charset="0"/>
                  <a:cs typeface="Arial" panose="020B0604020202020204" pitchFamily="34" charset="0"/>
                </a:rPr>
                <a:t>disease</a:t>
              </a:r>
            </a:p>
          </p:txBody>
        </p:sp>
        <p:pic>
          <p:nvPicPr>
            <p:cNvPr id="19" name="Picture 2" descr="Heart with pulse with solid fill">
              <a:extLst>
                <a:ext uri="{FF2B5EF4-FFF2-40B4-BE49-F238E27FC236}">
                  <a16:creationId xmlns:a16="http://schemas.microsoft.com/office/drawing/2014/main" id="{9F59806A-04A0-4ADB-8173-D0B0C3D7CF3B}"/>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a:off x="10339779" y="2781889"/>
              <a:ext cx="772428" cy="7724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1D62D745-E7F8-4572-AB4F-7569087B64A5}"/>
              </a:ext>
            </a:extLst>
          </p:cNvPr>
          <p:cNvGrpSpPr/>
          <p:nvPr/>
        </p:nvGrpSpPr>
        <p:grpSpPr>
          <a:xfrm>
            <a:off x="9127570" y="3890440"/>
            <a:ext cx="2424418" cy="720000"/>
            <a:chOff x="8301575" y="5442783"/>
            <a:chExt cx="2424418" cy="720000"/>
          </a:xfrm>
        </p:grpSpPr>
        <p:sp>
          <p:nvSpPr>
            <p:cNvPr id="38" name="Rectangle 37">
              <a:extLst>
                <a:ext uri="{FF2B5EF4-FFF2-40B4-BE49-F238E27FC236}">
                  <a16:creationId xmlns:a16="http://schemas.microsoft.com/office/drawing/2014/main" id="{D9C2EAFA-6612-4158-8C83-CEE722BCC495}"/>
                </a:ext>
              </a:extLst>
            </p:cNvPr>
            <p:cNvSpPr/>
            <p:nvPr/>
          </p:nvSpPr>
          <p:spPr>
            <a:xfrm>
              <a:off x="8301575" y="5507484"/>
              <a:ext cx="2424418" cy="622503"/>
            </a:xfrm>
            <a:prstGeom prst="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rgbClr val="000000"/>
                  </a:solidFill>
                  <a:latin typeface="Arial" panose="020B0604020202020204" pitchFamily="34" charset="0"/>
                  <a:cs typeface="Arial" panose="020B0604020202020204" pitchFamily="34" charset="0"/>
                </a:rPr>
                <a:t>Chronic </a:t>
              </a:r>
            </a:p>
            <a:p>
              <a:r>
                <a:rPr lang="en-US" sz="1400" b="1" dirty="0">
                  <a:solidFill>
                    <a:srgbClr val="000000"/>
                  </a:solidFill>
                  <a:latin typeface="Arial" panose="020B0604020202020204" pitchFamily="34" charset="0"/>
                  <a:cs typeface="Arial" panose="020B0604020202020204" pitchFamily="34" charset="0"/>
                </a:rPr>
                <a:t>kidney disease</a:t>
              </a:r>
            </a:p>
          </p:txBody>
        </p:sp>
        <p:pic>
          <p:nvPicPr>
            <p:cNvPr id="27" name="Graphic 26" descr="Kidneys with solid fill">
              <a:extLst>
                <a:ext uri="{FF2B5EF4-FFF2-40B4-BE49-F238E27FC236}">
                  <a16:creationId xmlns:a16="http://schemas.microsoft.com/office/drawing/2014/main" id="{ABC6F33F-E738-47C4-AEB4-2FACF147C5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39435" y="5442783"/>
              <a:ext cx="720000" cy="720000"/>
            </a:xfrm>
            <a:prstGeom prst="rect">
              <a:avLst/>
            </a:prstGeom>
          </p:spPr>
        </p:pic>
      </p:grpSp>
      <p:grpSp>
        <p:nvGrpSpPr>
          <p:cNvPr id="39" name="Group 38">
            <a:extLst>
              <a:ext uri="{FF2B5EF4-FFF2-40B4-BE49-F238E27FC236}">
                <a16:creationId xmlns:a16="http://schemas.microsoft.com/office/drawing/2014/main" id="{6D67CD06-181E-45FA-9896-4D576664E6F8}"/>
              </a:ext>
            </a:extLst>
          </p:cNvPr>
          <p:cNvGrpSpPr/>
          <p:nvPr/>
        </p:nvGrpSpPr>
        <p:grpSpPr>
          <a:xfrm>
            <a:off x="156416" y="2274858"/>
            <a:ext cx="2424418" cy="772428"/>
            <a:chOff x="8854253" y="2781889"/>
            <a:chExt cx="2424418" cy="772428"/>
          </a:xfrm>
        </p:grpSpPr>
        <p:sp>
          <p:nvSpPr>
            <p:cNvPr id="40" name="Rectangle 39">
              <a:extLst>
                <a:ext uri="{FF2B5EF4-FFF2-40B4-BE49-F238E27FC236}">
                  <a16:creationId xmlns:a16="http://schemas.microsoft.com/office/drawing/2014/main" id="{313E336E-0588-4B0C-A5FB-18D8809F16F5}"/>
                </a:ext>
              </a:extLst>
            </p:cNvPr>
            <p:cNvSpPr/>
            <p:nvPr/>
          </p:nvSpPr>
          <p:spPr>
            <a:xfrm>
              <a:off x="8854253" y="2856852"/>
              <a:ext cx="2424418" cy="622503"/>
            </a:xfrm>
            <a:prstGeom prst="rect">
              <a:avLst/>
            </a:prstGeom>
            <a:solidFill>
              <a:schemeClr val="accent2">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rgbClr val="000000"/>
                  </a:solidFill>
                  <a:latin typeface="Arial" panose="020B0604020202020204" pitchFamily="34" charset="0"/>
                  <a:cs typeface="Arial" panose="020B0604020202020204" pitchFamily="34" charset="0"/>
                </a:rPr>
                <a:t>Cardiovascular </a:t>
              </a:r>
            </a:p>
            <a:p>
              <a:r>
                <a:rPr lang="en-US" sz="1400" b="1" dirty="0">
                  <a:solidFill>
                    <a:srgbClr val="000000"/>
                  </a:solidFill>
                  <a:latin typeface="Arial" panose="020B0604020202020204" pitchFamily="34" charset="0"/>
                  <a:cs typeface="Arial" panose="020B0604020202020204" pitchFamily="34" charset="0"/>
                </a:rPr>
                <a:t>disease</a:t>
              </a:r>
            </a:p>
          </p:txBody>
        </p:sp>
        <p:pic>
          <p:nvPicPr>
            <p:cNvPr id="41" name="Picture 2" descr="Heart with pulse with solid fill">
              <a:extLst>
                <a:ext uri="{FF2B5EF4-FFF2-40B4-BE49-F238E27FC236}">
                  <a16:creationId xmlns:a16="http://schemas.microsoft.com/office/drawing/2014/main" id="{DECBAF4E-1AC0-4572-A3A8-418F2E7E5CDB}"/>
                </a:ext>
              </a:extLst>
            </p:cNvPr>
            <p:cNvPicPr>
              <a:picLocks noChangeAspect="1" noChangeArrowheads="1"/>
            </p:cNvPicPr>
            <p:nvPr/>
          </p:nvPicPr>
          <p:blipFill>
            <a:blip r:embed="rId2">
              <a:extLst>
                <a:ext uri="{96DAC541-7B7A-43D3-8B79-37D633B846F1}">
                  <asvg:svgBlip xmlns:asvg="http://schemas.microsoft.com/office/drawing/2016/SVG/main" r:embed="rId3"/>
                </a:ext>
              </a:extLst>
            </a:blip>
            <a:srcRect/>
            <a:stretch/>
          </p:blipFill>
          <p:spPr bwMode="auto">
            <a:xfrm>
              <a:off x="10339779" y="2781889"/>
              <a:ext cx="772428" cy="7724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2" name="Group 41">
            <a:extLst>
              <a:ext uri="{FF2B5EF4-FFF2-40B4-BE49-F238E27FC236}">
                <a16:creationId xmlns:a16="http://schemas.microsoft.com/office/drawing/2014/main" id="{E3AF27DE-9A0A-4AE0-B25E-28EE61F6F5D9}"/>
              </a:ext>
            </a:extLst>
          </p:cNvPr>
          <p:cNvGrpSpPr/>
          <p:nvPr/>
        </p:nvGrpSpPr>
        <p:grpSpPr>
          <a:xfrm>
            <a:off x="156416" y="3890440"/>
            <a:ext cx="2424418" cy="720000"/>
            <a:chOff x="8301575" y="5442783"/>
            <a:chExt cx="2424418" cy="720000"/>
          </a:xfrm>
        </p:grpSpPr>
        <p:sp>
          <p:nvSpPr>
            <p:cNvPr id="43" name="Rectangle 42">
              <a:extLst>
                <a:ext uri="{FF2B5EF4-FFF2-40B4-BE49-F238E27FC236}">
                  <a16:creationId xmlns:a16="http://schemas.microsoft.com/office/drawing/2014/main" id="{814BF29F-ED67-4D66-83DD-1E31AE520302}"/>
                </a:ext>
              </a:extLst>
            </p:cNvPr>
            <p:cNvSpPr/>
            <p:nvPr/>
          </p:nvSpPr>
          <p:spPr>
            <a:xfrm>
              <a:off x="8301575" y="5507484"/>
              <a:ext cx="2424418" cy="622503"/>
            </a:xfrm>
            <a:prstGeom prst="rect">
              <a:avLst/>
            </a:prstGeom>
            <a:solidFill>
              <a:schemeClr val="accent5">
                <a:lumMod val="60000"/>
                <a:lumOff val="4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rgbClr val="000000"/>
                  </a:solidFill>
                  <a:latin typeface="Arial" panose="020B0604020202020204" pitchFamily="34" charset="0"/>
                  <a:cs typeface="Arial" panose="020B0604020202020204" pitchFamily="34" charset="0"/>
                </a:rPr>
                <a:t>Chronic </a:t>
              </a:r>
            </a:p>
            <a:p>
              <a:r>
                <a:rPr lang="en-US" sz="1400" b="1" dirty="0">
                  <a:solidFill>
                    <a:srgbClr val="000000"/>
                  </a:solidFill>
                  <a:latin typeface="Arial" panose="020B0604020202020204" pitchFamily="34" charset="0"/>
                  <a:cs typeface="Arial" panose="020B0604020202020204" pitchFamily="34" charset="0"/>
                </a:rPr>
                <a:t>kidney disease</a:t>
              </a:r>
            </a:p>
          </p:txBody>
        </p:sp>
        <p:pic>
          <p:nvPicPr>
            <p:cNvPr id="44" name="Graphic 43" descr="Kidneys with solid fill">
              <a:extLst>
                <a:ext uri="{FF2B5EF4-FFF2-40B4-BE49-F238E27FC236}">
                  <a16:creationId xmlns:a16="http://schemas.microsoft.com/office/drawing/2014/main" id="{0783E4CA-FF8A-465B-853D-5553C979BCD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39435" y="5442783"/>
              <a:ext cx="720000" cy="720000"/>
            </a:xfrm>
            <a:prstGeom prst="rect">
              <a:avLst/>
            </a:prstGeom>
          </p:spPr>
        </p:pic>
      </p:grpSp>
      <p:cxnSp>
        <p:nvCxnSpPr>
          <p:cNvPr id="59" name="Straight Arrow Connector 58">
            <a:extLst>
              <a:ext uri="{FF2B5EF4-FFF2-40B4-BE49-F238E27FC236}">
                <a16:creationId xmlns:a16="http://schemas.microsoft.com/office/drawing/2014/main" id="{1051FC7B-E01C-40F4-BAAE-E030DAB29549}"/>
              </a:ext>
            </a:extLst>
          </p:cNvPr>
          <p:cNvCxnSpPr>
            <a:cxnSpLocks/>
          </p:cNvCxnSpPr>
          <p:nvPr/>
        </p:nvCxnSpPr>
        <p:spPr>
          <a:xfrm>
            <a:off x="4328719" y="2690154"/>
            <a:ext cx="0" cy="2486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91585229-C5E4-4551-ADD0-9E6863C1EBD0}"/>
              </a:ext>
            </a:extLst>
          </p:cNvPr>
          <p:cNvCxnSpPr>
            <a:cxnSpLocks/>
          </p:cNvCxnSpPr>
          <p:nvPr/>
        </p:nvCxnSpPr>
        <p:spPr>
          <a:xfrm flipV="1">
            <a:off x="7324494" y="4266392"/>
            <a:ext cx="0" cy="25143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34782CD1-8F4A-4950-B41D-F143CF2ABED3}"/>
              </a:ext>
            </a:extLst>
          </p:cNvPr>
          <p:cNvCxnSpPr>
            <a:cxnSpLocks/>
          </p:cNvCxnSpPr>
          <p:nvPr/>
        </p:nvCxnSpPr>
        <p:spPr>
          <a:xfrm>
            <a:off x="7555139" y="4250440"/>
            <a:ext cx="0" cy="13752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DC530C4C-F98F-401E-A629-0923C5EF3B9C}"/>
              </a:ext>
            </a:extLst>
          </p:cNvPr>
          <p:cNvCxnSpPr>
            <a:cxnSpLocks/>
          </p:cNvCxnSpPr>
          <p:nvPr/>
        </p:nvCxnSpPr>
        <p:spPr>
          <a:xfrm>
            <a:off x="8852459" y="2673368"/>
            <a:ext cx="27511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B8671945-3831-43AE-9ACB-1DC7AB63EEA3}"/>
              </a:ext>
            </a:extLst>
          </p:cNvPr>
          <p:cNvCxnSpPr>
            <a:cxnSpLocks/>
          </p:cNvCxnSpPr>
          <p:nvPr/>
        </p:nvCxnSpPr>
        <p:spPr>
          <a:xfrm>
            <a:off x="8854253" y="4268746"/>
            <a:ext cx="27511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5A60F836-1591-4559-B173-851A72A3C60C}"/>
              </a:ext>
            </a:extLst>
          </p:cNvPr>
          <p:cNvCxnSpPr>
            <a:cxnSpLocks/>
          </p:cNvCxnSpPr>
          <p:nvPr/>
        </p:nvCxnSpPr>
        <p:spPr>
          <a:xfrm flipH="1" flipV="1">
            <a:off x="2577315" y="2657733"/>
            <a:ext cx="327655" cy="33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BDCECB78-A92B-48F3-B2CF-020E69EE38E9}"/>
              </a:ext>
            </a:extLst>
          </p:cNvPr>
          <p:cNvCxnSpPr>
            <a:cxnSpLocks/>
          </p:cNvCxnSpPr>
          <p:nvPr/>
        </p:nvCxnSpPr>
        <p:spPr>
          <a:xfrm flipH="1">
            <a:off x="2579108" y="4253111"/>
            <a:ext cx="32586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49456B7E-B238-40F7-8F97-D19A8EB06A01}"/>
              </a:ext>
            </a:extLst>
          </p:cNvPr>
          <p:cNvCxnSpPr>
            <a:cxnSpLocks/>
          </p:cNvCxnSpPr>
          <p:nvPr/>
        </p:nvCxnSpPr>
        <p:spPr>
          <a:xfrm>
            <a:off x="4320330" y="2690154"/>
            <a:ext cx="2994057"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B1B59C2F-8422-4C67-B537-F8300762DA02}"/>
              </a:ext>
            </a:extLst>
          </p:cNvPr>
          <p:cNvCxnSpPr>
            <a:cxnSpLocks/>
          </p:cNvCxnSpPr>
          <p:nvPr/>
        </p:nvCxnSpPr>
        <p:spPr>
          <a:xfrm>
            <a:off x="4337428" y="4517830"/>
            <a:ext cx="2996268" cy="2524"/>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F7A3D196-856A-4E1D-B56A-8ACBE03A39C9}"/>
              </a:ext>
            </a:extLst>
          </p:cNvPr>
          <p:cNvCxnSpPr>
            <a:cxnSpLocks/>
          </p:cNvCxnSpPr>
          <p:nvPr/>
        </p:nvCxnSpPr>
        <p:spPr>
          <a:xfrm flipH="1" flipV="1">
            <a:off x="2900778" y="2649571"/>
            <a:ext cx="2096" cy="1619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F571C827-3641-4398-92AA-8CF5767C10AB}"/>
              </a:ext>
            </a:extLst>
          </p:cNvPr>
          <p:cNvCxnSpPr>
            <a:cxnSpLocks/>
          </p:cNvCxnSpPr>
          <p:nvPr/>
        </p:nvCxnSpPr>
        <p:spPr>
          <a:xfrm flipV="1">
            <a:off x="8852459" y="2661805"/>
            <a:ext cx="0" cy="1616555"/>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5292CC4A-B8DF-4010-A744-B7403BDA5E51}"/>
              </a:ext>
            </a:extLst>
          </p:cNvPr>
          <p:cNvCxnSpPr>
            <a:cxnSpLocks/>
          </p:cNvCxnSpPr>
          <p:nvPr/>
        </p:nvCxnSpPr>
        <p:spPr>
          <a:xfrm flipV="1">
            <a:off x="7318080" y="2678006"/>
            <a:ext cx="0" cy="313473"/>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60746989-03AD-4C3A-A9F2-E894F11E1501}"/>
              </a:ext>
            </a:extLst>
          </p:cNvPr>
          <p:cNvCxnSpPr>
            <a:cxnSpLocks/>
          </p:cNvCxnSpPr>
          <p:nvPr/>
        </p:nvCxnSpPr>
        <p:spPr>
          <a:xfrm flipV="1">
            <a:off x="4349091" y="4233956"/>
            <a:ext cx="0" cy="283874"/>
          </a:xfrm>
          <a:prstGeom prst="line">
            <a:avLst/>
          </a:prstGeom>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9B64480F-2CA8-4718-BAD7-280A42988B9C}"/>
              </a:ext>
            </a:extLst>
          </p:cNvPr>
          <p:cNvCxnSpPr>
            <a:cxnSpLocks/>
          </p:cNvCxnSpPr>
          <p:nvPr/>
        </p:nvCxnSpPr>
        <p:spPr>
          <a:xfrm>
            <a:off x="2902874" y="3521176"/>
            <a:ext cx="38022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8CE66632-F2EB-440B-A924-0386AEFAC945}"/>
              </a:ext>
            </a:extLst>
          </p:cNvPr>
          <p:cNvCxnSpPr>
            <a:cxnSpLocks/>
          </p:cNvCxnSpPr>
          <p:nvPr/>
        </p:nvCxnSpPr>
        <p:spPr>
          <a:xfrm>
            <a:off x="8472027" y="3516814"/>
            <a:ext cx="38022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0" name="Group 9">
            <a:extLst>
              <a:ext uri="{FF2B5EF4-FFF2-40B4-BE49-F238E27FC236}">
                <a16:creationId xmlns:a16="http://schemas.microsoft.com/office/drawing/2014/main" id="{A401A027-90DD-4614-A60B-A304D12A2E95}"/>
              </a:ext>
            </a:extLst>
          </p:cNvPr>
          <p:cNvGrpSpPr/>
          <p:nvPr/>
        </p:nvGrpSpPr>
        <p:grpSpPr>
          <a:xfrm>
            <a:off x="3181807" y="2972324"/>
            <a:ext cx="5344789" cy="1376235"/>
            <a:chOff x="3323819" y="3430014"/>
            <a:chExt cx="5344789" cy="1376235"/>
          </a:xfrm>
        </p:grpSpPr>
        <p:grpSp>
          <p:nvGrpSpPr>
            <p:cNvPr id="4" name="Group 3">
              <a:extLst>
                <a:ext uri="{FF2B5EF4-FFF2-40B4-BE49-F238E27FC236}">
                  <a16:creationId xmlns:a16="http://schemas.microsoft.com/office/drawing/2014/main" id="{CE2C8F20-81F0-405B-9342-6BD728009019}"/>
                </a:ext>
              </a:extLst>
            </p:cNvPr>
            <p:cNvGrpSpPr/>
            <p:nvPr/>
          </p:nvGrpSpPr>
          <p:grpSpPr>
            <a:xfrm>
              <a:off x="6244190" y="3449169"/>
              <a:ext cx="2424418" cy="1261632"/>
              <a:chOff x="3585375" y="4775178"/>
              <a:chExt cx="2424418" cy="1261632"/>
            </a:xfrm>
          </p:grpSpPr>
          <p:sp>
            <p:nvSpPr>
              <p:cNvPr id="26" name="Rectangle 25">
                <a:extLst>
                  <a:ext uri="{FF2B5EF4-FFF2-40B4-BE49-F238E27FC236}">
                    <a16:creationId xmlns:a16="http://schemas.microsoft.com/office/drawing/2014/main" id="{746AFC8C-B8B7-4357-99F0-E70B6E257F3C}"/>
                  </a:ext>
                </a:extLst>
              </p:cNvPr>
              <p:cNvSpPr/>
              <p:nvPr/>
            </p:nvSpPr>
            <p:spPr>
              <a:xfrm>
                <a:off x="3585375" y="4775178"/>
                <a:ext cx="2424418" cy="1261632"/>
              </a:xfrm>
              <a:prstGeom prst="rect">
                <a:avLst/>
              </a:prstGeom>
              <a:solidFill>
                <a:schemeClr val="accent4">
                  <a:lumMod val="40000"/>
                  <a:lumOff val="6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latin typeface="Arial" panose="020B0604020202020204" pitchFamily="34" charset="0"/>
                    <a:cs typeface="Arial" panose="020B0604020202020204" pitchFamily="34" charset="0"/>
                  </a:rPr>
                  <a:t>NAFLD</a:t>
                </a:r>
              </a:p>
              <a:p>
                <a:r>
                  <a:rPr lang="en-US" sz="1400" b="1" dirty="0">
                    <a:solidFill>
                      <a:schemeClr val="tx1"/>
                    </a:solidFill>
                    <a:latin typeface="Arial" panose="020B0604020202020204" pitchFamily="34" charset="0"/>
                    <a:cs typeface="Arial" panose="020B0604020202020204" pitchFamily="34" charset="0"/>
                  </a:rPr>
                  <a:t>Steatosis</a:t>
                </a:r>
              </a:p>
              <a:p>
                <a:r>
                  <a:rPr lang="en-US" sz="1400" b="1" dirty="0">
                    <a:solidFill>
                      <a:schemeClr val="tx1"/>
                    </a:solidFill>
                    <a:latin typeface="Arial" panose="020B0604020202020204" pitchFamily="34" charset="0"/>
                    <a:cs typeface="Arial" panose="020B0604020202020204" pitchFamily="34" charset="0"/>
                  </a:rPr>
                  <a:t>NASH</a:t>
                </a:r>
              </a:p>
              <a:p>
                <a:r>
                  <a:rPr lang="en-US" sz="1400" b="1" dirty="0">
                    <a:solidFill>
                      <a:schemeClr val="tx1"/>
                    </a:solidFill>
                    <a:latin typeface="Arial" panose="020B0604020202020204" pitchFamily="34" charset="0"/>
                    <a:cs typeface="Arial" panose="020B0604020202020204" pitchFamily="34" charset="0"/>
                  </a:rPr>
                  <a:t>Liver fibrosis</a:t>
                </a:r>
              </a:p>
            </p:txBody>
          </p:sp>
          <p:grpSp>
            <p:nvGrpSpPr>
              <p:cNvPr id="25" name="Group 24">
                <a:extLst>
                  <a:ext uri="{FF2B5EF4-FFF2-40B4-BE49-F238E27FC236}">
                    <a16:creationId xmlns:a16="http://schemas.microsoft.com/office/drawing/2014/main" id="{441A888B-8F1F-4968-8CCA-8CD23F447A6E}"/>
                  </a:ext>
                </a:extLst>
              </p:cNvPr>
              <p:cNvGrpSpPr/>
              <p:nvPr/>
            </p:nvGrpSpPr>
            <p:grpSpPr>
              <a:xfrm>
                <a:off x="4924201" y="5103098"/>
                <a:ext cx="869909" cy="503013"/>
                <a:chOff x="993014" y="1545046"/>
                <a:chExt cx="869909" cy="503013"/>
              </a:xfrm>
            </p:grpSpPr>
            <p:sp>
              <p:nvSpPr>
                <p:cNvPr id="13" name="Graphic 10">
                  <a:extLst>
                    <a:ext uri="{FF2B5EF4-FFF2-40B4-BE49-F238E27FC236}">
                      <a16:creationId xmlns:a16="http://schemas.microsoft.com/office/drawing/2014/main" id="{D02247CA-F826-44AF-9F4F-881FFF8D2871}"/>
                    </a:ext>
                  </a:extLst>
                </p:cNvPr>
                <p:cNvSpPr/>
                <p:nvPr/>
              </p:nvSpPr>
              <p:spPr>
                <a:xfrm>
                  <a:off x="993014" y="1545046"/>
                  <a:ext cx="869909" cy="503013"/>
                </a:xfrm>
                <a:custGeom>
                  <a:avLst/>
                  <a:gdLst>
                    <a:gd name="connsiteX0" fmla="*/ 978658 w 1029158"/>
                    <a:gd name="connsiteY0" fmla="*/ 191228 h 595097"/>
                    <a:gd name="connsiteX1" fmla="*/ 747677 w 1029158"/>
                    <a:gd name="connsiteY1" fmla="*/ 368297 h 595097"/>
                    <a:gd name="connsiteX2" fmla="*/ 578989 w 1029158"/>
                    <a:gd name="connsiteY2" fmla="*/ 400587 h 595097"/>
                    <a:gd name="connsiteX3" fmla="*/ 578989 w 1029158"/>
                    <a:gd name="connsiteY3" fmla="*/ 400587 h 595097"/>
                    <a:gd name="connsiteX4" fmla="*/ 569464 w 1029158"/>
                    <a:gd name="connsiteY4" fmla="*/ 402778 h 595097"/>
                    <a:gd name="connsiteX5" fmla="*/ 564701 w 1029158"/>
                    <a:gd name="connsiteY5" fmla="*/ 404207 h 595097"/>
                    <a:gd name="connsiteX6" fmla="*/ 287238 w 1029158"/>
                    <a:gd name="connsiteY6" fmla="*/ 477740 h 595097"/>
                    <a:gd name="connsiteX7" fmla="*/ 83213 w 1029158"/>
                    <a:gd name="connsiteY7" fmla="*/ 593278 h 595097"/>
                    <a:gd name="connsiteX8" fmla="*/ 3679 w 1029158"/>
                    <a:gd name="connsiteY8" fmla="*/ 540700 h 595097"/>
                    <a:gd name="connsiteX9" fmla="*/ 74354 w 1029158"/>
                    <a:gd name="connsiteY9" fmla="*/ 143698 h 595097"/>
                    <a:gd name="connsiteX10" fmla="*/ 74354 w 1029158"/>
                    <a:gd name="connsiteY10" fmla="*/ 143698 h 595097"/>
                    <a:gd name="connsiteX11" fmla="*/ 101024 w 1029158"/>
                    <a:gd name="connsiteY11" fmla="*/ 109027 h 595097"/>
                    <a:gd name="connsiteX12" fmla="*/ 245614 w 1029158"/>
                    <a:gd name="connsiteY12" fmla="*/ 16349 h 595097"/>
                    <a:gd name="connsiteX13" fmla="*/ 245614 w 1029158"/>
                    <a:gd name="connsiteY13" fmla="*/ 16349 h 595097"/>
                    <a:gd name="connsiteX14" fmla="*/ 457926 w 1029158"/>
                    <a:gd name="connsiteY14" fmla="*/ 11491 h 595097"/>
                    <a:gd name="connsiteX15" fmla="*/ 537365 w 1029158"/>
                    <a:gd name="connsiteY15" fmla="*/ 38828 h 595097"/>
                    <a:gd name="connsiteX16" fmla="*/ 537365 w 1029158"/>
                    <a:gd name="connsiteY16" fmla="*/ 38828 h 595097"/>
                    <a:gd name="connsiteX17" fmla="*/ 539270 w 1029158"/>
                    <a:gd name="connsiteY17" fmla="*/ 39590 h 595097"/>
                    <a:gd name="connsiteX18" fmla="*/ 561939 w 1029158"/>
                    <a:gd name="connsiteY18" fmla="*/ 47686 h 595097"/>
                    <a:gd name="connsiteX19" fmla="*/ 578513 w 1029158"/>
                    <a:gd name="connsiteY19" fmla="*/ 52353 h 595097"/>
                    <a:gd name="connsiteX20" fmla="*/ 580989 w 1029158"/>
                    <a:gd name="connsiteY20" fmla="*/ 52353 h 595097"/>
                    <a:gd name="connsiteX21" fmla="*/ 587657 w 1029158"/>
                    <a:gd name="connsiteY21" fmla="*/ 52829 h 595097"/>
                    <a:gd name="connsiteX22" fmla="*/ 591181 w 1029158"/>
                    <a:gd name="connsiteY22" fmla="*/ 52829 h 595097"/>
                    <a:gd name="connsiteX23" fmla="*/ 603468 w 1029158"/>
                    <a:gd name="connsiteY23" fmla="*/ 51686 h 595097"/>
                    <a:gd name="connsiteX24" fmla="*/ 603468 w 1029158"/>
                    <a:gd name="connsiteY24" fmla="*/ 51686 h 595097"/>
                    <a:gd name="connsiteX25" fmla="*/ 756344 w 1029158"/>
                    <a:gd name="connsiteY25" fmla="*/ 42733 h 595097"/>
                    <a:gd name="connsiteX26" fmla="*/ 1009900 w 1029158"/>
                    <a:gd name="connsiteY26" fmla="*/ 86262 h 595097"/>
                    <a:gd name="connsiteX27" fmla="*/ 978658 w 1029158"/>
                    <a:gd name="connsiteY27" fmla="*/ 191228 h 5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9158" h="595097">
                      <a:moveTo>
                        <a:pt x="978658" y="191228"/>
                      </a:moveTo>
                      <a:cubicBezTo>
                        <a:pt x="944177" y="213707"/>
                        <a:pt x="848165" y="344199"/>
                        <a:pt x="747677" y="368297"/>
                      </a:cubicBezTo>
                      <a:cubicBezTo>
                        <a:pt x="664238" y="388109"/>
                        <a:pt x="607850" y="394586"/>
                        <a:pt x="578989" y="400587"/>
                      </a:cubicBezTo>
                      <a:lnTo>
                        <a:pt x="578989" y="400587"/>
                      </a:lnTo>
                      <a:lnTo>
                        <a:pt x="569464" y="402778"/>
                      </a:lnTo>
                      <a:lnTo>
                        <a:pt x="564701" y="404207"/>
                      </a:lnTo>
                      <a:cubicBezTo>
                        <a:pt x="543746" y="411731"/>
                        <a:pt x="357723" y="468691"/>
                        <a:pt x="287238" y="477740"/>
                      </a:cubicBezTo>
                      <a:cubicBezTo>
                        <a:pt x="216753" y="486788"/>
                        <a:pt x="119217" y="587182"/>
                        <a:pt x="83213" y="593278"/>
                      </a:cubicBezTo>
                      <a:cubicBezTo>
                        <a:pt x="47208" y="599374"/>
                        <a:pt x="7013" y="590230"/>
                        <a:pt x="3679" y="540700"/>
                      </a:cubicBezTo>
                      <a:cubicBezTo>
                        <a:pt x="3679" y="540700"/>
                        <a:pt x="-24896" y="294669"/>
                        <a:pt x="74354" y="143698"/>
                      </a:cubicBezTo>
                      <a:lnTo>
                        <a:pt x="74354" y="143698"/>
                      </a:lnTo>
                      <a:cubicBezTo>
                        <a:pt x="82317" y="131458"/>
                        <a:pt x="91233" y="119866"/>
                        <a:pt x="101024" y="109027"/>
                      </a:cubicBezTo>
                      <a:cubicBezTo>
                        <a:pt x="139934" y="65602"/>
                        <a:pt x="189912" y="33570"/>
                        <a:pt x="245614" y="16349"/>
                      </a:cubicBezTo>
                      <a:lnTo>
                        <a:pt x="245614" y="16349"/>
                      </a:lnTo>
                      <a:cubicBezTo>
                        <a:pt x="314737" y="-3864"/>
                        <a:pt x="387955" y="-5540"/>
                        <a:pt x="457926" y="11491"/>
                      </a:cubicBezTo>
                      <a:cubicBezTo>
                        <a:pt x="484853" y="19254"/>
                        <a:pt x="511361" y="28379"/>
                        <a:pt x="537365" y="38828"/>
                      </a:cubicBezTo>
                      <a:lnTo>
                        <a:pt x="537365" y="38828"/>
                      </a:lnTo>
                      <a:lnTo>
                        <a:pt x="539270" y="39590"/>
                      </a:lnTo>
                      <a:cubicBezTo>
                        <a:pt x="547461" y="42637"/>
                        <a:pt x="555081" y="45400"/>
                        <a:pt x="561939" y="47686"/>
                      </a:cubicBezTo>
                      <a:cubicBezTo>
                        <a:pt x="567378" y="49534"/>
                        <a:pt x="572912" y="51096"/>
                        <a:pt x="578513" y="52353"/>
                      </a:cubicBezTo>
                      <a:lnTo>
                        <a:pt x="580989" y="52353"/>
                      </a:lnTo>
                      <a:cubicBezTo>
                        <a:pt x="583189" y="52724"/>
                        <a:pt x="585428" y="52886"/>
                        <a:pt x="587657" y="52829"/>
                      </a:cubicBezTo>
                      <a:lnTo>
                        <a:pt x="591181" y="52829"/>
                      </a:lnTo>
                      <a:cubicBezTo>
                        <a:pt x="594800" y="52829"/>
                        <a:pt x="598896" y="52448"/>
                        <a:pt x="603468" y="51686"/>
                      </a:cubicBezTo>
                      <a:lnTo>
                        <a:pt x="603468" y="51686"/>
                      </a:lnTo>
                      <a:cubicBezTo>
                        <a:pt x="636425" y="47686"/>
                        <a:pt x="692336" y="35684"/>
                        <a:pt x="756344" y="42733"/>
                      </a:cubicBezTo>
                      <a:cubicBezTo>
                        <a:pt x="838831" y="51686"/>
                        <a:pt x="965894" y="54734"/>
                        <a:pt x="1009900" y="86262"/>
                      </a:cubicBezTo>
                      <a:cubicBezTo>
                        <a:pt x="1053905" y="117790"/>
                        <a:pt x="1012757" y="168749"/>
                        <a:pt x="978658" y="191228"/>
                      </a:cubicBezTo>
                      <a:close/>
                    </a:path>
                  </a:pathLst>
                </a:custGeom>
                <a:solidFill>
                  <a:srgbClr val="AB391F"/>
                </a:solidFill>
                <a:ln w="9525" cap="flat">
                  <a:solidFill>
                    <a:srgbClr val="000000"/>
                  </a:solidFill>
                  <a:prstDash val="solid"/>
                  <a:miter/>
                </a:ln>
              </p:spPr>
              <p:txBody>
                <a:bodyPr rtlCol="0" anchor="ctr"/>
                <a:lstStyle/>
                <a:p>
                  <a:endParaRPr lang="en-GB"/>
                </a:p>
              </p:txBody>
            </p:sp>
            <p:sp>
              <p:nvSpPr>
                <p:cNvPr id="24" name="Graphic 268">
                  <a:extLst>
                    <a:ext uri="{FF2B5EF4-FFF2-40B4-BE49-F238E27FC236}">
                      <a16:creationId xmlns:a16="http://schemas.microsoft.com/office/drawing/2014/main" id="{A42E3A49-1284-4388-8FF0-E79FB2C98B88}"/>
                    </a:ext>
                  </a:extLst>
                </p:cNvPr>
                <p:cNvSpPr/>
                <p:nvPr/>
              </p:nvSpPr>
              <p:spPr>
                <a:xfrm>
                  <a:off x="1484530" y="1587286"/>
                  <a:ext cx="40631" cy="306000"/>
                </a:xfrm>
                <a:custGeom>
                  <a:avLst/>
                  <a:gdLst>
                    <a:gd name="connsiteX0" fmla="*/ 28094 w 40631"/>
                    <a:gd name="connsiteY0" fmla="*/ 187846 h 299760"/>
                    <a:gd name="connsiteX1" fmla="*/ 15294 w 40631"/>
                    <a:gd name="connsiteY1" fmla="*/ 247446 h 299760"/>
                    <a:gd name="connsiteX2" fmla="*/ 14574 w 40631"/>
                    <a:gd name="connsiteY2" fmla="*/ 296486 h 299760"/>
                    <a:gd name="connsiteX3" fmla="*/ 14574 w 40631"/>
                    <a:gd name="connsiteY3" fmla="*/ 296486 h 299760"/>
                    <a:gd name="connsiteX4" fmla="*/ 2734 w 40631"/>
                    <a:gd name="connsiteY4" fmla="*/ 299606 h 299760"/>
                    <a:gd name="connsiteX5" fmla="*/ 574 w 40631"/>
                    <a:gd name="connsiteY5" fmla="*/ 270566 h 299760"/>
                    <a:gd name="connsiteX6" fmla="*/ 15614 w 40631"/>
                    <a:gd name="connsiteY6" fmla="*/ 189686 h 299760"/>
                    <a:gd name="connsiteX7" fmla="*/ 15614 w 40631"/>
                    <a:gd name="connsiteY7" fmla="*/ 189686 h 299760"/>
                    <a:gd name="connsiteX8" fmla="*/ 27294 w 40631"/>
                    <a:gd name="connsiteY8" fmla="*/ 84086 h 299760"/>
                    <a:gd name="connsiteX9" fmla="*/ 654 w 40631"/>
                    <a:gd name="connsiteY9" fmla="*/ -154 h 299760"/>
                    <a:gd name="connsiteX10" fmla="*/ 15534 w 40631"/>
                    <a:gd name="connsiteY10" fmla="*/ 3766 h 299760"/>
                    <a:gd name="connsiteX11" fmla="*/ 22174 w 40631"/>
                    <a:gd name="connsiteY11" fmla="*/ 4486 h 299760"/>
                    <a:gd name="connsiteX12" fmla="*/ 40494 w 40631"/>
                    <a:gd name="connsiteY12" fmla="*/ 87126 h 299760"/>
                    <a:gd name="connsiteX13" fmla="*/ 28094 w 40631"/>
                    <a:gd name="connsiteY13" fmla="*/ 187846 h 29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631" h="299760">
                      <a:moveTo>
                        <a:pt x="28094" y="187846"/>
                      </a:moveTo>
                      <a:cubicBezTo>
                        <a:pt x="23454" y="213206"/>
                        <a:pt x="18494" y="235846"/>
                        <a:pt x="15294" y="247446"/>
                      </a:cubicBezTo>
                      <a:cubicBezTo>
                        <a:pt x="11934" y="263598"/>
                        <a:pt x="11686" y="280246"/>
                        <a:pt x="14574" y="296486"/>
                      </a:cubicBezTo>
                      <a:lnTo>
                        <a:pt x="14574" y="296486"/>
                      </a:lnTo>
                      <a:lnTo>
                        <a:pt x="2734" y="299606"/>
                      </a:lnTo>
                      <a:cubicBezTo>
                        <a:pt x="-122" y="290206"/>
                        <a:pt x="-858" y="280286"/>
                        <a:pt x="574" y="270566"/>
                      </a:cubicBezTo>
                      <a:cubicBezTo>
                        <a:pt x="1374" y="260406"/>
                        <a:pt x="8574" y="227286"/>
                        <a:pt x="15614" y="189686"/>
                      </a:cubicBezTo>
                      <a:lnTo>
                        <a:pt x="15614" y="189686"/>
                      </a:lnTo>
                      <a:cubicBezTo>
                        <a:pt x="22254" y="152966"/>
                        <a:pt x="28334" y="112086"/>
                        <a:pt x="27294" y="84086"/>
                      </a:cubicBezTo>
                      <a:cubicBezTo>
                        <a:pt x="24494" y="15046"/>
                        <a:pt x="2094" y="726"/>
                        <a:pt x="654" y="-154"/>
                      </a:cubicBezTo>
                      <a:cubicBezTo>
                        <a:pt x="5502" y="1542"/>
                        <a:pt x="10478" y="2854"/>
                        <a:pt x="15534" y="3766"/>
                      </a:cubicBezTo>
                      <a:lnTo>
                        <a:pt x="22174" y="4486"/>
                      </a:lnTo>
                      <a:cubicBezTo>
                        <a:pt x="34654" y="19846"/>
                        <a:pt x="40494" y="40006"/>
                        <a:pt x="40494" y="87126"/>
                      </a:cubicBezTo>
                      <a:cubicBezTo>
                        <a:pt x="39094" y="120982"/>
                        <a:pt x="34942" y="154662"/>
                        <a:pt x="28094" y="187846"/>
                      </a:cubicBezTo>
                      <a:close/>
                    </a:path>
                  </a:pathLst>
                </a:custGeom>
                <a:solidFill>
                  <a:srgbClr val="FFF594"/>
                </a:solidFill>
                <a:ln w="7938" cap="flat">
                  <a:noFill/>
                  <a:prstDash val="solid"/>
                  <a:miter/>
                </a:ln>
              </p:spPr>
              <p:txBody>
                <a:bodyPr rtlCol="0" anchor="ctr"/>
                <a:lstStyle/>
                <a:p>
                  <a:endParaRPr lang="en-GB"/>
                </a:p>
              </p:txBody>
            </p:sp>
          </p:grpSp>
        </p:grpSp>
        <p:grpSp>
          <p:nvGrpSpPr>
            <p:cNvPr id="5" name="Group 4">
              <a:extLst>
                <a:ext uri="{FF2B5EF4-FFF2-40B4-BE49-F238E27FC236}">
                  <a16:creationId xmlns:a16="http://schemas.microsoft.com/office/drawing/2014/main" id="{B683B863-AD88-4AE2-B42A-654EEB9D5385}"/>
                </a:ext>
              </a:extLst>
            </p:cNvPr>
            <p:cNvGrpSpPr/>
            <p:nvPr/>
          </p:nvGrpSpPr>
          <p:grpSpPr>
            <a:xfrm>
              <a:off x="3323819" y="3430014"/>
              <a:ext cx="2424418" cy="1376235"/>
              <a:chOff x="3540154" y="3361187"/>
              <a:chExt cx="2424418" cy="1376235"/>
            </a:xfrm>
          </p:grpSpPr>
          <p:sp>
            <p:nvSpPr>
              <p:cNvPr id="3" name="Rectangle 2">
                <a:extLst>
                  <a:ext uri="{FF2B5EF4-FFF2-40B4-BE49-F238E27FC236}">
                    <a16:creationId xmlns:a16="http://schemas.microsoft.com/office/drawing/2014/main" id="{4532422D-D1FD-4777-9C12-DF50EDB07FA9}"/>
                  </a:ext>
                </a:extLst>
              </p:cNvPr>
              <p:cNvSpPr/>
              <p:nvPr/>
            </p:nvSpPr>
            <p:spPr>
              <a:xfrm>
                <a:off x="3540154" y="3361187"/>
                <a:ext cx="2424418" cy="1261632"/>
              </a:xfrm>
              <a:prstGeom prst="rect">
                <a:avLst/>
              </a:prstGeom>
              <a:solidFill>
                <a:schemeClr val="accent4">
                  <a:lumMod val="40000"/>
                  <a:lumOff val="6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tx1"/>
                    </a:solidFill>
                    <a:latin typeface="Arial" panose="020B0604020202020204" pitchFamily="34" charset="0"/>
                    <a:cs typeface="Arial" panose="020B0604020202020204" pitchFamily="34" charset="0"/>
                  </a:rPr>
                  <a:t>Type 2 Diabetes</a:t>
                </a:r>
                <a:br>
                  <a:rPr lang="en-US" sz="1400" b="1" dirty="0">
                    <a:solidFill>
                      <a:schemeClr val="tx1"/>
                    </a:solidFill>
                    <a:latin typeface="Arial" panose="020B0604020202020204" pitchFamily="34" charset="0"/>
                    <a:cs typeface="Arial" panose="020B0604020202020204" pitchFamily="34" charset="0"/>
                  </a:rPr>
                </a:br>
                <a:r>
                  <a:rPr lang="en-US" sz="1400" b="1" dirty="0">
                    <a:solidFill>
                      <a:schemeClr val="tx1"/>
                    </a:solidFill>
                    <a:latin typeface="Arial" panose="020B0604020202020204" pitchFamily="34" charset="0"/>
                    <a:cs typeface="Arial" panose="020B0604020202020204" pitchFamily="34" charset="0"/>
                  </a:rPr>
                  <a:t>Metabolic Syndrome</a:t>
                </a:r>
              </a:p>
              <a:p>
                <a:endParaRPr lang="en-US" sz="1400" b="1" dirty="0">
                  <a:solidFill>
                    <a:schemeClr val="tx1"/>
                  </a:solidFill>
                  <a:latin typeface="Arial" panose="020B0604020202020204" pitchFamily="34" charset="0"/>
                  <a:cs typeface="Arial" panose="020B0604020202020204" pitchFamily="34" charset="0"/>
                </a:endParaRPr>
              </a:p>
              <a:p>
                <a:endParaRPr lang="en-US" sz="1400" b="1" dirty="0">
                  <a:solidFill>
                    <a:schemeClr val="tx1"/>
                  </a:solidFill>
                  <a:latin typeface="Arial" panose="020B0604020202020204" pitchFamily="34" charset="0"/>
                  <a:cs typeface="Arial" panose="020B0604020202020204" pitchFamily="34" charset="0"/>
                </a:endParaRPr>
              </a:p>
              <a:p>
                <a:endParaRPr lang="en-US" sz="1400" b="1" dirty="0">
                  <a:solidFill>
                    <a:schemeClr val="tx1"/>
                  </a:solidFill>
                  <a:latin typeface="Arial" panose="020B0604020202020204" pitchFamily="34" charset="0"/>
                  <a:cs typeface="Arial" panose="020B0604020202020204" pitchFamily="34" charset="0"/>
                </a:endParaRPr>
              </a:p>
            </p:txBody>
          </p:sp>
          <p:pic>
            <p:nvPicPr>
              <p:cNvPr id="29" name="Picture 28">
                <a:extLst>
                  <a:ext uri="{FF2B5EF4-FFF2-40B4-BE49-F238E27FC236}">
                    <a16:creationId xmlns:a16="http://schemas.microsoft.com/office/drawing/2014/main" id="{C55292ED-C5D9-46A6-90F7-9EA9185FEB28}"/>
                  </a:ext>
                </a:extLst>
              </p:cNvPr>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302363" y="3837422"/>
                <a:ext cx="900000" cy="900000"/>
              </a:xfrm>
              <a:prstGeom prst="rect">
                <a:avLst/>
              </a:prstGeom>
              <a:ln>
                <a:noFill/>
              </a:ln>
            </p:spPr>
          </p:pic>
        </p:grpSp>
      </p:grpSp>
      <p:sp>
        <p:nvSpPr>
          <p:cNvPr id="101" name="TextBox 100">
            <a:extLst>
              <a:ext uri="{FF2B5EF4-FFF2-40B4-BE49-F238E27FC236}">
                <a16:creationId xmlns:a16="http://schemas.microsoft.com/office/drawing/2014/main" id="{AD1A1CF0-B651-482C-8AEA-32FE67E6A2F5}"/>
              </a:ext>
            </a:extLst>
          </p:cNvPr>
          <p:cNvSpPr txBox="1"/>
          <p:nvPr/>
        </p:nvSpPr>
        <p:spPr>
          <a:xfrm>
            <a:off x="4218750" y="4545847"/>
            <a:ext cx="3233624" cy="324434"/>
          </a:xfrm>
          <a:prstGeom prst="rect">
            <a:avLst/>
          </a:prstGeom>
        </p:spPr>
        <p:txBody>
          <a:bodyPr vert="horz" wrap="none" lIns="91440" tIns="45720" rIns="91440" bIns="45720" rtlCol="0">
            <a:noAutofit/>
          </a:bodyPr>
          <a:lstStyle/>
          <a:p>
            <a:pPr marL="0" indent="0">
              <a:buNone/>
            </a:pPr>
            <a:r>
              <a:rPr lang="en-US" sz="1400" b="1" dirty="0">
                <a:ea typeface="Arial Unicode MS" pitchFamily="34" charset="-128"/>
                <a:cs typeface="Arial Unicode MS" pitchFamily="34" charset="-128"/>
              </a:rPr>
              <a:t>~2</a:t>
            </a:r>
            <a:r>
              <a:rPr lang="en-US" sz="1400" dirty="0">
                <a:ea typeface="Arial Unicode MS" pitchFamily="34" charset="-128"/>
                <a:cs typeface="Arial Unicode MS" pitchFamily="34" charset="-128"/>
              </a:rPr>
              <a:t> to </a:t>
            </a:r>
            <a:r>
              <a:rPr lang="en-US" sz="1400" b="1" dirty="0">
                <a:ea typeface="Arial Unicode MS" pitchFamily="34" charset="-128"/>
                <a:cs typeface="Arial Unicode MS" pitchFamily="34" charset="-128"/>
              </a:rPr>
              <a:t>6</a:t>
            </a:r>
            <a:r>
              <a:rPr lang="en-US" sz="1400" dirty="0">
                <a:ea typeface="Arial Unicode MS" pitchFamily="34" charset="-128"/>
                <a:cs typeface="Arial Unicode MS" pitchFamily="34" charset="-128"/>
              </a:rPr>
              <a:t> times increase in risk (liver fibrosis)</a:t>
            </a:r>
          </a:p>
        </p:txBody>
      </p:sp>
      <p:sp>
        <p:nvSpPr>
          <p:cNvPr id="102" name="TextBox 101">
            <a:extLst>
              <a:ext uri="{FF2B5EF4-FFF2-40B4-BE49-F238E27FC236}">
                <a16:creationId xmlns:a16="http://schemas.microsoft.com/office/drawing/2014/main" id="{2F887782-BEA9-4B3A-BCC5-BF77859EFBE7}"/>
              </a:ext>
            </a:extLst>
          </p:cNvPr>
          <p:cNvSpPr txBox="1"/>
          <p:nvPr/>
        </p:nvSpPr>
        <p:spPr>
          <a:xfrm>
            <a:off x="4873921" y="2372923"/>
            <a:ext cx="2094412" cy="324434"/>
          </a:xfrm>
          <a:prstGeom prst="rect">
            <a:avLst/>
          </a:prstGeom>
        </p:spPr>
        <p:txBody>
          <a:bodyPr vert="horz" wrap="none" lIns="91440" tIns="45720" rIns="91440" bIns="45720" rtlCol="0">
            <a:noAutofit/>
          </a:bodyPr>
          <a:lstStyle/>
          <a:p>
            <a:pPr marL="0" indent="0">
              <a:buNone/>
            </a:pPr>
            <a:r>
              <a:rPr lang="en-US" sz="1400" b="1" dirty="0">
                <a:ea typeface="Arial Unicode MS" pitchFamily="34" charset="-128"/>
                <a:cs typeface="Arial Unicode MS" pitchFamily="34" charset="-128"/>
              </a:rPr>
              <a:t>~2.2 </a:t>
            </a:r>
            <a:r>
              <a:rPr lang="en-US" sz="1400" dirty="0">
                <a:ea typeface="Arial Unicode MS" pitchFamily="34" charset="-128"/>
                <a:cs typeface="Arial Unicode MS" pitchFamily="34" charset="-128"/>
              </a:rPr>
              <a:t>times increase in risk</a:t>
            </a:r>
          </a:p>
        </p:txBody>
      </p:sp>
      <p:sp>
        <p:nvSpPr>
          <p:cNvPr id="103" name="TextBox 102">
            <a:extLst>
              <a:ext uri="{FF2B5EF4-FFF2-40B4-BE49-F238E27FC236}">
                <a16:creationId xmlns:a16="http://schemas.microsoft.com/office/drawing/2014/main" id="{D037DB9E-1FAF-470E-AB59-E41E2DCCC321}"/>
              </a:ext>
            </a:extLst>
          </p:cNvPr>
          <p:cNvSpPr txBox="1"/>
          <p:nvPr/>
        </p:nvSpPr>
        <p:spPr>
          <a:xfrm>
            <a:off x="2524309" y="2124616"/>
            <a:ext cx="1314995" cy="483955"/>
          </a:xfrm>
          <a:prstGeom prst="rect">
            <a:avLst/>
          </a:prstGeom>
        </p:spPr>
        <p:txBody>
          <a:bodyPr vert="horz" wrap="none" lIns="91440" tIns="45720" rIns="91440" bIns="45720" rtlCol="0">
            <a:noAutofit/>
          </a:bodyPr>
          <a:lstStyle/>
          <a:p>
            <a:pPr marL="0" indent="0" algn="ctr">
              <a:buNone/>
            </a:pPr>
            <a:r>
              <a:rPr lang="en-US" sz="1400" b="1" dirty="0">
                <a:ea typeface="Arial Unicode MS" pitchFamily="34" charset="-128"/>
                <a:cs typeface="Arial Unicode MS" pitchFamily="34" charset="-128"/>
              </a:rPr>
              <a:t>~0.5</a:t>
            </a:r>
            <a:r>
              <a:rPr lang="en-US" sz="1400" dirty="0">
                <a:ea typeface="Arial Unicode MS" pitchFamily="34" charset="-128"/>
                <a:cs typeface="Arial Unicode MS" pitchFamily="34" charset="-128"/>
              </a:rPr>
              <a:t> to </a:t>
            </a:r>
            <a:r>
              <a:rPr lang="en-US" sz="1400" b="1" dirty="0">
                <a:ea typeface="Arial Unicode MS" pitchFamily="34" charset="-128"/>
                <a:cs typeface="Arial Unicode MS" pitchFamily="34" charset="-128"/>
              </a:rPr>
              <a:t>2</a:t>
            </a:r>
            <a:r>
              <a:rPr lang="en-US" sz="1400" dirty="0">
                <a:ea typeface="Arial Unicode MS" pitchFamily="34" charset="-128"/>
                <a:cs typeface="Arial Unicode MS" pitchFamily="34" charset="-128"/>
              </a:rPr>
              <a:t> times </a:t>
            </a:r>
          </a:p>
          <a:p>
            <a:pPr marL="0" indent="0" algn="ctr">
              <a:buNone/>
            </a:pPr>
            <a:r>
              <a:rPr lang="en-US" sz="1400" dirty="0">
                <a:ea typeface="Arial Unicode MS" pitchFamily="34" charset="-128"/>
                <a:cs typeface="Arial Unicode MS" pitchFamily="34" charset="-128"/>
              </a:rPr>
              <a:t>increase in risk</a:t>
            </a:r>
          </a:p>
        </p:txBody>
      </p:sp>
      <p:sp>
        <p:nvSpPr>
          <p:cNvPr id="104" name="TextBox 103">
            <a:extLst>
              <a:ext uri="{FF2B5EF4-FFF2-40B4-BE49-F238E27FC236}">
                <a16:creationId xmlns:a16="http://schemas.microsoft.com/office/drawing/2014/main" id="{13845A5F-E628-4B6D-90A9-9095B060183C}"/>
              </a:ext>
            </a:extLst>
          </p:cNvPr>
          <p:cNvSpPr txBox="1"/>
          <p:nvPr/>
        </p:nvSpPr>
        <p:spPr>
          <a:xfrm>
            <a:off x="7932522" y="2145054"/>
            <a:ext cx="1314995" cy="483955"/>
          </a:xfrm>
          <a:prstGeom prst="rect">
            <a:avLst/>
          </a:prstGeom>
        </p:spPr>
        <p:txBody>
          <a:bodyPr vert="horz" wrap="none" lIns="91440" tIns="45720" rIns="91440" bIns="45720" rtlCol="0">
            <a:noAutofit/>
          </a:bodyPr>
          <a:lstStyle/>
          <a:p>
            <a:pPr marL="0" indent="0" algn="ctr">
              <a:buNone/>
            </a:pPr>
            <a:r>
              <a:rPr lang="en-US" sz="1400" b="1" dirty="0">
                <a:ea typeface="Arial Unicode MS" pitchFamily="34" charset="-128"/>
                <a:cs typeface="Arial Unicode MS" pitchFamily="34" charset="-128"/>
              </a:rPr>
              <a:t>~2 </a:t>
            </a:r>
            <a:r>
              <a:rPr lang="en-US" sz="1400" dirty="0">
                <a:ea typeface="Arial Unicode MS" pitchFamily="34" charset="-128"/>
                <a:cs typeface="Arial Unicode MS" pitchFamily="34" charset="-128"/>
              </a:rPr>
              <a:t>times </a:t>
            </a:r>
          </a:p>
          <a:p>
            <a:pPr marL="0" indent="0">
              <a:buNone/>
            </a:pPr>
            <a:r>
              <a:rPr lang="en-US" sz="1400" dirty="0">
                <a:ea typeface="Arial Unicode MS" pitchFamily="34" charset="-128"/>
                <a:cs typeface="Arial Unicode MS" pitchFamily="34" charset="-128"/>
              </a:rPr>
              <a:t>increase in risk</a:t>
            </a:r>
          </a:p>
        </p:txBody>
      </p:sp>
      <p:sp>
        <p:nvSpPr>
          <p:cNvPr id="105" name="TextBox 104">
            <a:extLst>
              <a:ext uri="{FF2B5EF4-FFF2-40B4-BE49-F238E27FC236}">
                <a16:creationId xmlns:a16="http://schemas.microsoft.com/office/drawing/2014/main" id="{E55B7C0D-BDD4-4EAF-9D97-397AA3471A9E}"/>
              </a:ext>
            </a:extLst>
          </p:cNvPr>
          <p:cNvSpPr txBox="1"/>
          <p:nvPr/>
        </p:nvSpPr>
        <p:spPr>
          <a:xfrm>
            <a:off x="2184825" y="4577644"/>
            <a:ext cx="1314995" cy="483955"/>
          </a:xfrm>
          <a:prstGeom prst="rect">
            <a:avLst/>
          </a:prstGeom>
        </p:spPr>
        <p:txBody>
          <a:bodyPr vert="horz" wrap="none" lIns="91440" tIns="45720" rIns="91440" bIns="45720" rtlCol="0">
            <a:noAutofit/>
          </a:bodyPr>
          <a:lstStyle/>
          <a:p>
            <a:pPr marL="0" indent="0" algn="ctr">
              <a:buNone/>
            </a:pPr>
            <a:r>
              <a:rPr lang="en-US" sz="1400" b="1" dirty="0">
                <a:ea typeface="Arial Unicode MS" pitchFamily="34" charset="-128"/>
                <a:cs typeface="Arial Unicode MS" pitchFamily="34" charset="-128"/>
              </a:rPr>
              <a:t>~2.5 </a:t>
            </a:r>
            <a:r>
              <a:rPr lang="en-US" sz="1400" dirty="0">
                <a:ea typeface="Arial Unicode MS" pitchFamily="34" charset="-128"/>
                <a:cs typeface="Arial Unicode MS" pitchFamily="34" charset="-128"/>
              </a:rPr>
              <a:t>to </a:t>
            </a:r>
            <a:r>
              <a:rPr lang="en-US" sz="1400" b="1" dirty="0">
                <a:ea typeface="Arial Unicode MS" pitchFamily="34" charset="-128"/>
                <a:cs typeface="Arial Unicode MS" pitchFamily="34" charset="-128"/>
              </a:rPr>
              <a:t>3.5</a:t>
            </a:r>
            <a:r>
              <a:rPr lang="en-US" sz="1400" dirty="0">
                <a:ea typeface="Arial Unicode MS" pitchFamily="34" charset="-128"/>
                <a:cs typeface="Arial Unicode MS" pitchFamily="34" charset="-128"/>
              </a:rPr>
              <a:t> times </a:t>
            </a:r>
          </a:p>
          <a:p>
            <a:pPr marL="0" indent="0" algn="ctr">
              <a:buNone/>
            </a:pPr>
            <a:r>
              <a:rPr lang="en-US" sz="1400" dirty="0">
                <a:ea typeface="Arial Unicode MS" pitchFamily="34" charset="-128"/>
                <a:cs typeface="Arial Unicode MS" pitchFamily="34" charset="-128"/>
              </a:rPr>
              <a:t>increase in risk</a:t>
            </a:r>
          </a:p>
        </p:txBody>
      </p:sp>
      <p:sp>
        <p:nvSpPr>
          <p:cNvPr id="106" name="TextBox 105">
            <a:extLst>
              <a:ext uri="{FF2B5EF4-FFF2-40B4-BE49-F238E27FC236}">
                <a16:creationId xmlns:a16="http://schemas.microsoft.com/office/drawing/2014/main" id="{EDD17B59-FFEE-4869-9E0E-2A54CF56C77F}"/>
              </a:ext>
            </a:extLst>
          </p:cNvPr>
          <p:cNvSpPr txBox="1"/>
          <p:nvPr/>
        </p:nvSpPr>
        <p:spPr>
          <a:xfrm>
            <a:off x="8402787" y="4592093"/>
            <a:ext cx="1314995" cy="483955"/>
          </a:xfrm>
          <a:prstGeom prst="rect">
            <a:avLst/>
          </a:prstGeom>
        </p:spPr>
        <p:txBody>
          <a:bodyPr vert="horz" wrap="none" lIns="91440" tIns="45720" rIns="91440" bIns="45720" rtlCol="0">
            <a:noAutofit/>
          </a:bodyPr>
          <a:lstStyle/>
          <a:p>
            <a:pPr marL="0" indent="0" algn="ctr">
              <a:buNone/>
            </a:pPr>
            <a:r>
              <a:rPr lang="en-US" sz="1400" b="1" dirty="0">
                <a:ea typeface="Arial Unicode MS" pitchFamily="34" charset="-128"/>
                <a:cs typeface="Arial Unicode MS" pitchFamily="34" charset="-128"/>
              </a:rPr>
              <a:t>~1.5 </a:t>
            </a:r>
            <a:r>
              <a:rPr lang="en-US" sz="1400" dirty="0">
                <a:ea typeface="Arial Unicode MS" pitchFamily="34" charset="-128"/>
                <a:cs typeface="Arial Unicode MS" pitchFamily="34" charset="-128"/>
              </a:rPr>
              <a:t>times </a:t>
            </a:r>
          </a:p>
          <a:p>
            <a:pPr marL="0" indent="0" algn="ctr">
              <a:buNone/>
            </a:pPr>
            <a:r>
              <a:rPr lang="en-US" sz="1400" dirty="0">
                <a:ea typeface="Arial Unicode MS" pitchFamily="34" charset="-128"/>
                <a:cs typeface="Arial Unicode MS" pitchFamily="34" charset="-128"/>
              </a:rPr>
              <a:t>increase in risk</a:t>
            </a:r>
          </a:p>
        </p:txBody>
      </p:sp>
      <p:sp>
        <p:nvSpPr>
          <p:cNvPr id="107" name="TextBox 106">
            <a:extLst>
              <a:ext uri="{FF2B5EF4-FFF2-40B4-BE49-F238E27FC236}">
                <a16:creationId xmlns:a16="http://schemas.microsoft.com/office/drawing/2014/main" id="{B823074C-E114-40B9-A3A4-594BED2D7733}"/>
              </a:ext>
            </a:extLst>
          </p:cNvPr>
          <p:cNvSpPr txBox="1"/>
          <p:nvPr/>
        </p:nvSpPr>
        <p:spPr>
          <a:xfrm>
            <a:off x="7589432" y="5199192"/>
            <a:ext cx="1314995" cy="483955"/>
          </a:xfrm>
          <a:prstGeom prst="rect">
            <a:avLst/>
          </a:prstGeom>
        </p:spPr>
        <p:txBody>
          <a:bodyPr vert="horz" wrap="none" lIns="91440" tIns="45720" rIns="91440" bIns="45720" rtlCol="0">
            <a:noAutofit/>
          </a:bodyPr>
          <a:lstStyle/>
          <a:p>
            <a:pPr marL="0" indent="0" algn="ctr">
              <a:buNone/>
            </a:pPr>
            <a:r>
              <a:rPr lang="en-US" sz="1400" b="1" dirty="0">
                <a:ea typeface="Arial Unicode MS" pitchFamily="34" charset="-128"/>
                <a:cs typeface="Arial Unicode MS" pitchFamily="34" charset="-128"/>
              </a:rPr>
              <a:t>~10 </a:t>
            </a:r>
            <a:r>
              <a:rPr lang="en-US" sz="1400" dirty="0">
                <a:ea typeface="Arial Unicode MS" pitchFamily="34" charset="-128"/>
                <a:cs typeface="Arial Unicode MS" pitchFamily="34" charset="-128"/>
              </a:rPr>
              <a:t>to </a:t>
            </a:r>
            <a:r>
              <a:rPr lang="en-US" sz="1400" b="1" dirty="0">
                <a:ea typeface="Arial Unicode MS" pitchFamily="34" charset="-128"/>
                <a:cs typeface="Arial Unicode MS" pitchFamily="34" charset="-128"/>
              </a:rPr>
              <a:t>100 </a:t>
            </a:r>
            <a:r>
              <a:rPr lang="en-US" sz="1400" dirty="0">
                <a:ea typeface="Arial Unicode MS" pitchFamily="34" charset="-128"/>
                <a:cs typeface="Arial Unicode MS" pitchFamily="34" charset="-128"/>
              </a:rPr>
              <a:t>times </a:t>
            </a:r>
          </a:p>
          <a:p>
            <a:pPr marL="0" indent="0" algn="ctr">
              <a:buNone/>
            </a:pPr>
            <a:r>
              <a:rPr lang="en-US" sz="1400" dirty="0">
                <a:ea typeface="Arial Unicode MS" pitchFamily="34" charset="-128"/>
                <a:cs typeface="Arial Unicode MS" pitchFamily="34" charset="-128"/>
              </a:rPr>
              <a:t>increase in risk</a:t>
            </a:r>
          </a:p>
        </p:txBody>
      </p:sp>
    </p:spTree>
    <p:extLst>
      <p:ext uri="{BB962C8B-B14F-4D97-AF65-F5344CB8AC3E}">
        <p14:creationId xmlns:p14="http://schemas.microsoft.com/office/powerpoint/2010/main" val="1234702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C497BA-4C9F-9643-B976-25A6A15E9B66}"/>
              </a:ext>
            </a:extLst>
          </p:cNvPr>
          <p:cNvSpPr>
            <a:spLocks noGrp="1"/>
          </p:cNvSpPr>
          <p:nvPr>
            <p:ph type="body" sz="quarter" idx="10"/>
          </p:nvPr>
        </p:nvSpPr>
        <p:spPr/>
        <p:txBody>
          <a:bodyPr/>
          <a:lstStyle/>
          <a:p>
            <a:r>
              <a:rPr lang="en-US" dirty="0"/>
              <a:t>Patient Identification</a:t>
            </a:r>
          </a:p>
        </p:txBody>
      </p:sp>
      <p:sp>
        <p:nvSpPr>
          <p:cNvPr id="5" name="Slide Number Placeholder 4">
            <a:extLst>
              <a:ext uri="{FF2B5EF4-FFF2-40B4-BE49-F238E27FC236}">
                <a16:creationId xmlns:a16="http://schemas.microsoft.com/office/drawing/2014/main" id="{02E13BD1-BA30-2141-8885-26E74778468A}"/>
              </a:ext>
            </a:extLst>
          </p:cNvPr>
          <p:cNvSpPr>
            <a:spLocks noGrp="1"/>
          </p:cNvSpPr>
          <p:nvPr>
            <p:ph type="sldNum" sz="quarter" idx="4294967295"/>
          </p:nvPr>
        </p:nvSpPr>
        <p:spPr>
          <a:xfrm>
            <a:off x="11826875" y="6632575"/>
            <a:ext cx="365125" cy="225425"/>
          </a:xfrm>
        </p:spPr>
        <p:txBody>
          <a:bodyPr/>
          <a:lstStyle/>
          <a:p>
            <a:fld id="{CADEBDAC-4AB6-BB4D-B369-93AFCDEF87B0}" type="slidenum">
              <a:rPr lang="en-US" smtClean="0"/>
              <a:pPr/>
              <a:t>25</a:t>
            </a:fld>
            <a:endParaRPr lang="en-US" dirty="0"/>
          </a:p>
        </p:txBody>
      </p:sp>
    </p:spTree>
    <p:extLst>
      <p:ext uri="{BB962C8B-B14F-4D97-AF65-F5344CB8AC3E}">
        <p14:creationId xmlns:p14="http://schemas.microsoft.com/office/powerpoint/2010/main" val="3762953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784E44B-DF8E-46A5-B0A6-516FF1625B73}"/>
              </a:ext>
            </a:extLst>
          </p:cNvPr>
          <p:cNvSpPr txBox="1"/>
          <p:nvPr/>
        </p:nvSpPr>
        <p:spPr>
          <a:xfrm>
            <a:off x="0" y="6083929"/>
            <a:ext cx="10308657" cy="774071"/>
          </a:xfrm>
          <a:prstGeom prst="rect">
            <a:avLst/>
          </a:prstGeom>
        </p:spPr>
        <p:txBody>
          <a:bodyPr vert="horz" wrap="square" lIns="91440" tIns="45720" rIns="91440" bIns="4572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Calibri" panose="020F0502020204030204"/>
              <a:ea typeface="Arial Unicode MS" pitchFamily="34" charset="-128"/>
              <a:cs typeface="Arial Unicode MS" pitchFamily="34" charset="-128"/>
            </a:endParaRPr>
          </a:p>
        </p:txBody>
      </p:sp>
      <p:sp>
        <p:nvSpPr>
          <p:cNvPr id="5" name="Title 4">
            <a:extLst>
              <a:ext uri="{FF2B5EF4-FFF2-40B4-BE49-F238E27FC236}">
                <a16:creationId xmlns:a16="http://schemas.microsoft.com/office/drawing/2014/main" id="{F7D64F4C-8556-4F56-B09F-9B635F15075D}"/>
              </a:ext>
            </a:extLst>
          </p:cNvPr>
          <p:cNvSpPr>
            <a:spLocks noGrp="1"/>
          </p:cNvSpPr>
          <p:nvPr>
            <p:ph type="title"/>
          </p:nvPr>
        </p:nvSpPr>
        <p:spPr/>
        <p:txBody>
          <a:bodyPr/>
          <a:lstStyle/>
          <a:p>
            <a:r>
              <a:rPr lang="en-US" dirty="0"/>
              <a:t>Imaging and Biomarkers Modalities to Identify and Monitor Patients With Nonalcoholic Steatohepatitis Beyond the Biopsy</a:t>
            </a:r>
            <a:endParaRPr lang="en-GB" dirty="0"/>
          </a:p>
        </p:txBody>
      </p:sp>
      <p:sp>
        <p:nvSpPr>
          <p:cNvPr id="3" name="Slide Number Placeholder 2">
            <a:extLst>
              <a:ext uri="{FF2B5EF4-FFF2-40B4-BE49-F238E27FC236}">
                <a16:creationId xmlns:a16="http://schemas.microsoft.com/office/drawing/2014/main" id="{25FC868F-90B7-42F6-924A-E7BB6949C1C9}"/>
              </a:ext>
            </a:extLst>
          </p:cNvPr>
          <p:cNvSpPr>
            <a:spLocks noGrp="1"/>
          </p:cNvSpPr>
          <p:nvPr>
            <p:ph type="sldNum" sz="quarter" idx="12"/>
          </p:nvPr>
        </p:nvSpPr>
        <p:spPr/>
        <p:txBody>
          <a:bodyPr/>
          <a:lstStyle/>
          <a:p>
            <a:fld id="{CADEBDAC-4AB6-BB4D-B369-93AFCDEF87B0}" type="slidenum">
              <a:rPr lang="en-US" smtClean="0"/>
              <a:pPr/>
              <a:t>26</a:t>
            </a:fld>
            <a:endParaRPr lang="en-US" dirty="0"/>
          </a:p>
        </p:txBody>
      </p:sp>
      <p:sp>
        <p:nvSpPr>
          <p:cNvPr id="4" name="Text Placeholder 3">
            <a:extLst>
              <a:ext uri="{FF2B5EF4-FFF2-40B4-BE49-F238E27FC236}">
                <a16:creationId xmlns:a16="http://schemas.microsoft.com/office/drawing/2014/main" id="{1EE183C7-134E-4050-AEE8-AB01157BAF83}"/>
              </a:ext>
            </a:extLst>
          </p:cNvPr>
          <p:cNvSpPr>
            <a:spLocks noGrp="1"/>
          </p:cNvSpPr>
          <p:nvPr>
            <p:ph type="body" sz="quarter" idx="19"/>
          </p:nvPr>
        </p:nvSpPr>
        <p:spPr>
          <a:xfrm>
            <a:off x="304800" y="5659905"/>
            <a:ext cx="10134600" cy="969496"/>
          </a:xfrm>
        </p:spPr>
        <p:txBody>
          <a:bodyPr/>
          <a:lstStyle/>
          <a:p>
            <a:r>
              <a:rPr lang="en-US" dirty="0"/>
              <a:t>APRI, aspartate aminotransferase to platelet ratio index; CAP, controlled attenuation parameter; CK-18, cytokeratin 18; ELF, enhanced liver fibrosis; FDA, Food and Drug Administration; F, fibrosis stage; FIB-4, fibrosis-4 index for liver fibrosis; LSM, liver stiffness measurement; MRI, </a:t>
            </a:r>
            <a:r>
              <a:rPr lang="en-GB" dirty="0"/>
              <a:t>magnetic resonance imaging;</a:t>
            </a:r>
            <a:r>
              <a:rPr lang="en-US" dirty="0"/>
              <a:t> MRI-PDFF,</a:t>
            </a:r>
            <a:r>
              <a:rPr lang="en-GB" dirty="0"/>
              <a:t> magnetic resonance imaging derived proton density fat fraction; MRE, magnetic resonance elastography; NAFLD, </a:t>
            </a:r>
            <a:r>
              <a:rPr lang="en-GB" dirty="0" err="1"/>
              <a:t>nonalcoholic</a:t>
            </a:r>
            <a:r>
              <a:rPr lang="en-GB" dirty="0"/>
              <a:t> fatty liver disease;</a:t>
            </a:r>
            <a:r>
              <a:rPr lang="en-US" dirty="0"/>
              <a:t> NAS, NAFLD activity score; NFS, NAFLD fibrosis score; PRO-C3, N-terminal type 3 collagen </a:t>
            </a:r>
            <a:r>
              <a:rPr lang="en-US" dirty="0" err="1"/>
              <a:t>propeptide</a:t>
            </a:r>
            <a:r>
              <a:rPr lang="en-US" dirty="0"/>
              <a:t>; VCTE, vibration-controlled transient elastography. </a:t>
            </a:r>
            <a:br>
              <a:rPr lang="en-US" dirty="0"/>
            </a:br>
            <a:r>
              <a:rPr lang="en-US" dirty="0"/>
              <a:t>1. EASL Clinical Practice Guideline Panel. J </a:t>
            </a:r>
            <a:r>
              <a:rPr lang="en-US" dirty="0" err="1"/>
              <a:t>Hepatol</a:t>
            </a:r>
            <a:r>
              <a:rPr lang="en-US" dirty="0"/>
              <a:t>. 2021;75(3):659–689; 2. </a:t>
            </a:r>
            <a:r>
              <a:rPr lang="en-US" dirty="0" err="1"/>
              <a:t>Chalasani</a:t>
            </a:r>
            <a:r>
              <a:rPr lang="en-US" dirty="0"/>
              <a:t> N, et al. Hepatology. 2018;67(1):328–357; 3. </a:t>
            </a:r>
            <a:r>
              <a:rPr lang="en-US" dirty="0" err="1"/>
              <a:t>Kanwal</a:t>
            </a:r>
            <a:r>
              <a:rPr lang="en-US" dirty="0"/>
              <a:t> F. et al. Gastroenterology. 2021;161(5):1657–1669; 4. Loomba R, Adams LA. Gut. 2020;69(7):1343–1352; 5. </a:t>
            </a:r>
            <a:r>
              <a:rPr lang="en-US" dirty="0">
                <a:hlinkClick r:id="rId2"/>
              </a:rPr>
              <a:t>https://www.siemens-healthineers.com/en-us/laboratory-diagnostics/assays-by-diseases-conditions/liver-disease/elf-test</a:t>
            </a:r>
            <a:r>
              <a:rPr lang="en-US" dirty="0"/>
              <a:t> (accessed January 2022); 6. </a:t>
            </a:r>
            <a:r>
              <a:rPr lang="en-US" dirty="0">
                <a:hlinkClick r:id="rId3"/>
              </a:rPr>
              <a:t>https://nis4.com/</a:t>
            </a:r>
            <a:r>
              <a:rPr lang="en-US" dirty="0"/>
              <a:t> (accessed January 2022).</a:t>
            </a:r>
          </a:p>
        </p:txBody>
      </p:sp>
      <p:grpSp>
        <p:nvGrpSpPr>
          <p:cNvPr id="2" name="Group 1">
            <a:extLst>
              <a:ext uri="{FF2B5EF4-FFF2-40B4-BE49-F238E27FC236}">
                <a16:creationId xmlns:a16="http://schemas.microsoft.com/office/drawing/2014/main" id="{769B7058-2900-449D-921C-1F185A64410F}"/>
              </a:ext>
            </a:extLst>
          </p:cNvPr>
          <p:cNvGrpSpPr/>
          <p:nvPr/>
        </p:nvGrpSpPr>
        <p:grpSpPr>
          <a:xfrm>
            <a:off x="1001246" y="1437758"/>
            <a:ext cx="3296432" cy="4132047"/>
            <a:chOff x="1001246" y="1437758"/>
            <a:chExt cx="3296432" cy="4132047"/>
          </a:xfrm>
        </p:grpSpPr>
        <p:sp>
          <p:nvSpPr>
            <p:cNvPr id="6" name="Rectangle 5">
              <a:extLst>
                <a:ext uri="{FF2B5EF4-FFF2-40B4-BE49-F238E27FC236}">
                  <a16:creationId xmlns:a16="http://schemas.microsoft.com/office/drawing/2014/main" id="{21ADB356-3CA5-4AA6-B8FF-D96A90C750B1}"/>
                </a:ext>
              </a:extLst>
            </p:cNvPr>
            <p:cNvSpPr/>
            <p:nvPr/>
          </p:nvSpPr>
          <p:spPr>
            <a:xfrm>
              <a:off x="1001246" y="1437758"/>
              <a:ext cx="3296429" cy="665557"/>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solidFill>
                    <a:prstClr val="white"/>
                  </a:solidFill>
                  <a:effectLst/>
                  <a:uLnTx/>
                  <a:uFillTx/>
                  <a:latin typeface="+mj-lt"/>
                  <a:ea typeface="+mn-ea"/>
                  <a:cs typeface="Arial" panose="020B0604020202020204" pitchFamily="34" charset="0"/>
                </a:rPr>
                <a:t>1. Evaluation scores</a:t>
              </a:r>
              <a:endParaRPr kumimoji="0" lang="en-GB" sz="1400" b="1" i="0" u="none" strike="noStrike" kern="1200" cap="none" spc="0" normalizeH="0" baseline="0" noProof="0" dirty="0">
                <a:solidFill>
                  <a:prstClr val="white"/>
                </a:solidFill>
                <a:effectLst/>
                <a:uLnTx/>
                <a:uFillTx/>
                <a:latin typeface="+mj-lt"/>
                <a:ea typeface="+mn-ea"/>
                <a:cs typeface="Arial" panose="020B0604020202020204" pitchFamily="34" charset="0"/>
              </a:endParaRPr>
            </a:p>
          </p:txBody>
        </p:sp>
        <p:sp>
          <p:nvSpPr>
            <p:cNvPr id="9" name="Rectangle 8">
              <a:extLst>
                <a:ext uri="{FF2B5EF4-FFF2-40B4-BE49-F238E27FC236}">
                  <a16:creationId xmlns:a16="http://schemas.microsoft.com/office/drawing/2014/main" id="{18B77D4B-906C-4BF2-B66A-EB5C06A41568}"/>
                </a:ext>
              </a:extLst>
            </p:cNvPr>
            <p:cNvSpPr/>
            <p:nvPr/>
          </p:nvSpPr>
          <p:spPr>
            <a:xfrm>
              <a:off x="1001246" y="2103317"/>
              <a:ext cx="3296432" cy="3466488"/>
            </a:xfrm>
            <a:prstGeom prst="rect">
              <a:avLst/>
            </a:prstGeom>
            <a:ln/>
          </p:spPr>
          <p:style>
            <a:lnRef idx="2">
              <a:schemeClr val="accent2"/>
            </a:lnRef>
            <a:fillRef idx="1">
              <a:schemeClr val="lt1"/>
            </a:fillRef>
            <a:effectRef idx="0">
              <a:schemeClr val="accent2"/>
            </a:effectRef>
            <a:fontRef idx="minor">
              <a:schemeClr val="dk1"/>
            </a:fontRef>
          </p:style>
          <p:txBody>
            <a:bodyPr rtlCol="0" anchor="t"/>
            <a:lstStyle/>
            <a:p>
              <a:pPr marL="285750" lvl="0" indent="-285750" defTabSz="457200">
                <a:spcBef>
                  <a:spcPts val="600"/>
                </a:spcBef>
                <a:buFont typeface="Arial" panose="020B0604020202020204" pitchFamily="34" charset="0"/>
                <a:buChar char="•"/>
                <a:defRPr/>
              </a:pPr>
              <a:r>
                <a:rPr kumimoji="0" lang="en-GB" sz="1400" b="0" i="0" u="none" strike="noStrike" kern="1200" cap="none" spc="0" normalizeH="0" baseline="0" noProof="0" dirty="0">
                  <a:ln>
                    <a:noFill/>
                  </a:ln>
                  <a:solidFill>
                    <a:srgbClr val="473D38"/>
                  </a:solidFill>
                  <a:effectLst/>
                  <a:uLnTx/>
                  <a:uFillTx/>
                  <a:latin typeface="+mj-lt"/>
                  <a:ea typeface="+mn-ea"/>
                  <a:cs typeface="Arial" panose="020B0604020202020204" pitchFamily="34" charset="0"/>
                </a:rPr>
                <a:t>Easily calculated </a:t>
              </a:r>
              <a:r>
                <a:rPr lang="en-GB" sz="1400" dirty="0">
                  <a:solidFill>
                    <a:srgbClr val="473D38"/>
                  </a:solidFill>
                  <a:cs typeface="Arial" panose="020B0604020202020204" pitchFamily="34" charset="0"/>
                </a:rPr>
                <a:t>with online calculators </a:t>
              </a:r>
              <a:r>
                <a:rPr kumimoji="0" lang="en-GB" sz="1400" b="0" i="0" u="none" strike="noStrike" kern="1200" cap="none" spc="0" normalizeH="0" baseline="0" noProof="0" dirty="0">
                  <a:ln>
                    <a:noFill/>
                  </a:ln>
                  <a:solidFill>
                    <a:srgbClr val="473D38"/>
                  </a:solidFill>
                  <a:effectLst/>
                  <a:uLnTx/>
                  <a:uFillTx/>
                  <a:latin typeface="+mj-lt"/>
                  <a:ea typeface="+mn-ea"/>
                  <a:cs typeface="Arial" panose="020B0604020202020204" pitchFamily="34" charset="0"/>
                </a:rPr>
                <a:t>using information from standard liver tests and patient data</a:t>
              </a:r>
              <a:r>
                <a:rPr kumimoji="0" lang="en-GB" sz="1400" b="0" i="0" u="none" strike="noStrike" kern="1200" cap="none" spc="0" normalizeH="0" baseline="30000" noProof="0" dirty="0">
                  <a:ln>
                    <a:noFill/>
                  </a:ln>
                  <a:solidFill>
                    <a:srgbClr val="473D38"/>
                  </a:solidFill>
                  <a:effectLst/>
                  <a:uLnTx/>
                  <a:uFillTx/>
                  <a:latin typeface="+mj-lt"/>
                  <a:ea typeface="+mn-ea"/>
                  <a:cs typeface="Arial" panose="020B0604020202020204" pitchFamily="34" charset="0"/>
                </a:rPr>
                <a:t>1</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rgbClr val="473D38"/>
                  </a:solidFill>
                  <a:effectLst/>
                  <a:uLnTx/>
                  <a:uFillTx/>
                  <a:latin typeface="+mj-lt"/>
                  <a:ea typeface="+mn-ea"/>
                  <a:cs typeface="Arial" panose="020B0604020202020204" pitchFamily="34" charset="0"/>
                </a:rPr>
                <a:t>FIB-4 </a:t>
              </a:r>
              <a:r>
                <a:rPr kumimoji="0" lang="en-GB" sz="1400" i="0" u="none" strike="noStrike" kern="1200" cap="none" spc="0" normalizeH="0" baseline="0" noProof="0" dirty="0">
                  <a:ln>
                    <a:noFill/>
                  </a:ln>
                  <a:solidFill>
                    <a:srgbClr val="473D38"/>
                  </a:solidFill>
                  <a:effectLst/>
                  <a:uLnTx/>
                  <a:uFillTx/>
                  <a:latin typeface="+mj-lt"/>
                  <a:ea typeface="+mn-ea"/>
                  <a:cs typeface="Arial" panose="020B0604020202020204" pitchFamily="34" charset="0"/>
                </a:rPr>
                <a:t>(and to a lesser degree </a:t>
              </a:r>
              <a:r>
                <a:rPr kumimoji="0" lang="en-GB" sz="1400" b="1" i="0" u="none" strike="noStrike" kern="1200" cap="none" spc="0" normalizeH="0" baseline="0" noProof="0" dirty="0">
                  <a:ln>
                    <a:noFill/>
                  </a:ln>
                  <a:solidFill>
                    <a:srgbClr val="473D38"/>
                  </a:solidFill>
                  <a:effectLst/>
                  <a:uLnTx/>
                  <a:uFillTx/>
                  <a:latin typeface="+mj-lt"/>
                  <a:ea typeface="+mn-ea"/>
                  <a:cs typeface="Arial" panose="020B0604020202020204" pitchFamily="34" charset="0"/>
                </a:rPr>
                <a:t>NFS</a:t>
              </a:r>
              <a:r>
                <a:rPr kumimoji="0" lang="en-GB" sz="1400" i="0" u="none" strike="noStrike" kern="1200" cap="none" spc="0" normalizeH="0" baseline="0" noProof="0" dirty="0">
                  <a:ln>
                    <a:noFill/>
                  </a:ln>
                  <a:solidFill>
                    <a:srgbClr val="473D38"/>
                  </a:solidFill>
                  <a:effectLst/>
                  <a:uLnTx/>
                  <a:uFillTx/>
                  <a:latin typeface="+mj-lt"/>
                  <a:ea typeface="+mn-ea"/>
                  <a:cs typeface="Arial" panose="020B0604020202020204" pitchFamily="34" charset="0"/>
                </a:rPr>
                <a:t> and </a:t>
              </a:r>
              <a:r>
                <a:rPr kumimoji="0" lang="en-GB" sz="1400" b="1" i="0" u="none" strike="noStrike" kern="1200" cap="none" spc="0" normalizeH="0" baseline="0" noProof="0" dirty="0">
                  <a:ln>
                    <a:noFill/>
                  </a:ln>
                  <a:solidFill>
                    <a:srgbClr val="473D38"/>
                  </a:solidFill>
                  <a:effectLst/>
                  <a:uLnTx/>
                  <a:uFillTx/>
                  <a:latin typeface="+mj-lt"/>
                  <a:ea typeface="+mn-ea"/>
                  <a:cs typeface="Arial" panose="020B0604020202020204" pitchFamily="34" charset="0"/>
                </a:rPr>
                <a:t>APRI</a:t>
              </a:r>
              <a:r>
                <a:rPr kumimoji="0" lang="en-GB" sz="1400" i="0" u="none" strike="noStrike" kern="1200" cap="none" spc="0" normalizeH="0" baseline="0" noProof="0" dirty="0">
                  <a:ln>
                    <a:noFill/>
                  </a:ln>
                  <a:solidFill>
                    <a:srgbClr val="473D38"/>
                  </a:solidFill>
                  <a:effectLst/>
                  <a:uLnTx/>
                  <a:uFillTx/>
                  <a:latin typeface="+mj-lt"/>
                  <a:ea typeface="+mn-ea"/>
                  <a:cs typeface="Arial" panose="020B0604020202020204" pitchFamily="34" charset="0"/>
                </a:rPr>
                <a:t>) </a:t>
              </a:r>
              <a:r>
                <a:rPr kumimoji="0" lang="en-GB" sz="1400" b="0" i="0" u="none" strike="noStrike" kern="1200" cap="none" spc="0" normalizeH="0" baseline="0" noProof="0" dirty="0">
                  <a:ln>
                    <a:noFill/>
                  </a:ln>
                  <a:solidFill>
                    <a:srgbClr val="473D38"/>
                  </a:solidFill>
                  <a:effectLst/>
                  <a:uLnTx/>
                  <a:uFillTx/>
                  <a:latin typeface="+mj-lt"/>
                  <a:ea typeface="+mn-ea"/>
                  <a:cs typeface="Arial" panose="020B0604020202020204" pitchFamily="34" charset="0"/>
                </a:rPr>
                <a:t>are recognized in guidelines as clinically useful in identifying patients with a higher probability of F3/F4 fibrosis</a:t>
              </a:r>
              <a:r>
                <a:rPr kumimoji="0" lang="en-GB" sz="1400" b="0" i="0" u="none" strike="noStrike" kern="1200" cap="none" spc="0" normalizeH="0" baseline="30000" noProof="0" dirty="0">
                  <a:ln>
                    <a:noFill/>
                  </a:ln>
                  <a:solidFill>
                    <a:srgbClr val="473D38"/>
                  </a:solidFill>
                  <a:effectLst/>
                  <a:uLnTx/>
                  <a:uFillTx/>
                  <a:latin typeface="+mj-lt"/>
                  <a:ea typeface="+mn-ea"/>
                  <a:cs typeface="Arial" panose="020B0604020202020204" pitchFamily="34" charset="0"/>
                </a:rPr>
                <a:t>1,2,3</a:t>
              </a:r>
            </a:p>
          </p:txBody>
        </p:sp>
      </p:grpSp>
      <p:grpSp>
        <p:nvGrpSpPr>
          <p:cNvPr id="14" name="Group 13">
            <a:extLst>
              <a:ext uri="{FF2B5EF4-FFF2-40B4-BE49-F238E27FC236}">
                <a16:creationId xmlns:a16="http://schemas.microsoft.com/office/drawing/2014/main" id="{18371C0E-7DEC-457F-A6E4-6DC87EBCA444}"/>
              </a:ext>
            </a:extLst>
          </p:cNvPr>
          <p:cNvGrpSpPr/>
          <p:nvPr/>
        </p:nvGrpSpPr>
        <p:grpSpPr>
          <a:xfrm>
            <a:off x="8227805" y="1437761"/>
            <a:ext cx="3062287" cy="4132044"/>
            <a:chOff x="8227805" y="1437761"/>
            <a:chExt cx="3062287" cy="4132044"/>
          </a:xfrm>
        </p:grpSpPr>
        <p:sp>
          <p:nvSpPr>
            <p:cNvPr id="8" name="Rectangle 7">
              <a:extLst>
                <a:ext uri="{FF2B5EF4-FFF2-40B4-BE49-F238E27FC236}">
                  <a16:creationId xmlns:a16="http://schemas.microsoft.com/office/drawing/2014/main" id="{1FD85347-0CD1-41A9-B1C3-411F229DE9F7}"/>
                </a:ext>
              </a:extLst>
            </p:cNvPr>
            <p:cNvSpPr/>
            <p:nvPr/>
          </p:nvSpPr>
          <p:spPr>
            <a:xfrm>
              <a:off x="8227805" y="1437761"/>
              <a:ext cx="3062287" cy="560025"/>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3. Proprietary serum tests</a:t>
              </a:r>
              <a:endParaRPr kumimoji="0" lang="en-GB" sz="1400" b="1"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p:txBody>
        </p:sp>
        <p:sp>
          <p:nvSpPr>
            <p:cNvPr id="11" name="Rectangle 10">
              <a:extLst>
                <a:ext uri="{FF2B5EF4-FFF2-40B4-BE49-F238E27FC236}">
                  <a16:creationId xmlns:a16="http://schemas.microsoft.com/office/drawing/2014/main" id="{74CDE5BF-2C86-46AB-B72A-D7570D49A2CB}"/>
                </a:ext>
              </a:extLst>
            </p:cNvPr>
            <p:cNvSpPr/>
            <p:nvPr/>
          </p:nvSpPr>
          <p:spPr>
            <a:xfrm>
              <a:off x="8227805" y="1997786"/>
              <a:ext cx="3062287" cy="3572019"/>
            </a:xfrm>
            <a:prstGeom prst="rect">
              <a:avLst/>
            </a:prstGeom>
            <a:ln/>
          </p:spPr>
          <p:style>
            <a:lnRef idx="2">
              <a:schemeClr val="accent2"/>
            </a:lnRef>
            <a:fillRef idx="1">
              <a:schemeClr val="lt1"/>
            </a:fillRef>
            <a:effectRef idx="0">
              <a:schemeClr val="accent2"/>
            </a:effectRef>
            <a:fontRef idx="minor">
              <a:schemeClr val="dk1"/>
            </a:fontRef>
          </p:style>
          <p:txBody>
            <a:bodyPr rtlCol="0" anchor="t"/>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473D38"/>
                  </a:solidFill>
                  <a:effectLst/>
                  <a:uLnTx/>
                  <a:uFillTx/>
                  <a:latin typeface="+mj-lt"/>
                  <a:ea typeface="+mn-ea"/>
                  <a:cs typeface="Arial" panose="020B0604020202020204" pitchFamily="34" charset="0"/>
                </a:rPr>
                <a:t>Tests for biomarkers to determine the presence of advanced fibrosis (F3/F4) or active NASH</a:t>
              </a:r>
              <a:r>
                <a:rPr kumimoji="0" lang="en-US" sz="1400" b="0" i="0" u="none" strike="noStrike" kern="1200" cap="none" spc="0" normalizeH="0" baseline="30000" noProof="0" dirty="0">
                  <a:ln>
                    <a:noFill/>
                  </a:ln>
                  <a:solidFill>
                    <a:srgbClr val="473D38"/>
                  </a:solidFill>
                  <a:effectLst/>
                  <a:uLnTx/>
                  <a:uFillTx/>
                  <a:latin typeface="+mj-lt"/>
                  <a:ea typeface="+mn-ea"/>
                  <a:cs typeface="Arial" panose="020B0604020202020204" pitchFamily="34" charset="0"/>
                </a:rPr>
                <a:t>1,4</a:t>
              </a:r>
            </a:p>
            <a:p>
              <a:pPr marL="285750" lvl="0" indent="-285750" defTabSz="457200">
                <a:spcBef>
                  <a:spcPts val="600"/>
                </a:spcBef>
                <a:buFont typeface="Arial" panose="020B0604020202020204" pitchFamily="34" charset="0"/>
                <a:buChar char="•"/>
                <a:defRPr/>
              </a:pPr>
              <a:r>
                <a:rPr kumimoji="0" lang="en-US" sz="1400" b="1" i="0" u="none" strike="noStrike" kern="1200" cap="none" spc="0" normalizeH="0" baseline="0" noProof="0" dirty="0">
                  <a:ln>
                    <a:noFill/>
                  </a:ln>
                  <a:solidFill>
                    <a:srgbClr val="473D38"/>
                  </a:solidFill>
                  <a:effectLst/>
                  <a:uLnTx/>
                  <a:uFillTx/>
                  <a:latin typeface="+mj-lt"/>
                  <a:ea typeface="+mn-ea"/>
                  <a:cs typeface="Arial" panose="020B0604020202020204" pitchFamily="34" charset="0"/>
                </a:rPr>
                <a:t>ELF: </a:t>
              </a:r>
              <a:r>
                <a:rPr kumimoji="0" lang="en-US" sz="1400" b="0" i="0" u="none" strike="noStrike" kern="1200" cap="none" spc="0" normalizeH="0" baseline="0" noProof="0" dirty="0">
                  <a:ln>
                    <a:noFill/>
                  </a:ln>
                  <a:solidFill>
                    <a:srgbClr val="473D38"/>
                  </a:solidFill>
                  <a:effectLst/>
                  <a:uLnTx/>
                  <a:uFillTx/>
                  <a:latin typeface="+mj-lt"/>
                  <a:ea typeface="+mn-ea"/>
                  <a:cs typeface="Arial" panose="020B0604020202020204" pitchFamily="34" charset="0"/>
                </a:rPr>
                <a:t>FDA</a:t>
              </a:r>
              <a:r>
                <a:rPr kumimoji="0" lang="en-US" sz="1400" b="1" i="0" u="none" strike="noStrike" kern="1200" cap="none" spc="0" normalizeH="0" baseline="0" noProof="0" dirty="0">
                  <a:ln>
                    <a:noFill/>
                  </a:ln>
                  <a:solidFill>
                    <a:srgbClr val="473D38"/>
                  </a:solidFill>
                  <a:effectLst/>
                  <a:uLnTx/>
                  <a:uFillTx/>
                  <a:latin typeface="+mj-lt"/>
                  <a:ea typeface="+mn-ea"/>
                  <a:cs typeface="Arial" panose="020B0604020202020204" pitchFamily="34" charset="0"/>
                </a:rPr>
                <a:t> </a:t>
              </a:r>
              <a:r>
                <a:rPr kumimoji="0" lang="en-US" sz="1400" b="0" i="0" u="none" strike="noStrike" kern="1200" cap="none" spc="0" normalizeH="0" baseline="0" noProof="0" dirty="0">
                  <a:ln>
                    <a:noFill/>
                  </a:ln>
                  <a:solidFill>
                    <a:srgbClr val="473D38"/>
                  </a:solidFill>
                  <a:effectLst/>
                  <a:uLnTx/>
                  <a:uFillTx/>
                  <a:latin typeface="+mj-lt"/>
                  <a:ea typeface="+mn-ea"/>
                  <a:cs typeface="Arial" panose="020B0604020202020204" pitchFamily="34" charset="0"/>
                </a:rPr>
                <a:t>recently granted marketing authorization for ELF as a prognostic tool for monitoring </a:t>
              </a:r>
              <a:r>
                <a:rPr lang="en-US" sz="1400" dirty="0">
                  <a:solidFill>
                    <a:srgbClr val="473D38"/>
                  </a:solidFill>
                  <a:latin typeface="+mj-lt"/>
                  <a:cs typeface="Arial" panose="020B0604020202020204" pitchFamily="34" charset="0"/>
                </a:rPr>
                <a:t>progression to cirrhosis and liver-related clinical events </a:t>
              </a:r>
              <a:r>
                <a:rPr kumimoji="0" lang="en-US" sz="1400" b="0" i="0" u="none" strike="noStrike" kern="1200" cap="none" spc="0" normalizeH="0" baseline="0" noProof="0" dirty="0">
                  <a:ln>
                    <a:noFill/>
                  </a:ln>
                  <a:solidFill>
                    <a:srgbClr val="473D38"/>
                  </a:solidFill>
                  <a:effectLst/>
                  <a:uLnTx/>
                  <a:uFillTx/>
                  <a:latin typeface="+mj-lt"/>
                  <a:ea typeface="+mn-ea"/>
                  <a:cs typeface="Arial" panose="020B0604020202020204" pitchFamily="34" charset="0"/>
                </a:rPr>
                <a:t>in advanced patients. ELF is also widely used outside the US to determine the presence of F3/F4</a:t>
              </a:r>
              <a:r>
                <a:rPr kumimoji="0" lang="en-US" sz="1400" b="0" i="0" u="none" strike="noStrike" kern="1200" cap="none" spc="0" normalizeH="0" baseline="30000" noProof="0" dirty="0">
                  <a:ln>
                    <a:noFill/>
                  </a:ln>
                  <a:solidFill>
                    <a:srgbClr val="473D38"/>
                  </a:solidFill>
                  <a:effectLst/>
                  <a:uLnTx/>
                  <a:uFillTx/>
                  <a:latin typeface="+mj-lt"/>
                  <a:ea typeface="+mn-ea"/>
                  <a:cs typeface="Arial" panose="020B0604020202020204" pitchFamily="34" charset="0"/>
                </a:rPr>
                <a:t>5</a:t>
              </a:r>
              <a:endParaRPr lang="en-US" sz="1400" baseline="30000" dirty="0">
                <a:solidFill>
                  <a:srgbClr val="473D38"/>
                </a:solidFill>
                <a:latin typeface="+mj-lt"/>
                <a:cs typeface="Arial" panose="020B0604020202020204" pitchFamily="34" charset="0"/>
              </a:endParaRPr>
            </a:p>
            <a:p>
              <a:pPr marL="285750" lvl="0" indent="-285750" defTabSz="457200">
                <a:spcBef>
                  <a:spcPts val="600"/>
                </a:spcBef>
                <a:buFont typeface="Arial" panose="020B0604020202020204" pitchFamily="34" charset="0"/>
                <a:buChar char="•"/>
                <a:defRPr/>
              </a:pPr>
              <a:r>
                <a:rPr kumimoji="0" lang="en-US" sz="1400" b="0" i="0" u="none" strike="noStrike" kern="1200" cap="none" spc="0" normalizeH="0" noProof="0" dirty="0">
                  <a:ln>
                    <a:noFill/>
                  </a:ln>
                  <a:solidFill>
                    <a:srgbClr val="473D38"/>
                  </a:solidFill>
                  <a:effectLst/>
                  <a:uLnTx/>
                  <a:uFillTx/>
                  <a:latin typeface="+mj-lt"/>
                  <a:ea typeface="+mn-ea"/>
                  <a:cs typeface="Arial" panose="020B0604020202020204" pitchFamily="34" charset="0"/>
                </a:rPr>
                <a:t>Other investigational serum tests include: </a:t>
              </a:r>
              <a:r>
                <a:rPr kumimoji="0" lang="en-US" sz="1400" b="1" i="0" u="none" strike="noStrike" kern="1200" cap="none" spc="0" normalizeH="0" noProof="0" dirty="0">
                  <a:ln>
                    <a:noFill/>
                  </a:ln>
                  <a:solidFill>
                    <a:srgbClr val="473D38"/>
                  </a:solidFill>
                  <a:effectLst/>
                  <a:uLnTx/>
                  <a:uFillTx/>
                  <a:latin typeface="+mj-lt"/>
                  <a:ea typeface="+mn-ea"/>
                  <a:cs typeface="Arial" panose="020B0604020202020204" pitchFamily="34" charset="0"/>
                </a:rPr>
                <a:t>PRO-C3 </a:t>
              </a:r>
              <a:r>
                <a:rPr kumimoji="0" lang="en-US" sz="1400" i="0" u="none" strike="noStrike" kern="1200" cap="none" spc="0" normalizeH="0" noProof="0" dirty="0">
                  <a:ln>
                    <a:noFill/>
                  </a:ln>
                  <a:solidFill>
                    <a:srgbClr val="473D38"/>
                  </a:solidFill>
                  <a:effectLst/>
                  <a:uLnTx/>
                  <a:uFillTx/>
                  <a:latin typeface="+mj-lt"/>
                  <a:ea typeface="+mn-ea"/>
                  <a:cs typeface="Arial" panose="020B0604020202020204" pitchFamily="34" charset="0"/>
                </a:rPr>
                <a:t>or</a:t>
              </a:r>
              <a:r>
                <a:rPr lang="en-US" sz="1400" b="1" dirty="0">
                  <a:solidFill>
                    <a:srgbClr val="473D38"/>
                  </a:solidFill>
                  <a:latin typeface="+mj-lt"/>
                  <a:cs typeface="Arial" panose="020B0604020202020204" pitchFamily="34" charset="0"/>
                </a:rPr>
                <a:t> NIS-4</a:t>
              </a:r>
              <a:r>
                <a:rPr kumimoji="0" lang="en-US" sz="1400" i="0" u="none" strike="noStrike" kern="1200" cap="none" spc="0" normalizeH="0" baseline="30000" noProof="0" dirty="0">
                  <a:ln>
                    <a:noFill/>
                  </a:ln>
                  <a:solidFill>
                    <a:srgbClr val="473D38"/>
                  </a:solidFill>
                  <a:effectLst/>
                  <a:uLnTx/>
                  <a:uFillTx/>
                  <a:latin typeface="+mj-lt"/>
                  <a:ea typeface="+mn-ea"/>
                  <a:cs typeface="Arial" panose="020B0604020202020204" pitchFamily="34" charset="0"/>
                </a:rPr>
                <a:t>4,5</a:t>
              </a:r>
            </a:p>
          </p:txBody>
        </p:sp>
      </p:grpSp>
      <p:grpSp>
        <p:nvGrpSpPr>
          <p:cNvPr id="13" name="Group 12">
            <a:extLst>
              <a:ext uri="{FF2B5EF4-FFF2-40B4-BE49-F238E27FC236}">
                <a16:creationId xmlns:a16="http://schemas.microsoft.com/office/drawing/2014/main" id="{ECA83AC2-7520-4A03-9FB9-7F01E42A0267}"/>
              </a:ext>
            </a:extLst>
          </p:cNvPr>
          <p:cNvGrpSpPr/>
          <p:nvPr/>
        </p:nvGrpSpPr>
        <p:grpSpPr>
          <a:xfrm>
            <a:off x="4614525" y="1437759"/>
            <a:ext cx="3296432" cy="4132047"/>
            <a:chOff x="4733394" y="1437759"/>
            <a:chExt cx="3296432" cy="4132047"/>
          </a:xfrm>
        </p:grpSpPr>
        <p:sp>
          <p:nvSpPr>
            <p:cNvPr id="7" name="Rectangle 6">
              <a:extLst>
                <a:ext uri="{FF2B5EF4-FFF2-40B4-BE49-F238E27FC236}">
                  <a16:creationId xmlns:a16="http://schemas.microsoft.com/office/drawing/2014/main" id="{DDE6B30F-F6D3-42E7-8352-C60CE49E4BD1}"/>
                </a:ext>
              </a:extLst>
            </p:cNvPr>
            <p:cNvSpPr/>
            <p:nvPr/>
          </p:nvSpPr>
          <p:spPr>
            <a:xfrm>
              <a:off x="4733396" y="1437759"/>
              <a:ext cx="3296429" cy="560024"/>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2. </a:t>
              </a:r>
              <a:r>
                <a:rPr lang="en-US" sz="1400" b="1" dirty="0">
                  <a:solidFill>
                    <a:prstClr val="white"/>
                  </a:solidFill>
                  <a:latin typeface="+mj-lt"/>
                  <a:cs typeface="Arial" panose="020B0604020202020204" pitchFamily="34" charset="0"/>
                </a:rPr>
                <a:t>Imaging</a:t>
              </a:r>
              <a:r>
                <a:rPr kumimoji="0" lang="en-US" sz="1400" b="1" i="0" u="none" strike="noStrike" kern="1200" cap="none" spc="0" normalizeH="0" baseline="0" noProof="0" dirty="0">
                  <a:ln>
                    <a:noFill/>
                  </a:ln>
                  <a:solidFill>
                    <a:prstClr val="white"/>
                  </a:solidFill>
                  <a:effectLst/>
                  <a:uLnTx/>
                  <a:uFillTx/>
                  <a:latin typeface="+mj-lt"/>
                  <a:ea typeface="+mn-ea"/>
                  <a:cs typeface="Arial" panose="020B0604020202020204" pitchFamily="34" charset="0"/>
                </a:rPr>
                <a:t> techniques beyond biopsy</a:t>
              </a:r>
              <a:endParaRPr kumimoji="0" lang="en-GB" sz="1400" b="1" i="0" u="none" strike="noStrike" kern="1200" cap="none" spc="0" normalizeH="0" baseline="0" noProof="0" dirty="0">
                <a:ln>
                  <a:noFill/>
                </a:ln>
                <a:solidFill>
                  <a:prstClr val="white"/>
                </a:solidFill>
                <a:effectLst/>
                <a:uLnTx/>
                <a:uFillTx/>
                <a:latin typeface="+mj-lt"/>
                <a:ea typeface="+mn-ea"/>
                <a:cs typeface="Arial" panose="020B0604020202020204" pitchFamily="34" charset="0"/>
              </a:endParaRPr>
            </a:p>
          </p:txBody>
        </p:sp>
        <p:sp>
          <p:nvSpPr>
            <p:cNvPr id="10" name="Rectangle 9">
              <a:extLst>
                <a:ext uri="{FF2B5EF4-FFF2-40B4-BE49-F238E27FC236}">
                  <a16:creationId xmlns:a16="http://schemas.microsoft.com/office/drawing/2014/main" id="{49840D11-F5BD-4212-B242-7AA2E13F5E18}"/>
                </a:ext>
              </a:extLst>
            </p:cNvPr>
            <p:cNvSpPr/>
            <p:nvPr/>
          </p:nvSpPr>
          <p:spPr>
            <a:xfrm>
              <a:off x="4733394" y="1997786"/>
              <a:ext cx="3296432" cy="3572020"/>
            </a:xfrm>
            <a:prstGeom prst="rect">
              <a:avLst/>
            </a:prstGeom>
            <a:ln/>
          </p:spPr>
          <p:style>
            <a:lnRef idx="2">
              <a:schemeClr val="accent2"/>
            </a:lnRef>
            <a:fillRef idx="1">
              <a:schemeClr val="lt1"/>
            </a:fillRef>
            <a:effectRef idx="0">
              <a:schemeClr val="accent2"/>
            </a:effectRef>
            <a:fontRef idx="minor">
              <a:schemeClr val="dk1"/>
            </a:fontRef>
          </p:style>
          <p:txBody>
            <a:bodyPr rtlCol="0" anchor="t"/>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b="1" dirty="0">
                  <a:solidFill>
                    <a:srgbClr val="473D38"/>
                  </a:solidFill>
                  <a:latin typeface="+mj-lt"/>
                  <a:cs typeface="Arial" panose="020B0604020202020204" pitchFamily="34" charset="0"/>
                </a:rPr>
                <a:t>Conventional ultrasound: </a:t>
              </a:r>
              <a:r>
                <a:rPr lang="en-US" sz="1400" dirty="0">
                  <a:solidFill>
                    <a:srgbClr val="473D38"/>
                  </a:solidFill>
                  <a:latin typeface="+mj-lt"/>
                  <a:cs typeface="Arial" panose="020B0604020202020204" pitchFamily="34" charset="0"/>
                </a:rPr>
                <a:t>historically used to identify steatosis despite known limitations</a:t>
              </a:r>
              <a:r>
                <a:rPr lang="en-US" sz="1400" baseline="30000" dirty="0">
                  <a:solidFill>
                    <a:srgbClr val="473D38"/>
                  </a:solidFill>
                  <a:latin typeface="+mj-lt"/>
                  <a:cs typeface="Arial" panose="020B0604020202020204" pitchFamily="34" charset="0"/>
                </a:rPr>
                <a:t>1</a:t>
              </a:r>
              <a:endParaRPr kumimoji="0" lang="en-US" sz="1400" i="0" u="none" strike="noStrike" kern="1200" cap="none" spc="0" normalizeH="0" baseline="30000" noProof="0" dirty="0">
                <a:ln>
                  <a:noFill/>
                </a:ln>
                <a:solidFill>
                  <a:srgbClr val="473D38"/>
                </a:solidFill>
                <a:effectLst/>
                <a:uLnTx/>
                <a:uFillTx/>
                <a:latin typeface="+mj-lt"/>
                <a:ea typeface="+mn-ea"/>
                <a:cs typeface="Arial" panose="020B0604020202020204" pitchFamily="34" charset="0"/>
              </a:endParaRPr>
            </a:p>
            <a:p>
              <a:pPr marL="285750" indent="-285750" defTabSz="457200">
                <a:spcBef>
                  <a:spcPts val="600"/>
                </a:spcBef>
                <a:buFont typeface="Arial" panose="020B0604020202020204" pitchFamily="34" charset="0"/>
                <a:buChar char="•"/>
                <a:defRPr/>
              </a:pPr>
              <a:r>
                <a:rPr lang="en-US" sz="1400" b="1" dirty="0">
                  <a:solidFill>
                    <a:srgbClr val="473D38"/>
                  </a:solidFill>
                  <a:latin typeface="+mj-lt"/>
                  <a:cs typeface="Arial" panose="020B0604020202020204" pitchFamily="34" charset="0"/>
                </a:rPr>
                <a:t>MRI/</a:t>
              </a:r>
              <a:r>
                <a:rPr lang="en-GB" sz="1400" b="1" dirty="0">
                  <a:solidFill>
                    <a:srgbClr val="473D38"/>
                  </a:solidFill>
                  <a:latin typeface="+mj-lt"/>
                  <a:cs typeface="Arial" panose="020B0604020202020204" pitchFamily="34" charset="0"/>
                </a:rPr>
                <a:t>MRI-PDFF: </a:t>
              </a:r>
              <a:r>
                <a:rPr lang="en-GB" sz="1400" dirty="0">
                  <a:solidFill>
                    <a:srgbClr val="473D38"/>
                  </a:solidFill>
                  <a:latin typeface="+mj-lt"/>
                  <a:cs typeface="Arial" panose="020B0604020202020204" pitchFamily="34" charset="0"/>
                </a:rPr>
                <a:t>accurate for detecting and quantifying steatosis but time consuming and </a:t>
              </a:r>
              <a:r>
                <a:rPr lang="en-US" sz="1400" dirty="0">
                  <a:solidFill>
                    <a:srgbClr val="473D38"/>
                  </a:solidFill>
                  <a:latin typeface="+mj-lt"/>
                  <a:cs typeface="Arial" panose="020B0604020202020204" pitchFamily="34" charset="0"/>
                </a:rPr>
                <a:t>limited by the high cost and expertise required (use generally restricted to clinical studies)</a:t>
              </a:r>
              <a:r>
                <a:rPr lang="en-US" sz="1400" baseline="30000" dirty="0">
                  <a:solidFill>
                    <a:srgbClr val="473D38"/>
                  </a:solidFill>
                  <a:latin typeface="+mj-lt"/>
                  <a:cs typeface="Arial" panose="020B0604020202020204" pitchFamily="34" charset="0"/>
                </a:rPr>
                <a:t>1</a:t>
              </a:r>
              <a:endParaRPr lang="en-US" sz="1400" b="1" dirty="0">
                <a:solidFill>
                  <a:srgbClr val="473D38"/>
                </a:solidFill>
                <a:latin typeface="+mj-lt"/>
                <a:cs typeface="Arial" panose="020B0604020202020204" pitchFamily="34" charset="0"/>
              </a:endParaRPr>
            </a:p>
            <a:p>
              <a:pPr marL="285750" indent="-285750" defTabSz="457200">
                <a:spcBef>
                  <a:spcPts val="600"/>
                </a:spcBef>
                <a:buFont typeface="Arial" panose="020B0604020202020204" pitchFamily="34" charset="0"/>
                <a:buChar char="•"/>
                <a:defRPr/>
              </a:pPr>
              <a:r>
                <a:rPr kumimoji="0" lang="en-US" sz="1400" b="1" i="0" u="none" strike="noStrike" kern="1200" cap="none" spc="0" normalizeH="0" baseline="0" noProof="0" dirty="0">
                  <a:ln>
                    <a:noFill/>
                  </a:ln>
                  <a:solidFill>
                    <a:srgbClr val="473D38"/>
                  </a:solidFill>
                  <a:effectLst/>
                  <a:uLnTx/>
                  <a:uFillTx/>
                  <a:latin typeface="+mj-lt"/>
                  <a:ea typeface="+mn-ea"/>
                  <a:cs typeface="Arial" panose="020B0604020202020204" pitchFamily="34" charset="0"/>
                </a:rPr>
                <a:t> VCTE (</a:t>
              </a:r>
              <a:r>
                <a:rPr lang="en-US" sz="1400" b="1" dirty="0" err="1">
                  <a:solidFill>
                    <a:srgbClr val="473D38"/>
                  </a:solidFill>
                  <a:cs typeface="Arial" panose="020B0604020202020204" pitchFamily="34" charset="0"/>
                </a:rPr>
                <a:t>FibroScan</a:t>
              </a:r>
              <a:r>
                <a:rPr lang="en-US" sz="1400" b="1" dirty="0">
                  <a:solidFill>
                    <a:srgbClr val="473D38"/>
                  </a:solidFill>
                  <a:cs typeface="Arial" panose="020B0604020202020204" pitchFamily="34" charset="0"/>
                </a:rPr>
                <a:t>)</a:t>
              </a:r>
              <a:r>
                <a:rPr lang="en-US" sz="1400" b="1" dirty="0">
                  <a:solidFill>
                    <a:srgbClr val="473D38"/>
                  </a:solidFill>
                  <a:latin typeface="+mj-lt"/>
                  <a:cs typeface="Arial" panose="020B0604020202020204" pitchFamily="34" charset="0"/>
                </a:rPr>
                <a:t>: </a:t>
              </a:r>
              <a:r>
                <a:rPr lang="en-US" sz="1400" dirty="0">
                  <a:solidFill>
                    <a:srgbClr val="473D38"/>
                  </a:solidFill>
                  <a:latin typeface="+mj-lt"/>
                  <a:cs typeface="Arial" panose="020B0604020202020204" pitchFamily="34" charset="0"/>
                </a:rPr>
                <a:t>can assess both steatosis (CAP) and fibrosis (LSM).  Point-of-care, most </a:t>
              </a:r>
              <a:r>
                <a:rPr kumimoji="0" lang="en-US" sz="1400" i="0" u="none" strike="noStrike" kern="1200" cap="none" spc="0" normalizeH="0" baseline="0" noProof="0" dirty="0">
                  <a:ln>
                    <a:noFill/>
                  </a:ln>
                  <a:solidFill>
                    <a:srgbClr val="473D38"/>
                  </a:solidFill>
                  <a:effectLst/>
                  <a:uLnTx/>
                  <a:uFillTx/>
                  <a:latin typeface="+mj-lt"/>
                  <a:ea typeface="+mn-ea"/>
                  <a:cs typeface="Arial" panose="020B0604020202020204" pitchFamily="34" charset="0"/>
                </a:rPr>
                <a:t>widely used and  validated technique</a:t>
              </a:r>
              <a:r>
                <a:rPr kumimoji="0" lang="en-US" sz="1400" i="0" u="none" strike="noStrike" kern="1200" cap="none" spc="0" normalizeH="0" baseline="30000" noProof="0" dirty="0">
                  <a:ln>
                    <a:noFill/>
                  </a:ln>
                  <a:solidFill>
                    <a:srgbClr val="473D38"/>
                  </a:solidFill>
                  <a:effectLst/>
                  <a:uLnTx/>
                  <a:uFillTx/>
                  <a:latin typeface="+mj-lt"/>
                  <a:ea typeface="+mn-ea"/>
                  <a:cs typeface="Arial" panose="020B0604020202020204" pitchFamily="34" charset="0"/>
                </a:rPr>
                <a:t>1</a:t>
              </a:r>
            </a:p>
            <a:p>
              <a:pPr marL="285750" indent="-285750">
                <a:spcBef>
                  <a:spcPts val="600"/>
                </a:spcBef>
                <a:buFont typeface="Arial" panose="020B0604020202020204" pitchFamily="34" charset="0"/>
                <a:buChar char="•"/>
                <a:defRPr/>
              </a:pPr>
              <a:r>
                <a:rPr kumimoji="0" lang="en-US" sz="1400" b="1" i="0" u="none" strike="noStrike" kern="1200" cap="none" spc="0" normalizeH="0" baseline="0" noProof="0" dirty="0">
                  <a:ln>
                    <a:noFill/>
                  </a:ln>
                  <a:solidFill>
                    <a:srgbClr val="473D38"/>
                  </a:solidFill>
                  <a:effectLst/>
                  <a:uLnTx/>
                  <a:uFillTx/>
                  <a:latin typeface="+mj-lt"/>
                  <a:ea typeface="+mn-ea"/>
                  <a:cs typeface="Arial" panose="020B0604020202020204" pitchFamily="34" charset="0"/>
                </a:rPr>
                <a:t>MRE:</a:t>
              </a:r>
              <a:r>
                <a:rPr lang="en-GB" sz="1400" dirty="0">
                  <a:solidFill>
                    <a:srgbClr val="473D38"/>
                  </a:solidFill>
                  <a:latin typeface="+mj-lt"/>
                  <a:cs typeface="Arial" panose="020B0604020202020204" pitchFamily="34" charset="0"/>
                </a:rPr>
                <a:t> accurate for detecting and quantifying fibrosis but </a:t>
              </a:r>
              <a:r>
                <a:rPr lang="en-US" sz="1400" dirty="0">
                  <a:solidFill>
                    <a:srgbClr val="473D38"/>
                  </a:solidFill>
                  <a:latin typeface="+mj-lt"/>
                  <a:cs typeface="Arial" panose="020B0604020202020204" pitchFamily="34" charset="0"/>
                </a:rPr>
                <a:t>limited by availability and cost</a:t>
              </a:r>
              <a:r>
                <a:rPr lang="en-US" sz="1400" baseline="30000" dirty="0">
                  <a:solidFill>
                    <a:srgbClr val="473D38"/>
                  </a:solidFill>
                  <a:latin typeface="+mj-lt"/>
                  <a:cs typeface="Arial" panose="020B0604020202020204" pitchFamily="34" charset="0"/>
                </a:rPr>
                <a:t>1</a:t>
              </a:r>
              <a:endParaRPr kumimoji="0" lang="en-GB" sz="1400" b="1" i="0" u="none" strike="noStrike" kern="1200" cap="none" spc="0" normalizeH="0" baseline="0" noProof="0" dirty="0">
                <a:ln>
                  <a:noFill/>
                </a:ln>
                <a:solidFill>
                  <a:srgbClr val="473D38"/>
                </a:solidFill>
                <a:effectLst/>
                <a:uLnTx/>
                <a:uFillTx/>
                <a:latin typeface="+mj-lt"/>
                <a:ea typeface="+mn-ea"/>
                <a:cs typeface="Arial" panose="020B0604020202020204" pitchFamily="34" charset="0"/>
              </a:endParaRPr>
            </a:p>
          </p:txBody>
        </p:sp>
      </p:grpSp>
    </p:spTree>
    <p:extLst>
      <p:ext uri="{BB962C8B-B14F-4D97-AF65-F5344CB8AC3E}">
        <p14:creationId xmlns:p14="http://schemas.microsoft.com/office/powerpoint/2010/main" val="300212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E0E7B9-D6F9-413E-83FD-07D7A4E76093}"/>
              </a:ext>
            </a:extLst>
          </p:cNvPr>
          <p:cNvSpPr>
            <a:spLocks noGrp="1"/>
          </p:cNvSpPr>
          <p:nvPr>
            <p:ph sz="quarter" idx="15"/>
          </p:nvPr>
        </p:nvSpPr>
        <p:spPr/>
        <p:txBody>
          <a:bodyPr/>
          <a:lstStyle/>
          <a:p>
            <a:pPr marL="0" indent="0">
              <a:buNone/>
            </a:pPr>
            <a:r>
              <a:rPr lang="en-US" b="1" dirty="0"/>
              <a:t>Case study</a:t>
            </a:r>
            <a:endParaRPr lang="en-GB" b="1" dirty="0"/>
          </a:p>
          <a:p>
            <a:pPr marL="0" indent="0">
              <a:buNone/>
            </a:pPr>
            <a:endParaRPr lang="en-US" dirty="0"/>
          </a:p>
          <a:p>
            <a:r>
              <a:rPr lang="en-US" dirty="0"/>
              <a:t>57-year-old male with T2DM and hypertension</a:t>
            </a:r>
          </a:p>
          <a:p>
            <a:r>
              <a:rPr lang="en-US" dirty="0"/>
              <a:t>Denies smoking or alcohol/drug use</a:t>
            </a:r>
          </a:p>
          <a:p>
            <a:r>
              <a:rPr lang="en-US" dirty="0"/>
              <a:t>Negative for viral hepatitis</a:t>
            </a:r>
          </a:p>
          <a:p>
            <a:r>
              <a:rPr lang="en-US" dirty="0"/>
              <a:t>Current medications:</a:t>
            </a:r>
          </a:p>
          <a:p>
            <a:pPr lvl="1"/>
            <a:r>
              <a:rPr lang="en-US" dirty="0"/>
              <a:t>Losartan 50 mg BID, hydrochlorothiazide 12.5 mg QID, glipizide 10 mg BID, metformin 1000 mg BID</a:t>
            </a:r>
          </a:p>
          <a:p>
            <a:r>
              <a:rPr lang="en-US" dirty="0"/>
              <a:t>BMI 35.6 kg/m</a:t>
            </a:r>
            <a:r>
              <a:rPr lang="en-US" baseline="30000" dirty="0"/>
              <a:t>2</a:t>
            </a:r>
          </a:p>
          <a:p>
            <a:r>
              <a:rPr lang="en-US" dirty="0"/>
              <a:t>Current blood parameters of significance:</a:t>
            </a:r>
          </a:p>
          <a:p>
            <a:pPr lvl="1"/>
            <a:r>
              <a:rPr lang="en-US" dirty="0"/>
              <a:t>AST 51 IU/L, ALT 65 IU/L, GGT 83 IU/L, platelet count 155×10</a:t>
            </a:r>
            <a:r>
              <a:rPr lang="en-US" baseline="30000" dirty="0"/>
              <a:t>9</a:t>
            </a:r>
            <a:r>
              <a:rPr lang="en-US" dirty="0"/>
              <a:t>/L, HgA1c 8.1%, albumin 3.5 g/dL</a:t>
            </a:r>
          </a:p>
        </p:txBody>
      </p:sp>
      <p:sp>
        <p:nvSpPr>
          <p:cNvPr id="2" name="Title 1">
            <a:extLst>
              <a:ext uri="{FF2B5EF4-FFF2-40B4-BE49-F238E27FC236}">
                <a16:creationId xmlns:a16="http://schemas.microsoft.com/office/drawing/2014/main" id="{5D8AD887-0AEE-4D56-8019-F64FBD2D02E9}"/>
              </a:ext>
            </a:extLst>
          </p:cNvPr>
          <p:cNvSpPr>
            <a:spLocks noGrp="1"/>
          </p:cNvSpPr>
          <p:nvPr>
            <p:ph type="title"/>
          </p:nvPr>
        </p:nvSpPr>
        <p:spPr/>
        <p:txBody>
          <a:bodyPr/>
          <a:lstStyle/>
          <a:p>
            <a:r>
              <a:rPr lang="en-US" dirty="0"/>
              <a:t>Practical Application of Noninvasive Assessments of Liver Fibrosis</a:t>
            </a:r>
          </a:p>
        </p:txBody>
      </p:sp>
      <p:sp>
        <p:nvSpPr>
          <p:cNvPr id="26" name="Footer Placeholder 25">
            <a:extLst>
              <a:ext uri="{FF2B5EF4-FFF2-40B4-BE49-F238E27FC236}">
                <a16:creationId xmlns:a16="http://schemas.microsoft.com/office/drawing/2014/main" id="{312A62E2-1D8C-41C3-A41C-92986C1D715C}"/>
              </a:ext>
            </a:extLst>
          </p:cNvPr>
          <p:cNvSpPr>
            <a:spLocks noGrp="1"/>
          </p:cNvSpPr>
          <p:nvPr>
            <p:ph type="ftr" sz="quarter" idx="18"/>
          </p:nvPr>
        </p:nvSpPr>
        <p:spPr/>
        <p:txBody>
          <a:bodyPr/>
          <a:lstStyle/>
          <a:p>
            <a:endParaRPr lang="en-US" dirty="0"/>
          </a:p>
        </p:txBody>
      </p:sp>
      <p:sp>
        <p:nvSpPr>
          <p:cNvPr id="5" name="Slide Number Placeholder 4">
            <a:extLst>
              <a:ext uri="{FF2B5EF4-FFF2-40B4-BE49-F238E27FC236}">
                <a16:creationId xmlns:a16="http://schemas.microsoft.com/office/drawing/2014/main" id="{CCBCB653-E631-4B95-961A-A3972228F709}"/>
              </a:ext>
            </a:extLst>
          </p:cNvPr>
          <p:cNvSpPr>
            <a:spLocks noGrp="1"/>
          </p:cNvSpPr>
          <p:nvPr>
            <p:ph type="sldNum" sz="quarter" idx="19"/>
          </p:nvPr>
        </p:nvSpPr>
        <p:spPr/>
        <p:txBody>
          <a:bodyPr/>
          <a:lstStyle/>
          <a:p>
            <a:fld id="{332BCA22-4FB4-2145-AD2D-F8C6C2D7E600}" type="slidenum">
              <a:rPr lang="en-US" smtClean="0"/>
              <a:pPr/>
              <a:t>27</a:t>
            </a:fld>
            <a:endParaRPr lang="en-US" dirty="0"/>
          </a:p>
        </p:txBody>
      </p:sp>
      <p:sp>
        <p:nvSpPr>
          <p:cNvPr id="42" name="Text Placeholder 41">
            <a:extLst>
              <a:ext uri="{FF2B5EF4-FFF2-40B4-BE49-F238E27FC236}">
                <a16:creationId xmlns:a16="http://schemas.microsoft.com/office/drawing/2014/main" id="{142918C3-F31B-4DE6-8059-F8226FC93B14}"/>
              </a:ext>
            </a:extLst>
          </p:cNvPr>
          <p:cNvSpPr>
            <a:spLocks noGrp="1"/>
          </p:cNvSpPr>
          <p:nvPr>
            <p:ph type="body" sz="quarter" idx="20"/>
          </p:nvPr>
        </p:nvSpPr>
        <p:spPr>
          <a:xfrm>
            <a:off x="304800" y="6213902"/>
            <a:ext cx="10179050" cy="415498"/>
          </a:xfrm>
        </p:spPr>
        <p:txBody>
          <a:bodyPr/>
          <a:lstStyle/>
          <a:p>
            <a:r>
              <a:rPr lang="en-US" dirty="0"/>
              <a:t>ALT, alanine aminotransferase; APRI, aspartate aminotransferase to platelet ratio index; AST, aspartate aminotransferase; BID, twice daily; BMI, body mass index; FIB-4, fibrosis-4 index for liver fibrosis; GGT, gamma-glutamyl transferase; HgA1c, glycated hemoglobin; IFG, impaired fasting glucose; NAFLD, nonalcoholic fatty liver disease; QID, four times daily; T2DM, type 2 diabetes mellitus.</a:t>
            </a:r>
            <a:br>
              <a:rPr lang="en-US" dirty="0"/>
            </a:br>
            <a:r>
              <a:rPr lang="en-US" dirty="0"/>
              <a:t>Fictious case. This slide does not constitute medical advice. </a:t>
            </a:r>
            <a:endParaRPr lang="en-GB" dirty="0"/>
          </a:p>
        </p:txBody>
      </p:sp>
      <p:grpSp>
        <p:nvGrpSpPr>
          <p:cNvPr id="54" name="Group 53">
            <a:extLst>
              <a:ext uri="{FF2B5EF4-FFF2-40B4-BE49-F238E27FC236}">
                <a16:creationId xmlns:a16="http://schemas.microsoft.com/office/drawing/2014/main" id="{9DC4EC56-D9F8-4D2B-A570-5834072B3BEB}"/>
              </a:ext>
            </a:extLst>
          </p:cNvPr>
          <p:cNvGrpSpPr/>
          <p:nvPr/>
        </p:nvGrpSpPr>
        <p:grpSpPr>
          <a:xfrm>
            <a:off x="6508350" y="2643398"/>
            <a:ext cx="4966757" cy="1704935"/>
            <a:chOff x="6536267" y="1034745"/>
            <a:chExt cx="4966757" cy="1704935"/>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00695E5-1C99-4FF6-BCD4-D05968E12FA9}"/>
                    </a:ext>
                  </a:extLst>
                </p:cNvPr>
                <p:cNvSpPr txBox="1"/>
                <p:nvPr/>
              </p:nvSpPr>
              <p:spPr>
                <a:xfrm>
                  <a:off x="9447913" y="1953508"/>
                  <a:ext cx="570226" cy="786172"/>
                </a:xfrm>
                <a:prstGeom prst="rect">
                  <a:avLst/>
                </a:prstGeom>
              </p:spPr>
              <p:txBody>
                <a:bodyPr vert="horz" wrap="none" lIns="91440" tIns="45720" rIns="91440" bIns="45720" rtlCol="0">
                  <a:noAutofit/>
                </a:bodyPr>
                <a:lstStyle/>
                <a:p>
                  <a:pPr marL="0" indent="0">
                    <a:buNone/>
                  </a:pPr>
                  <a14:m>
                    <m:oMathPara xmlns:m="http://schemas.openxmlformats.org/officeDocument/2006/math">
                      <m:oMathParaPr>
                        <m:jc m:val="centerGroup"/>
                      </m:oMathParaPr>
                      <m:oMath xmlns:m="http://schemas.openxmlformats.org/officeDocument/2006/math">
                        <m:r>
                          <a:rPr lang="en-US" sz="3200" b="1" i="1" smtClean="0">
                            <a:latin typeface="Cambria Math" panose="02040503050406030204" pitchFamily="18" charset="0"/>
                            <a:ea typeface="Cambria Math" panose="02040503050406030204" pitchFamily="18" charset="0"/>
                            <a:cs typeface="Arial Unicode MS" pitchFamily="34" charset="-128"/>
                          </a:rPr>
                          <m:t>√</m:t>
                        </m:r>
                      </m:oMath>
                    </m:oMathPara>
                  </a14:m>
                  <a:endParaRPr lang="en-US" sz="3200" b="1" dirty="0">
                    <a:ea typeface="Arial Unicode MS" pitchFamily="34" charset="-128"/>
                    <a:cs typeface="Arial Unicode MS" pitchFamily="34" charset="-128"/>
                  </a:endParaRPr>
                </a:p>
              </p:txBody>
            </p:sp>
          </mc:Choice>
          <mc:Fallback xmlns="">
            <p:sp>
              <p:nvSpPr>
                <p:cNvPr id="21" name="TextBox 20">
                  <a:extLst>
                    <a:ext uri="{FF2B5EF4-FFF2-40B4-BE49-F238E27FC236}">
                      <a16:creationId xmlns:a16="http://schemas.microsoft.com/office/drawing/2014/main" id="{A00695E5-1C99-4FF6-BCD4-D05968E12FA9}"/>
                    </a:ext>
                  </a:extLst>
                </p:cNvPr>
                <p:cNvSpPr txBox="1">
                  <a:spLocks noRot="1" noChangeAspect="1" noMove="1" noResize="1" noEditPoints="1" noAdjustHandles="1" noChangeArrowheads="1" noChangeShapeType="1" noTextEdit="1"/>
                </p:cNvSpPr>
                <p:nvPr/>
              </p:nvSpPr>
              <p:spPr>
                <a:xfrm>
                  <a:off x="9447913" y="1953508"/>
                  <a:ext cx="570226" cy="786172"/>
                </a:xfrm>
                <a:prstGeom prst="rect">
                  <a:avLst/>
                </a:prstGeom>
                <a:blipFill>
                  <a:blip r:embed="rId2"/>
                  <a:stretch>
                    <a:fillRect/>
                  </a:stretch>
                </a:blipFill>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BEA64B8F-5B16-4650-893D-3C3B5EE3EB01}"/>
                </a:ext>
              </a:extLst>
            </p:cNvPr>
            <p:cNvGrpSpPr/>
            <p:nvPr/>
          </p:nvGrpSpPr>
          <p:grpSpPr>
            <a:xfrm>
              <a:off x="6536267" y="1034745"/>
              <a:ext cx="4966757" cy="1404032"/>
              <a:chOff x="6536267" y="1422811"/>
              <a:chExt cx="4966757" cy="1404032"/>
            </a:xfrm>
          </p:grpSpPr>
          <p:sp>
            <p:nvSpPr>
              <p:cNvPr id="9" name="TextBox 8">
                <a:extLst>
                  <a:ext uri="{FF2B5EF4-FFF2-40B4-BE49-F238E27FC236}">
                    <a16:creationId xmlns:a16="http://schemas.microsoft.com/office/drawing/2014/main" id="{BB536852-3113-4530-B4E4-DEBF08AD6019}"/>
                  </a:ext>
                </a:extLst>
              </p:cNvPr>
              <p:cNvSpPr txBox="1"/>
              <p:nvPr/>
            </p:nvSpPr>
            <p:spPr>
              <a:xfrm>
                <a:off x="7883964" y="1422811"/>
                <a:ext cx="919061" cy="285444"/>
              </a:xfrm>
              <a:prstGeom prst="rect">
                <a:avLst/>
              </a:prstGeom>
            </p:spPr>
            <p:txBody>
              <a:bodyPr vert="horz" wrap="none" lIns="91440" tIns="45720" rIns="91440" bIns="45720" rtlCol="0">
                <a:noAutofit/>
              </a:bodyPr>
              <a:lstStyle/>
              <a:p>
                <a:pPr marL="0" indent="0">
                  <a:buNone/>
                </a:pPr>
                <a:r>
                  <a:rPr lang="en-US" sz="1200" b="1" dirty="0">
                    <a:ea typeface="Arial Unicode MS" pitchFamily="34" charset="-128"/>
                    <a:cs typeface="Arial Unicode MS" pitchFamily="34" charset="-128"/>
                  </a:rPr>
                  <a:t>Age (years)</a:t>
                </a:r>
              </a:p>
            </p:txBody>
          </p:sp>
          <p:cxnSp>
            <p:nvCxnSpPr>
              <p:cNvPr id="10" name="Straight Connector 9">
                <a:extLst>
                  <a:ext uri="{FF2B5EF4-FFF2-40B4-BE49-F238E27FC236}">
                    <a16:creationId xmlns:a16="http://schemas.microsoft.com/office/drawing/2014/main" id="{4B2F21E8-12BC-4346-952E-6B97C1A8AEB7}"/>
                  </a:ext>
                </a:extLst>
              </p:cNvPr>
              <p:cNvCxnSpPr>
                <a:cxnSpLocks/>
              </p:cNvCxnSpPr>
              <p:nvPr/>
            </p:nvCxnSpPr>
            <p:spPr>
              <a:xfrm>
                <a:off x="7416711" y="2072608"/>
                <a:ext cx="3259186"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B81E5EA1-0652-419A-B5AA-2DB1B0596B89}"/>
                  </a:ext>
                </a:extLst>
              </p:cNvPr>
              <p:cNvSpPr txBox="1"/>
              <p:nvPr/>
            </p:nvSpPr>
            <p:spPr>
              <a:xfrm>
                <a:off x="9191011" y="1422811"/>
                <a:ext cx="1225415" cy="332547"/>
              </a:xfrm>
              <a:prstGeom prst="rect">
                <a:avLst/>
              </a:prstGeom>
            </p:spPr>
            <p:txBody>
              <a:bodyPr vert="horz" wrap="none" lIns="91440" tIns="45720" rIns="91440" bIns="45720" rtlCol="0">
                <a:noAutofit/>
              </a:bodyPr>
              <a:lstStyle/>
              <a:p>
                <a:pPr marL="0" indent="0">
                  <a:buNone/>
                </a:pPr>
                <a:r>
                  <a:rPr lang="en-US" sz="1200" b="1" dirty="0">
                    <a:ea typeface="Arial Unicode MS" pitchFamily="34" charset="-128"/>
                    <a:cs typeface="Arial Unicode MS" pitchFamily="34" charset="-128"/>
                  </a:rPr>
                  <a:t>AST level (IU/L)</a:t>
                </a:r>
              </a:p>
              <a:p>
                <a:pPr marL="0" indent="0">
                  <a:buNone/>
                </a:pPr>
                <a:endParaRPr lang="en-US" sz="1200" b="1" dirty="0">
                  <a:ea typeface="Arial Unicode MS" pitchFamily="34" charset="-128"/>
                  <a:cs typeface="Arial Unicode MS" pitchFamily="34" charset="-128"/>
                </a:endParaRPr>
              </a:p>
            </p:txBody>
          </p:sp>
          <p:sp>
            <p:nvSpPr>
              <p:cNvPr id="12" name="TextBox 11">
                <a:extLst>
                  <a:ext uri="{FF2B5EF4-FFF2-40B4-BE49-F238E27FC236}">
                    <a16:creationId xmlns:a16="http://schemas.microsoft.com/office/drawing/2014/main" id="{5F745E6F-A00A-4822-955C-151F428F9B58}"/>
                  </a:ext>
                </a:extLst>
              </p:cNvPr>
              <p:cNvSpPr txBox="1"/>
              <p:nvPr/>
            </p:nvSpPr>
            <p:spPr>
              <a:xfrm>
                <a:off x="7504780" y="2149149"/>
                <a:ext cx="1686231" cy="285445"/>
              </a:xfrm>
              <a:prstGeom prst="rect">
                <a:avLst/>
              </a:prstGeom>
            </p:spPr>
            <p:txBody>
              <a:bodyPr vert="horz" wrap="none" lIns="91440" tIns="45720" rIns="91440" bIns="45720" rtlCol="0">
                <a:noAutofit/>
              </a:bodyPr>
              <a:lstStyle/>
              <a:p>
                <a:pPr marL="0" indent="0">
                  <a:buNone/>
                </a:pPr>
                <a:r>
                  <a:rPr lang="en-US" sz="1200" b="1" dirty="0">
                    <a:ea typeface="Arial Unicode MS" pitchFamily="34" charset="-128"/>
                    <a:cs typeface="Arial Unicode MS" pitchFamily="34" charset="-128"/>
                  </a:rPr>
                  <a:t>Platelet count (10</a:t>
                </a:r>
                <a:r>
                  <a:rPr lang="en-US" sz="1200" b="1" baseline="30000" dirty="0">
                    <a:ea typeface="Arial Unicode MS" pitchFamily="34" charset="-128"/>
                    <a:cs typeface="Arial Unicode MS" pitchFamily="34" charset="-128"/>
                  </a:rPr>
                  <a:t>9</a:t>
                </a:r>
                <a:r>
                  <a:rPr lang="en-US" sz="1200" b="1" dirty="0">
                    <a:ea typeface="Arial Unicode MS" pitchFamily="34" charset="-128"/>
                    <a:cs typeface="Arial Unicode MS" pitchFamily="34" charset="-128"/>
                  </a:rPr>
                  <a:t>/L)</a:t>
                </a:r>
              </a:p>
            </p:txBody>
          </p:sp>
          <p:sp>
            <p:nvSpPr>
              <p:cNvPr id="13" name="TextBox 12">
                <a:extLst>
                  <a:ext uri="{FF2B5EF4-FFF2-40B4-BE49-F238E27FC236}">
                    <a16:creationId xmlns:a16="http://schemas.microsoft.com/office/drawing/2014/main" id="{C55020AC-DA93-49CD-A700-E308CF9ED284}"/>
                  </a:ext>
                </a:extLst>
              </p:cNvPr>
              <p:cNvSpPr txBox="1"/>
              <p:nvPr/>
            </p:nvSpPr>
            <p:spPr>
              <a:xfrm>
                <a:off x="9794055" y="2178842"/>
                <a:ext cx="851267" cy="305886"/>
              </a:xfrm>
              <a:prstGeom prst="rect">
                <a:avLst/>
              </a:prstGeom>
            </p:spPr>
            <p:txBody>
              <a:bodyPr vert="horz" wrap="none" lIns="91440" tIns="45720" rIns="91440" bIns="45720" rtlCol="0">
                <a:noAutofit/>
              </a:bodyPr>
              <a:lstStyle/>
              <a:p>
                <a:pPr marL="0" indent="0">
                  <a:buNone/>
                </a:pPr>
                <a:r>
                  <a:rPr lang="en-US" sz="1200" b="1" dirty="0">
                    <a:ea typeface="Arial Unicode MS" pitchFamily="34" charset="-128"/>
                    <a:cs typeface="Arial Unicode MS" pitchFamily="34" charset="-128"/>
                  </a:rPr>
                  <a:t>ALT level (IU/L)</a:t>
                </a:r>
              </a:p>
            </p:txBody>
          </p:sp>
          <p:sp>
            <p:nvSpPr>
              <p:cNvPr id="14" name="Rectangle: Rounded Corners 13">
                <a:extLst>
                  <a:ext uri="{FF2B5EF4-FFF2-40B4-BE49-F238E27FC236}">
                    <a16:creationId xmlns:a16="http://schemas.microsoft.com/office/drawing/2014/main" id="{0A964B34-FA21-4CBD-9F02-CDFD133A2F70}"/>
                  </a:ext>
                </a:extLst>
              </p:cNvPr>
              <p:cNvSpPr/>
              <p:nvPr/>
            </p:nvSpPr>
            <p:spPr>
              <a:xfrm>
                <a:off x="7999811" y="1708311"/>
                <a:ext cx="625579" cy="303825"/>
              </a:xfrm>
              <a:prstGeom prst="round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0000"/>
                    </a:solidFill>
                    <a:latin typeface="Arial" panose="020B0604020202020204" pitchFamily="34" charset="0"/>
                    <a:cs typeface="Arial" panose="020B0604020202020204" pitchFamily="34" charset="0"/>
                  </a:rPr>
                  <a:t>57</a:t>
                </a:r>
              </a:p>
            </p:txBody>
          </p:sp>
          <p:sp>
            <p:nvSpPr>
              <p:cNvPr id="15" name="Rectangle: Rounded Corners 14">
                <a:extLst>
                  <a:ext uri="{FF2B5EF4-FFF2-40B4-BE49-F238E27FC236}">
                    <a16:creationId xmlns:a16="http://schemas.microsoft.com/office/drawing/2014/main" id="{A78D50A8-CC16-485B-A33C-00A23EA5F505}"/>
                  </a:ext>
                </a:extLst>
              </p:cNvPr>
              <p:cNvSpPr/>
              <p:nvPr/>
            </p:nvSpPr>
            <p:spPr>
              <a:xfrm>
                <a:off x="9392560" y="1726599"/>
                <a:ext cx="625579" cy="303825"/>
              </a:xfrm>
              <a:prstGeom prst="round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rgbClr val="000000"/>
                    </a:solidFill>
                    <a:latin typeface="Arial" panose="020B0604020202020204" pitchFamily="34" charset="0"/>
                    <a:cs typeface="Arial" panose="020B0604020202020204" pitchFamily="34" charset="0"/>
                  </a:rPr>
                  <a:t>51</a:t>
                </a:r>
              </a:p>
            </p:txBody>
          </p:sp>
          <p:sp>
            <p:nvSpPr>
              <p:cNvPr id="16" name="Rectangle: Rounded Corners 15">
                <a:extLst>
                  <a:ext uri="{FF2B5EF4-FFF2-40B4-BE49-F238E27FC236}">
                    <a16:creationId xmlns:a16="http://schemas.microsoft.com/office/drawing/2014/main" id="{A7AEF0C7-D86E-44C4-9190-5BD9FD0DBB3F}"/>
                  </a:ext>
                </a:extLst>
              </p:cNvPr>
              <p:cNvSpPr/>
              <p:nvPr/>
            </p:nvSpPr>
            <p:spPr>
              <a:xfrm>
                <a:off x="9906899" y="2498487"/>
                <a:ext cx="625579" cy="303825"/>
              </a:xfrm>
              <a:prstGeom prst="round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rgbClr val="000000"/>
                    </a:solidFill>
                    <a:latin typeface="Arial" panose="020B0604020202020204" pitchFamily="34" charset="0"/>
                    <a:cs typeface="Arial" panose="020B0604020202020204" pitchFamily="34" charset="0"/>
                  </a:rPr>
                  <a:t>65</a:t>
                </a:r>
              </a:p>
            </p:txBody>
          </p:sp>
          <p:sp>
            <p:nvSpPr>
              <p:cNvPr id="17" name="Rectangle: Rounded Corners 16">
                <a:extLst>
                  <a:ext uri="{FF2B5EF4-FFF2-40B4-BE49-F238E27FC236}">
                    <a16:creationId xmlns:a16="http://schemas.microsoft.com/office/drawing/2014/main" id="{A92986E7-ED99-44E9-A0E3-6D49B289744D}"/>
                  </a:ext>
                </a:extLst>
              </p:cNvPr>
              <p:cNvSpPr/>
              <p:nvPr/>
            </p:nvSpPr>
            <p:spPr>
              <a:xfrm>
                <a:off x="8030705" y="2484728"/>
                <a:ext cx="625579" cy="303825"/>
              </a:xfrm>
              <a:prstGeom prst="roundRect">
                <a:avLst/>
              </a:prstGeom>
              <a:no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rgbClr val="000000"/>
                    </a:solidFill>
                    <a:latin typeface="Arial" panose="020B0604020202020204" pitchFamily="34" charset="0"/>
                    <a:cs typeface="Arial" panose="020B0604020202020204" pitchFamily="34" charset="0"/>
                  </a:rPr>
                  <a:t>155</a:t>
                </a:r>
              </a:p>
            </p:txBody>
          </p:sp>
          <p:sp>
            <p:nvSpPr>
              <p:cNvPr id="18" name="TextBox 17">
                <a:extLst>
                  <a:ext uri="{FF2B5EF4-FFF2-40B4-BE49-F238E27FC236}">
                    <a16:creationId xmlns:a16="http://schemas.microsoft.com/office/drawing/2014/main" id="{5508F83B-8225-439C-8C15-380B7C78D5FD}"/>
                  </a:ext>
                </a:extLst>
              </p:cNvPr>
              <p:cNvSpPr txBox="1"/>
              <p:nvPr/>
            </p:nvSpPr>
            <p:spPr>
              <a:xfrm>
                <a:off x="6536267" y="1875713"/>
                <a:ext cx="570226" cy="393790"/>
              </a:xfrm>
              <a:prstGeom prst="rect">
                <a:avLst/>
              </a:prstGeom>
            </p:spPr>
            <p:txBody>
              <a:bodyPr vert="horz" wrap="none" lIns="91440" tIns="45720" rIns="91440" bIns="45720" rtlCol="0">
                <a:noAutofit/>
              </a:bodyPr>
              <a:lstStyle/>
              <a:p>
                <a:pPr marL="0" indent="0">
                  <a:buNone/>
                </a:pPr>
                <a:r>
                  <a:rPr lang="en-US" sz="1600" b="1" dirty="0">
                    <a:ea typeface="Arial Unicode MS" pitchFamily="34" charset="-128"/>
                    <a:cs typeface="Arial Unicode MS" pitchFamily="34" charset="-128"/>
                  </a:rPr>
                  <a:t>FIB-4 </a:t>
                </a:r>
              </a:p>
            </p:txBody>
          </p:sp>
          <p:sp>
            <p:nvSpPr>
              <p:cNvPr id="19" name="TextBox 18">
                <a:extLst>
                  <a:ext uri="{FF2B5EF4-FFF2-40B4-BE49-F238E27FC236}">
                    <a16:creationId xmlns:a16="http://schemas.microsoft.com/office/drawing/2014/main" id="{D05080AA-F7FD-4030-8995-7686071C22BE}"/>
                  </a:ext>
                </a:extLst>
              </p:cNvPr>
              <p:cNvSpPr txBox="1"/>
              <p:nvPr/>
            </p:nvSpPr>
            <p:spPr>
              <a:xfrm>
                <a:off x="7121940" y="1875713"/>
                <a:ext cx="263868" cy="393790"/>
              </a:xfrm>
              <a:prstGeom prst="rect">
                <a:avLst/>
              </a:prstGeom>
            </p:spPr>
            <p:txBody>
              <a:bodyPr vert="horz" wrap="none" lIns="91440" tIns="45720" rIns="91440" bIns="45720" rtlCol="0">
                <a:noAutofit/>
              </a:bodyPr>
              <a:lstStyle/>
              <a:p>
                <a:pPr marL="0" indent="0">
                  <a:buNone/>
                </a:pPr>
                <a:r>
                  <a:rPr lang="en-US" sz="1600" b="1" dirty="0">
                    <a:ea typeface="Arial Unicode MS" pitchFamily="34" charset="-128"/>
                    <a:cs typeface="Arial Unicode MS" pitchFamily="34" charset="-128"/>
                  </a:rPr>
                  <a:t>= </a:t>
                </a:r>
              </a:p>
            </p:txBody>
          </p:sp>
          <p:sp>
            <p:nvSpPr>
              <p:cNvPr id="20" name="TextBox 19">
                <a:extLst>
                  <a:ext uri="{FF2B5EF4-FFF2-40B4-BE49-F238E27FC236}">
                    <a16:creationId xmlns:a16="http://schemas.microsoft.com/office/drawing/2014/main" id="{F775F026-DE2A-44D5-8CCE-D4AB8A9EA2AC}"/>
                  </a:ext>
                </a:extLst>
              </p:cNvPr>
              <p:cNvSpPr txBox="1"/>
              <p:nvPr/>
            </p:nvSpPr>
            <p:spPr>
              <a:xfrm>
                <a:off x="10653374" y="1875713"/>
                <a:ext cx="263868" cy="393790"/>
              </a:xfrm>
              <a:prstGeom prst="rect">
                <a:avLst/>
              </a:prstGeom>
            </p:spPr>
            <p:txBody>
              <a:bodyPr vert="horz" wrap="none" lIns="91440" tIns="45720" rIns="91440" bIns="45720" rtlCol="0">
                <a:noAutofit/>
              </a:bodyPr>
              <a:lstStyle/>
              <a:p>
                <a:pPr marL="0" indent="0">
                  <a:buNone/>
                </a:pPr>
                <a:r>
                  <a:rPr lang="en-US" sz="1600" b="1" dirty="0">
                    <a:ea typeface="Arial Unicode MS" pitchFamily="34" charset="-128"/>
                    <a:cs typeface="Arial Unicode MS" pitchFamily="34" charset="-128"/>
                  </a:rPr>
                  <a:t>= </a:t>
                </a:r>
              </a:p>
            </p:txBody>
          </p:sp>
          <p:sp>
            <p:nvSpPr>
              <p:cNvPr id="22" name="TextBox 21">
                <a:extLst>
                  <a:ext uri="{FF2B5EF4-FFF2-40B4-BE49-F238E27FC236}">
                    <a16:creationId xmlns:a16="http://schemas.microsoft.com/office/drawing/2014/main" id="{178C17D2-C95B-4040-9972-61B7A7BE8C10}"/>
                  </a:ext>
                </a:extLst>
              </p:cNvPr>
              <p:cNvSpPr txBox="1"/>
              <p:nvPr/>
            </p:nvSpPr>
            <p:spPr>
              <a:xfrm>
                <a:off x="8865084" y="1678817"/>
                <a:ext cx="263868" cy="393790"/>
              </a:xfrm>
              <a:prstGeom prst="rect">
                <a:avLst/>
              </a:prstGeom>
            </p:spPr>
            <p:txBody>
              <a:bodyPr vert="horz" wrap="none" lIns="91440" tIns="45720" rIns="91440" bIns="45720" rtlCol="0">
                <a:noAutofit/>
              </a:bodyPr>
              <a:lstStyle/>
              <a:p>
                <a:pPr marL="0" indent="0">
                  <a:buNone/>
                </a:pPr>
                <a:r>
                  <a:rPr lang="en-US" sz="1600" b="1" i="1" dirty="0">
                    <a:ea typeface="Arial Unicode MS" pitchFamily="34" charset="-128"/>
                    <a:cs typeface="Arial Unicode MS" pitchFamily="34" charset="-128"/>
                  </a:rPr>
                  <a:t>x</a:t>
                </a:r>
              </a:p>
            </p:txBody>
          </p:sp>
          <p:sp>
            <p:nvSpPr>
              <p:cNvPr id="23" name="TextBox 22">
                <a:extLst>
                  <a:ext uri="{FF2B5EF4-FFF2-40B4-BE49-F238E27FC236}">
                    <a16:creationId xmlns:a16="http://schemas.microsoft.com/office/drawing/2014/main" id="{1940133B-61CD-452F-B1FF-0C2CE3BC692B}"/>
                  </a:ext>
                </a:extLst>
              </p:cNvPr>
              <p:cNvSpPr txBox="1"/>
              <p:nvPr/>
            </p:nvSpPr>
            <p:spPr>
              <a:xfrm>
                <a:off x="9096730" y="2433053"/>
                <a:ext cx="263868" cy="393790"/>
              </a:xfrm>
              <a:prstGeom prst="rect">
                <a:avLst/>
              </a:prstGeom>
            </p:spPr>
            <p:txBody>
              <a:bodyPr vert="horz" wrap="none" lIns="91440" tIns="45720" rIns="91440" bIns="45720" rtlCol="0">
                <a:noAutofit/>
              </a:bodyPr>
              <a:lstStyle/>
              <a:p>
                <a:pPr marL="0" indent="0">
                  <a:buNone/>
                </a:pPr>
                <a:r>
                  <a:rPr lang="en-US" sz="1600" b="1" i="1" dirty="0">
                    <a:ea typeface="Arial Unicode MS" pitchFamily="34" charset="-128"/>
                    <a:cs typeface="Arial Unicode MS" pitchFamily="34" charset="-128"/>
                  </a:rPr>
                  <a:t>x</a:t>
                </a:r>
              </a:p>
            </p:txBody>
          </p:sp>
          <p:sp>
            <p:nvSpPr>
              <p:cNvPr id="24" name="Rectangle: Rounded Corners 23">
                <a:extLst>
                  <a:ext uri="{FF2B5EF4-FFF2-40B4-BE49-F238E27FC236}">
                    <a16:creationId xmlns:a16="http://schemas.microsoft.com/office/drawing/2014/main" id="{7BA557CF-957E-4F39-868D-80776202C91B}"/>
                  </a:ext>
                </a:extLst>
              </p:cNvPr>
              <p:cNvSpPr/>
              <p:nvPr/>
            </p:nvSpPr>
            <p:spPr>
              <a:xfrm>
                <a:off x="10877445" y="1920695"/>
                <a:ext cx="625579" cy="303825"/>
              </a:xfrm>
              <a:prstGeom prst="roundRect">
                <a:avLst/>
              </a:prstGeom>
              <a:solidFill>
                <a:schemeClr val="accent6">
                  <a:lumMod val="40000"/>
                  <a:lumOff val="60000"/>
                </a:schemeClr>
              </a:solidFill>
              <a:ln>
                <a:solidFill>
                  <a:schemeClr val="tx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b="1" dirty="0">
                    <a:solidFill>
                      <a:srgbClr val="000000"/>
                    </a:solidFill>
                    <a:latin typeface="Arial" panose="020B0604020202020204" pitchFamily="34" charset="0"/>
                    <a:cs typeface="Arial" panose="020B0604020202020204" pitchFamily="34" charset="0"/>
                  </a:rPr>
                  <a:t>2.33</a:t>
                </a:r>
              </a:p>
            </p:txBody>
          </p:sp>
        </p:grpSp>
      </p:grpSp>
      <p:sp>
        <p:nvSpPr>
          <p:cNvPr id="60" name="Rectangle: Rounded Corners 59">
            <a:extLst>
              <a:ext uri="{FF2B5EF4-FFF2-40B4-BE49-F238E27FC236}">
                <a16:creationId xmlns:a16="http://schemas.microsoft.com/office/drawing/2014/main" id="{285E0326-0EE1-41E4-9463-46D374224FA4}"/>
              </a:ext>
            </a:extLst>
          </p:cNvPr>
          <p:cNvSpPr/>
          <p:nvPr/>
        </p:nvSpPr>
        <p:spPr>
          <a:xfrm>
            <a:off x="6096000" y="2579556"/>
            <a:ext cx="5791200" cy="1698888"/>
          </a:xfrm>
          <a:prstGeom prst="roundRect">
            <a:avLst/>
          </a:prstGeom>
          <a:noFill/>
          <a:ln w="12700">
            <a:solidFill>
              <a:schemeClr val="accent1"/>
            </a:solidFill>
          </a:ln>
          <a:effectLst/>
        </p:spPr>
        <p:style>
          <a:lnRef idx="0">
            <a:schemeClr val="accent2"/>
          </a:lnRef>
          <a:fillRef idx="3">
            <a:schemeClr val="accent2"/>
          </a:fillRef>
          <a:effectRef idx="3">
            <a:schemeClr val="accent2"/>
          </a:effectRef>
          <a:fontRef idx="minor">
            <a:schemeClr val="lt1"/>
          </a:fontRef>
        </p:style>
        <p:txBody>
          <a:bodyPr rtlCol="0" anchor="ctr">
            <a:noAutofit/>
          </a:bodyPr>
          <a:lstStyle/>
          <a:p>
            <a:pPr algn="ctr"/>
            <a:endParaRPr lang="en-US" dirty="0" err="1">
              <a:solidFill>
                <a:schemeClr val="tx1">
                  <a:lumMod val="75000"/>
                  <a:lumOff val="25000"/>
                </a:schemeClr>
              </a:solidFill>
            </a:endParaRPr>
          </a:p>
        </p:txBody>
      </p:sp>
      <p:sp>
        <p:nvSpPr>
          <p:cNvPr id="4" name="TextBox 3">
            <a:extLst>
              <a:ext uri="{FF2B5EF4-FFF2-40B4-BE49-F238E27FC236}">
                <a16:creationId xmlns:a16="http://schemas.microsoft.com/office/drawing/2014/main" id="{A8F30EF6-EDDC-4BC5-82A1-23A8D8B9BD7E}"/>
              </a:ext>
            </a:extLst>
          </p:cNvPr>
          <p:cNvSpPr txBox="1"/>
          <p:nvPr/>
        </p:nvSpPr>
        <p:spPr>
          <a:xfrm>
            <a:off x="6096000" y="4328578"/>
            <a:ext cx="5791200" cy="461665"/>
          </a:xfrm>
          <a:prstGeom prst="rect">
            <a:avLst/>
          </a:prstGeom>
          <a:noFill/>
        </p:spPr>
        <p:txBody>
          <a:bodyPr wrap="square" rtlCol="0">
            <a:spAutoFit/>
          </a:bodyPr>
          <a:lstStyle/>
          <a:p>
            <a:pPr>
              <a:spcBef>
                <a:spcPts val="0"/>
              </a:spcBef>
            </a:pPr>
            <a:r>
              <a:rPr lang="en-US" sz="1200" dirty="0"/>
              <a:t>Multiple FIB-4 calculators are available online.  One such example: </a:t>
            </a:r>
          </a:p>
          <a:p>
            <a:pPr>
              <a:spcBef>
                <a:spcPts val="0"/>
              </a:spcBef>
            </a:pPr>
            <a:r>
              <a:rPr lang="en-US" sz="1200" dirty="0">
                <a:hlinkClick r:id="rId3">
                  <a:extLst>
                    <a:ext uri="{A12FA001-AC4F-418D-AE19-62706E023703}">
                      <ahyp:hlinkClr xmlns:ahyp="http://schemas.microsoft.com/office/drawing/2018/hyperlinkcolor" val="tx"/>
                    </a:ext>
                  </a:extLst>
                </a:hlinkClick>
              </a:rPr>
              <a:t>https://www.mdcalc.com/fibrosis-4-fib-4-index-liverfibrosis</a:t>
            </a:r>
            <a:r>
              <a:rPr lang="en-US" sz="1200" dirty="0"/>
              <a:t> </a:t>
            </a:r>
          </a:p>
        </p:txBody>
      </p:sp>
    </p:spTree>
    <p:extLst>
      <p:ext uri="{BB962C8B-B14F-4D97-AF65-F5344CB8AC3E}">
        <p14:creationId xmlns:p14="http://schemas.microsoft.com/office/powerpoint/2010/main" val="5811292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B5FDA996-858A-4A11-9A4F-F5053DF704F4}"/>
              </a:ext>
            </a:extLst>
          </p:cNvPr>
          <p:cNvSpPr>
            <a:spLocks noGrp="1"/>
          </p:cNvSpPr>
          <p:nvPr>
            <p:ph sz="quarter" idx="15"/>
          </p:nvPr>
        </p:nvSpPr>
        <p:spPr>
          <a:xfrm>
            <a:off x="320040" y="3849262"/>
            <a:ext cx="6547531" cy="2269206"/>
          </a:xfrm>
        </p:spPr>
        <p:txBody>
          <a:bodyPr/>
          <a:lstStyle/>
          <a:p>
            <a:pPr marL="457200" indent="-457200">
              <a:spcBef>
                <a:spcPts val="0"/>
              </a:spcBef>
              <a:buFont typeface="+mj-lt"/>
              <a:buAutoNum type="arabicPeriod"/>
            </a:pPr>
            <a:r>
              <a:rPr lang="en-US" sz="1100" b="1" dirty="0"/>
              <a:t>Metabolic risk factors: central obesity, high triglycerides, low HDL cholesterol, hypertension, prediabetes, or insulin resistance. </a:t>
            </a:r>
          </a:p>
          <a:p>
            <a:pPr marL="457200" indent="-457200">
              <a:spcBef>
                <a:spcPts val="0"/>
              </a:spcBef>
              <a:buFont typeface="+mj-lt"/>
              <a:buAutoNum type="arabicPeriod"/>
            </a:pPr>
            <a:r>
              <a:rPr lang="en-US" sz="1100" dirty="0"/>
              <a:t>For patients 65+, use FIB-4 &lt; 2.0 as the lower cutoff. Higher cutoff does not change. </a:t>
            </a:r>
          </a:p>
          <a:p>
            <a:pPr marL="457200" indent="-457200">
              <a:spcBef>
                <a:spcPts val="0"/>
              </a:spcBef>
              <a:buFont typeface="+mj-lt"/>
              <a:buAutoNum type="arabicPeriod"/>
            </a:pPr>
            <a:r>
              <a:rPr lang="en-US" sz="1100" dirty="0"/>
              <a:t>Other NITs derived from routine laboratories can be used instead of FIB-4. </a:t>
            </a:r>
          </a:p>
          <a:p>
            <a:pPr marL="457200" indent="-457200">
              <a:spcBef>
                <a:spcPts val="0"/>
              </a:spcBef>
              <a:buFont typeface="+mj-lt"/>
              <a:buAutoNum type="arabicPeriod"/>
            </a:pPr>
            <a:r>
              <a:rPr lang="en-US" sz="1100" dirty="0"/>
              <a:t>Many online FIB-4 calculators are available such as </a:t>
            </a:r>
            <a:r>
              <a:rPr lang="en-US" sz="1100" dirty="0">
                <a:hlinkClick r:id="rId3">
                  <a:extLst>
                    <a:ext uri="{A12FA001-AC4F-418D-AE19-62706E023703}">
                      <ahyp:hlinkClr xmlns:ahyp="http://schemas.microsoft.com/office/drawing/2018/hyperlinkcolor" val="tx"/>
                    </a:ext>
                  </a:extLst>
                </a:hlinkClick>
              </a:rPr>
              <a:t>https://www.mdcalc.com/fibrosis-4-fib-4-index-liverfibrosis</a:t>
            </a:r>
            <a:r>
              <a:rPr lang="en-US" sz="1100" dirty="0"/>
              <a:t> </a:t>
            </a:r>
          </a:p>
          <a:p>
            <a:pPr marL="457200" indent="-457200">
              <a:spcBef>
                <a:spcPts val="0"/>
              </a:spcBef>
              <a:buFont typeface="+mj-lt"/>
              <a:buAutoNum type="arabicPeriod"/>
            </a:pPr>
            <a:r>
              <a:rPr lang="en-US" sz="1100" dirty="0"/>
              <a:t>Ultrasound acceptable if vibration-controlled transient elastography (VCTE, </a:t>
            </a:r>
            <a:r>
              <a:rPr lang="en-US" sz="1100" dirty="0" err="1"/>
              <a:t>FibroScanR</a:t>
            </a:r>
            <a:r>
              <a:rPr lang="en-US" sz="1100" dirty="0"/>
              <a:t>) is unavailable. Consider referral to hepatologist for patients with hepatic steatosis on ultrasound who are indeterminate or high risk based on FIB-4 </a:t>
            </a:r>
          </a:p>
          <a:p>
            <a:pPr marL="457200" indent="-457200">
              <a:spcBef>
                <a:spcPts val="0"/>
              </a:spcBef>
              <a:buFont typeface="+mj-lt"/>
              <a:buAutoNum type="arabicPeriod"/>
            </a:pPr>
            <a:r>
              <a:rPr lang="en-US" sz="1100" dirty="0"/>
              <a:t>LSM values are for VCTE (</a:t>
            </a:r>
            <a:r>
              <a:rPr lang="en-US" sz="1100" dirty="0" err="1"/>
              <a:t>FibroScanR</a:t>
            </a:r>
            <a:r>
              <a:rPr lang="en-US" sz="1100" dirty="0"/>
              <a:t>). Other techniques such as bidimensional shear wave elastography or point shear wave elastography can also be used to measure LSM. Proprietary commercially available blood NITs may be considered for patients considered indeterminate or high risk based on FIB-4 or APRI, or where LSM unavailable. </a:t>
            </a:r>
          </a:p>
          <a:p>
            <a:pPr marL="457200" indent="-457200">
              <a:spcBef>
                <a:spcPts val="0"/>
              </a:spcBef>
              <a:buFont typeface="+mj-lt"/>
              <a:buAutoNum type="arabicPeriod"/>
            </a:pPr>
            <a:r>
              <a:rPr lang="en-US" sz="1100" dirty="0"/>
              <a:t>Eddowes et al.† used 8.2 and 12.1 kPa as cutoffs for LSM using VCTE. Validation of simple (rounded) cutoffs reported by </a:t>
            </a:r>
            <a:r>
              <a:rPr lang="en-US" sz="1100" dirty="0" err="1"/>
              <a:t>Papatheodoridi</a:t>
            </a:r>
            <a:r>
              <a:rPr lang="en-US" sz="1100" dirty="0"/>
              <a:t> et al.‡ </a:t>
            </a:r>
          </a:p>
          <a:p>
            <a:pPr marL="457200" indent="-457200">
              <a:spcBef>
                <a:spcPts val="0"/>
              </a:spcBef>
              <a:buFont typeface="+mj-lt"/>
              <a:buAutoNum type="arabicPeriod"/>
            </a:pPr>
            <a:endParaRPr lang="en-GB" sz="1100" dirty="0"/>
          </a:p>
        </p:txBody>
      </p:sp>
      <p:sp>
        <p:nvSpPr>
          <p:cNvPr id="2" name="Title 1">
            <a:extLst>
              <a:ext uri="{FF2B5EF4-FFF2-40B4-BE49-F238E27FC236}">
                <a16:creationId xmlns:a16="http://schemas.microsoft.com/office/drawing/2014/main" id="{D8883537-BB77-41BF-B599-AE85F76D3979}"/>
              </a:ext>
            </a:extLst>
          </p:cNvPr>
          <p:cNvSpPr>
            <a:spLocks noGrp="1"/>
          </p:cNvSpPr>
          <p:nvPr>
            <p:ph type="title"/>
          </p:nvPr>
        </p:nvSpPr>
        <p:spPr/>
        <p:txBody>
          <a:bodyPr/>
          <a:lstStyle/>
          <a:p>
            <a:r>
              <a:rPr lang="en-US" dirty="0"/>
              <a:t>AGA Screening Algorithm for Advanced Fibrosis Related to Nonalcoholic Fatty Liver Disease*</a:t>
            </a:r>
          </a:p>
        </p:txBody>
      </p:sp>
      <p:sp>
        <p:nvSpPr>
          <p:cNvPr id="5" name="Footer Placeholder 4">
            <a:extLst>
              <a:ext uri="{FF2B5EF4-FFF2-40B4-BE49-F238E27FC236}">
                <a16:creationId xmlns:a16="http://schemas.microsoft.com/office/drawing/2014/main" id="{A2AD6E6D-BF02-40E8-B4D5-D3339CDEEDCF}"/>
              </a:ext>
            </a:extLst>
          </p:cNvPr>
          <p:cNvSpPr>
            <a:spLocks noGrp="1"/>
          </p:cNvSpPr>
          <p:nvPr>
            <p:ph type="ftr" sz="quarter" idx="17"/>
          </p:nvPr>
        </p:nvSpPr>
        <p:spPr/>
        <p:txBody>
          <a:bodyPr/>
          <a:lstStyle/>
          <a:p>
            <a:endParaRPr lang="en-US" dirty="0"/>
          </a:p>
        </p:txBody>
      </p:sp>
      <p:sp>
        <p:nvSpPr>
          <p:cNvPr id="4" name="Slide Number Placeholder 3">
            <a:extLst>
              <a:ext uri="{FF2B5EF4-FFF2-40B4-BE49-F238E27FC236}">
                <a16:creationId xmlns:a16="http://schemas.microsoft.com/office/drawing/2014/main" id="{73410592-9AD5-49CA-BED7-EBFBFCC19F24}"/>
              </a:ext>
            </a:extLst>
          </p:cNvPr>
          <p:cNvSpPr>
            <a:spLocks noGrp="1"/>
          </p:cNvSpPr>
          <p:nvPr>
            <p:ph type="sldNum" sz="quarter" idx="18"/>
          </p:nvPr>
        </p:nvSpPr>
        <p:spPr/>
        <p:txBody>
          <a:bodyPr/>
          <a:lstStyle/>
          <a:p>
            <a:fld id="{332BCA22-4FB4-2145-AD2D-F8C6C2D7E600}" type="slidenum">
              <a:rPr lang="en-US" smtClean="0"/>
              <a:pPr/>
              <a:t>28</a:t>
            </a:fld>
            <a:endParaRPr lang="en-US" dirty="0"/>
          </a:p>
        </p:txBody>
      </p:sp>
      <p:sp>
        <p:nvSpPr>
          <p:cNvPr id="8" name="Text Placeholder 7">
            <a:extLst>
              <a:ext uri="{FF2B5EF4-FFF2-40B4-BE49-F238E27FC236}">
                <a16:creationId xmlns:a16="http://schemas.microsoft.com/office/drawing/2014/main" id="{5E015168-3A58-453B-9F05-A44391D8139E}"/>
              </a:ext>
            </a:extLst>
          </p:cNvPr>
          <p:cNvSpPr>
            <a:spLocks noGrp="1"/>
          </p:cNvSpPr>
          <p:nvPr>
            <p:ph type="body" sz="quarter" idx="19"/>
          </p:nvPr>
        </p:nvSpPr>
        <p:spPr/>
        <p:txBody>
          <a:bodyPr/>
          <a:lstStyle/>
          <a:p>
            <a:r>
              <a:rPr lang="en-US" dirty="0"/>
              <a:t>* </a:t>
            </a:r>
            <a:r>
              <a:rPr lang="en-US" dirty="0" err="1"/>
              <a:t>Kanwal</a:t>
            </a:r>
            <a:r>
              <a:rPr lang="en-US" dirty="0"/>
              <a:t> F. et al. Gastroenterology. 2021;161(5):1657–1669; † Eddowes PJ, et al.  Gastroenterology. 2019;156(6):1717–1730; ‡ </a:t>
            </a:r>
            <a:r>
              <a:rPr lang="en-US" dirty="0" err="1"/>
              <a:t>Papatheodoridi</a:t>
            </a:r>
            <a:r>
              <a:rPr lang="en-US" dirty="0"/>
              <a:t> M, et al. J </a:t>
            </a:r>
            <a:r>
              <a:rPr lang="en-US" dirty="0" err="1"/>
              <a:t>Hepatol</a:t>
            </a:r>
            <a:r>
              <a:rPr lang="en-US" dirty="0"/>
              <a:t>. 2021;74(5):1109–1116.</a:t>
            </a:r>
            <a:endParaRPr lang="da-DK" dirty="0"/>
          </a:p>
        </p:txBody>
      </p:sp>
      <p:sp>
        <p:nvSpPr>
          <p:cNvPr id="6" name="TextBox 5">
            <a:extLst>
              <a:ext uri="{FF2B5EF4-FFF2-40B4-BE49-F238E27FC236}">
                <a16:creationId xmlns:a16="http://schemas.microsoft.com/office/drawing/2014/main" id="{F40390D6-9B08-420B-91FE-AD9A2508A036}"/>
              </a:ext>
            </a:extLst>
          </p:cNvPr>
          <p:cNvSpPr txBox="1"/>
          <p:nvPr/>
        </p:nvSpPr>
        <p:spPr>
          <a:xfrm>
            <a:off x="6741042" y="2796363"/>
            <a:ext cx="914400" cy="914400"/>
          </a:xfrm>
          <a:prstGeom prst="rect">
            <a:avLst/>
          </a:prstGeom>
        </p:spPr>
        <p:txBody>
          <a:bodyPr vert="horz" wrap="none" lIns="91440" tIns="45720" rIns="91440" bIns="45720" rtlCol="0">
            <a:noAutofit/>
          </a:bodyPr>
          <a:lstStyle/>
          <a:p>
            <a:pPr marL="0" indent="0">
              <a:buNone/>
            </a:pPr>
            <a:endParaRPr lang="en-US" b="1" dirty="0">
              <a:ea typeface="Arial Unicode MS" pitchFamily="34" charset="-128"/>
              <a:cs typeface="Arial Unicode MS" pitchFamily="34" charset="-128"/>
            </a:endParaRPr>
          </a:p>
        </p:txBody>
      </p:sp>
      <p:pic>
        <p:nvPicPr>
          <p:cNvPr id="9" name="Picture 8">
            <a:extLst>
              <a:ext uri="{FF2B5EF4-FFF2-40B4-BE49-F238E27FC236}">
                <a16:creationId xmlns:a16="http://schemas.microsoft.com/office/drawing/2014/main" id="{B2C6D55D-E3B7-40B2-BC82-3717E48D891D}"/>
              </a:ext>
            </a:extLst>
          </p:cNvPr>
          <p:cNvPicPr>
            <a:picLocks noChangeAspect="1"/>
          </p:cNvPicPr>
          <p:nvPr/>
        </p:nvPicPr>
        <p:blipFill>
          <a:blip r:embed="rId4"/>
          <a:stretch>
            <a:fillRect/>
          </a:stretch>
        </p:blipFill>
        <p:spPr>
          <a:xfrm>
            <a:off x="6725456" y="1278393"/>
            <a:ext cx="5328787" cy="4548188"/>
          </a:xfrm>
          <a:prstGeom prst="rect">
            <a:avLst/>
          </a:prstGeom>
        </p:spPr>
      </p:pic>
      <p:grpSp>
        <p:nvGrpSpPr>
          <p:cNvPr id="25" name="Group 24">
            <a:extLst>
              <a:ext uri="{FF2B5EF4-FFF2-40B4-BE49-F238E27FC236}">
                <a16:creationId xmlns:a16="http://schemas.microsoft.com/office/drawing/2014/main" id="{ADA7A667-8515-4E65-BBA9-4658EB5EE08E}"/>
              </a:ext>
            </a:extLst>
          </p:cNvPr>
          <p:cNvGrpSpPr/>
          <p:nvPr/>
        </p:nvGrpSpPr>
        <p:grpSpPr>
          <a:xfrm>
            <a:off x="3516785" y="1284744"/>
            <a:ext cx="5917744" cy="2487155"/>
            <a:chOff x="3476625" y="1423987"/>
            <a:chExt cx="5917744" cy="2487155"/>
          </a:xfrm>
        </p:grpSpPr>
        <p:cxnSp>
          <p:nvCxnSpPr>
            <p:cNvPr id="14" name="Straight Connector 13">
              <a:extLst>
                <a:ext uri="{FF2B5EF4-FFF2-40B4-BE49-F238E27FC236}">
                  <a16:creationId xmlns:a16="http://schemas.microsoft.com/office/drawing/2014/main" id="{1B87ADB9-7222-42D0-B3C9-AD15FAEEF3CC}"/>
                </a:ext>
              </a:extLst>
            </p:cNvPr>
            <p:cNvCxnSpPr>
              <a:cxnSpLocks/>
            </p:cNvCxnSpPr>
            <p:nvPr/>
          </p:nvCxnSpPr>
          <p:spPr>
            <a:xfrm flipH="1">
              <a:off x="3476625" y="3671311"/>
              <a:ext cx="3037" cy="237908"/>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6015C0C8-A401-4921-87F6-6355F264AD40}"/>
                </a:ext>
              </a:extLst>
            </p:cNvPr>
            <p:cNvCxnSpPr>
              <a:cxnSpLocks/>
            </p:cNvCxnSpPr>
            <p:nvPr/>
          </p:nvCxnSpPr>
          <p:spPr>
            <a:xfrm flipH="1">
              <a:off x="3479801" y="3902869"/>
              <a:ext cx="3054349"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E9ABCF2-F437-4090-B7AC-3DDE3239B657}"/>
                </a:ext>
              </a:extLst>
            </p:cNvPr>
            <p:cNvCxnSpPr>
              <a:cxnSpLocks/>
            </p:cNvCxnSpPr>
            <p:nvPr/>
          </p:nvCxnSpPr>
          <p:spPr>
            <a:xfrm flipH="1">
              <a:off x="6531114" y="1423987"/>
              <a:ext cx="3036" cy="2487155"/>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B6308AB-FA08-4A53-86DB-F2761187CE3C}"/>
                </a:ext>
              </a:extLst>
            </p:cNvPr>
            <p:cNvCxnSpPr>
              <a:cxnSpLocks/>
            </p:cNvCxnSpPr>
            <p:nvPr/>
          </p:nvCxnSpPr>
          <p:spPr>
            <a:xfrm>
              <a:off x="6524764" y="1423987"/>
              <a:ext cx="2869605"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grpSp>
      <p:pic>
        <p:nvPicPr>
          <p:cNvPr id="24" name="Picture 23">
            <a:extLst>
              <a:ext uri="{FF2B5EF4-FFF2-40B4-BE49-F238E27FC236}">
                <a16:creationId xmlns:a16="http://schemas.microsoft.com/office/drawing/2014/main" id="{61F763CC-D7D8-44B0-9D77-DDC5C86E1ECB}"/>
              </a:ext>
            </a:extLst>
          </p:cNvPr>
          <p:cNvPicPr>
            <a:picLocks noChangeAspect="1"/>
          </p:cNvPicPr>
          <p:nvPr/>
        </p:nvPicPr>
        <p:blipFill>
          <a:blip r:embed="rId5"/>
          <a:stretch>
            <a:fillRect/>
          </a:stretch>
        </p:blipFill>
        <p:spPr>
          <a:xfrm>
            <a:off x="941737" y="1029951"/>
            <a:ext cx="5328787" cy="2493140"/>
          </a:xfrm>
          <a:prstGeom prst="rect">
            <a:avLst/>
          </a:prstGeom>
        </p:spPr>
      </p:pic>
    </p:spTree>
    <p:extLst>
      <p:ext uri="{BB962C8B-B14F-4D97-AF65-F5344CB8AC3E}">
        <p14:creationId xmlns:p14="http://schemas.microsoft.com/office/powerpoint/2010/main" val="3147981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A0CC88D-92EE-490D-97E8-D7240FFC858C}"/>
              </a:ext>
            </a:extLst>
          </p:cNvPr>
          <p:cNvSpPr>
            <a:spLocks noGrp="1"/>
          </p:cNvSpPr>
          <p:nvPr>
            <p:ph sz="quarter" idx="15"/>
          </p:nvPr>
        </p:nvSpPr>
        <p:spPr>
          <a:xfrm>
            <a:off x="320040" y="1261872"/>
            <a:ext cx="4911178" cy="4856596"/>
          </a:xfrm>
        </p:spPr>
        <p:txBody>
          <a:bodyPr/>
          <a:lstStyle/>
          <a:p>
            <a:r>
              <a:rPr lang="en-US" dirty="0"/>
              <a:t>Proposed use of screening algorithm in patients observed in primary care or outside the liver clinic</a:t>
            </a:r>
          </a:p>
          <a:p>
            <a:r>
              <a:rPr lang="en-US" dirty="0"/>
              <a:t>As shown, FIB-4 can be used in patients with metabolic co-factors to identify patients requiring referral to the specialist liver clinic.</a:t>
            </a:r>
          </a:p>
        </p:txBody>
      </p:sp>
      <p:sp>
        <p:nvSpPr>
          <p:cNvPr id="2" name="Title 1">
            <a:extLst>
              <a:ext uri="{FF2B5EF4-FFF2-40B4-BE49-F238E27FC236}">
                <a16:creationId xmlns:a16="http://schemas.microsoft.com/office/drawing/2014/main" id="{D8883537-BB77-41BF-B599-AE85F76D3979}"/>
              </a:ext>
            </a:extLst>
          </p:cNvPr>
          <p:cNvSpPr>
            <a:spLocks noGrp="1"/>
          </p:cNvSpPr>
          <p:nvPr>
            <p:ph type="title"/>
          </p:nvPr>
        </p:nvSpPr>
        <p:spPr/>
        <p:txBody>
          <a:bodyPr/>
          <a:lstStyle/>
          <a:p>
            <a:r>
              <a:rPr lang="en-US" dirty="0"/>
              <a:t>EASL Screening Algorithm for Advanced Fibrosis Related to Liver Diseases, including Nonalcoholic Fatty Liver Disease</a:t>
            </a:r>
          </a:p>
        </p:txBody>
      </p:sp>
      <p:sp>
        <p:nvSpPr>
          <p:cNvPr id="5" name="Footer Placeholder 4">
            <a:extLst>
              <a:ext uri="{FF2B5EF4-FFF2-40B4-BE49-F238E27FC236}">
                <a16:creationId xmlns:a16="http://schemas.microsoft.com/office/drawing/2014/main" id="{A2AD6E6D-BF02-40E8-B4D5-D3339CDEEDCF}"/>
              </a:ext>
            </a:extLst>
          </p:cNvPr>
          <p:cNvSpPr>
            <a:spLocks noGrp="1"/>
          </p:cNvSpPr>
          <p:nvPr>
            <p:ph type="ftr" sz="quarter" idx="17"/>
          </p:nvPr>
        </p:nvSpPr>
        <p:spPr/>
        <p:txBody>
          <a:bodyPr/>
          <a:lstStyle/>
          <a:p>
            <a:endParaRPr lang="en-US" dirty="0"/>
          </a:p>
        </p:txBody>
      </p:sp>
      <p:sp>
        <p:nvSpPr>
          <p:cNvPr id="4" name="Slide Number Placeholder 3">
            <a:extLst>
              <a:ext uri="{FF2B5EF4-FFF2-40B4-BE49-F238E27FC236}">
                <a16:creationId xmlns:a16="http://schemas.microsoft.com/office/drawing/2014/main" id="{73410592-9AD5-49CA-BED7-EBFBFCC19F24}"/>
              </a:ext>
            </a:extLst>
          </p:cNvPr>
          <p:cNvSpPr>
            <a:spLocks noGrp="1"/>
          </p:cNvSpPr>
          <p:nvPr>
            <p:ph type="sldNum" sz="quarter" idx="18"/>
          </p:nvPr>
        </p:nvSpPr>
        <p:spPr/>
        <p:txBody>
          <a:bodyPr/>
          <a:lstStyle/>
          <a:p>
            <a:fld id="{332BCA22-4FB4-2145-AD2D-F8C6C2D7E600}" type="slidenum">
              <a:rPr lang="en-US" smtClean="0"/>
              <a:pPr/>
              <a:t>29</a:t>
            </a:fld>
            <a:endParaRPr lang="en-US" dirty="0"/>
          </a:p>
        </p:txBody>
      </p:sp>
      <p:sp>
        <p:nvSpPr>
          <p:cNvPr id="8" name="Text Placeholder 7">
            <a:extLst>
              <a:ext uri="{FF2B5EF4-FFF2-40B4-BE49-F238E27FC236}">
                <a16:creationId xmlns:a16="http://schemas.microsoft.com/office/drawing/2014/main" id="{5E015168-3A58-453B-9F05-A44391D8139E}"/>
              </a:ext>
            </a:extLst>
          </p:cNvPr>
          <p:cNvSpPr>
            <a:spLocks noGrp="1"/>
          </p:cNvSpPr>
          <p:nvPr>
            <p:ph type="body" sz="quarter" idx="19"/>
          </p:nvPr>
        </p:nvSpPr>
        <p:spPr>
          <a:xfrm>
            <a:off x="304800" y="6060013"/>
            <a:ext cx="10179050" cy="569387"/>
          </a:xfrm>
        </p:spPr>
        <p:txBody>
          <a:bodyPr/>
          <a:lstStyle/>
          <a:p>
            <a:br>
              <a:rPr lang="en-US" dirty="0"/>
            </a:br>
            <a:r>
              <a:rPr lang="en-US" dirty="0"/>
              <a:t>ALD, alcoholic liver disease; ALP, alkaline phosphatase; ALT, alanine aminotransferase; AST, aspartate aminotransferase; EASL, European Association for the Study of the Liver; ELF, enhanced liver fibrosis; F, fibrosis stage; FIB-4, fibrosis-4; GGT, gamma-glutamyl transferase; NAFLD, nonalcoholic fatty liver disease.</a:t>
            </a:r>
          </a:p>
          <a:p>
            <a:pPr>
              <a:lnSpc>
                <a:spcPct val="100000"/>
              </a:lnSpc>
              <a:spcBef>
                <a:spcPts val="0"/>
              </a:spcBef>
            </a:pPr>
            <a:r>
              <a:rPr lang="en-US" dirty="0"/>
              <a:t>EASL Clinical Practice Guideline Panel. J </a:t>
            </a:r>
            <a:r>
              <a:rPr lang="en-US" dirty="0" err="1"/>
              <a:t>Hepatol</a:t>
            </a:r>
            <a:r>
              <a:rPr lang="en-US" dirty="0"/>
              <a:t>. 2021;75(3):659–689.</a:t>
            </a:r>
            <a:endParaRPr lang="da-DK" dirty="0"/>
          </a:p>
        </p:txBody>
      </p:sp>
      <p:sp>
        <p:nvSpPr>
          <p:cNvPr id="6" name="TextBox 5">
            <a:extLst>
              <a:ext uri="{FF2B5EF4-FFF2-40B4-BE49-F238E27FC236}">
                <a16:creationId xmlns:a16="http://schemas.microsoft.com/office/drawing/2014/main" id="{F40390D6-9B08-420B-91FE-AD9A2508A036}"/>
              </a:ext>
            </a:extLst>
          </p:cNvPr>
          <p:cNvSpPr txBox="1"/>
          <p:nvPr/>
        </p:nvSpPr>
        <p:spPr>
          <a:xfrm>
            <a:off x="6741042" y="2796363"/>
            <a:ext cx="914400" cy="914400"/>
          </a:xfrm>
          <a:prstGeom prst="rect">
            <a:avLst/>
          </a:prstGeom>
        </p:spPr>
        <p:txBody>
          <a:bodyPr vert="horz" wrap="none" lIns="91440" tIns="45720" rIns="91440" bIns="45720" rtlCol="0">
            <a:noAutofit/>
          </a:bodyPr>
          <a:lstStyle/>
          <a:p>
            <a:pPr marL="0" indent="0">
              <a:buNone/>
            </a:pPr>
            <a:endParaRPr lang="en-US" b="1" dirty="0">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4F35E286-8E3B-4898-BE36-F2989CC86384}"/>
              </a:ext>
            </a:extLst>
          </p:cNvPr>
          <p:cNvPicPr>
            <a:picLocks noChangeAspect="1"/>
          </p:cNvPicPr>
          <p:nvPr/>
        </p:nvPicPr>
        <p:blipFill>
          <a:blip r:embed="rId2"/>
          <a:stretch>
            <a:fillRect/>
          </a:stretch>
        </p:blipFill>
        <p:spPr>
          <a:xfrm>
            <a:off x="5231218" y="1042399"/>
            <a:ext cx="6756214" cy="4959106"/>
          </a:xfrm>
          <a:prstGeom prst="rect">
            <a:avLst/>
          </a:prstGeom>
        </p:spPr>
      </p:pic>
      <p:sp>
        <p:nvSpPr>
          <p:cNvPr id="9" name="Rectangle 8">
            <a:extLst>
              <a:ext uri="{FF2B5EF4-FFF2-40B4-BE49-F238E27FC236}">
                <a16:creationId xmlns:a16="http://schemas.microsoft.com/office/drawing/2014/main" id="{302E6F99-4E95-4CF8-A065-9FE349132E45}"/>
              </a:ext>
            </a:extLst>
          </p:cNvPr>
          <p:cNvSpPr/>
          <p:nvPr/>
        </p:nvSpPr>
        <p:spPr>
          <a:xfrm>
            <a:off x="317943" y="5413682"/>
            <a:ext cx="6096000" cy="646331"/>
          </a:xfrm>
          <a:prstGeom prst="rect">
            <a:avLst/>
          </a:prstGeom>
        </p:spPr>
        <p:txBody>
          <a:bodyPr>
            <a:spAutoFit/>
          </a:bodyPr>
          <a:lstStyle/>
          <a:p>
            <a:r>
              <a:rPr lang="en-US" sz="1200" dirty="0"/>
              <a:t>*Transient elastography or FIB-4 may be performed before or after referral to liver specialist according to local availability and pathways. **Cut-offs to use: ELF 9.8 (NAFLD/ALD); </a:t>
            </a:r>
            <a:r>
              <a:rPr lang="en-US" sz="1200" dirty="0" err="1"/>
              <a:t>FibroMeter</a:t>
            </a:r>
            <a:r>
              <a:rPr lang="en-US" sz="1200" dirty="0"/>
              <a:t> 0.45 (NAFLD), </a:t>
            </a:r>
            <a:r>
              <a:rPr lang="en-US" sz="1200" dirty="0" err="1"/>
              <a:t>Fibrotest</a:t>
            </a:r>
            <a:r>
              <a:rPr lang="en-US" sz="1200" dirty="0"/>
              <a:t> 0.48 (NAFLD). </a:t>
            </a:r>
            <a:endParaRPr lang="en-GB" sz="1200" dirty="0"/>
          </a:p>
        </p:txBody>
      </p:sp>
    </p:spTree>
    <p:extLst>
      <p:ext uri="{BB962C8B-B14F-4D97-AF65-F5344CB8AC3E}">
        <p14:creationId xmlns:p14="http://schemas.microsoft.com/office/powerpoint/2010/main" val="3172935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C497BA-4C9F-9643-B976-25A6A15E9B66}"/>
              </a:ext>
            </a:extLst>
          </p:cNvPr>
          <p:cNvSpPr>
            <a:spLocks noGrp="1"/>
          </p:cNvSpPr>
          <p:nvPr>
            <p:ph type="body" sz="quarter" idx="10"/>
          </p:nvPr>
        </p:nvSpPr>
        <p:spPr/>
        <p:txBody>
          <a:bodyPr/>
          <a:lstStyle/>
          <a:p>
            <a:r>
              <a:rPr lang="en-US" dirty="0"/>
              <a:t>Definitions and Epidemiology</a:t>
            </a:r>
          </a:p>
        </p:txBody>
      </p:sp>
      <p:sp>
        <p:nvSpPr>
          <p:cNvPr id="5" name="Slide Number Placeholder 4">
            <a:extLst>
              <a:ext uri="{FF2B5EF4-FFF2-40B4-BE49-F238E27FC236}">
                <a16:creationId xmlns:a16="http://schemas.microsoft.com/office/drawing/2014/main" id="{02E13BD1-BA30-2141-8885-26E74778468A}"/>
              </a:ext>
            </a:extLst>
          </p:cNvPr>
          <p:cNvSpPr>
            <a:spLocks noGrp="1"/>
          </p:cNvSpPr>
          <p:nvPr>
            <p:ph type="sldNum" sz="quarter" idx="4294967295"/>
          </p:nvPr>
        </p:nvSpPr>
        <p:spPr>
          <a:xfrm>
            <a:off x="11826875" y="6632575"/>
            <a:ext cx="365125" cy="225425"/>
          </a:xfrm>
        </p:spPr>
        <p:txBody>
          <a:bodyPr/>
          <a:lstStyle/>
          <a:p>
            <a:fld id="{CADEBDAC-4AB6-BB4D-B369-93AFCDEF87B0}" type="slidenum">
              <a:rPr lang="en-US" smtClean="0"/>
              <a:pPr/>
              <a:t>3</a:t>
            </a:fld>
            <a:endParaRPr lang="en-US" dirty="0"/>
          </a:p>
        </p:txBody>
      </p:sp>
    </p:spTree>
    <p:extLst>
      <p:ext uri="{BB962C8B-B14F-4D97-AF65-F5344CB8AC3E}">
        <p14:creationId xmlns:p14="http://schemas.microsoft.com/office/powerpoint/2010/main" val="1655724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A9FEFC-73E3-4C38-9E59-0014467035CB}"/>
              </a:ext>
            </a:extLst>
          </p:cNvPr>
          <p:cNvSpPr>
            <a:spLocks noGrp="1"/>
          </p:cNvSpPr>
          <p:nvPr>
            <p:ph type="title"/>
          </p:nvPr>
        </p:nvSpPr>
        <p:spPr/>
        <p:txBody>
          <a:bodyPr/>
          <a:lstStyle/>
          <a:p>
            <a:r>
              <a:rPr lang="en-US" dirty="0"/>
              <a:t>Imaging Techniques Can Assess Both Steatosis and Fibrosis</a:t>
            </a:r>
            <a:endParaRPr lang="en-GB" dirty="0"/>
          </a:p>
        </p:txBody>
      </p:sp>
      <p:sp>
        <p:nvSpPr>
          <p:cNvPr id="4" name="Footer Placeholder 3">
            <a:extLst>
              <a:ext uri="{FF2B5EF4-FFF2-40B4-BE49-F238E27FC236}">
                <a16:creationId xmlns:a16="http://schemas.microsoft.com/office/drawing/2014/main" id="{A4EA26D2-B0F8-4AB9-84E6-4829E3DDE994}"/>
              </a:ext>
            </a:extLst>
          </p:cNvPr>
          <p:cNvSpPr>
            <a:spLocks noGrp="1"/>
          </p:cNvSpPr>
          <p:nvPr>
            <p:ph type="ftr" sz="quarter" idx="18"/>
          </p:nvPr>
        </p:nvSpPr>
        <p:spPr/>
        <p:txBody>
          <a:bodyPr/>
          <a:lstStyle/>
          <a:p>
            <a:endParaRPr lang="en-US" dirty="0"/>
          </a:p>
        </p:txBody>
      </p:sp>
      <p:sp>
        <p:nvSpPr>
          <p:cNvPr id="5" name="Slide Number Placeholder 4">
            <a:extLst>
              <a:ext uri="{FF2B5EF4-FFF2-40B4-BE49-F238E27FC236}">
                <a16:creationId xmlns:a16="http://schemas.microsoft.com/office/drawing/2014/main" id="{CECDA4E3-2C15-444C-8EE2-725621F94AFD}"/>
              </a:ext>
            </a:extLst>
          </p:cNvPr>
          <p:cNvSpPr>
            <a:spLocks noGrp="1"/>
          </p:cNvSpPr>
          <p:nvPr>
            <p:ph type="sldNum" sz="quarter" idx="19"/>
          </p:nvPr>
        </p:nvSpPr>
        <p:spPr/>
        <p:txBody>
          <a:bodyPr/>
          <a:lstStyle/>
          <a:p>
            <a:fld id="{CADEBDAC-4AB6-BB4D-B369-93AFCDEF87B0}" type="slidenum">
              <a:rPr lang="en-US" smtClean="0"/>
              <a:pPr/>
              <a:t>30</a:t>
            </a:fld>
            <a:endParaRPr lang="en-US" dirty="0"/>
          </a:p>
        </p:txBody>
      </p:sp>
      <p:sp>
        <p:nvSpPr>
          <p:cNvPr id="10" name="Text Placeholder 9">
            <a:extLst>
              <a:ext uri="{FF2B5EF4-FFF2-40B4-BE49-F238E27FC236}">
                <a16:creationId xmlns:a16="http://schemas.microsoft.com/office/drawing/2014/main" id="{00CBAC1F-B841-4F14-A0C4-4C022DDD7488}"/>
              </a:ext>
            </a:extLst>
          </p:cNvPr>
          <p:cNvSpPr>
            <a:spLocks noGrp="1"/>
          </p:cNvSpPr>
          <p:nvPr>
            <p:ph type="body" sz="quarter" idx="20"/>
          </p:nvPr>
        </p:nvSpPr>
        <p:spPr>
          <a:xfrm>
            <a:off x="304800" y="6075402"/>
            <a:ext cx="10179050" cy="553998"/>
          </a:xfrm>
        </p:spPr>
        <p:txBody>
          <a:bodyPr/>
          <a:lstStyle/>
          <a:p>
            <a:r>
              <a:rPr lang="en-US" dirty="0"/>
              <a:t>CAP, controlled attenuation parameter; VCTE, vibration-controlled transient elastography; TE, transient elastography. </a:t>
            </a:r>
            <a:br>
              <a:rPr lang="en-US" dirty="0"/>
            </a:br>
            <a:r>
              <a:rPr lang="en-US" dirty="0"/>
              <a:t>1. </a:t>
            </a:r>
            <a:r>
              <a:rPr lang="en-US" dirty="0" err="1"/>
              <a:t>Castera</a:t>
            </a:r>
            <a:r>
              <a:rPr lang="en-US" dirty="0"/>
              <a:t> L, et al. J </a:t>
            </a:r>
            <a:r>
              <a:rPr lang="en-US" dirty="0" err="1"/>
              <a:t>Hepatol</a:t>
            </a:r>
            <a:r>
              <a:rPr lang="en-US" dirty="0"/>
              <a:t>. 2008;48(5):835–847; 2. Tapper EB and Lok AS. N </a:t>
            </a:r>
            <a:r>
              <a:rPr lang="en-US" dirty="0" err="1"/>
              <a:t>Engl</a:t>
            </a:r>
            <a:r>
              <a:rPr lang="en-US" dirty="0"/>
              <a:t> J Med. 2017;377(8):756–768; 3. Centex Studies. 2020. Available at: </a:t>
            </a:r>
            <a:r>
              <a:rPr lang="en-US" dirty="0">
                <a:hlinkClick r:id="rId2"/>
              </a:rPr>
              <a:t>https://www.centexstudies.com/understanding-fibroscan-results 'accessed Sept 2021</a:t>
            </a:r>
            <a:r>
              <a:rPr lang="en-US" dirty="0"/>
              <a:t>]; 4. Selvaraj EA, et al. J </a:t>
            </a:r>
            <a:r>
              <a:rPr lang="en-US" dirty="0" err="1"/>
              <a:t>Hepatol</a:t>
            </a:r>
            <a:r>
              <a:rPr lang="en-US" dirty="0"/>
              <a:t>. 2021;75(4):770–785; 5. Eddowes PJ, et al. Gastroenterology. 2019;156(6):1717–1730.</a:t>
            </a:r>
            <a:endParaRPr lang="en-GB" dirty="0"/>
          </a:p>
        </p:txBody>
      </p:sp>
      <p:sp>
        <p:nvSpPr>
          <p:cNvPr id="7" name="Rectangle 6">
            <a:extLst>
              <a:ext uri="{FF2B5EF4-FFF2-40B4-BE49-F238E27FC236}">
                <a16:creationId xmlns:a16="http://schemas.microsoft.com/office/drawing/2014/main" id="{AAC23513-C93E-4B4D-829D-BD59CE084B65}"/>
              </a:ext>
            </a:extLst>
          </p:cNvPr>
          <p:cNvSpPr/>
          <p:nvPr/>
        </p:nvSpPr>
        <p:spPr>
          <a:xfrm>
            <a:off x="2176463" y="1306316"/>
            <a:ext cx="7839075" cy="338554"/>
          </a:xfrm>
          <a:prstGeom prst="rect">
            <a:avLst/>
          </a:prstGeom>
          <a:ln w="28575">
            <a:solidFill>
              <a:schemeClr val="accent3">
                <a:lumMod val="75000"/>
              </a:schemeClr>
            </a:solidFill>
          </a:ln>
        </p:spPr>
        <p:txBody>
          <a:bodyPr wrap="square">
            <a:spAutoFit/>
          </a:bodyPr>
          <a:lstStyle/>
          <a:p>
            <a:pPr lvl="0" algn="ctr"/>
            <a:r>
              <a:rPr lang="en-US" sz="1600" b="1" i="1" dirty="0">
                <a:solidFill>
                  <a:schemeClr val="accent3">
                    <a:lumMod val="75000"/>
                  </a:schemeClr>
                </a:solidFill>
              </a:rPr>
              <a:t>Ultrasound-based imaging (VCTE, </a:t>
            </a:r>
            <a:r>
              <a:rPr lang="en-US" sz="1600" b="1" i="1" dirty="0" err="1">
                <a:solidFill>
                  <a:schemeClr val="accent3">
                    <a:lumMod val="75000"/>
                  </a:schemeClr>
                </a:solidFill>
              </a:rPr>
              <a:t>FibroScan</a:t>
            </a:r>
            <a:r>
              <a:rPr lang="en-US" sz="1600" b="1" i="1" dirty="0">
                <a:solidFill>
                  <a:schemeClr val="accent3">
                    <a:lumMod val="75000"/>
                  </a:schemeClr>
                </a:solidFill>
              </a:rPr>
              <a:t>™) can assesses both steatosis and fibrosis</a:t>
            </a:r>
            <a:r>
              <a:rPr lang="en-US" sz="1600" b="1" i="1" baseline="30000" dirty="0">
                <a:solidFill>
                  <a:schemeClr val="accent3">
                    <a:lumMod val="75000"/>
                  </a:schemeClr>
                </a:solidFill>
              </a:rPr>
              <a:t>1-5</a:t>
            </a:r>
          </a:p>
        </p:txBody>
      </p:sp>
      <p:pic>
        <p:nvPicPr>
          <p:cNvPr id="20" name="Picture 19">
            <a:extLst>
              <a:ext uri="{FF2B5EF4-FFF2-40B4-BE49-F238E27FC236}">
                <a16:creationId xmlns:a16="http://schemas.microsoft.com/office/drawing/2014/main" id="{EBD1D79F-9DE2-4408-805E-123F53C15E3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1234"/>
          <a:stretch/>
        </p:blipFill>
        <p:spPr>
          <a:xfrm>
            <a:off x="149595" y="2825750"/>
            <a:ext cx="1077490" cy="1885771"/>
          </a:xfrm>
          <a:prstGeom prst="rect">
            <a:avLst/>
          </a:prstGeom>
        </p:spPr>
      </p:pic>
      <p:sp>
        <p:nvSpPr>
          <p:cNvPr id="21" name="Rectangle: Rounded Corners 20">
            <a:extLst>
              <a:ext uri="{FF2B5EF4-FFF2-40B4-BE49-F238E27FC236}">
                <a16:creationId xmlns:a16="http://schemas.microsoft.com/office/drawing/2014/main" id="{7662E0B3-00AF-4D2E-AB2B-60C0C2B86B2D}"/>
              </a:ext>
            </a:extLst>
          </p:cNvPr>
          <p:cNvSpPr/>
          <p:nvPr/>
        </p:nvSpPr>
        <p:spPr>
          <a:xfrm>
            <a:off x="1208507" y="2286750"/>
            <a:ext cx="2160000" cy="9000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solidFill>
                  <a:schemeClr val="bg1"/>
                </a:solidFill>
              </a:rPr>
              <a:t>LSM (kPa)</a:t>
            </a:r>
            <a:endParaRPr lang="en-GB" dirty="0" err="1">
              <a:solidFill>
                <a:schemeClr val="bg1"/>
              </a:solidFill>
            </a:endParaRPr>
          </a:p>
        </p:txBody>
      </p:sp>
      <p:sp>
        <p:nvSpPr>
          <p:cNvPr id="22" name="Rectangle: Rounded Corners 21">
            <a:extLst>
              <a:ext uri="{FF2B5EF4-FFF2-40B4-BE49-F238E27FC236}">
                <a16:creationId xmlns:a16="http://schemas.microsoft.com/office/drawing/2014/main" id="{608C4BAC-AA6D-4AFA-BB3B-72D7D5B692C1}"/>
              </a:ext>
            </a:extLst>
          </p:cNvPr>
          <p:cNvSpPr/>
          <p:nvPr/>
        </p:nvSpPr>
        <p:spPr>
          <a:xfrm>
            <a:off x="1208507" y="4344821"/>
            <a:ext cx="2160000" cy="900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noAutofit/>
          </a:bodyPr>
          <a:lstStyle/>
          <a:p>
            <a:pPr algn="ctr"/>
            <a:r>
              <a:rPr lang="en-US" dirty="0">
                <a:solidFill>
                  <a:schemeClr val="bg1"/>
                </a:solidFill>
              </a:rPr>
              <a:t>CAP (dB/m)</a:t>
            </a:r>
            <a:endParaRPr lang="en-GB" dirty="0" err="1">
              <a:solidFill>
                <a:schemeClr val="bg1"/>
              </a:solidFill>
            </a:endParaRPr>
          </a:p>
        </p:txBody>
      </p:sp>
      <p:sp>
        <p:nvSpPr>
          <p:cNvPr id="25" name="Rectangle 24">
            <a:extLst>
              <a:ext uri="{FF2B5EF4-FFF2-40B4-BE49-F238E27FC236}">
                <a16:creationId xmlns:a16="http://schemas.microsoft.com/office/drawing/2014/main" id="{94A58CE7-72B4-4147-A403-67C9322CE326}"/>
              </a:ext>
            </a:extLst>
          </p:cNvPr>
          <p:cNvSpPr/>
          <p:nvPr/>
        </p:nvSpPr>
        <p:spPr>
          <a:xfrm>
            <a:off x="3477893" y="2286750"/>
            <a:ext cx="4771861" cy="1323439"/>
          </a:xfrm>
          <a:prstGeom prst="rect">
            <a:avLst/>
          </a:prstGeom>
          <a:ln>
            <a:solidFill>
              <a:schemeClr val="accent1"/>
            </a:solidFill>
          </a:ln>
        </p:spPr>
        <p:txBody>
          <a:bodyPr wrap="square">
            <a:spAutoFit/>
          </a:bodyPr>
          <a:lstStyle/>
          <a:p>
            <a:pPr marL="0" lvl="1"/>
            <a:r>
              <a:rPr lang="en-US" sz="1600" dirty="0"/>
              <a:t>Fibrosis:</a:t>
            </a:r>
          </a:p>
          <a:p>
            <a:pPr marL="0" lvl="1"/>
            <a:r>
              <a:rPr lang="en-US" sz="1600" dirty="0"/>
              <a:t>Moves slowly in healthy liver, quickly in a cirrhotic liver.</a:t>
            </a:r>
          </a:p>
          <a:p>
            <a:pPr marL="0" lvl="1"/>
            <a:r>
              <a:rPr lang="en-US" sz="1600" dirty="0"/>
              <a:t>Liver stiffness can be used to infer presence of fibrosis, although specific cut offs are not able to discriminate between individual fibrosis stages</a:t>
            </a:r>
            <a:r>
              <a:rPr lang="en-US" sz="1600" baseline="30000" dirty="0"/>
              <a:t>4</a:t>
            </a:r>
          </a:p>
        </p:txBody>
      </p:sp>
      <p:sp>
        <p:nvSpPr>
          <p:cNvPr id="28" name="Rectangle 27">
            <a:extLst>
              <a:ext uri="{FF2B5EF4-FFF2-40B4-BE49-F238E27FC236}">
                <a16:creationId xmlns:a16="http://schemas.microsoft.com/office/drawing/2014/main" id="{6A039123-6277-464D-870E-74051E544773}"/>
              </a:ext>
            </a:extLst>
          </p:cNvPr>
          <p:cNvSpPr/>
          <p:nvPr/>
        </p:nvSpPr>
        <p:spPr>
          <a:xfrm>
            <a:off x="3477893" y="4344821"/>
            <a:ext cx="4771861" cy="830997"/>
          </a:xfrm>
          <a:prstGeom prst="rect">
            <a:avLst/>
          </a:prstGeom>
          <a:ln>
            <a:solidFill>
              <a:schemeClr val="accent2"/>
            </a:solidFill>
          </a:ln>
        </p:spPr>
        <p:txBody>
          <a:bodyPr wrap="square">
            <a:spAutoFit/>
          </a:bodyPr>
          <a:lstStyle/>
          <a:p>
            <a:r>
              <a:rPr lang="en-US" sz="1600" dirty="0"/>
              <a:t>Steatosis:</a:t>
            </a:r>
          </a:p>
          <a:p>
            <a:r>
              <a:rPr lang="en-US" sz="1600" dirty="0"/>
              <a:t>Can simultaneously measures liver fat using CAP (expressed in </a:t>
            </a:r>
            <a:r>
              <a:rPr lang="en-US" sz="1600" dirty="0" err="1"/>
              <a:t>db</a:t>
            </a:r>
            <a:r>
              <a:rPr lang="en-US" sz="1600" dirty="0"/>
              <a:t>/m)</a:t>
            </a:r>
          </a:p>
        </p:txBody>
      </p:sp>
      <p:sp>
        <p:nvSpPr>
          <p:cNvPr id="29" name="Rectangle 28">
            <a:extLst>
              <a:ext uri="{FF2B5EF4-FFF2-40B4-BE49-F238E27FC236}">
                <a16:creationId xmlns:a16="http://schemas.microsoft.com/office/drawing/2014/main" id="{AB37524B-5966-4A49-8578-2D4729477041}"/>
              </a:ext>
            </a:extLst>
          </p:cNvPr>
          <p:cNvSpPr/>
          <p:nvPr/>
        </p:nvSpPr>
        <p:spPr>
          <a:xfrm>
            <a:off x="320507" y="1690501"/>
            <a:ext cx="6096000" cy="646331"/>
          </a:xfrm>
          <a:prstGeom prst="rect">
            <a:avLst/>
          </a:prstGeom>
        </p:spPr>
        <p:txBody>
          <a:bodyPr>
            <a:spAutoFit/>
          </a:bodyPr>
          <a:lstStyle/>
          <a:p>
            <a:pPr marL="285750" indent="-285750">
              <a:buFont typeface="Arial" panose="020B0604020202020204" pitchFamily="34" charset="0"/>
              <a:buChar char="•"/>
            </a:pPr>
            <a:r>
              <a:rPr lang="en-US" dirty="0"/>
              <a:t>Designed to explore a 3 cm</a:t>
            </a:r>
            <a:r>
              <a:rPr lang="en-US" baseline="30000" dirty="0"/>
              <a:t>3</a:t>
            </a:r>
            <a:r>
              <a:rPr lang="en-US" dirty="0"/>
              <a:t> volume of liver tissue </a:t>
            </a:r>
          </a:p>
          <a:p>
            <a:pPr marL="285750" indent="-285750">
              <a:buFont typeface="Arial" panose="020B0604020202020204" pitchFamily="34" charset="0"/>
              <a:buChar char="•"/>
            </a:pPr>
            <a:r>
              <a:rPr lang="en-US" dirty="0"/>
              <a:t>50-Hz shear wave induced from tip of </a:t>
            </a:r>
            <a:r>
              <a:rPr lang="en-US" dirty="0" err="1"/>
              <a:t>FibroScan</a:t>
            </a:r>
            <a:r>
              <a:rPr lang="en-US" dirty="0"/>
              <a:t> probe </a:t>
            </a:r>
          </a:p>
        </p:txBody>
      </p:sp>
      <p:pic>
        <p:nvPicPr>
          <p:cNvPr id="31" name="Picture 30">
            <a:extLst>
              <a:ext uri="{FF2B5EF4-FFF2-40B4-BE49-F238E27FC236}">
                <a16:creationId xmlns:a16="http://schemas.microsoft.com/office/drawing/2014/main" id="{45896298-EF82-47BF-B8CC-E7818F818DC0}"/>
              </a:ext>
            </a:extLst>
          </p:cNvPr>
          <p:cNvPicPr>
            <a:picLocks noChangeAspect="1"/>
          </p:cNvPicPr>
          <p:nvPr/>
        </p:nvPicPr>
        <p:blipFill rotWithShape="1">
          <a:blip r:embed="rId4"/>
          <a:srcRect l="33411" t="37970"/>
          <a:stretch/>
        </p:blipFill>
        <p:spPr>
          <a:xfrm>
            <a:off x="1637690" y="3392023"/>
            <a:ext cx="1115898" cy="874598"/>
          </a:xfrm>
          <a:prstGeom prst="rect">
            <a:avLst/>
          </a:prstGeom>
        </p:spPr>
      </p:pic>
      <p:pic>
        <p:nvPicPr>
          <p:cNvPr id="2" name="Picture 1">
            <a:extLst>
              <a:ext uri="{FF2B5EF4-FFF2-40B4-BE49-F238E27FC236}">
                <a16:creationId xmlns:a16="http://schemas.microsoft.com/office/drawing/2014/main" id="{C5B0564F-E833-442F-A1B9-202AE18A9F66}"/>
              </a:ext>
            </a:extLst>
          </p:cNvPr>
          <p:cNvPicPr>
            <a:picLocks noChangeAspect="1"/>
          </p:cNvPicPr>
          <p:nvPr/>
        </p:nvPicPr>
        <p:blipFill rotWithShape="1">
          <a:blip r:embed="rId5"/>
          <a:srcRect r="50324"/>
          <a:stretch/>
        </p:blipFill>
        <p:spPr>
          <a:xfrm>
            <a:off x="8974059" y="4053902"/>
            <a:ext cx="2872411" cy="2160000"/>
          </a:xfrm>
          <a:prstGeom prst="rect">
            <a:avLst/>
          </a:prstGeom>
        </p:spPr>
      </p:pic>
      <p:pic>
        <p:nvPicPr>
          <p:cNvPr id="18" name="Picture 17">
            <a:extLst>
              <a:ext uri="{FF2B5EF4-FFF2-40B4-BE49-F238E27FC236}">
                <a16:creationId xmlns:a16="http://schemas.microsoft.com/office/drawing/2014/main" id="{B473BA73-F058-4B40-884D-0215EB00D2FE}"/>
              </a:ext>
            </a:extLst>
          </p:cNvPr>
          <p:cNvPicPr>
            <a:picLocks noChangeAspect="1"/>
          </p:cNvPicPr>
          <p:nvPr/>
        </p:nvPicPr>
        <p:blipFill rotWithShape="1">
          <a:blip r:embed="rId5"/>
          <a:srcRect l="50324"/>
          <a:stretch/>
        </p:blipFill>
        <p:spPr>
          <a:xfrm>
            <a:off x="8974059" y="1836451"/>
            <a:ext cx="2872410" cy="2160000"/>
          </a:xfrm>
          <a:prstGeom prst="rect">
            <a:avLst/>
          </a:prstGeom>
        </p:spPr>
      </p:pic>
      <p:sp>
        <p:nvSpPr>
          <p:cNvPr id="6" name="TextBox 5">
            <a:extLst>
              <a:ext uri="{FF2B5EF4-FFF2-40B4-BE49-F238E27FC236}">
                <a16:creationId xmlns:a16="http://schemas.microsoft.com/office/drawing/2014/main" id="{BB6861FE-38AB-453E-9531-6D650460D49C}"/>
              </a:ext>
            </a:extLst>
          </p:cNvPr>
          <p:cNvSpPr txBox="1"/>
          <p:nvPr/>
        </p:nvSpPr>
        <p:spPr>
          <a:xfrm>
            <a:off x="8962629" y="1723981"/>
            <a:ext cx="324128" cy="369332"/>
          </a:xfrm>
          <a:prstGeom prst="rect">
            <a:avLst/>
          </a:prstGeom>
          <a:solidFill>
            <a:schemeClr val="bg1"/>
          </a:solidFill>
        </p:spPr>
        <p:txBody>
          <a:bodyPr wrap="none" rtlCol="0">
            <a:spAutoFit/>
          </a:bodyPr>
          <a:lstStyle/>
          <a:p>
            <a:r>
              <a:rPr lang="en-US" b="1" dirty="0"/>
              <a:t>A</a:t>
            </a:r>
            <a:endParaRPr lang="en-GB" b="1" dirty="0"/>
          </a:p>
        </p:txBody>
      </p:sp>
      <p:sp>
        <p:nvSpPr>
          <p:cNvPr id="23" name="TextBox 22">
            <a:extLst>
              <a:ext uri="{FF2B5EF4-FFF2-40B4-BE49-F238E27FC236}">
                <a16:creationId xmlns:a16="http://schemas.microsoft.com/office/drawing/2014/main" id="{8DDFAA35-1685-4A5C-9DB2-937CAD9D81D2}"/>
              </a:ext>
            </a:extLst>
          </p:cNvPr>
          <p:cNvSpPr txBox="1"/>
          <p:nvPr/>
        </p:nvSpPr>
        <p:spPr>
          <a:xfrm>
            <a:off x="8972247" y="3869236"/>
            <a:ext cx="314510" cy="369332"/>
          </a:xfrm>
          <a:prstGeom prst="rect">
            <a:avLst/>
          </a:prstGeom>
          <a:solidFill>
            <a:schemeClr val="bg1"/>
          </a:solidFill>
        </p:spPr>
        <p:txBody>
          <a:bodyPr wrap="none" rtlCol="0">
            <a:spAutoFit/>
          </a:bodyPr>
          <a:lstStyle/>
          <a:p>
            <a:r>
              <a:rPr lang="en-US" b="1" dirty="0"/>
              <a:t>B</a:t>
            </a:r>
            <a:endParaRPr lang="en-GB" b="1" dirty="0"/>
          </a:p>
        </p:txBody>
      </p:sp>
      <p:sp>
        <p:nvSpPr>
          <p:cNvPr id="8" name="Rectangle 7">
            <a:extLst>
              <a:ext uri="{FF2B5EF4-FFF2-40B4-BE49-F238E27FC236}">
                <a16:creationId xmlns:a16="http://schemas.microsoft.com/office/drawing/2014/main" id="{E9E140C6-64C8-42DB-9530-33A75673930A}"/>
              </a:ext>
            </a:extLst>
          </p:cNvPr>
          <p:cNvSpPr/>
          <p:nvPr/>
        </p:nvSpPr>
        <p:spPr>
          <a:xfrm>
            <a:off x="9528419" y="3924255"/>
            <a:ext cx="2375202" cy="369332"/>
          </a:xfrm>
          <a:prstGeom prst="rect">
            <a:avLst/>
          </a:prstGeom>
        </p:spPr>
        <p:txBody>
          <a:bodyPr wrap="none">
            <a:spAutoFit/>
          </a:bodyPr>
          <a:lstStyle/>
          <a:p>
            <a:r>
              <a:rPr lang="en-GB" dirty="0">
                <a:latin typeface="AdvOT7fe89a09"/>
              </a:rPr>
              <a:t>CAP vs steatosis grade</a:t>
            </a:r>
            <a:r>
              <a:rPr lang="en-GB" baseline="30000" dirty="0">
                <a:latin typeface="AdvOT7fe89a09"/>
              </a:rPr>
              <a:t>5</a:t>
            </a:r>
            <a:endParaRPr lang="en-GB" baseline="30000" dirty="0"/>
          </a:p>
        </p:txBody>
      </p:sp>
      <p:sp>
        <p:nvSpPr>
          <p:cNvPr id="9" name="Rectangle 8">
            <a:extLst>
              <a:ext uri="{FF2B5EF4-FFF2-40B4-BE49-F238E27FC236}">
                <a16:creationId xmlns:a16="http://schemas.microsoft.com/office/drawing/2014/main" id="{AC5AF331-67B3-443E-BF93-ECDBFE022CAA}"/>
              </a:ext>
            </a:extLst>
          </p:cNvPr>
          <p:cNvSpPr/>
          <p:nvPr/>
        </p:nvSpPr>
        <p:spPr>
          <a:xfrm>
            <a:off x="9632646" y="1757340"/>
            <a:ext cx="2224455" cy="369332"/>
          </a:xfrm>
          <a:prstGeom prst="rect">
            <a:avLst/>
          </a:prstGeom>
        </p:spPr>
        <p:txBody>
          <a:bodyPr wrap="none">
            <a:spAutoFit/>
          </a:bodyPr>
          <a:lstStyle/>
          <a:p>
            <a:r>
              <a:rPr lang="en-GB" dirty="0">
                <a:latin typeface="AdvOT7fe89a09"/>
              </a:rPr>
              <a:t>LSM vs </a:t>
            </a:r>
            <a:r>
              <a:rPr lang="en-GB" dirty="0">
                <a:latin typeface="AdvOT7fe89a09+fb"/>
              </a:rPr>
              <a:t>fi</a:t>
            </a:r>
            <a:r>
              <a:rPr lang="en-GB" dirty="0">
                <a:latin typeface="AdvOT7fe89a09"/>
              </a:rPr>
              <a:t>brosis stage</a:t>
            </a:r>
            <a:r>
              <a:rPr lang="en-GB" baseline="30000" dirty="0">
                <a:latin typeface="AdvOT7fe89a09"/>
              </a:rPr>
              <a:t>5</a:t>
            </a:r>
            <a:endParaRPr lang="en-GB" baseline="30000" dirty="0"/>
          </a:p>
        </p:txBody>
      </p:sp>
    </p:spTree>
    <p:extLst>
      <p:ext uri="{BB962C8B-B14F-4D97-AF65-F5344CB8AC3E}">
        <p14:creationId xmlns:p14="http://schemas.microsoft.com/office/powerpoint/2010/main" val="3122647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ri scanner flat line icon vector">
            <a:extLst>
              <a:ext uri="{FF2B5EF4-FFF2-40B4-BE49-F238E27FC236}">
                <a16:creationId xmlns:a16="http://schemas.microsoft.com/office/drawing/2014/main" id="{742B3F2F-E7FB-41D7-9707-BE56D96E6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42" y="2442292"/>
            <a:ext cx="1807963" cy="189912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087459D9-537F-4BAA-83F8-74A3550D61B6}"/>
              </a:ext>
            </a:extLst>
          </p:cNvPr>
          <p:cNvSpPr>
            <a:spLocks noGrp="1"/>
          </p:cNvSpPr>
          <p:nvPr>
            <p:ph type="title"/>
          </p:nvPr>
        </p:nvSpPr>
        <p:spPr/>
        <p:txBody>
          <a:bodyPr/>
          <a:lstStyle/>
          <a:p>
            <a:r>
              <a:rPr lang="en-US" dirty="0"/>
              <a:t>Imaging Techniques Can Assess Both Steatosis and Fibrosis</a:t>
            </a:r>
            <a:endParaRPr lang="en-GB" dirty="0"/>
          </a:p>
        </p:txBody>
      </p:sp>
      <p:sp>
        <p:nvSpPr>
          <p:cNvPr id="5" name="Footer Placeholder 4">
            <a:extLst>
              <a:ext uri="{FF2B5EF4-FFF2-40B4-BE49-F238E27FC236}">
                <a16:creationId xmlns:a16="http://schemas.microsoft.com/office/drawing/2014/main" id="{23BEBF3D-12A2-4A6B-80EA-1B5683D6D821}"/>
              </a:ext>
            </a:extLst>
          </p:cNvPr>
          <p:cNvSpPr>
            <a:spLocks noGrp="1"/>
          </p:cNvSpPr>
          <p:nvPr>
            <p:ph type="ftr" sz="quarter" idx="18"/>
          </p:nvPr>
        </p:nvSpPr>
        <p:spPr/>
        <p:txBody>
          <a:bodyPr/>
          <a:lstStyle/>
          <a:p>
            <a:endParaRPr lang="en-US" dirty="0"/>
          </a:p>
        </p:txBody>
      </p:sp>
      <p:sp>
        <p:nvSpPr>
          <p:cNvPr id="6" name="Slide Number Placeholder 5">
            <a:extLst>
              <a:ext uri="{FF2B5EF4-FFF2-40B4-BE49-F238E27FC236}">
                <a16:creationId xmlns:a16="http://schemas.microsoft.com/office/drawing/2014/main" id="{9E2CE65A-2491-4E1A-9A84-AD15A122938A}"/>
              </a:ext>
            </a:extLst>
          </p:cNvPr>
          <p:cNvSpPr>
            <a:spLocks noGrp="1"/>
          </p:cNvSpPr>
          <p:nvPr>
            <p:ph type="sldNum" sz="quarter" idx="19"/>
          </p:nvPr>
        </p:nvSpPr>
        <p:spPr/>
        <p:txBody>
          <a:bodyPr/>
          <a:lstStyle/>
          <a:p>
            <a:fld id="{CADEBDAC-4AB6-BB4D-B369-93AFCDEF87B0}" type="slidenum">
              <a:rPr lang="en-US" smtClean="0"/>
              <a:pPr/>
              <a:t>31</a:t>
            </a:fld>
            <a:endParaRPr lang="en-US" dirty="0"/>
          </a:p>
        </p:txBody>
      </p:sp>
      <p:sp>
        <p:nvSpPr>
          <p:cNvPr id="7" name="Text Placeholder 6">
            <a:extLst>
              <a:ext uri="{FF2B5EF4-FFF2-40B4-BE49-F238E27FC236}">
                <a16:creationId xmlns:a16="http://schemas.microsoft.com/office/drawing/2014/main" id="{AB8A4112-1707-4B8F-A0A7-478C106F4F1D}"/>
              </a:ext>
            </a:extLst>
          </p:cNvPr>
          <p:cNvSpPr>
            <a:spLocks noGrp="1"/>
          </p:cNvSpPr>
          <p:nvPr>
            <p:ph type="body" sz="quarter" idx="20"/>
          </p:nvPr>
        </p:nvSpPr>
        <p:spPr>
          <a:xfrm>
            <a:off x="304800" y="6213902"/>
            <a:ext cx="10179050" cy="415498"/>
          </a:xfrm>
        </p:spPr>
        <p:txBody>
          <a:bodyPr/>
          <a:lstStyle/>
          <a:p>
            <a:r>
              <a:rPr lang="en-US" dirty="0"/>
              <a:t>MR, magnetic resonance; MRI-PDFF, magnetic resonance imaging proton density fat fraction</a:t>
            </a:r>
            <a:br>
              <a:rPr lang="en-US" dirty="0"/>
            </a:br>
            <a:r>
              <a:rPr lang="en-US" dirty="0"/>
              <a:t>1. </a:t>
            </a:r>
            <a:r>
              <a:rPr lang="en-US" dirty="0" err="1"/>
              <a:t>Hoodeshenas</a:t>
            </a:r>
            <a:r>
              <a:rPr lang="en-US" dirty="0"/>
              <a:t> S, et al. Top </a:t>
            </a:r>
            <a:r>
              <a:rPr lang="en-US" dirty="0" err="1"/>
              <a:t>Magn</a:t>
            </a:r>
            <a:r>
              <a:rPr lang="en-US" dirty="0"/>
              <a:t> </a:t>
            </a:r>
            <a:r>
              <a:rPr lang="en-US" dirty="0" err="1"/>
              <a:t>Reson</a:t>
            </a:r>
            <a:r>
              <a:rPr lang="en-US" dirty="0"/>
              <a:t> Imaging. 2018;27(5):319–333. 2. Tang A, et al. Radiology. 2015;274(2):416–425; 3. </a:t>
            </a:r>
            <a:r>
              <a:rPr lang="en-US" dirty="0" err="1"/>
              <a:t>Caussy</a:t>
            </a:r>
            <a:r>
              <a:rPr lang="en-US" dirty="0"/>
              <a:t> C, et al. Hepatology. 2018;68(2):763–772; 4. </a:t>
            </a:r>
            <a:r>
              <a:rPr lang="en-GB" dirty="0"/>
              <a:t>Di Martino M, et al. World J Gastroenterol 2016;22:8812–8819.</a:t>
            </a:r>
          </a:p>
        </p:txBody>
      </p:sp>
      <p:sp>
        <p:nvSpPr>
          <p:cNvPr id="8" name="Rectangle 7">
            <a:extLst>
              <a:ext uri="{FF2B5EF4-FFF2-40B4-BE49-F238E27FC236}">
                <a16:creationId xmlns:a16="http://schemas.microsoft.com/office/drawing/2014/main" id="{AE0BF6E7-ABED-41C9-8CBD-804F0099B5C6}"/>
              </a:ext>
            </a:extLst>
          </p:cNvPr>
          <p:cNvSpPr/>
          <p:nvPr/>
        </p:nvSpPr>
        <p:spPr>
          <a:xfrm>
            <a:off x="2176463" y="1306316"/>
            <a:ext cx="7839075" cy="338554"/>
          </a:xfrm>
          <a:prstGeom prst="rect">
            <a:avLst/>
          </a:prstGeom>
          <a:ln w="28575">
            <a:solidFill>
              <a:schemeClr val="accent3">
                <a:lumMod val="75000"/>
              </a:schemeClr>
            </a:solidFill>
          </a:ln>
        </p:spPr>
        <p:txBody>
          <a:bodyPr wrap="square">
            <a:spAutoFit/>
          </a:bodyPr>
          <a:lstStyle/>
          <a:p>
            <a:pPr lvl="0" algn="ctr"/>
            <a:r>
              <a:rPr lang="en-US" sz="1600" b="1" i="1" dirty="0">
                <a:solidFill>
                  <a:schemeClr val="accent3">
                    <a:lumMod val="75000"/>
                  </a:schemeClr>
                </a:solidFill>
              </a:rPr>
              <a:t>MR-based imaging can assesses both steatosis and fibrosis</a:t>
            </a:r>
            <a:r>
              <a:rPr lang="en-US" sz="1600" b="1" i="1" baseline="30000" dirty="0">
                <a:solidFill>
                  <a:schemeClr val="accent3">
                    <a:lumMod val="75000"/>
                  </a:schemeClr>
                </a:solidFill>
              </a:rPr>
              <a:t>1–4</a:t>
            </a:r>
          </a:p>
        </p:txBody>
      </p:sp>
      <p:sp>
        <p:nvSpPr>
          <p:cNvPr id="11" name="Rectangle: Rounded Corners 10">
            <a:extLst>
              <a:ext uri="{FF2B5EF4-FFF2-40B4-BE49-F238E27FC236}">
                <a16:creationId xmlns:a16="http://schemas.microsoft.com/office/drawing/2014/main" id="{BE76475C-5957-4B06-97C8-DD2F5781D599}"/>
              </a:ext>
            </a:extLst>
          </p:cNvPr>
          <p:cNvSpPr/>
          <p:nvPr/>
        </p:nvSpPr>
        <p:spPr>
          <a:xfrm>
            <a:off x="496806" y="1782414"/>
            <a:ext cx="2160000" cy="90000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dirty="0">
                <a:solidFill>
                  <a:schemeClr val="bg1"/>
                </a:solidFill>
              </a:rPr>
              <a:t>MR Elastography (kPa)</a:t>
            </a:r>
            <a:endParaRPr lang="en-GB" dirty="0" err="1">
              <a:solidFill>
                <a:schemeClr val="bg1"/>
              </a:solidFill>
            </a:endParaRPr>
          </a:p>
        </p:txBody>
      </p:sp>
      <p:sp>
        <p:nvSpPr>
          <p:cNvPr id="12" name="Rectangle: Rounded Corners 11">
            <a:extLst>
              <a:ext uri="{FF2B5EF4-FFF2-40B4-BE49-F238E27FC236}">
                <a16:creationId xmlns:a16="http://schemas.microsoft.com/office/drawing/2014/main" id="{2C7EBB31-B721-4666-A6F3-9D3DEDE7AEDC}"/>
              </a:ext>
            </a:extLst>
          </p:cNvPr>
          <p:cNvSpPr/>
          <p:nvPr/>
        </p:nvSpPr>
        <p:spPr>
          <a:xfrm>
            <a:off x="400458" y="4126881"/>
            <a:ext cx="2160000" cy="900000"/>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lIns="0" rIns="0" rtlCol="0" anchor="ctr">
            <a:noAutofit/>
          </a:bodyPr>
          <a:lstStyle/>
          <a:p>
            <a:pPr algn="ctr"/>
            <a:r>
              <a:rPr lang="en-US" dirty="0">
                <a:solidFill>
                  <a:schemeClr val="bg1"/>
                </a:solidFill>
              </a:rPr>
              <a:t>MRI-PDFF </a:t>
            </a:r>
            <a:br>
              <a:rPr lang="en-US" dirty="0">
                <a:solidFill>
                  <a:schemeClr val="bg1"/>
                </a:solidFill>
              </a:rPr>
            </a:br>
            <a:r>
              <a:rPr lang="en-US" dirty="0">
                <a:solidFill>
                  <a:schemeClr val="bg1"/>
                </a:solidFill>
              </a:rPr>
              <a:t>(% fat fraction)</a:t>
            </a:r>
            <a:endParaRPr lang="en-GB" dirty="0" err="1">
              <a:solidFill>
                <a:schemeClr val="bg1"/>
              </a:solidFill>
            </a:endParaRPr>
          </a:p>
        </p:txBody>
      </p:sp>
      <p:sp>
        <p:nvSpPr>
          <p:cNvPr id="14" name="Rectangle 13">
            <a:extLst>
              <a:ext uri="{FF2B5EF4-FFF2-40B4-BE49-F238E27FC236}">
                <a16:creationId xmlns:a16="http://schemas.microsoft.com/office/drawing/2014/main" id="{13F18828-BE0D-44EE-96AD-DBC09DCB84B2}"/>
              </a:ext>
            </a:extLst>
          </p:cNvPr>
          <p:cNvSpPr/>
          <p:nvPr/>
        </p:nvSpPr>
        <p:spPr>
          <a:xfrm>
            <a:off x="2769272" y="1782414"/>
            <a:ext cx="6096000" cy="923330"/>
          </a:xfrm>
          <a:prstGeom prst="rect">
            <a:avLst/>
          </a:prstGeom>
          <a:ln>
            <a:solidFill>
              <a:schemeClr val="accent1"/>
            </a:solidFill>
          </a:ln>
        </p:spPr>
        <p:txBody>
          <a:bodyPr>
            <a:spAutoFit/>
          </a:bodyPr>
          <a:lstStyle/>
          <a:p>
            <a:r>
              <a:rPr lang="en-US" dirty="0">
                <a:latin typeface="Calibri" panose="020F0502020204030204" pitchFamily="34" charset="0"/>
              </a:rPr>
              <a:t>Fibrosis:</a:t>
            </a:r>
            <a:br>
              <a:rPr lang="en-US" dirty="0">
                <a:latin typeface="Calibri" panose="020F0502020204030204" pitchFamily="34" charset="0"/>
              </a:rPr>
            </a:br>
            <a:r>
              <a:rPr lang="en-US" dirty="0">
                <a:latin typeface="Calibri" panose="020F0502020204030204" pitchFamily="34" charset="0"/>
              </a:rPr>
              <a:t>Modified phase-contrast pulse sequence to visualize rapidly propagating mechanical shear waves (~60 Hz)</a:t>
            </a:r>
            <a:r>
              <a:rPr lang="en-US" baseline="30000" dirty="0">
                <a:latin typeface="Calibri" panose="020F0502020204030204" pitchFamily="34" charset="0"/>
              </a:rPr>
              <a:t>1</a:t>
            </a:r>
            <a:endParaRPr lang="en-GB" baseline="30000" dirty="0"/>
          </a:p>
        </p:txBody>
      </p:sp>
      <p:sp>
        <p:nvSpPr>
          <p:cNvPr id="17" name="Rectangle 16">
            <a:extLst>
              <a:ext uri="{FF2B5EF4-FFF2-40B4-BE49-F238E27FC236}">
                <a16:creationId xmlns:a16="http://schemas.microsoft.com/office/drawing/2014/main" id="{949F6BC3-46A8-4FAC-87BC-5503D5FA4285}"/>
              </a:ext>
            </a:extLst>
          </p:cNvPr>
          <p:cNvSpPr/>
          <p:nvPr/>
        </p:nvSpPr>
        <p:spPr>
          <a:xfrm>
            <a:off x="2699458" y="4126881"/>
            <a:ext cx="6096000" cy="923330"/>
          </a:xfrm>
          <a:prstGeom prst="rect">
            <a:avLst/>
          </a:prstGeom>
          <a:ln>
            <a:solidFill>
              <a:schemeClr val="accent2"/>
            </a:solidFill>
          </a:ln>
        </p:spPr>
        <p:txBody>
          <a:bodyPr>
            <a:spAutoFit/>
          </a:bodyPr>
          <a:lstStyle/>
          <a:p>
            <a:r>
              <a:rPr lang="en-US" dirty="0">
                <a:latin typeface="Calibri" panose="020F0502020204030204" pitchFamily="34" charset="0"/>
              </a:rPr>
              <a:t>Steatosis:</a:t>
            </a:r>
            <a:br>
              <a:rPr lang="en-US" dirty="0">
                <a:latin typeface="Calibri" panose="020F0502020204030204" pitchFamily="34" charset="0"/>
              </a:rPr>
            </a:br>
            <a:r>
              <a:rPr lang="en-US" dirty="0">
                <a:latin typeface="Calibri" panose="020F0502020204030204" pitchFamily="34" charset="0"/>
              </a:rPr>
              <a:t>E</a:t>
            </a:r>
            <a:r>
              <a:rPr lang="en-US" dirty="0"/>
              <a:t>xploits the difference in resonance frequencies of protons in water and fat to provide estimates of tissue fat fraction</a:t>
            </a:r>
            <a:r>
              <a:rPr lang="en-US" baseline="30000" dirty="0"/>
              <a:t>2–4</a:t>
            </a:r>
            <a:endParaRPr lang="en-GB" dirty="0"/>
          </a:p>
        </p:txBody>
      </p:sp>
      <p:pic>
        <p:nvPicPr>
          <p:cNvPr id="21" name="Picture 20">
            <a:extLst>
              <a:ext uri="{FF2B5EF4-FFF2-40B4-BE49-F238E27FC236}">
                <a16:creationId xmlns:a16="http://schemas.microsoft.com/office/drawing/2014/main" id="{D9E5D64D-28BE-4EC1-8128-025C5776FF30}"/>
              </a:ext>
            </a:extLst>
          </p:cNvPr>
          <p:cNvPicPr>
            <a:picLocks noChangeAspect="1"/>
          </p:cNvPicPr>
          <p:nvPr/>
        </p:nvPicPr>
        <p:blipFill>
          <a:blip r:embed="rId3"/>
          <a:stretch>
            <a:fillRect/>
          </a:stretch>
        </p:blipFill>
        <p:spPr>
          <a:xfrm>
            <a:off x="6656017" y="5092235"/>
            <a:ext cx="936000" cy="936000"/>
          </a:xfrm>
          <a:prstGeom prst="rect">
            <a:avLst/>
          </a:prstGeom>
        </p:spPr>
      </p:pic>
      <p:pic>
        <p:nvPicPr>
          <p:cNvPr id="24" name="Content Placeholder 13">
            <a:extLst>
              <a:ext uri="{FF2B5EF4-FFF2-40B4-BE49-F238E27FC236}">
                <a16:creationId xmlns:a16="http://schemas.microsoft.com/office/drawing/2014/main" id="{64B513E6-D32A-4779-B08F-E358234BF2AF}"/>
              </a:ext>
            </a:extLst>
          </p:cNvPr>
          <p:cNvPicPr>
            <a:picLocks noChangeAspect="1"/>
          </p:cNvPicPr>
          <p:nvPr/>
        </p:nvPicPr>
        <p:blipFill rotWithShape="1">
          <a:blip r:embed="rId4"/>
          <a:srcRect b="56141"/>
          <a:stretch/>
        </p:blipFill>
        <p:spPr>
          <a:xfrm>
            <a:off x="3424891" y="3073409"/>
            <a:ext cx="3992918" cy="936000"/>
          </a:xfrm>
          <a:prstGeom prst="rect">
            <a:avLst/>
          </a:prstGeom>
        </p:spPr>
      </p:pic>
      <p:sp>
        <p:nvSpPr>
          <p:cNvPr id="25" name="Rectangle 24">
            <a:extLst>
              <a:ext uri="{FF2B5EF4-FFF2-40B4-BE49-F238E27FC236}">
                <a16:creationId xmlns:a16="http://schemas.microsoft.com/office/drawing/2014/main" id="{95179921-8F0E-49FD-A7B9-BAA6EB9724BF}"/>
              </a:ext>
            </a:extLst>
          </p:cNvPr>
          <p:cNvSpPr/>
          <p:nvPr/>
        </p:nvSpPr>
        <p:spPr>
          <a:xfrm>
            <a:off x="3424891" y="2777194"/>
            <a:ext cx="6096000" cy="276999"/>
          </a:xfrm>
          <a:prstGeom prst="rect">
            <a:avLst/>
          </a:prstGeom>
        </p:spPr>
        <p:txBody>
          <a:bodyPr>
            <a:spAutoFit/>
          </a:bodyPr>
          <a:lstStyle/>
          <a:p>
            <a:r>
              <a:rPr lang="en-US" sz="1200" dirty="0"/>
              <a:t>MRE Stiffness maps showing increasing liver stiffness with increasing stages of fibrosis</a:t>
            </a:r>
            <a:r>
              <a:rPr lang="en-US" sz="1200" baseline="30000" dirty="0"/>
              <a:t>1</a:t>
            </a:r>
            <a:endParaRPr lang="en-GB" sz="1200" dirty="0"/>
          </a:p>
        </p:txBody>
      </p:sp>
      <p:pic>
        <p:nvPicPr>
          <p:cNvPr id="26" name="Content Placeholder 13">
            <a:extLst>
              <a:ext uri="{FF2B5EF4-FFF2-40B4-BE49-F238E27FC236}">
                <a16:creationId xmlns:a16="http://schemas.microsoft.com/office/drawing/2014/main" id="{5718ADB1-02F3-48E2-BB62-4288B3FE8EB1}"/>
              </a:ext>
            </a:extLst>
          </p:cNvPr>
          <p:cNvPicPr>
            <a:picLocks noChangeAspect="1"/>
          </p:cNvPicPr>
          <p:nvPr/>
        </p:nvPicPr>
        <p:blipFill rotWithShape="1">
          <a:blip r:embed="rId4"/>
          <a:srcRect t="44481"/>
          <a:stretch/>
        </p:blipFill>
        <p:spPr>
          <a:xfrm>
            <a:off x="7347626" y="3071975"/>
            <a:ext cx="3202830" cy="950400"/>
          </a:xfrm>
          <a:prstGeom prst="rect">
            <a:avLst/>
          </a:prstGeom>
        </p:spPr>
      </p:pic>
      <p:sp>
        <p:nvSpPr>
          <p:cNvPr id="27" name="Rectangle 26">
            <a:extLst>
              <a:ext uri="{FF2B5EF4-FFF2-40B4-BE49-F238E27FC236}">
                <a16:creationId xmlns:a16="http://schemas.microsoft.com/office/drawing/2014/main" id="{BA57195C-FB05-44E8-9780-6D4D1BEF47C6}"/>
              </a:ext>
            </a:extLst>
          </p:cNvPr>
          <p:cNvSpPr/>
          <p:nvPr/>
        </p:nvSpPr>
        <p:spPr>
          <a:xfrm>
            <a:off x="6839324" y="5964842"/>
            <a:ext cx="569387" cy="276999"/>
          </a:xfrm>
          <a:prstGeom prst="rect">
            <a:avLst/>
          </a:prstGeom>
        </p:spPr>
        <p:txBody>
          <a:bodyPr wrap="none">
            <a:spAutoFit/>
          </a:bodyPr>
          <a:lstStyle/>
          <a:p>
            <a:r>
              <a:rPr lang="en-US" sz="1200" b="1" dirty="0"/>
              <a:t>20.1%</a:t>
            </a:r>
          </a:p>
        </p:txBody>
      </p:sp>
      <p:pic>
        <p:nvPicPr>
          <p:cNvPr id="18" name="Picture 17">
            <a:extLst>
              <a:ext uri="{FF2B5EF4-FFF2-40B4-BE49-F238E27FC236}">
                <a16:creationId xmlns:a16="http://schemas.microsoft.com/office/drawing/2014/main" id="{A6D0E69F-7029-465C-9D6F-F164EB82CF00}"/>
              </a:ext>
            </a:extLst>
          </p:cNvPr>
          <p:cNvPicPr>
            <a:picLocks noChangeAspect="1"/>
          </p:cNvPicPr>
          <p:nvPr/>
        </p:nvPicPr>
        <p:blipFill>
          <a:blip r:embed="rId5"/>
          <a:stretch>
            <a:fillRect/>
          </a:stretch>
        </p:blipFill>
        <p:spPr>
          <a:xfrm>
            <a:off x="7789954" y="5092235"/>
            <a:ext cx="926199" cy="936000"/>
          </a:xfrm>
          <a:prstGeom prst="rect">
            <a:avLst/>
          </a:prstGeom>
        </p:spPr>
      </p:pic>
      <p:pic>
        <p:nvPicPr>
          <p:cNvPr id="19" name="Picture 18">
            <a:extLst>
              <a:ext uri="{FF2B5EF4-FFF2-40B4-BE49-F238E27FC236}">
                <a16:creationId xmlns:a16="http://schemas.microsoft.com/office/drawing/2014/main" id="{56556ECB-90F0-4AA4-8DE0-2D114E37E602}"/>
              </a:ext>
            </a:extLst>
          </p:cNvPr>
          <p:cNvPicPr>
            <a:picLocks noChangeAspect="1"/>
          </p:cNvPicPr>
          <p:nvPr/>
        </p:nvPicPr>
        <p:blipFill>
          <a:blip r:embed="rId6"/>
          <a:stretch>
            <a:fillRect/>
          </a:stretch>
        </p:blipFill>
        <p:spPr>
          <a:xfrm>
            <a:off x="5515198" y="5092235"/>
            <a:ext cx="942882" cy="936000"/>
          </a:xfrm>
          <a:prstGeom prst="rect">
            <a:avLst/>
          </a:prstGeom>
        </p:spPr>
      </p:pic>
      <p:pic>
        <p:nvPicPr>
          <p:cNvPr id="20" name="Picture 19">
            <a:extLst>
              <a:ext uri="{FF2B5EF4-FFF2-40B4-BE49-F238E27FC236}">
                <a16:creationId xmlns:a16="http://schemas.microsoft.com/office/drawing/2014/main" id="{0BAC4742-1FF4-43E6-85CB-BC91FBBAD365}"/>
              </a:ext>
            </a:extLst>
          </p:cNvPr>
          <p:cNvPicPr>
            <a:picLocks noChangeAspect="1"/>
          </p:cNvPicPr>
          <p:nvPr/>
        </p:nvPicPr>
        <p:blipFill>
          <a:blip r:embed="rId7"/>
          <a:stretch>
            <a:fillRect/>
          </a:stretch>
        </p:blipFill>
        <p:spPr>
          <a:xfrm>
            <a:off x="4388144" y="5092235"/>
            <a:ext cx="929117" cy="936000"/>
          </a:xfrm>
          <a:prstGeom prst="rect">
            <a:avLst/>
          </a:prstGeom>
        </p:spPr>
      </p:pic>
      <p:sp>
        <p:nvSpPr>
          <p:cNvPr id="2" name="Rectangle 1">
            <a:extLst>
              <a:ext uri="{FF2B5EF4-FFF2-40B4-BE49-F238E27FC236}">
                <a16:creationId xmlns:a16="http://schemas.microsoft.com/office/drawing/2014/main" id="{98305CD6-7994-471A-B26A-8F20CD5CDA46}"/>
              </a:ext>
            </a:extLst>
          </p:cNvPr>
          <p:cNvSpPr/>
          <p:nvPr/>
        </p:nvSpPr>
        <p:spPr>
          <a:xfrm>
            <a:off x="4589649" y="5964842"/>
            <a:ext cx="526106" cy="276999"/>
          </a:xfrm>
          <a:prstGeom prst="rect">
            <a:avLst/>
          </a:prstGeom>
        </p:spPr>
        <p:txBody>
          <a:bodyPr wrap="none">
            <a:spAutoFit/>
          </a:bodyPr>
          <a:lstStyle/>
          <a:p>
            <a:r>
              <a:rPr lang="en-US" sz="1200" b="1" dirty="0"/>
              <a:t>2.2 %</a:t>
            </a:r>
          </a:p>
        </p:txBody>
      </p:sp>
      <p:sp>
        <p:nvSpPr>
          <p:cNvPr id="3" name="Rectangle 2">
            <a:extLst>
              <a:ext uri="{FF2B5EF4-FFF2-40B4-BE49-F238E27FC236}">
                <a16:creationId xmlns:a16="http://schemas.microsoft.com/office/drawing/2014/main" id="{AFED2C5E-59C5-4444-B2A3-DCDFEAB562E9}"/>
              </a:ext>
            </a:extLst>
          </p:cNvPr>
          <p:cNvSpPr/>
          <p:nvPr/>
        </p:nvSpPr>
        <p:spPr>
          <a:xfrm>
            <a:off x="7968360" y="5964842"/>
            <a:ext cx="569387" cy="276999"/>
          </a:xfrm>
          <a:prstGeom prst="rect">
            <a:avLst/>
          </a:prstGeom>
        </p:spPr>
        <p:txBody>
          <a:bodyPr wrap="none">
            <a:spAutoFit/>
          </a:bodyPr>
          <a:lstStyle/>
          <a:p>
            <a:r>
              <a:rPr lang="en-US" sz="1200" b="1" dirty="0"/>
              <a:t>30.1%</a:t>
            </a:r>
            <a:endParaRPr lang="en-GB" sz="1200" b="1" dirty="0"/>
          </a:p>
        </p:txBody>
      </p:sp>
      <p:sp>
        <p:nvSpPr>
          <p:cNvPr id="9" name="Rectangle 8">
            <a:extLst>
              <a:ext uri="{FF2B5EF4-FFF2-40B4-BE49-F238E27FC236}">
                <a16:creationId xmlns:a16="http://schemas.microsoft.com/office/drawing/2014/main" id="{3B203CCB-579E-4DBD-A016-3EF56DBFED6B}"/>
              </a:ext>
            </a:extLst>
          </p:cNvPr>
          <p:cNvSpPr/>
          <p:nvPr/>
        </p:nvSpPr>
        <p:spPr>
          <a:xfrm>
            <a:off x="5701946" y="5964842"/>
            <a:ext cx="569387" cy="276999"/>
          </a:xfrm>
          <a:prstGeom prst="rect">
            <a:avLst/>
          </a:prstGeom>
        </p:spPr>
        <p:txBody>
          <a:bodyPr wrap="none">
            <a:spAutoFit/>
          </a:bodyPr>
          <a:lstStyle/>
          <a:p>
            <a:r>
              <a:rPr lang="en-US" sz="1200" b="1" dirty="0"/>
              <a:t>11.4%</a:t>
            </a:r>
            <a:endParaRPr lang="en-GB" sz="1200" b="1" dirty="0"/>
          </a:p>
        </p:txBody>
      </p:sp>
    </p:spTree>
    <p:extLst>
      <p:ext uri="{BB962C8B-B14F-4D97-AF65-F5344CB8AC3E}">
        <p14:creationId xmlns:p14="http://schemas.microsoft.com/office/powerpoint/2010/main" val="3127270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8B2CCF-6957-4F23-B14D-4DA14E842922}"/>
              </a:ext>
            </a:extLst>
          </p:cNvPr>
          <p:cNvSpPr>
            <a:spLocks noGrp="1"/>
          </p:cNvSpPr>
          <p:nvPr>
            <p:ph sz="quarter" idx="15"/>
          </p:nvPr>
        </p:nvSpPr>
        <p:spPr>
          <a:xfrm>
            <a:off x="320040" y="1261872"/>
            <a:ext cx="4283878" cy="4856596"/>
          </a:xfrm>
        </p:spPr>
        <p:txBody>
          <a:bodyPr/>
          <a:lstStyle/>
          <a:p>
            <a:r>
              <a:rPr lang="en-US" dirty="0"/>
              <a:t>Patients with type 2 diabetes or prediabetes and elevated liver enzymes (ALT) or fatty liver on ultrasound should be evaluated for the presence of nonalcoholic steatohepatitis and liver fibrosis. Evidence level </a:t>
            </a:r>
            <a:r>
              <a:rPr lang="en-US" dirty="0">
                <a:solidFill>
                  <a:srgbClr val="FF0000"/>
                </a:solidFill>
              </a:rPr>
              <a:t>C</a:t>
            </a:r>
          </a:p>
        </p:txBody>
      </p:sp>
      <p:sp>
        <p:nvSpPr>
          <p:cNvPr id="10" name="Content Placeholder 9">
            <a:extLst>
              <a:ext uri="{FF2B5EF4-FFF2-40B4-BE49-F238E27FC236}">
                <a16:creationId xmlns:a16="http://schemas.microsoft.com/office/drawing/2014/main" id="{588A094D-E9DA-4EA4-9642-F74D2A115DE5}"/>
              </a:ext>
            </a:extLst>
          </p:cNvPr>
          <p:cNvSpPr>
            <a:spLocks noGrp="1"/>
          </p:cNvSpPr>
          <p:nvPr>
            <p:ph sz="quarter" idx="16"/>
          </p:nvPr>
        </p:nvSpPr>
        <p:spPr/>
        <p:txBody>
          <a:bodyPr/>
          <a:lstStyle/>
          <a:p>
            <a:endParaRPr lang="en-GB"/>
          </a:p>
        </p:txBody>
      </p:sp>
      <p:sp>
        <p:nvSpPr>
          <p:cNvPr id="3" name="Title 2">
            <a:extLst>
              <a:ext uri="{FF2B5EF4-FFF2-40B4-BE49-F238E27FC236}">
                <a16:creationId xmlns:a16="http://schemas.microsoft.com/office/drawing/2014/main" id="{CAC7C904-626D-4BCB-8F9C-2668C9693796}"/>
              </a:ext>
            </a:extLst>
          </p:cNvPr>
          <p:cNvSpPr>
            <a:spLocks noGrp="1"/>
          </p:cNvSpPr>
          <p:nvPr>
            <p:ph type="title"/>
          </p:nvPr>
        </p:nvSpPr>
        <p:spPr/>
        <p:txBody>
          <a:bodyPr/>
          <a:lstStyle/>
          <a:p>
            <a:r>
              <a:rPr lang="en-US" dirty="0"/>
              <a:t>Recommendations From the American Diabetes Association</a:t>
            </a:r>
          </a:p>
        </p:txBody>
      </p:sp>
      <p:sp>
        <p:nvSpPr>
          <p:cNvPr id="6" name="Slide Number Placeholder 5">
            <a:extLst>
              <a:ext uri="{FF2B5EF4-FFF2-40B4-BE49-F238E27FC236}">
                <a16:creationId xmlns:a16="http://schemas.microsoft.com/office/drawing/2014/main" id="{18DFD730-8465-48EB-9896-2F4A17E4B430}"/>
              </a:ext>
            </a:extLst>
          </p:cNvPr>
          <p:cNvSpPr>
            <a:spLocks noGrp="1"/>
          </p:cNvSpPr>
          <p:nvPr>
            <p:ph type="sldNum" sz="quarter" idx="19"/>
          </p:nvPr>
        </p:nvSpPr>
        <p:spPr/>
        <p:txBody>
          <a:bodyPr/>
          <a:lstStyle/>
          <a:p>
            <a:fld id="{CADEBDAC-4AB6-BB4D-B369-93AFCDEF87B0}" type="slidenum">
              <a:rPr lang="en-US" smtClean="0"/>
              <a:pPr/>
              <a:t>32</a:t>
            </a:fld>
            <a:endParaRPr lang="en-US" dirty="0"/>
          </a:p>
        </p:txBody>
      </p:sp>
      <p:sp>
        <p:nvSpPr>
          <p:cNvPr id="11" name="Text Placeholder 10">
            <a:extLst>
              <a:ext uri="{FF2B5EF4-FFF2-40B4-BE49-F238E27FC236}">
                <a16:creationId xmlns:a16="http://schemas.microsoft.com/office/drawing/2014/main" id="{B785217E-1D88-4DBD-9DF8-6E1346215153}"/>
              </a:ext>
            </a:extLst>
          </p:cNvPr>
          <p:cNvSpPr>
            <a:spLocks noGrp="1"/>
          </p:cNvSpPr>
          <p:nvPr>
            <p:ph type="body" sz="quarter" idx="20"/>
          </p:nvPr>
        </p:nvSpPr>
        <p:spPr>
          <a:xfrm>
            <a:off x="304800" y="6352401"/>
            <a:ext cx="10179050" cy="276999"/>
          </a:xfrm>
        </p:spPr>
        <p:txBody>
          <a:bodyPr/>
          <a:lstStyle/>
          <a:p>
            <a:r>
              <a:rPr lang="en-US" dirty="0"/>
              <a:t>ALT, alanine aminotransferase; NAFLD, nonalcoholic fatty liver disease; OSA, obstructive sleep apnea.</a:t>
            </a:r>
            <a:br>
              <a:rPr lang="en-US" dirty="0"/>
            </a:br>
            <a:r>
              <a:rPr lang="en-US" dirty="0"/>
              <a:t>American Diabetes Association Professional Practice Committee. Diabetes Care. 2022;45(Suppl. 1):S46–S59.</a:t>
            </a:r>
          </a:p>
        </p:txBody>
      </p:sp>
      <p:pic>
        <p:nvPicPr>
          <p:cNvPr id="7" name="Content Placeholder 9">
            <a:extLst>
              <a:ext uri="{FF2B5EF4-FFF2-40B4-BE49-F238E27FC236}">
                <a16:creationId xmlns:a16="http://schemas.microsoft.com/office/drawing/2014/main" id="{8F680C68-EA48-48BE-8F08-B1DE2405BC4A}"/>
              </a:ext>
            </a:extLst>
          </p:cNvPr>
          <p:cNvPicPr>
            <a:picLocks noChangeAspect="1"/>
          </p:cNvPicPr>
          <p:nvPr/>
        </p:nvPicPr>
        <p:blipFill>
          <a:blip r:embed="rId2"/>
          <a:stretch>
            <a:fillRect/>
          </a:stretch>
        </p:blipFill>
        <p:spPr>
          <a:xfrm>
            <a:off x="4603918" y="1316960"/>
            <a:ext cx="7283282" cy="4697618"/>
          </a:xfrm>
          <a:prstGeom prst="rect">
            <a:avLst/>
          </a:prstGeom>
        </p:spPr>
      </p:pic>
    </p:spTree>
    <p:extLst>
      <p:ext uri="{BB962C8B-B14F-4D97-AF65-F5344CB8AC3E}">
        <p14:creationId xmlns:p14="http://schemas.microsoft.com/office/powerpoint/2010/main" val="1722812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2E13BD1-BA30-2141-8885-26E74778468A}"/>
              </a:ext>
            </a:extLst>
          </p:cNvPr>
          <p:cNvSpPr>
            <a:spLocks noGrp="1"/>
          </p:cNvSpPr>
          <p:nvPr>
            <p:ph type="sldNum" sz="quarter" idx="4294967295"/>
          </p:nvPr>
        </p:nvSpPr>
        <p:spPr>
          <a:xfrm>
            <a:off x="11826875" y="6632575"/>
            <a:ext cx="365125" cy="225425"/>
          </a:xfrm>
        </p:spPr>
        <p:txBody>
          <a:bodyPr/>
          <a:lstStyle/>
          <a:p>
            <a:fld id="{CADEBDAC-4AB6-BB4D-B369-93AFCDEF87B0}" type="slidenum">
              <a:rPr lang="en-US" smtClean="0"/>
              <a:pPr/>
              <a:t>33</a:t>
            </a:fld>
            <a:endParaRPr lang="en-US" dirty="0"/>
          </a:p>
        </p:txBody>
      </p:sp>
      <p:sp>
        <p:nvSpPr>
          <p:cNvPr id="8" name="Text Placeholder 6">
            <a:extLst>
              <a:ext uri="{FF2B5EF4-FFF2-40B4-BE49-F238E27FC236}">
                <a16:creationId xmlns:a16="http://schemas.microsoft.com/office/drawing/2014/main" id="{EDC19194-26A8-4229-8E66-091C5420C3C0}"/>
              </a:ext>
            </a:extLst>
          </p:cNvPr>
          <p:cNvSpPr>
            <a:spLocks noGrp="1"/>
          </p:cNvSpPr>
          <p:nvPr>
            <p:ph type="body" sz="quarter" idx="10"/>
          </p:nvPr>
        </p:nvSpPr>
        <p:spPr>
          <a:xfrm>
            <a:off x="6599238" y="3009900"/>
            <a:ext cx="5194300" cy="838200"/>
          </a:xfrm>
        </p:spPr>
        <p:txBody>
          <a:bodyPr/>
          <a:lstStyle/>
          <a:p>
            <a:r>
              <a:rPr lang="en-US" dirty="0"/>
              <a:t>Patient Perspective</a:t>
            </a:r>
          </a:p>
        </p:txBody>
      </p:sp>
    </p:spTree>
    <p:extLst>
      <p:ext uri="{BB962C8B-B14F-4D97-AF65-F5344CB8AC3E}">
        <p14:creationId xmlns:p14="http://schemas.microsoft.com/office/powerpoint/2010/main" val="1907227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p:nvPr>
            <p:extLst>
              <p:ext uri="{D42A27DB-BD31-4B8C-83A1-F6EECF244321}">
                <p14:modId xmlns:p14="http://schemas.microsoft.com/office/powerpoint/2010/main" val="538864419"/>
              </p:ext>
            </p:extLst>
          </p:nvPr>
        </p:nvGraphicFramePr>
        <p:xfrm>
          <a:off x="743011" y="3399299"/>
          <a:ext cx="3388659" cy="2756931"/>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a:extLst>
              <a:ext uri="{FF2B5EF4-FFF2-40B4-BE49-F238E27FC236}">
                <a16:creationId xmlns:a16="http://schemas.microsoft.com/office/drawing/2014/main" id="{CDB3B36E-9924-4596-98C5-B9523A8A3EE7}"/>
              </a:ext>
            </a:extLst>
          </p:cNvPr>
          <p:cNvSpPr>
            <a:spLocks noGrp="1"/>
          </p:cNvSpPr>
          <p:nvPr>
            <p:ph sz="quarter" idx="15"/>
          </p:nvPr>
        </p:nvSpPr>
        <p:spPr/>
        <p:txBody>
          <a:bodyPr/>
          <a:lstStyle/>
          <a:p>
            <a:r>
              <a:rPr lang="en-US" dirty="0"/>
              <a:t>There are often no specific symptoms associated with NASH, the most common are fatigue, overweight and abdominal pain</a:t>
            </a:r>
            <a:endParaRPr lang="en-GB" dirty="0"/>
          </a:p>
        </p:txBody>
      </p:sp>
      <p:sp>
        <p:nvSpPr>
          <p:cNvPr id="2" name="Title 1"/>
          <p:cNvSpPr>
            <a:spLocks noGrp="1"/>
          </p:cNvSpPr>
          <p:nvPr>
            <p:ph type="title"/>
          </p:nvPr>
        </p:nvSpPr>
        <p:spPr/>
        <p:txBody>
          <a:bodyPr/>
          <a:lstStyle/>
          <a:p>
            <a:r>
              <a:rPr lang="en-US" dirty="0"/>
              <a:t>Survey of Overall Reported Symptoms of Patients With Nonalcoholic Steatohepatitis</a:t>
            </a:r>
          </a:p>
        </p:txBody>
      </p:sp>
      <p:sp>
        <p:nvSpPr>
          <p:cNvPr id="5" name="Footer Placeholder 4"/>
          <p:cNvSpPr>
            <a:spLocks noGrp="1"/>
          </p:cNvSpPr>
          <p:nvPr>
            <p:ph type="ftr" sz="quarter" idx="18"/>
          </p:nvPr>
        </p:nvSpPr>
        <p:spPr/>
        <p:txBody>
          <a:bodyPr/>
          <a:lstStyle/>
          <a:p>
            <a:endParaRPr lang="en-US" dirty="0"/>
          </a:p>
        </p:txBody>
      </p:sp>
      <p:sp>
        <p:nvSpPr>
          <p:cNvPr id="3" name="Slide Number Placeholder 2">
            <a:extLst>
              <a:ext uri="{FF2B5EF4-FFF2-40B4-BE49-F238E27FC236}">
                <a16:creationId xmlns:a16="http://schemas.microsoft.com/office/drawing/2014/main" id="{E99AA78F-43CB-4B4B-AECF-B4B52A68D3C4}"/>
              </a:ext>
            </a:extLst>
          </p:cNvPr>
          <p:cNvSpPr>
            <a:spLocks noGrp="1"/>
          </p:cNvSpPr>
          <p:nvPr>
            <p:ph type="sldNum" sz="quarter" idx="19"/>
          </p:nvPr>
        </p:nvSpPr>
        <p:spPr/>
        <p:txBody>
          <a:bodyPr/>
          <a:lstStyle/>
          <a:p>
            <a:fld id="{332BCA22-4FB4-2145-AD2D-F8C6C2D7E600}" type="slidenum">
              <a:rPr lang="en-US" smtClean="0"/>
              <a:pPr/>
              <a:t>34</a:t>
            </a:fld>
            <a:endParaRPr lang="en-US" dirty="0"/>
          </a:p>
        </p:txBody>
      </p:sp>
      <p:sp>
        <p:nvSpPr>
          <p:cNvPr id="6" name="Text Placeholder 5">
            <a:extLst>
              <a:ext uri="{FF2B5EF4-FFF2-40B4-BE49-F238E27FC236}">
                <a16:creationId xmlns:a16="http://schemas.microsoft.com/office/drawing/2014/main" id="{8C6BCCEC-1BA3-4ACE-94CE-1599DA5EDD30}"/>
              </a:ext>
            </a:extLst>
          </p:cNvPr>
          <p:cNvSpPr>
            <a:spLocks noGrp="1"/>
          </p:cNvSpPr>
          <p:nvPr>
            <p:ph type="body" sz="quarter" idx="20"/>
          </p:nvPr>
        </p:nvSpPr>
        <p:spPr>
          <a:xfrm>
            <a:off x="304800" y="6352401"/>
            <a:ext cx="10179050" cy="276999"/>
          </a:xfrm>
        </p:spPr>
        <p:txBody>
          <a:bodyPr/>
          <a:lstStyle/>
          <a:p>
            <a:r>
              <a:rPr lang="en-US" dirty="0"/>
              <a:t>NASH, nonalcoholic steatohepatitis.</a:t>
            </a:r>
            <a:br>
              <a:rPr lang="en-US" dirty="0"/>
            </a:br>
            <a:r>
              <a:rPr lang="en-US" dirty="0"/>
              <a:t>Adapted from Cook N, et al. Front Med 2019;6(61):1–14.</a:t>
            </a:r>
          </a:p>
        </p:txBody>
      </p:sp>
      <p:graphicFrame>
        <p:nvGraphicFramePr>
          <p:cNvPr id="10" name="Chart 9"/>
          <p:cNvGraphicFramePr/>
          <p:nvPr>
            <p:extLst>
              <p:ext uri="{D42A27DB-BD31-4B8C-83A1-F6EECF244321}">
                <p14:modId xmlns:p14="http://schemas.microsoft.com/office/powerpoint/2010/main" val="3150675947"/>
              </p:ext>
            </p:extLst>
          </p:nvPr>
        </p:nvGraphicFramePr>
        <p:xfrm>
          <a:off x="4131670" y="1613569"/>
          <a:ext cx="7391401" cy="4504899"/>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1634998" y="2591459"/>
            <a:ext cx="1604683" cy="753035"/>
          </a:xfrm>
          <a:prstGeom prst="rect">
            <a:avLst/>
          </a:prstGeom>
          <a:ln w="28575">
            <a:solidFill>
              <a:schemeClr val="tx1"/>
            </a:solidFill>
          </a:ln>
        </p:spPr>
        <p:txBody>
          <a:bodyPr vert="horz" wrap="none" lIns="91440" tIns="45720" rIns="91440" bIns="45720" rtlCol="0" anchor="ctr">
            <a:noAutofit/>
          </a:bodyPr>
          <a:lstStyle/>
          <a:p>
            <a:pPr algn="ctr"/>
            <a:r>
              <a:rPr lang="en-US" b="1" dirty="0">
                <a:ea typeface="Arial Unicode MS" pitchFamily="34" charset="-128"/>
                <a:cs typeface="Arial Unicode MS" pitchFamily="34" charset="-128"/>
              </a:rPr>
              <a:t>Total Surveyed</a:t>
            </a:r>
          </a:p>
          <a:p>
            <a:pPr algn="ctr"/>
            <a:r>
              <a:rPr lang="en-US" b="1" dirty="0">
                <a:ea typeface="Arial Unicode MS" pitchFamily="34" charset="-128"/>
                <a:cs typeface="Arial Unicode MS" pitchFamily="34" charset="-128"/>
              </a:rPr>
              <a:t>(n=166)</a:t>
            </a:r>
          </a:p>
        </p:txBody>
      </p:sp>
    </p:spTree>
    <p:extLst>
      <p:ext uri="{BB962C8B-B14F-4D97-AF65-F5344CB8AC3E}">
        <p14:creationId xmlns:p14="http://schemas.microsoft.com/office/powerpoint/2010/main" val="381873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0B79F-C0F4-4D14-8BE0-F2D94E0BEF31}"/>
              </a:ext>
            </a:extLst>
          </p:cNvPr>
          <p:cNvSpPr>
            <a:spLocks noGrp="1"/>
          </p:cNvSpPr>
          <p:nvPr>
            <p:ph type="title"/>
          </p:nvPr>
        </p:nvSpPr>
        <p:spPr/>
        <p:txBody>
          <a:bodyPr/>
          <a:lstStyle/>
          <a:p>
            <a:r>
              <a:rPr lang="en-US" dirty="0"/>
              <a:t>Components of Lifestyle Approach to Manage Nonalcoholic Fatty Liver Disease</a:t>
            </a:r>
            <a:endParaRPr lang="en-GB" dirty="0"/>
          </a:p>
        </p:txBody>
      </p:sp>
      <p:sp>
        <p:nvSpPr>
          <p:cNvPr id="4" name="Footer Placeholder 3">
            <a:extLst>
              <a:ext uri="{FF2B5EF4-FFF2-40B4-BE49-F238E27FC236}">
                <a16:creationId xmlns:a16="http://schemas.microsoft.com/office/drawing/2014/main" id="{FACC8821-B765-426E-B621-9CB17540475D}"/>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19D53C3E-71EE-44DC-9116-B24CF655FF68}"/>
              </a:ext>
            </a:extLst>
          </p:cNvPr>
          <p:cNvSpPr>
            <a:spLocks noGrp="1"/>
          </p:cNvSpPr>
          <p:nvPr>
            <p:ph type="sldNum" sz="quarter" idx="12"/>
          </p:nvPr>
        </p:nvSpPr>
        <p:spPr/>
        <p:txBody>
          <a:bodyPr/>
          <a:lstStyle/>
          <a:p>
            <a:fld id="{CADEBDAC-4AB6-BB4D-B369-93AFCDEF87B0}" type="slidenum">
              <a:rPr lang="en-US" smtClean="0"/>
              <a:pPr/>
              <a:t>35</a:t>
            </a:fld>
            <a:endParaRPr lang="en-US" dirty="0"/>
          </a:p>
        </p:txBody>
      </p:sp>
      <p:sp>
        <p:nvSpPr>
          <p:cNvPr id="3" name="Text Placeholder 2">
            <a:extLst>
              <a:ext uri="{FF2B5EF4-FFF2-40B4-BE49-F238E27FC236}">
                <a16:creationId xmlns:a16="http://schemas.microsoft.com/office/drawing/2014/main" id="{F8A7EF9E-61F1-43FF-AD13-D15D91FE2794}"/>
              </a:ext>
            </a:extLst>
          </p:cNvPr>
          <p:cNvSpPr>
            <a:spLocks noGrp="1"/>
          </p:cNvSpPr>
          <p:nvPr>
            <p:ph type="body" sz="quarter" idx="19"/>
          </p:nvPr>
        </p:nvSpPr>
        <p:spPr/>
        <p:txBody>
          <a:bodyPr/>
          <a:lstStyle/>
          <a:p>
            <a:r>
              <a:rPr lang="en-GB" dirty="0"/>
              <a:t>Adapted from </a:t>
            </a:r>
            <a:r>
              <a:rPr lang="da-DK" dirty="0"/>
              <a:t>EASL–EASD–EASO. J Hepatol. 2016;64:1388–1402</a:t>
            </a:r>
            <a:r>
              <a:rPr lang="en-US" dirty="0"/>
              <a:t>; </a:t>
            </a:r>
            <a:r>
              <a:rPr lang="en-US" dirty="0" err="1"/>
              <a:t>Hallsworth</a:t>
            </a:r>
            <a:r>
              <a:rPr lang="en-US" dirty="0"/>
              <a:t> K and Adams LA. </a:t>
            </a:r>
            <a:r>
              <a:rPr lang="nl-NL" dirty="0"/>
              <a:t>JHEP Reports. 2019;1(6):468–479.</a:t>
            </a:r>
            <a:endParaRPr lang="en-US" dirty="0"/>
          </a:p>
        </p:txBody>
      </p:sp>
      <p:sp>
        <p:nvSpPr>
          <p:cNvPr id="6" name="TextBox 5"/>
          <p:cNvSpPr txBox="1"/>
          <p:nvPr/>
        </p:nvSpPr>
        <p:spPr>
          <a:xfrm>
            <a:off x="1788937" y="1003104"/>
            <a:ext cx="3454472" cy="1138773"/>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2000" b="1" dirty="0">
                <a:solidFill>
                  <a:schemeClr val="accent1"/>
                </a:solidFill>
              </a:rPr>
              <a:t>Energy restriction</a:t>
            </a:r>
          </a:p>
          <a:p>
            <a:pPr marL="285750" indent="-285750">
              <a:buFont typeface="Arial" panose="020B0604020202020204" pitchFamily="34" charset="0"/>
              <a:buChar char="•"/>
            </a:pPr>
            <a:r>
              <a:rPr lang="en-GB" sz="1600" b="1" dirty="0"/>
              <a:t>Calorie restriction (500</a:t>
            </a:r>
            <a:r>
              <a:rPr lang="en-GB" sz="1600" b="1" dirty="0">
                <a:sym typeface="Symbol" panose="05050102010706020507" pitchFamily="18" charset="2"/>
              </a:rPr>
              <a:t>1,000/day)</a:t>
            </a:r>
          </a:p>
          <a:p>
            <a:pPr marL="285750" indent="-285750">
              <a:buFont typeface="Arial" panose="020B0604020202020204" pitchFamily="34" charset="0"/>
              <a:buChar char="•"/>
            </a:pPr>
            <a:r>
              <a:rPr lang="en-GB" sz="1600" b="1" dirty="0">
                <a:sym typeface="Symbol" panose="05050102010706020507" pitchFamily="18" charset="2"/>
              </a:rPr>
              <a:t>710% weight loss target</a:t>
            </a:r>
          </a:p>
          <a:p>
            <a:pPr marL="285750" indent="-285750">
              <a:buFont typeface="Arial" panose="020B0604020202020204" pitchFamily="34" charset="0"/>
              <a:buChar char="•"/>
            </a:pPr>
            <a:r>
              <a:rPr lang="en-GB" sz="1600" b="1" dirty="0">
                <a:sym typeface="Symbol" panose="05050102010706020507" pitchFamily="18" charset="2"/>
              </a:rPr>
              <a:t>Long-term maintenance approach</a:t>
            </a:r>
          </a:p>
        </p:txBody>
      </p:sp>
      <p:sp>
        <p:nvSpPr>
          <p:cNvPr id="8" name="TextBox 7"/>
          <p:cNvSpPr txBox="1"/>
          <p:nvPr/>
        </p:nvSpPr>
        <p:spPr>
          <a:xfrm>
            <a:off x="1955966" y="4121013"/>
            <a:ext cx="4147370" cy="212365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solidFill>
                  <a:schemeClr val="accent1"/>
                </a:solidFill>
              </a:rPr>
              <a:t>Macronutrient composition</a:t>
            </a:r>
          </a:p>
          <a:p>
            <a:pPr marL="285750" indent="-285750">
              <a:buFont typeface="Arial" panose="020B0604020202020204" pitchFamily="34" charset="0"/>
              <a:buChar char="•"/>
            </a:pPr>
            <a:r>
              <a:rPr lang="en-GB" sz="1600" b="1" dirty="0"/>
              <a:t>Low-to-moderate fat intake</a:t>
            </a:r>
          </a:p>
          <a:p>
            <a:pPr marL="285750" indent="-285750">
              <a:buFont typeface="Arial" panose="020B0604020202020204" pitchFamily="34" charset="0"/>
              <a:buChar char="•"/>
            </a:pPr>
            <a:r>
              <a:rPr lang="en-GB" sz="1600" b="1" dirty="0"/>
              <a:t>Low-carbohydrate ketogenic or high protein diets</a:t>
            </a:r>
          </a:p>
          <a:p>
            <a:pPr marL="285750" indent="-285750">
              <a:buFont typeface="Arial" panose="020B0604020202020204" pitchFamily="34" charset="0"/>
              <a:buChar char="•"/>
            </a:pPr>
            <a:r>
              <a:rPr lang="en-GB" sz="1600" b="1" dirty="0">
                <a:sym typeface="Symbol" panose="05050102010706020507" pitchFamily="18" charset="2"/>
              </a:rPr>
              <a:t>Mediterranean diet </a:t>
            </a:r>
            <a:r>
              <a:rPr lang="en-US" sz="1600" b="1" dirty="0">
                <a:sym typeface="Symbol" panose="05050102010706020507" pitchFamily="18" charset="2"/>
              </a:rPr>
              <a:t>rich in mono-unsaturated fatty acids, with high intakes of olive oil, nuts, vegetables, fruits, legumes, whole grains and fish</a:t>
            </a:r>
            <a:endParaRPr lang="en-GB" sz="1600" b="1" dirty="0">
              <a:sym typeface="Symbol" panose="05050102010706020507" pitchFamily="18" charset="2"/>
            </a:endParaRPr>
          </a:p>
        </p:txBody>
      </p:sp>
      <p:sp>
        <p:nvSpPr>
          <p:cNvPr id="9" name="TextBox 8"/>
          <p:cNvSpPr txBox="1"/>
          <p:nvPr/>
        </p:nvSpPr>
        <p:spPr>
          <a:xfrm>
            <a:off x="6570117" y="1028485"/>
            <a:ext cx="2661883" cy="89255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2000" b="1" dirty="0">
                <a:solidFill>
                  <a:schemeClr val="accent1"/>
                </a:solidFill>
              </a:rPr>
              <a:t>Reduce fructose intake</a:t>
            </a:r>
          </a:p>
          <a:p>
            <a:pPr marL="285750" indent="-285750">
              <a:buFont typeface="Arial" panose="020B0604020202020204" pitchFamily="34" charset="0"/>
              <a:buChar char="•"/>
            </a:pPr>
            <a:r>
              <a:rPr lang="en-GB" sz="1600" b="1" dirty="0"/>
              <a:t>Avoid fructose-containing</a:t>
            </a:r>
            <a:br>
              <a:rPr lang="en-GB" sz="1600" b="1" dirty="0"/>
            </a:br>
            <a:r>
              <a:rPr lang="en-GB" sz="1600" b="1" dirty="0"/>
              <a:t>food and drink</a:t>
            </a:r>
            <a:endParaRPr lang="en-GB" sz="1600" b="1" dirty="0">
              <a:sym typeface="Symbol" panose="05050102010706020507" pitchFamily="18" charset="2"/>
            </a:endParaRPr>
          </a:p>
        </p:txBody>
      </p:sp>
      <p:sp>
        <p:nvSpPr>
          <p:cNvPr id="10" name="TextBox 9"/>
          <p:cNvSpPr txBox="1"/>
          <p:nvPr/>
        </p:nvSpPr>
        <p:spPr>
          <a:xfrm>
            <a:off x="7994471" y="2657486"/>
            <a:ext cx="3083473" cy="89255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2000" b="1" dirty="0">
                <a:solidFill>
                  <a:schemeClr val="accent1"/>
                </a:solidFill>
              </a:rPr>
              <a:t>Control daily alcohol intake</a:t>
            </a:r>
          </a:p>
          <a:p>
            <a:pPr marL="285750" indent="-285750">
              <a:buFont typeface="Arial" panose="020B0604020202020204" pitchFamily="34" charset="0"/>
              <a:buChar char="•"/>
            </a:pPr>
            <a:r>
              <a:rPr lang="en-GB" sz="1600" b="1" dirty="0"/>
              <a:t>Strictly below 30 g for men</a:t>
            </a:r>
            <a:br>
              <a:rPr lang="en-GB" sz="1600" b="1" dirty="0"/>
            </a:br>
            <a:r>
              <a:rPr lang="en-GB" sz="1600" b="1" dirty="0"/>
              <a:t>and 20 g for women </a:t>
            </a:r>
            <a:endParaRPr lang="en-GB" sz="1600" b="1" dirty="0">
              <a:sym typeface="Symbol" panose="05050102010706020507" pitchFamily="18" charset="2"/>
            </a:endParaRPr>
          </a:p>
        </p:txBody>
      </p:sp>
      <p:sp>
        <p:nvSpPr>
          <p:cNvPr id="11" name="TextBox 10"/>
          <p:cNvSpPr txBox="1"/>
          <p:nvPr/>
        </p:nvSpPr>
        <p:spPr>
          <a:xfrm>
            <a:off x="1176153" y="2903707"/>
            <a:ext cx="2756139"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GB" sz="2000" b="1" dirty="0">
                <a:solidFill>
                  <a:schemeClr val="accent1"/>
                </a:solidFill>
              </a:rPr>
              <a:t>Coffee consumption</a:t>
            </a:r>
          </a:p>
          <a:p>
            <a:pPr marL="285750" indent="-285750">
              <a:buFont typeface="Arial" panose="020B0604020202020204" pitchFamily="34" charset="0"/>
              <a:buChar char="•"/>
            </a:pPr>
            <a:r>
              <a:rPr lang="en-GB" sz="1600" b="1" dirty="0"/>
              <a:t>No liver-related limitations</a:t>
            </a:r>
            <a:endParaRPr lang="en-GB" sz="1600" b="1" dirty="0">
              <a:sym typeface="Symbol" panose="05050102010706020507" pitchFamily="18" charset="2"/>
            </a:endParaRPr>
          </a:p>
        </p:txBody>
      </p:sp>
      <p:sp>
        <p:nvSpPr>
          <p:cNvPr id="12" name="TextBox 11"/>
          <p:cNvSpPr txBox="1"/>
          <p:nvPr/>
        </p:nvSpPr>
        <p:spPr>
          <a:xfrm>
            <a:off x="7082238" y="3960044"/>
            <a:ext cx="3337299" cy="163121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000" b="1" dirty="0">
                <a:solidFill>
                  <a:schemeClr val="accent1"/>
                </a:solidFill>
              </a:rPr>
              <a:t>Increase physical activity</a:t>
            </a:r>
          </a:p>
          <a:p>
            <a:pPr marL="285750" indent="-285750">
              <a:buFont typeface="Arial" panose="020B0604020202020204" pitchFamily="34" charset="0"/>
              <a:buChar char="•"/>
            </a:pPr>
            <a:r>
              <a:rPr lang="en-GB" sz="1600" b="1" dirty="0"/>
              <a:t>150</a:t>
            </a:r>
            <a:r>
              <a:rPr lang="en-GB" sz="1600" b="1" dirty="0">
                <a:sym typeface="Symbol" panose="05050102010706020507" pitchFamily="18" charset="2"/>
              </a:rPr>
              <a:t>200 min/week moderate intensity in 35 sessions</a:t>
            </a:r>
          </a:p>
          <a:p>
            <a:pPr marL="285750" indent="-285750">
              <a:buFont typeface="Arial" panose="020B0604020202020204" pitchFamily="34" charset="0"/>
              <a:buChar char="•"/>
            </a:pPr>
            <a:r>
              <a:rPr lang="en-GB" sz="1600" b="1" dirty="0">
                <a:sym typeface="Symbol" panose="05050102010706020507" pitchFamily="18" charset="2"/>
              </a:rPr>
              <a:t>Resistance training to promote</a:t>
            </a:r>
            <a:br>
              <a:rPr lang="en-GB" sz="1600" b="1" dirty="0">
                <a:sym typeface="Symbol" panose="05050102010706020507" pitchFamily="18" charset="2"/>
              </a:rPr>
            </a:br>
            <a:r>
              <a:rPr lang="en-GB" sz="1600" b="1" dirty="0">
                <a:sym typeface="Symbol" panose="05050102010706020507" pitchFamily="18" charset="2"/>
              </a:rPr>
              <a:t>musculoskeletal fitness and improve metabolic factors</a:t>
            </a:r>
          </a:p>
        </p:txBody>
      </p:sp>
      <p:sp>
        <p:nvSpPr>
          <p:cNvPr id="7" name="Left-Right Arrow 6"/>
          <p:cNvSpPr/>
          <p:nvPr/>
        </p:nvSpPr>
        <p:spPr>
          <a:xfrm rot="17222816">
            <a:off x="6251458" y="2189805"/>
            <a:ext cx="715613" cy="355932"/>
          </a:xfrm>
          <a:prstGeom prst="leftRightArrow">
            <a:avLst/>
          </a:prstGeom>
          <a:solidFill>
            <a:schemeClr val="accent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3" name="Left-Right Arrow 12"/>
          <p:cNvSpPr/>
          <p:nvPr/>
        </p:nvSpPr>
        <p:spPr>
          <a:xfrm>
            <a:off x="3979495" y="2972942"/>
            <a:ext cx="715613" cy="355932"/>
          </a:xfrm>
          <a:prstGeom prst="leftRightArrow">
            <a:avLst/>
          </a:prstGeom>
          <a:solidFill>
            <a:schemeClr val="accent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4" name="Left-Right Arrow 13"/>
          <p:cNvSpPr/>
          <p:nvPr/>
        </p:nvSpPr>
        <p:spPr>
          <a:xfrm>
            <a:off x="7205900" y="3000629"/>
            <a:ext cx="715613" cy="355932"/>
          </a:xfrm>
          <a:prstGeom prst="leftRightArrow">
            <a:avLst/>
          </a:prstGeom>
          <a:solidFill>
            <a:schemeClr val="accent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5" name="Left-Right Arrow 14"/>
          <p:cNvSpPr/>
          <p:nvPr/>
        </p:nvSpPr>
        <p:spPr>
          <a:xfrm rot="18313062">
            <a:off x="4393042" y="3583363"/>
            <a:ext cx="715613" cy="355932"/>
          </a:xfrm>
          <a:prstGeom prst="leftRightArrow">
            <a:avLst/>
          </a:prstGeom>
          <a:solidFill>
            <a:schemeClr val="accent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6" name="Left-Right Arrow 15"/>
          <p:cNvSpPr/>
          <p:nvPr/>
        </p:nvSpPr>
        <p:spPr>
          <a:xfrm rot="14853067">
            <a:off x="4659906" y="2315723"/>
            <a:ext cx="715613" cy="355932"/>
          </a:xfrm>
          <a:prstGeom prst="leftRightArrow">
            <a:avLst/>
          </a:prstGeom>
          <a:solidFill>
            <a:schemeClr val="accent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17" name="Left-Right Arrow 16"/>
          <p:cNvSpPr/>
          <p:nvPr/>
        </p:nvSpPr>
        <p:spPr>
          <a:xfrm rot="2824228">
            <a:off x="6350424" y="3673405"/>
            <a:ext cx="715613" cy="355932"/>
          </a:xfrm>
          <a:prstGeom prst="leftRightArrow">
            <a:avLst/>
          </a:prstGeom>
          <a:solidFill>
            <a:schemeClr val="accent2"/>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sp>
        <p:nvSpPr>
          <p:cNvPr id="5" name="Oval 4"/>
          <p:cNvSpPr/>
          <p:nvPr/>
        </p:nvSpPr>
        <p:spPr>
          <a:xfrm>
            <a:off x="4402556" y="2401967"/>
            <a:ext cx="3095894" cy="1533141"/>
          </a:xfrm>
          <a:prstGeom prst="ellipse">
            <a:avLst/>
          </a:prstGeom>
          <a:ln>
            <a:solidFill>
              <a:schemeClr val="tx1">
                <a:lumMod val="65000"/>
                <a:lumOff val="35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b="1" dirty="0">
                <a:solidFill>
                  <a:schemeClr val="bg1"/>
                </a:solidFill>
                <a:effectLst>
                  <a:outerShdw blurRad="38100" dist="38100" dir="2700000" algn="tl">
                    <a:srgbClr val="000000">
                      <a:alpha val="43137"/>
                    </a:srgbClr>
                  </a:outerShdw>
                </a:effectLst>
              </a:rPr>
              <a:t>Comprehensive lifestyle approach</a:t>
            </a:r>
          </a:p>
        </p:txBody>
      </p:sp>
    </p:spTree>
    <p:extLst>
      <p:ext uri="{BB962C8B-B14F-4D97-AF65-F5344CB8AC3E}">
        <p14:creationId xmlns:p14="http://schemas.microsoft.com/office/powerpoint/2010/main" val="2942256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lstStyle/>
          <a:p>
            <a:pPr lvl="0"/>
            <a:r>
              <a:rPr lang="en-US" dirty="0"/>
              <a:t>NAFLD encompasses the entire spectrum of fatty liver disease including NASH, the progressive form of the disease</a:t>
            </a:r>
            <a:endParaRPr lang="en-GB" dirty="0"/>
          </a:p>
          <a:p>
            <a:r>
              <a:rPr lang="en-US" dirty="0"/>
              <a:t>Chronic and excessive steatosis induces lipotoxicity, inflammation and hepatocellular injury followed by fibrogenesis</a:t>
            </a:r>
          </a:p>
          <a:p>
            <a:r>
              <a:rPr lang="en-US" dirty="0"/>
              <a:t>NASH with fibrosis can progress to cirrhosis, risk factor for HCC development</a:t>
            </a:r>
          </a:p>
          <a:p>
            <a:r>
              <a:rPr lang="en-US" dirty="0"/>
              <a:t>Globally, 25% of adults are suspected of having NAFLD </a:t>
            </a:r>
          </a:p>
          <a:p>
            <a:pPr lvl="1"/>
            <a:r>
              <a:rPr lang="en-US" dirty="0"/>
              <a:t>Consequently 5–6% of adults worldwide potentially have NASH</a:t>
            </a:r>
          </a:p>
          <a:p>
            <a:r>
              <a:rPr lang="en-US" dirty="0"/>
              <a:t>Overall mortality is increased in NAFLD, specifically cardiovascular diseases in the early stages and liver-related deaths at the more advanced fibrosis stages</a:t>
            </a:r>
          </a:p>
          <a:p>
            <a:r>
              <a:rPr lang="en-US" dirty="0"/>
              <a:t>NAFLD continues to be a chronic liver disease that is increasing in prevalence</a:t>
            </a:r>
          </a:p>
          <a:p>
            <a:r>
              <a:rPr lang="en-US" dirty="0"/>
              <a:t>From 2015 to 2030, the projected prevalence of NASH in the US is expected to rise by over 60%</a:t>
            </a:r>
          </a:p>
          <a:p>
            <a:r>
              <a:rPr lang="en-US" dirty="0"/>
              <a:t>NAFLD is associated with a variety of metabolic comorbidities, including obesity, type 2 diabetes, dyslipidemia and the metabolic syndrome</a:t>
            </a:r>
          </a:p>
          <a:p>
            <a:r>
              <a:rPr lang="en-US" dirty="0"/>
              <a:t>The current work-up for NAFLD involves scores based on blood parameters and imaging techniques</a:t>
            </a:r>
          </a:p>
          <a:p>
            <a:r>
              <a:rPr lang="en-US" dirty="0"/>
              <a:t>Patients have a role in their risk mitigation through lifestyle</a:t>
            </a:r>
          </a:p>
          <a:p>
            <a:endParaRPr lang="en-US" dirty="0"/>
          </a:p>
        </p:txBody>
      </p:sp>
      <p:sp>
        <p:nvSpPr>
          <p:cNvPr id="2" name="Title 1"/>
          <p:cNvSpPr>
            <a:spLocks noGrp="1"/>
          </p:cNvSpPr>
          <p:nvPr>
            <p:ph type="title"/>
          </p:nvPr>
        </p:nvSpPr>
        <p:spPr/>
        <p:txBody>
          <a:bodyPr/>
          <a:lstStyle/>
          <a:p>
            <a:r>
              <a:rPr lang="en-US" dirty="0"/>
              <a:t>Disease Summary</a:t>
            </a:r>
          </a:p>
        </p:txBody>
      </p:sp>
      <p:sp>
        <p:nvSpPr>
          <p:cNvPr id="5" name="Footer Placeholder 4">
            <a:extLst>
              <a:ext uri="{FF2B5EF4-FFF2-40B4-BE49-F238E27FC236}">
                <a16:creationId xmlns:a16="http://schemas.microsoft.com/office/drawing/2014/main" id="{B7C56A44-949F-401A-80C9-B2D09C17CB90}"/>
              </a:ext>
            </a:extLst>
          </p:cNvPr>
          <p:cNvSpPr>
            <a:spLocks noGrp="1"/>
          </p:cNvSpPr>
          <p:nvPr>
            <p:ph type="ftr" sz="quarter" idx="17"/>
          </p:nvPr>
        </p:nvSpPr>
        <p:spPr/>
        <p:txBody>
          <a:bodyPr/>
          <a:lstStyle/>
          <a:p>
            <a:endParaRPr lang="en-US" dirty="0"/>
          </a:p>
        </p:txBody>
      </p:sp>
      <p:sp>
        <p:nvSpPr>
          <p:cNvPr id="4" name="Slide Number Placeholder 3">
            <a:extLst>
              <a:ext uri="{FF2B5EF4-FFF2-40B4-BE49-F238E27FC236}">
                <a16:creationId xmlns:a16="http://schemas.microsoft.com/office/drawing/2014/main" id="{C0962EC0-7AA5-4FFA-8D03-03482FA73F03}"/>
              </a:ext>
            </a:extLst>
          </p:cNvPr>
          <p:cNvSpPr>
            <a:spLocks noGrp="1"/>
          </p:cNvSpPr>
          <p:nvPr>
            <p:ph type="sldNum" sz="quarter" idx="18"/>
          </p:nvPr>
        </p:nvSpPr>
        <p:spPr/>
        <p:txBody>
          <a:bodyPr/>
          <a:lstStyle/>
          <a:p>
            <a:fld id="{332BCA22-4FB4-2145-AD2D-F8C6C2D7E600}" type="slidenum">
              <a:rPr lang="en-US" smtClean="0"/>
              <a:pPr/>
              <a:t>36</a:t>
            </a:fld>
            <a:endParaRPr lang="en-US" dirty="0"/>
          </a:p>
        </p:txBody>
      </p:sp>
      <p:sp>
        <p:nvSpPr>
          <p:cNvPr id="12" name="Text Placeholder 11">
            <a:extLst>
              <a:ext uri="{FF2B5EF4-FFF2-40B4-BE49-F238E27FC236}">
                <a16:creationId xmlns:a16="http://schemas.microsoft.com/office/drawing/2014/main" id="{507B05FF-C71A-424A-9AFB-13449405FBD0}"/>
              </a:ext>
            </a:extLst>
          </p:cNvPr>
          <p:cNvSpPr>
            <a:spLocks noGrp="1"/>
          </p:cNvSpPr>
          <p:nvPr>
            <p:ph type="body" sz="quarter" idx="19"/>
          </p:nvPr>
        </p:nvSpPr>
        <p:spPr/>
        <p:txBody>
          <a:bodyPr/>
          <a:lstStyle/>
          <a:p>
            <a:r>
              <a:rPr lang="en-US" dirty="0"/>
              <a:t>HCC, hepatocellular carcinoma; NAFLD, nonalcoholic fatty liver disease; NASH, nonalcoholic steatohepatitis.</a:t>
            </a:r>
            <a:endParaRPr lang="en-GB" dirty="0"/>
          </a:p>
        </p:txBody>
      </p:sp>
    </p:spTree>
    <p:extLst>
      <p:ext uri="{BB962C8B-B14F-4D97-AF65-F5344CB8AC3E}">
        <p14:creationId xmlns:p14="http://schemas.microsoft.com/office/powerpoint/2010/main" val="3146088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85">
            <a:extLst>
              <a:ext uri="{FF2B5EF4-FFF2-40B4-BE49-F238E27FC236}">
                <a16:creationId xmlns:a16="http://schemas.microsoft.com/office/drawing/2014/main" id="{2C5DA19F-AF4F-42AC-8BFD-B345DC8DFB9B}"/>
              </a:ext>
            </a:extLst>
          </p:cNvPr>
          <p:cNvSpPr>
            <a:spLocks noGrp="1"/>
          </p:cNvSpPr>
          <p:nvPr>
            <p:ph type="title"/>
          </p:nvPr>
        </p:nvSpPr>
        <p:spPr/>
        <p:txBody>
          <a:bodyPr/>
          <a:lstStyle/>
          <a:p>
            <a:r>
              <a:rPr lang="en-US" dirty="0"/>
              <a:t>Nonalcoholic Fatty Liver Disease Ranges From Simple Steatosis to </a:t>
            </a:r>
            <a:br>
              <a:rPr lang="en-US" dirty="0"/>
            </a:br>
            <a:r>
              <a:rPr lang="en-US" dirty="0"/>
              <a:t>Nonalcoholic Steatohepatitis</a:t>
            </a:r>
          </a:p>
        </p:txBody>
      </p:sp>
      <p:sp>
        <p:nvSpPr>
          <p:cNvPr id="92" name="Footer Placeholder 91">
            <a:extLst>
              <a:ext uri="{FF2B5EF4-FFF2-40B4-BE49-F238E27FC236}">
                <a16:creationId xmlns:a16="http://schemas.microsoft.com/office/drawing/2014/main" id="{E068F730-CB06-4FED-BD25-EC4162F4CDC6}"/>
              </a:ext>
            </a:extLst>
          </p:cNvPr>
          <p:cNvSpPr>
            <a:spLocks noGrp="1"/>
          </p:cNvSpPr>
          <p:nvPr>
            <p:ph type="ftr" sz="quarter" idx="11"/>
          </p:nvPr>
        </p:nvSpPr>
        <p:spPr/>
        <p:txBody>
          <a:bodyPr/>
          <a:lstStyle/>
          <a:p>
            <a:endParaRPr lang="en-US" dirty="0"/>
          </a:p>
        </p:txBody>
      </p:sp>
      <p:sp>
        <p:nvSpPr>
          <p:cNvPr id="91" name="Slide Number Placeholder 90">
            <a:extLst>
              <a:ext uri="{FF2B5EF4-FFF2-40B4-BE49-F238E27FC236}">
                <a16:creationId xmlns:a16="http://schemas.microsoft.com/office/drawing/2014/main" id="{CEB9AE62-3244-4814-ABC8-AE4A7FEEEF56}"/>
              </a:ext>
            </a:extLst>
          </p:cNvPr>
          <p:cNvSpPr>
            <a:spLocks noGrp="1"/>
          </p:cNvSpPr>
          <p:nvPr>
            <p:ph type="sldNum" sz="quarter" idx="12"/>
          </p:nvPr>
        </p:nvSpPr>
        <p:spPr/>
        <p:txBody>
          <a:bodyPr/>
          <a:lstStyle/>
          <a:p>
            <a:fld id="{CADEBDAC-4AB6-BB4D-B369-93AFCDEF87B0}" type="slidenum">
              <a:rPr lang="en-US" smtClean="0"/>
              <a:pPr/>
              <a:t>4</a:t>
            </a:fld>
            <a:endParaRPr lang="en-US" dirty="0"/>
          </a:p>
        </p:txBody>
      </p:sp>
      <p:sp>
        <p:nvSpPr>
          <p:cNvPr id="17" name="Text Placeholder 16">
            <a:extLst>
              <a:ext uri="{FF2B5EF4-FFF2-40B4-BE49-F238E27FC236}">
                <a16:creationId xmlns:a16="http://schemas.microsoft.com/office/drawing/2014/main" id="{00374433-539F-409E-99AC-54C479F5D3A1}"/>
              </a:ext>
            </a:extLst>
          </p:cNvPr>
          <p:cNvSpPr>
            <a:spLocks noGrp="1"/>
          </p:cNvSpPr>
          <p:nvPr>
            <p:ph type="body" sz="quarter" idx="19"/>
          </p:nvPr>
        </p:nvSpPr>
        <p:spPr>
          <a:xfrm>
            <a:off x="304800" y="6213902"/>
            <a:ext cx="10179050" cy="415498"/>
          </a:xfrm>
        </p:spPr>
        <p:txBody>
          <a:bodyPr/>
          <a:lstStyle/>
          <a:p>
            <a:r>
              <a:rPr lang="en-US" dirty="0"/>
              <a:t>F, fibrosis stage; NAFL, nonalcoholic fatty liver; NAFLD, nonalcoholic fatty liver disease; NASH, nonalcoholic steatohepatitis.</a:t>
            </a:r>
            <a:br>
              <a:rPr lang="en-US" dirty="0"/>
            </a:br>
            <a:r>
              <a:rPr lang="en-US" dirty="0"/>
              <a:t>1. </a:t>
            </a:r>
            <a:r>
              <a:rPr lang="da-DK" dirty="0"/>
              <a:t>Sheka AC, et al. JAMA. 2020;323(12):1175–1183; 2. Alkhouri N, McCullough AJ. Gastroenterol Hepatol (N Y). 2012;8(10):661–668; 3. EASL–EASD–EASO. J Hepatol. 2016;64:1388–1402; 4. </a:t>
            </a:r>
            <a:r>
              <a:rPr lang="en-US" dirty="0"/>
              <a:t>Diehl AM and Day C. N </a:t>
            </a:r>
            <a:r>
              <a:rPr lang="en-US" dirty="0" err="1"/>
              <a:t>Engl</a:t>
            </a:r>
            <a:r>
              <a:rPr lang="en-US" dirty="0"/>
              <a:t> J Med. 2017;377:3063</a:t>
            </a:r>
            <a:r>
              <a:rPr lang="da-DK" dirty="0"/>
              <a:t>–30</a:t>
            </a:r>
            <a:r>
              <a:rPr lang="en-US" dirty="0"/>
              <a:t>72.</a:t>
            </a:r>
            <a:endParaRPr lang="da-DK" dirty="0"/>
          </a:p>
        </p:txBody>
      </p:sp>
      <p:grpSp>
        <p:nvGrpSpPr>
          <p:cNvPr id="20" name="Group 19">
            <a:extLst>
              <a:ext uri="{FF2B5EF4-FFF2-40B4-BE49-F238E27FC236}">
                <a16:creationId xmlns:a16="http://schemas.microsoft.com/office/drawing/2014/main" id="{D7F4F34D-E955-4E76-BD8D-4220F439A7D1}"/>
              </a:ext>
            </a:extLst>
          </p:cNvPr>
          <p:cNvGrpSpPr/>
          <p:nvPr/>
        </p:nvGrpSpPr>
        <p:grpSpPr>
          <a:xfrm>
            <a:off x="507357" y="1409255"/>
            <a:ext cx="10854836" cy="1175982"/>
            <a:chOff x="4428908" y="759402"/>
            <a:chExt cx="5045079" cy="1175982"/>
          </a:xfrm>
        </p:grpSpPr>
        <p:sp>
          <p:nvSpPr>
            <p:cNvPr id="5" name="Freeform: Shape 4">
              <a:extLst>
                <a:ext uri="{FF2B5EF4-FFF2-40B4-BE49-F238E27FC236}">
                  <a16:creationId xmlns:a16="http://schemas.microsoft.com/office/drawing/2014/main" id="{C26F10CF-311E-49AA-ADF7-B182B7FC0113}"/>
                </a:ext>
              </a:extLst>
            </p:cNvPr>
            <p:cNvSpPr/>
            <p:nvPr/>
          </p:nvSpPr>
          <p:spPr>
            <a:xfrm>
              <a:off x="4428908" y="759402"/>
              <a:ext cx="5045079" cy="523850"/>
            </a:xfrm>
            <a:custGeom>
              <a:avLst/>
              <a:gdLst>
                <a:gd name="connsiteX0" fmla="*/ 0 w 5045079"/>
                <a:gd name="connsiteY0" fmla="*/ 87310 h 523850"/>
                <a:gd name="connsiteX1" fmla="*/ 87310 w 5045079"/>
                <a:gd name="connsiteY1" fmla="*/ 0 h 523850"/>
                <a:gd name="connsiteX2" fmla="*/ 4957769 w 5045079"/>
                <a:gd name="connsiteY2" fmla="*/ 0 h 523850"/>
                <a:gd name="connsiteX3" fmla="*/ 5045079 w 5045079"/>
                <a:gd name="connsiteY3" fmla="*/ 87310 h 523850"/>
                <a:gd name="connsiteX4" fmla="*/ 5045079 w 5045079"/>
                <a:gd name="connsiteY4" fmla="*/ 436540 h 523850"/>
                <a:gd name="connsiteX5" fmla="*/ 4957769 w 5045079"/>
                <a:gd name="connsiteY5" fmla="*/ 523850 h 523850"/>
                <a:gd name="connsiteX6" fmla="*/ 87310 w 5045079"/>
                <a:gd name="connsiteY6" fmla="*/ 523850 h 523850"/>
                <a:gd name="connsiteX7" fmla="*/ 0 w 5045079"/>
                <a:gd name="connsiteY7" fmla="*/ 436540 h 523850"/>
                <a:gd name="connsiteX8" fmla="*/ 0 w 5045079"/>
                <a:gd name="connsiteY8" fmla="*/ 87310 h 5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5079" h="523850">
                  <a:moveTo>
                    <a:pt x="0" y="87310"/>
                  </a:moveTo>
                  <a:cubicBezTo>
                    <a:pt x="0" y="39090"/>
                    <a:pt x="39090" y="0"/>
                    <a:pt x="87310" y="0"/>
                  </a:cubicBezTo>
                  <a:lnTo>
                    <a:pt x="4957769" y="0"/>
                  </a:lnTo>
                  <a:cubicBezTo>
                    <a:pt x="5005989" y="0"/>
                    <a:pt x="5045079" y="39090"/>
                    <a:pt x="5045079" y="87310"/>
                  </a:cubicBezTo>
                  <a:lnTo>
                    <a:pt x="5045079" y="436540"/>
                  </a:lnTo>
                  <a:cubicBezTo>
                    <a:pt x="5045079" y="484760"/>
                    <a:pt x="5005989" y="523850"/>
                    <a:pt x="4957769" y="523850"/>
                  </a:cubicBezTo>
                  <a:lnTo>
                    <a:pt x="87310" y="523850"/>
                  </a:lnTo>
                  <a:cubicBezTo>
                    <a:pt x="39090" y="523850"/>
                    <a:pt x="0" y="484760"/>
                    <a:pt x="0" y="436540"/>
                  </a:cubicBezTo>
                  <a:lnTo>
                    <a:pt x="0" y="87310"/>
                  </a:lnTo>
                  <a:close/>
                </a:path>
              </a:pathLst>
            </a:custGeom>
            <a:ln>
              <a:solidFill>
                <a:schemeClr val="bg1">
                  <a:lumMod val="50000"/>
                </a:schemeClr>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6532" tIns="86532" rIns="86532" bIns="86532" numCol="1" spcCol="1270" anchor="ctr" anchorCtr="0">
              <a:noAutofit/>
            </a:bodyPr>
            <a:lstStyle/>
            <a:p>
              <a:pPr marL="0" lvl="0" indent="0" algn="ctr" defTabSz="711200">
                <a:lnSpc>
                  <a:spcPct val="90000"/>
                </a:lnSpc>
                <a:spcBef>
                  <a:spcPct val="0"/>
                </a:spcBef>
                <a:spcAft>
                  <a:spcPct val="35000"/>
                </a:spcAft>
                <a:buNone/>
              </a:pPr>
              <a:r>
                <a:rPr lang="en-GB" b="1" kern="1200" dirty="0">
                  <a:effectLst>
                    <a:outerShdw blurRad="38100" dist="38100" dir="2700000" algn="tl">
                      <a:srgbClr val="000000">
                        <a:alpha val="43137"/>
                      </a:srgbClr>
                    </a:outerShdw>
                  </a:effectLst>
                </a:rPr>
                <a:t>NAFLD: Nonalcoholic fatty liver disease</a:t>
              </a:r>
              <a:r>
                <a:rPr lang="en-GB" b="1" kern="1200" baseline="30000" dirty="0">
                  <a:effectLst>
                    <a:outerShdw blurRad="38100" dist="38100" dir="2700000" algn="tl">
                      <a:srgbClr val="000000">
                        <a:alpha val="43137"/>
                      </a:srgbClr>
                    </a:outerShdw>
                  </a:effectLst>
                </a:rPr>
                <a:t>1–4</a:t>
              </a:r>
              <a:endParaRPr lang="en-US" b="1" kern="1200" baseline="30000" dirty="0">
                <a:effectLst>
                  <a:outerShdw blurRad="38100" dist="38100" dir="2700000" algn="tl">
                    <a:srgbClr val="000000">
                      <a:alpha val="43137"/>
                    </a:srgbClr>
                  </a:outerShdw>
                </a:effectLst>
              </a:endParaRPr>
            </a:p>
          </p:txBody>
        </p:sp>
        <p:sp>
          <p:nvSpPr>
            <p:cNvPr id="8" name="Freeform: Shape 7">
              <a:extLst>
                <a:ext uri="{FF2B5EF4-FFF2-40B4-BE49-F238E27FC236}">
                  <a16:creationId xmlns:a16="http://schemas.microsoft.com/office/drawing/2014/main" id="{7A8DB4AA-51BB-4D18-B564-7D5A0561BF46}"/>
                </a:ext>
              </a:extLst>
            </p:cNvPr>
            <p:cNvSpPr/>
            <p:nvPr/>
          </p:nvSpPr>
          <p:spPr>
            <a:xfrm>
              <a:off x="4428908" y="1273631"/>
              <a:ext cx="5045079" cy="661753"/>
            </a:xfrm>
            <a:custGeom>
              <a:avLst/>
              <a:gdLst>
                <a:gd name="connsiteX0" fmla="*/ 0 w 5045079"/>
                <a:gd name="connsiteY0" fmla="*/ 0 h 661753"/>
                <a:gd name="connsiteX1" fmla="*/ 5045079 w 5045079"/>
                <a:gd name="connsiteY1" fmla="*/ 0 h 661753"/>
                <a:gd name="connsiteX2" fmla="*/ 5045079 w 5045079"/>
                <a:gd name="connsiteY2" fmla="*/ 661753 h 661753"/>
                <a:gd name="connsiteX3" fmla="*/ 0 w 5045079"/>
                <a:gd name="connsiteY3" fmla="*/ 661753 h 661753"/>
                <a:gd name="connsiteX4" fmla="*/ 0 w 5045079"/>
                <a:gd name="connsiteY4" fmla="*/ 0 h 661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5079" h="661753">
                  <a:moveTo>
                    <a:pt x="0" y="0"/>
                  </a:moveTo>
                  <a:lnTo>
                    <a:pt x="5045079" y="0"/>
                  </a:lnTo>
                  <a:lnTo>
                    <a:pt x="5045079" y="661753"/>
                  </a:lnTo>
                  <a:lnTo>
                    <a:pt x="0" y="66175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30919"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US" sz="1600" kern="1200" dirty="0">
                <a:latin typeface="Calibri" panose="020F0502020204030204"/>
                <a:ea typeface="+mn-ea"/>
                <a:cs typeface="+mn-cs"/>
              </a:endParaRPr>
            </a:p>
            <a:p>
              <a:pPr marL="171450" lvl="1" indent="-171450" algn="l" defTabSz="711200">
                <a:lnSpc>
                  <a:spcPct val="90000"/>
                </a:lnSpc>
                <a:spcBef>
                  <a:spcPct val="0"/>
                </a:spcBef>
                <a:spcAft>
                  <a:spcPct val="20000"/>
                </a:spcAft>
                <a:buChar char="•"/>
              </a:pPr>
              <a:r>
                <a:rPr lang="en-US" sz="1600" kern="1200" dirty="0">
                  <a:latin typeface="Calibri" panose="020F0502020204030204"/>
                  <a:ea typeface="+mn-ea"/>
                  <a:cs typeface="+mn-cs"/>
                </a:rPr>
                <a:t>Entire spectrum of fatty liver disease in individuals without significant alcohol consumption</a:t>
              </a:r>
              <a:endParaRPr lang="en-GB" sz="1200" kern="1200" dirty="0"/>
            </a:p>
          </p:txBody>
        </p:sp>
      </p:grpSp>
      <p:grpSp>
        <p:nvGrpSpPr>
          <p:cNvPr id="21" name="Group 20">
            <a:extLst>
              <a:ext uri="{FF2B5EF4-FFF2-40B4-BE49-F238E27FC236}">
                <a16:creationId xmlns:a16="http://schemas.microsoft.com/office/drawing/2014/main" id="{0B7DFE3C-9B6F-4AED-B9D9-35AF1C1D7C10}"/>
              </a:ext>
            </a:extLst>
          </p:cNvPr>
          <p:cNvGrpSpPr/>
          <p:nvPr/>
        </p:nvGrpSpPr>
        <p:grpSpPr>
          <a:xfrm>
            <a:off x="507357" y="2752187"/>
            <a:ext cx="3105087" cy="1098255"/>
            <a:chOff x="4365356" y="1935384"/>
            <a:chExt cx="6565897" cy="1098255"/>
          </a:xfrm>
        </p:grpSpPr>
        <p:sp>
          <p:nvSpPr>
            <p:cNvPr id="10" name="Freeform: Shape 9">
              <a:extLst>
                <a:ext uri="{FF2B5EF4-FFF2-40B4-BE49-F238E27FC236}">
                  <a16:creationId xmlns:a16="http://schemas.microsoft.com/office/drawing/2014/main" id="{ABB9E972-FE71-4FA5-9A51-25B94D3292EE}"/>
                </a:ext>
              </a:extLst>
            </p:cNvPr>
            <p:cNvSpPr/>
            <p:nvPr/>
          </p:nvSpPr>
          <p:spPr>
            <a:xfrm>
              <a:off x="4365356" y="1935384"/>
              <a:ext cx="6565897" cy="564372"/>
            </a:xfrm>
            <a:custGeom>
              <a:avLst/>
              <a:gdLst>
                <a:gd name="connsiteX0" fmla="*/ 0 w 5045079"/>
                <a:gd name="connsiteY0" fmla="*/ 94064 h 564372"/>
                <a:gd name="connsiteX1" fmla="*/ 94064 w 5045079"/>
                <a:gd name="connsiteY1" fmla="*/ 0 h 564372"/>
                <a:gd name="connsiteX2" fmla="*/ 4951015 w 5045079"/>
                <a:gd name="connsiteY2" fmla="*/ 0 h 564372"/>
                <a:gd name="connsiteX3" fmla="*/ 5045079 w 5045079"/>
                <a:gd name="connsiteY3" fmla="*/ 94064 h 564372"/>
                <a:gd name="connsiteX4" fmla="*/ 5045079 w 5045079"/>
                <a:gd name="connsiteY4" fmla="*/ 470308 h 564372"/>
                <a:gd name="connsiteX5" fmla="*/ 4951015 w 5045079"/>
                <a:gd name="connsiteY5" fmla="*/ 564372 h 564372"/>
                <a:gd name="connsiteX6" fmla="*/ 94064 w 5045079"/>
                <a:gd name="connsiteY6" fmla="*/ 564372 h 564372"/>
                <a:gd name="connsiteX7" fmla="*/ 0 w 5045079"/>
                <a:gd name="connsiteY7" fmla="*/ 470308 h 564372"/>
                <a:gd name="connsiteX8" fmla="*/ 0 w 5045079"/>
                <a:gd name="connsiteY8" fmla="*/ 94064 h 56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5079" h="564372">
                  <a:moveTo>
                    <a:pt x="0" y="94064"/>
                  </a:moveTo>
                  <a:cubicBezTo>
                    <a:pt x="0" y="42114"/>
                    <a:pt x="42114" y="0"/>
                    <a:pt x="94064" y="0"/>
                  </a:cubicBezTo>
                  <a:lnTo>
                    <a:pt x="4951015" y="0"/>
                  </a:lnTo>
                  <a:cubicBezTo>
                    <a:pt x="5002965" y="0"/>
                    <a:pt x="5045079" y="42114"/>
                    <a:pt x="5045079" y="94064"/>
                  </a:cubicBezTo>
                  <a:lnTo>
                    <a:pt x="5045079" y="470308"/>
                  </a:lnTo>
                  <a:cubicBezTo>
                    <a:pt x="5045079" y="522258"/>
                    <a:pt x="5002965" y="564372"/>
                    <a:pt x="4951015" y="564372"/>
                  </a:cubicBezTo>
                  <a:lnTo>
                    <a:pt x="94064" y="564372"/>
                  </a:lnTo>
                  <a:cubicBezTo>
                    <a:pt x="42114" y="564372"/>
                    <a:pt x="0" y="522258"/>
                    <a:pt x="0" y="470308"/>
                  </a:cubicBezTo>
                  <a:lnTo>
                    <a:pt x="0" y="94064"/>
                  </a:lnTo>
                  <a:close/>
                </a:path>
              </a:pathLst>
            </a:custGeom>
            <a:solidFill>
              <a:schemeClr val="accent2">
                <a:lumMod val="40000"/>
                <a:lumOff val="60000"/>
              </a:schemeClr>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2">
                <a:hueOff val="-69919"/>
                <a:satOff val="-73"/>
                <a:lumOff val="7320"/>
                <a:alphaOff val="0"/>
              </a:schemeClr>
            </a:effectRef>
            <a:fontRef idx="minor">
              <a:schemeClr val="lt1"/>
            </a:fontRef>
          </p:style>
          <p:txBody>
            <a:bodyPr spcFirstLastPara="0" vert="horz" wrap="square" lIns="88510" tIns="88510" rIns="88510" bIns="88510" numCol="1" spcCol="1270" anchor="ctr" anchorCtr="0">
              <a:noAutofit/>
            </a:bodyPr>
            <a:lstStyle/>
            <a:p>
              <a:pPr marL="0" lvl="0" indent="0" algn="ctr" defTabSz="711200">
                <a:lnSpc>
                  <a:spcPct val="90000"/>
                </a:lnSpc>
                <a:spcBef>
                  <a:spcPct val="0"/>
                </a:spcBef>
                <a:spcAft>
                  <a:spcPct val="35000"/>
                </a:spcAft>
                <a:buNone/>
              </a:pPr>
              <a:r>
                <a:rPr lang="en-GB" b="1" kern="1200" dirty="0">
                  <a:effectLst>
                    <a:outerShdw blurRad="38100" dist="38100" dir="2700000" algn="tl">
                      <a:srgbClr val="000000">
                        <a:alpha val="43137"/>
                      </a:srgbClr>
                    </a:outerShdw>
                  </a:effectLst>
                </a:rPr>
                <a:t>NAFL: Nonalcoholic fatty liver</a:t>
              </a:r>
              <a:endParaRPr lang="en-US" b="1" kern="1200" dirty="0">
                <a:effectLst>
                  <a:outerShdw blurRad="38100" dist="38100" dir="2700000" algn="tl">
                    <a:srgbClr val="000000">
                      <a:alpha val="43137"/>
                    </a:srgbClr>
                  </a:outerShdw>
                </a:effectLst>
              </a:endParaRPr>
            </a:p>
          </p:txBody>
        </p:sp>
        <p:sp>
          <p:nvSpPr>
            <p:cNvPr id="11" name="Freeform: Shape 10">
              <a:extLst>
                <a:ext uri="{FF2B5EF4-FFF2-40B4-BE49-F238E27FC236}">
                  <a16:creationId xmlns:a16="http://schemas.microsoft.com/office/drawing/2014/main" id="{C75D3A3B-D2CB-47CD-8933-FA579147C10A}"/>
                </a:ext>
              </a:extLst>
            </p:cNvPr>
            <p:cNvSpPr/>
            <p:nvPr/>
          </p:nvSpPr>
          <p:spPr>
            <a:xfrm>
              <a:off x="4365356" y="2499757"/>
              <a:ext cx="6410737" cy="533882"/>
            </a:xfrm>
            <a:custGeom>
              <a:avLst/>
              <a:gdLst>
                <a:gd name="connsiteX0" fmla="*/ 0 w 5045079"/>
                <a:gd name="connsiteY0" fmla="*/ 0 h 533882"/>
                <a:gd name="connsiteX1" fmla="*/ 5045079 w 5045079"/>
                <a:gd name="connsiteY1" fmla="*/ 0 h 533882"/>
                <a:gd name="connsiteX2" fmla="*/ 5045079 w 5045079"/>
                <a:gd name="connsiteY2" fmla="*/ 533882 h 533882"/>
                <a:gd name="connsiteX3" fmla="*/ 0 w 5045079"/>
                <a:gd name="connsiteY3" fmla="*/ 533882 h 533882"/>
                <a:gd name="connsiteX4" fmla="*/ 0 w 5045079"/>
                <a:gd name="connsiteY4" fmla="*/ 0 h 53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5079" h="533882">
                  <a:moveTo>
                    <a:pt x="0" y="0"/>
                  </a:moveTo>
                  <a:lnTo>
                    <a:pt x="5045079" y="0"/>
                  </a:lnTo>
                  <a:lnTo>
                    <a:pt x="5045079" y="533882"/>
                  </a:lnTo>
                  <a:lnTo>
                    <a:pt x="0" y="533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0181" tIns="20320" rIns="113792" bIns="20320" numCol="1" spcCol="1270" anchor="t" anchorCtr="0">
              <a:noAutofit/>
            </a:bodyPr>
            <a:lstStyle/>
            <a:p>
              <a:pPr marL="171450" lvl="1" indent="-171450" algn="l" defTabSz="711200">
                <a:lnSpc>
                  <a:spcPct val="90000"/>
                </a:lnSpc>
                <a:spcBef>
                  <a:spcPct val="0"/>
                </a:spcBef>
                <a:spcAft>
                  <a:spcPct val="20000"/>
                </a:spcAft>
                <a:buChar char="•"/>
              </a:pPr>
              <a:endParaRPr lang="en-GB" sz="1600" kern="1200" dirty="0"/>
            </a:p>
            <a:p>
              <a:pPr marL="171450" lvl="1" indent="-171450" algn="l" defTabSz="711200">
                <a:lnSpc>
                  <a:spcPct val="90000"/>
                </a:lnSpc>
                <a:spcBef>
                  <a:spcPct val="0"/>
                </a:spcBef>
                <a:spcAft>
                  <a:spcPct val="20000"/>
                </a:spcAft>
                <a:buChar char="•"/>
              </a:pPr>
              <a:r>
                <a:rPr lang="en-GB" sz="1600" kern="1200" dirty="0"/>
                <a:t>Isolated steatosis </a:t>
              </a:r>
              <a:br>
                <a:rPr lang="en-GB" sz="1600" kern="1200" dirty="0"/>
              </a:br>
              <a:r>
                <a:rPr lang="en-GB" sz="1600" kern="1200" dirty="0"/>
                <a:t>(fat in ≥5% of hepatocytes)</a:t>
              </a:r>
              <a:endParaRPr lang="en-US" sz="1600" kern="1200" dirty="0"/>
            </a:p>
          </p:txBody>
        </p:sp>
      </p:grpSp>
      <p:grpSp>
        <p:nvGrpSpPr>
          <p:cNvPr id="22" name="Group 21">
            <a:extLst>
              <a:ext uri="{FF2B5EF4-FFF2-40B4-BE49-F238E27FC236}">
                <a16:creationId xmlns:a16="http://schemas.microsoft.com/office/drawing/2014/main" id="{7075A850-3CB8-4339-9557-799C4E18DB74}"/>
              </a:ext>
            </a:extLst>
          </p:cNvPr>
          <p:cNvGrpSpPr/>
          <p:nvPr/>
        </p:nvGrpSpPr>
        <p:grpSpPr>
          <a:xfrm>
            <a:off x="3787422" y="2757456"/>
            <a:ext cx="7574771" cy="1323519"/>
            <a:chOff x="4365356" y="2875960"/>
            <a:chExt cx="5045079" cy="1323519"/>
          </a:xfrm>
        </p:grpSpPr>
        <p:sp>
          <p:nvSpPr>
            <p:cNvPr id="14" name="Freeform: Shape 13">
              <a:extLst>
                <a:ext uri="{FF2B5EF4-FFF2-40B4-BE49-F238E27FC236}">
                  <a16:creationId xmlns:a16="http://schemas.microsoft.com/office/drawing/2014/main" id="{9040C367-4BEA-4EE5-A142-A6F824157A49}"/>
                </a:ext>
              </a:extLst>
            </p:cNvPr>
            <p:cNvSpPr/>
            <p:nvPr/>
          </p:nvSpPr>
          <p:spPr>
            <a:xfrm>
              <a:off x="4365356" y="2875960"/>
              <a:ext cx="5045079" cy="563849"/>
            </a:xfrm>
            <a:custGeom>
              <a:avLst/>
              <a:gdLst>
                <a:gd name="connsiteX0" fmla="*/ 0 w 5045079"/>
                <a:gd name="connsiteY0" fmla="*/ 93977 h 563849"/>
                <a:gd name="connsiteX1" fmla="*/ 93977 w 5045079"/>
                <a:gd name="connsiteY1" fmla="*/ 0 h 563849"/>
                <a:gd name="connsiteX2" fmla="*/ 4951102 w 5045079"/>
                <a:gd name="connsiteY2" fmla="*/ 0 h 563849"/>
                <a:gd name="connsiteX3" fmla="*/ 5045079 w 5045079"/>
                <a:gd name="connsiteY3" fmla="*/ 93977 h 563849"/>
                <a:gd name="connsiteX4" fmla="*/ 5045079 w 5045079"/>
                <a:gd name="connsiteY4" fmla="*/ 469872 h 563849"/>
                <a:gd name="connsiteX5" fmla="*/ 4951102 w 5045079"/>
                <a:gd name="connsiteY5" fmla="*/ 563849 h 563849"/>
                <a:gd name="connsiteX6" fmla="*/ 93977 w 5045079"/>
                <a:gd name="connsiteY6" fmla="*/ 563849 h 563849"/>
                <a:gd name="connsiteX7" fmla="*/ 0 w 5045079"/>
                <a:gd name="connsiteY7" fmla="*/ 469872 h 563849"/>
                <a:gd name="connsiteX8" fmla="*/ 0 w 5045079"/>
                <a:gd name="connsiteY8" fmla="*/ 93977 h 56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5079" h="563849">
                  <a:moveTo>
                    <a:pt x="0" y="93977"/>
                  </a:moveTo>
                  <a:cubicBezTo>
                    <a:pt x="0" y="42075"/>
                    <a:pt x="42075" y="0"/>
                    <a:pt x="93977" y="0"/>
                  </a:cubicBezTo>
                  <a:lnTo>
                    <a:pt x="4951102" y="0"/>
                  </a:lnTo>
                  <a:cubicBezTo>
                    <a:pt x="5003004" y="0"/>
                    <a:pt x="5045079" y="42075"/>
                    <a:pt x="5045079" y="93977"/>
                  </a:cubicBezTo>
                  <a:lnTo>
                    <a:pt x="5045079" y="469872"/>
                  </a:lnTo>
                  <a:cubicBezTo>
                    <a:pt x="5045079" y="521774"/>
                    <a:pt x="5003004" y="563849"/>
                    <a:pt x="4951102" y="563849"/>
                  </a:cubicBezTo>
                  <a:lnTo>
                    <a:pt x="93977" y="563849"/>
                  </a:lnTo>
                  <a:cubicBezTo>
                    <a:pt x="42075" y="563849"/>
                    <a:pt x="0" y="521774"/>
                    <a:pt x="0" y="469872"/>
                  </a:cubicBezTo>
                  <a:lnTo>
                    <a:pt x="0" y="93977"/>
                  </a:lnTo>
                  <a:close/>
                </a:path>
              </a:pathLst>
            </a:custGeom>
            <a:ln>
              <a:solidFill>
                <a:schemeClr val="bg1">
                  <a:lumMod val="50000"/>
                </a:schemeClr>
              </a:solidFill>
            </a:ln>
          </p:spPr>
          <p:style>
            <a:lnRef idx="2">
              <a:schemeClr val="lt1">
                <a:hueOff val="0"/>
                <a:satOff val="0"/>
                <a:lumOff val="0"/>
                <a:alphaOff val="0"/>
              </a:schemeClr>
            </a:lnRef>
            <a:fillRef idx="1">
              <a:schemeClr val="accent2">
                <a:hueOff val="-139839"/>
                <a:satOff val="-146"/>
                <a:lumOff val="14641"/>
                <a:alphaOff val="0"/>
              </a:schemeClr>
            </a:fillRef>
            <a:effectRef idx="0">
              <a:schemeClr val="accent2">
                <a:hueOff val="-139839"/>
                <a:satOff val="-146"/>
                <a:lumOff val="14641"/>
                <a:alphaOff val="0"/>
              </a:schemeClr>
            </a:effectRef>
            <a:fontRef idx="minor">
              <a:schemeClr val="lt1"/>
            </a:fontRef>
          </p:style>
          <p:txBody>
            <a:bodyPr spcFirstLastPara="0" vert="horz" wrap="square" lIns="88485" tIns="88485" rIns="88485" bIns="88485" numCol="1" spcCol="1270" anchor="ctr" anchorCtr="0">
              <a:noAutofit/>
            </a:bodyPr>
            <a:lstStyle/>
            <a:p>
              <a:pPr marL="0" lvl="0" indent="0" algn="ctr" defTabSz="711200">
                <a:lnSpc>
                  <a:spcPct val="90000"/>
                </a:lnSpc>
                <a:spcBef>
                  <a:spcPct val="0"/>
                </a:spcBef>
                <a:spcAft>
                  <a:spcPct val="35000"/>
                </a:spcAft>
                <a:buNone/>
              </a:pPr>
              <a:r>
                <a:rPr lang="en-GB" b="1" i="0" kern="1200" dirty="0">
                  <a:effectLst>
                    <a:outerShdw blurRad="38100" dist="38100" dir="2700000" algn="tl">
                      <a:srgbClr val="000000">
                        <a:alpha val="43137"/>
                      </a:srgbClr>
                    </a:outerShdw>
                  </a:effectLst>
                </a:rPr>
                <a:t>NASH: Nonalcoholic steatohepatitis</a:t>
              </a:r>
              <a:endParaRPr lang="en-US" b="1" i="0" kern="1200" dirty="0">
                <a:effectLst>
                  <a:outerShdw blurRad="38100" dist="38100" dir="2700000" algn="tl">
                    <a:srgbClr val="000000">
                      <a:alpha val="43137"/>
                    </a:srgbClr>
                  </a:outerShdw>
                </a:effectLst>
              </a:endParaRPr>
            </a:p>
          </p:txBody>
        </p:sp>
        <p:sp>
          <p:nvSpPr>
            <p:cNvPr id="15" name="Freeform: Shape 14">
              <a:extLst>
                <a:ext uri="{FF2B5EF4-FFF2-40B4-BE49-F238E27FC236}">
                  <a16:creationId xmlns:a16="http://schemas.microsoft.com/office/drawing/2014/main" id="{50D95EA2-E594-4173-82D5-AC823E0FCB5F}"/>
                </a:ext>
              </a:extLst>
            </p:cNvPr>
            <p:cNvSpPr/>
            <p:nvPr/>
          </p:nvSpPr>
          <p:spPr>
            <a:xfrm>
              <a:off x="4365356" y="3456844"/>
              <a:ext cx="5045079" cy="742635"/>
            </a:xfrm>
            <a:custGeom>
              <a:avLst/>
              <a:gdLst>
                <a:gd name="connsiteX0" fmla="*/ 0 w 5045079"/>
                <a:gd name="connsiteY0" fmla="*/ 0 h 742635"/>
                <a:gd name="connsiteX1" fmla="*/ 5045079 w 5045079"/>
                <a:gd name="connsiteY1" fmla="*/ 0 h 742635"/>
                <a:gd name="connsiteX2" fmla="*/ 5045079 w 5045079"/>
                <a:gd name="connsiteY2" fmla="*/ 742635 h 742635"/>
                <a:gd name="connsiteX3" fmla="*/ 0 w 5045079"/>
                <a:gd name="connsiteY3" fmla="*/ 742635 h 742635"/>
                <a:gd name="connsiteX4" fmla="*/ 0 w 5045079"/>
                <a:gd name="connsiteY4" fmla="*/ 0 h 742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5079" h="742635">
                  <a:moveTo>
                    <a:pt x="0" y="0"/>
                  </a:moveTo>
                  <a:lnTo>
                    <a:pt x="5045079" y="0"/>
                  </a:lnTo>
                  <a:lnTo>
                    <a:pt x="5045079" y="742635"/>
                  </a:lnTo>
                  <a:lnTo>
                    <a:pt x="0" y="7426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0181" tIns="20320" rIns="113792" bIns="20320" numCol="1" spcCol="1270" anchor="t" anchorCtr="0">
              <a:noAutofit/>
            </a:bodyPr>
            <a:lstStyle/>
            <a:p>
              <a:pPr marL="0" lvl="1" algn="l" defTabSz="711200">
                <a:lnSpc>
                  <a:spcPct val="90000"/>
                </a:lnSpc>
                <a:spcBef>
                  <a:spcPct val="0"/>
                </a:spcBef>
                <a:spcAft>
                  <a:spcPct val="20000"/>
                </a:spcAft>
              </a:pPr>
              <a:r>
                <a:rPr lang="en-US" sz="1600" kern="1200" dirty="0"/>
                <a:t>Active form of the disease characterized by</a:t>
              </a:r>
            </a:p>
            <a:p>
              <a:pPr marL="171450" lvl="1" indent="-171450" algn="l" defTabSz="711200">
                <a:lnSpc>
                  <a:spcPct val="90000"/>
                </a:lnSpc>
                <a:spcBef>
                  <a:spcPct val="0"/>
                </a:spcBef>
                <a:spcAft>
                  <a:spcPct val="20000"/>
                </a:spcAft>
                <a:buChar char="•"/>
              </a:pPr>
              <a:r>
                <a:rPr lang="en-US" sz="1600" kern="1200" dirty="0"/>
                <a:t>Steatosis</a:t>
              </a:r>
            </a:p>
            <a:p>
              <a:pPr marL="171450" lvl="1" indent="-171450" algn="l" defTabSz="711200">
                <a:lnSpc>
                  <a:spcPct val="90000"/>
                </a:lnSpc>
                <a:spcBef>
                  <a:spcPct val="0"/>
                </a:spcBef>
                <a:spcAft>
                  <a:spcPct val="20000"/>
                </a:spcAft>
                <a:buChar char="•"/>
              </a:pPr>
              <a:r>
                <a:rPr lang="en-US" sz="1600" kern="1200" dirty="0"/>
                <a:t>Ballooning</a:t>
              </a:r>
            </a:p>
            <a:p>
              <a:pPr marL="171450" lvl="1" indent="-171450" algn="l" defTabSz="711200">
                <a:lnSpc>
                  <a:spcPct val="90000"/>
                </a:lnSpc>
                <a:spcBef>
                  <a:spcPct val="0"/>
                </a:spcBef>
                <a:spcAft>
                  <a:spcPct val="20000"/>
                </a:spcAft>
                <a:buChar char="•"/>
              </a:pPr>
              <a:r>
                <a:rPr lang="en-US" sz="1600" kern="1200" dirty="0"/>
                <a:t>Inflammation</a:t>
              </a:r>
            </a:p>
          </p:txBody>
        </p:sp>
      </p:grpSp>
      <p:grpSp>
        <p:nvGrpSpPr>
          <p:cNvPr id="23" name="Group 22">
            <a:extLst>
              <a:ext uri="{FF2B5EF4-FFF2-40B4-BE49-F238E27FC236}">
                <a16:creationId xmlns:a16="http://schemas.microsoft.com/office/drawing/2014/main" id="{1FF27063-0A2B-4721-A56C-F3370647A949}"/>
              </a:ext>
            </a:extLst>
          </p:cNvPr>
          <p:cNvGrpSpPr/>
          <p:nvPr/>
        </p:nvGrpSpPr>
        <p:grpSpPr>
          <a:xfrm>
            <a:off x="6317114" y="4097837"/>
            <a:ext cx="5045079" cy="1763909"/>
            <a:chOff x="4365356" y="4272763"/>
            <a:chExt cx="5045079" cy="1712539"/>
          </a:xfrm>
        </p:grpSpPr>
        <p:sp>
          <p:nvSpPr>
            <p:cNvPr id="18" name="Freeform: Shape 17">
              <a:extLst>
                <a:ext uri="{FF2B5EF4-FFF2-40B4-BE49-F238E27FC236}">
                  <a16:creationId xmlns:a16="http://schemas.microsoft.com/office/drawing/2014/main" id="{4209C92B-11B5-4375-8F52-FD955326B6E0}"/>
                </a:ext>
              </a:extLst>
            </p:cNvPr>
            <p:cNvSpPr/>
            <p:nvPr/>
          </p:nvSpPr>
          <p:spPr>
            <a:xfrm>
              <a:off x="4365356" y="4272763"/>
              <a:ext cx="5045079" cy="587660"/>
            </a:xfrm>
            <a:custGeom>
              <a:avLst/>
              <a:gdLst>
                <a:gd name="connsiteX0" fmla="*/ 0 w 5045079"/>
                <a:gd name="connsiteY0" fmla="*/ 97945 h 587660"/>
                <a:gd name="connsiteX1" fmla="*/ 97945 w 5045079"/>
                <a:gd name="connsiteY1" fmla="*/ 0 h 587660"/>
                <a:gd name="connsiteX2" fmla="*/ 4947134 w 5045079"/>
                <a:gd name="connsiteY2" fmla="*/ 0 h 587660"/>
                <a:gd name="connsiteX3" fmla="*/ 5045079 w 5045079"/>
                <a:gd name="connsiteY3" fmla="*/ 97945 h 587660"/>
                <a:gd name="connsiteX4" fmla="*/ 5045079 w 5045079"/>
                <a:gd name="connsiteY4" fmla="*/ 489715 h 587660"/>
                <a:gd name="connsiteX5" fmla="*/ 4947134 w 5045079"/>
                <a:gd name="connsiteY5" fmla="*/ 587660 h 587660"/>
                <a:gd name="connsiteX6" fmla="*/ 97945 w 5045079"/>
                <a:gd name="connsiteY6" fmla="*/ 587660 h 587660"/>
                <a:gd name="connsiteX7" fmla="*/ 0 w 5045079"/>
                <a:gd name="connsiteY7" fmla="*/ 489715 h 587660"/>
                <a:gd name="connsiteX8" fmla="*/ 0 w 5045079"/>
                <a:gd name="connsiteY8" fmla="*/ 97945 h 58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45079" h="587660">
                  <a:moveTo>
                    <a:pt x="0" y="97945"/>
                  </a:moveTo>
                  <a:cubicBezTo>
                    <a:pt x="0" y="43851"/>
                    <a:pt x="43851" y="0"/>
                    <a:pt x="97945" y="0"/>
                  </a:cubicBezTo>
                  <a:lnTo>
                    <a:pt x="4947134" y="0"/>
                  </a:lnTo>
                  <a:cubicBezTo>
                    <a:pt x="5001228" y="0"/>
                    <a:pt x="5045079" y="43851"/>
                    <a:pt x="5045079" y="97945"/>
                  </a:cubicBezTo>
                  <a:lnTo>
                    <a:pt x="5045079" y="489715"/>
                  </a:lnTo>
                  <a:cubicBezTo>
                    <a:pt x="5045079" y="543809"/>
                    <a:pt x="5001228" y="587660"/>
                    <a:pt x="4947134" y="587660"/>
                  </a:cubicBezTo>
                  <a:lnTo>
                    <a:pt x="97945" y="587660"/>
                  </a:lnTo>
                  <a:cubicBezTo>
                    <a:pt x="43851" y="587660"/>
                    <a:pt x="0" y="543809"/>
                    <a:pt x="0" y="489715"/>
                  </a:cubicBezTo>
                  <a:lnTo>
                    <a:pt x="0" y="97945"/>
                  </a:lnTo>
                  <a:close/>
                </a:path>
              </a:pathLst>
            </a:custGeom>
            <a:solidFill>
              <a:schemeClr val="accent2">
                <a:lumMod val="75000"/>
              </a:schemeClr>
            </a:solidFill>
            <a:ln>
              <a:solidFill>
                <a:schemeClr val="bg1">
                  <a:lumMod val="50000"/>
                </a:schemeClr>
              </a:solidFill>
            </a:ln>
          </p:spPr>
          <p:style>
            <a:lnRef idx="2">
              <a:schemeClr val="lt1">
                <a:hueOff val="0"/>
                <a:satOff val="0"/>
                <a:lumOff val="0"/>
                <a:alphaOff val="0"/>
              </a:schemeClr>
            </a:lnRef>
            <a:fillRef idx="1">
              <a:scrgbClr r="0" g="0" b="0"/>
            </a:fillRef>
            <a:effectRef idx="0">
              <a:schemeClr val="accent2">
                <a:hueOff val="-209758"/>
                <a:satOff val="-219"/>
                <a:lumOff val="21961"/>
                <a:alphaOff val="0"/>
              </a:schemeClr>
            </a:effectRef>
            <a:fontRef idx="minor">
              <a:schemeClr val="lt1"/>
            </a:fontRef>
          </p:style>
          <p:txBody>
            <a:bodyPr spcFirstLastPara="0" vert="horz" wrap="square" lIns="89647" tIns="89647" rIns="89647" bIns="89647" numCol="1" spcCol="1270" anchor="ctr" anchorCtr="0">
              <a:noAutofit/>
            </a:bodyPr>
            <a:lstStyle/>
            <a:p>
              <a:pPr marL="0" lvl="0" indent="0" algn="ctr" defTabSz="711200">
                <a:lnSpc>
                  <a:spcPct val="90000"/>
                </a:lnSpc>
                <a:spcBef>
                  <a:spcPct val="0"/>
                </a:spcBef>
                <a:spcAft>
                  <a:spcPct val="35000"/>
                </a:spcAft>
                <a:buNone/>
              </a:pPr>
              <a:r>
                <a:rPr lang="en-GB" b="1" kern="1200" dirty="0">
                  <a:effectLst>
                    <a:outerShdw blurRad="38100" dist="38100" dir="2700000" algn="tl">
                      <a:srgbClr val="000000">
                        <a:alpha val="43137"/>
                      </a:srgbClr>
                    </a:outerShdw>
                  </a:effectLst>
                </a:rPr>
                <a:t>NASH with fibrosis</a:t>
              </a:r>
              <a:r>
                <a:rPr lang="en-GB" b="1" kern="1200" baseline="30000" dirty="0">
                  <a:effectLst>
                    <a:outerShdw blurRad="38100" dist="38100" dir="2700000" algn="tl">
                      <a:srgbClr val="000000">
                        <a:alpha val="43137"/>
                      </a:srgbClr>
                    </a:outerShdw>
                  </a:effectLst>
                </a:rPr>
                <a:t>3,4</a:t>
              </a:r>
              <a:endParaRPr lang="en-US" b="1" kern="1200" baseline="30000" dirty="0">
                <a:effectLst>
                  <a:outerShdw blurRad="38100" dist="38100" dir="2700000" algn="tl">
                    <a:srgbClr val="000000">
                      <a:alpha val="43137"/>
                    </a:srgbClr>
                  </a:outerShdw>
                </a:effectLst>
              </a:endParaRPr>
            </a:p>
          </p:txBody>
        </p:sp>
        <p:sp>
          <p:nvSpPr>
            <p:cNvPr id="19" name="Freeform: Shape 18">
              <a:extLst>
                <a:ext uri="{FF2B5EF4-FFF2-40B4-BE49-F238E27FC236}">
                  <a16:creationId xmlns:a16="http://schemas.microsoft.com/office/drawing/2014/main" id="{694DC90D-1409-43BF-9C54-6A1EFFC2D667}"/>
                </a:ext>
              </a:extLst>
            </p:cNvPr>
            <p:cNvSpPr/>
            <p:nvPr/>
          </p:nvSpPr>
          <p:spPr>
            <a:xfrm>
              <a:off x="4365356" y="4889274"/>
              <a:ext cx="5045079" cy="1096028"/>
            </a:xfrm>
            <a:custGeom>
              <a:avLst/>
              <a:gdLst>
                <a:gd name="connsiteX0" fmla="*/ 0 w 5045079"/>
                <a:gd name="connsiteY0" fmla="*/ 0 h 1096028"/>
                <a:gd name="connsiteX1" fmla="*/ 5045079 w 5045079"/>
                <a:gd name="connsiteY1" fmla="*/ 0 h 1096028"/>
                <a:gd name="connsiteX2" fmla="*/ 5045079 w 5045079"/>
                <a:gd name="connsiteY2" fmla="*/ 1096028 h 1096028"/>
                <a:gd name="connsiteX3" fmla="*/ 0 w 5045079"/>
                <a:gd name="connsiteY3" fmla="*/ 1096028 h 1096028"/>
                <a:gd name="connsiteX4" fmla="*/ 0 w 5045079"/>
                <a:gd name="connsiteY4" fmla="*/ 0 h 1096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5079" h="1096028">
                  <a:moveTo>
                    <a:pt x="0" y="0"/>
                  </a:moveTo>
                  <a:lnTo>
                    <a:pt x="5045079" y="0"/>
                  </a:lnTo>
                  <a:lnTo>
                    <a:pt x="5045079" y="1096028"/>
                  </a:lnTo>
                  <a:lnTo>
                    <a:pt x="0" y="109602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0181" tIns="20320" rIns="113792" bIns="20320" numCol="1" spcCol="1270" anchor="t" anchorCtr="0">
              <a:noAutofit/>
            </a:bodyPr>
            <a:lstStyle/>
            <a:p>
              <a:pPr marL="0" lvl="1" algn="l" defTabSz="711200">
                <a:lnSpc>
                  <a:spcPct val="90000"/>
                </a:lnSpc>
                <a:spcBef>
                  <a:spcPct val="0"/>
                </a:spcBef>
                <a:spcAft>
                  <a:spcPct val="20000"/>
                </a:spcAft>
              </a:pPr>
              <a:r>
                <a:rPr lang="en-US" sz="1600" kern="1200" dirty="0"/>
                <a:t>NASH (steatosis, ballooning, inflammation)</a:t>
              </a:r>
            </a:p>
            <a:p>
              <a:pPr marL="0" lvl="1" algn="l" defTabSz="711200">
                <a:lnSpc>
                  <a:spcPct val="90000"/>
                </a:lnSpc>
                <a:spcBef>
                  <a:spcPct val="0"/>
                </a:spcBef>
                <a:spcAft>
                  <a:spcPct val="20000"/>
                </a:spcAft>
              </a:pPr>
              <a:r>
                <a:rPr lang="en-US" sz="1600" dirty="0"/>
                <a:t>Fibrosis</a:t>
              </a:r>
              <a:endParaRPr lang="en-US" sz="1600" kern="1200" dirty="0"/>
            </a:p>
            <a:p>
              <a:pPr marL="171450" lvl="1" indent="-171450" algn="l" defTabSz="711200">
                <a:lnSpc>
                  <a:spcPct val="90000"/>
                </a:lnSpc>
                <a:spcBef>
                  <a:spcPct val="0"/>
                </a:spcBef>
                <a:spcAft>
                  <a:spcPct val="20000"/>
                </a:spcAft>
                <a:buChar char="•"/>
              </a:pPr>
              <a:r>
                <a:rPr lang="en-GB" sz="1600" b="1" kern="1200" dirty="0"/>
                <a:t>Mild: </a:t>
              </a:r>
              <a:r>
                <a:rPr lang="en-GB" sz="1600" kern="1200" dirty="0"/>
                <a:t>Fibrosis stage 1 (F1)</a:t>
              </a:r>
              <a:endParaRPr lang="en-US" sz="1600" kern="1200" dirty="0"/>
            </a:p>
            <a:p>
              <a:pPr marL="171450" lvl="1" indent="-171450" algn="l" defTabSz="711200">
                <a:lnSpc>
                  <a:spcPct val="90000"/>
                </a:lnSpc>
                <a:spcBef>
                  <a:spcPct val="0"/>
                </a:spcBef>
                <a:spcAft>
                  <a:spcPct val="20000"/>
                </a:spcAft>
                <a:buChar char="•"/>
              </a:pPr>
              <a:r>
                <a:rPr lang="en-GB" sz="1600" b="1" kern="1200" dirty="0"/>
                <a:t>Significant: </a:t>
              </a:r>
              <a:r>
                <a:rPr lang="en-GB" sz="1600" kern="1200" dirty="0"/>
                <a:t>Fibrosis stages 2 and 3 </a:t>
              </a:r>
              <a:r>
                <a:rPr lang="en-GB" sz="1600" b="0" kern="1200" dirty="0"/>
                <a:t>(F2/F3) </a:t>
              </a:r>
              <a:endParaRPr lang="en-US" sz="1600" b="0" kern="1200" dirty="0"/>
            </a:p>
            <a:p>
              <a:pPr marL="171450" lvl="1" indent="-171450" algn="l" defTabSz="711200">
                <a:lnSpc>
                  <a:spcPct val="90000"/>
                </a:lnSpc>
                <a:spcBef>
                  <a:spcPct val="0"/>
                </a:spcBef>
                <a:spcAft>
                  <a:spcPct val="20000"/>
                </a:spcAft>
                <a:buChar char="•"/>
              </a:pPr>
              <a:r>
                <a:rPr lang="en-GB" sz="1600" b="1" kern="1200" dirty="0"/>
                <a:t>Cirrhosis: </a:t>
              </a:r>
              <a:r>
                <a:rPr lang="en-GB" sz="1600" kern="1200" dirty="0"/>
                <a:t>Fibrosis stage 4 (F4)</a:t>
              </a:r>
              <a:endParaRPr lang="en-US" sz="1600" kern="1200" dirty="0"/>
            </a:p>
          </p:txBody>
        </p:sp>
      </p:grpSp>
    </p:spTree>
    <p:extLst>
      <p:ext uri="{BB962C8B-B14F-4D97-AF65-F5344CB8AC3E}">
        <p14:creationId xmlns:p14="http://schemas.microsoft.com/office/powerpoint/2010/main" val="280362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itle 85">
            <a:extLst>
              <a:ext uri="{FF2B5EF4-FFF2-40B4-BE49-F238E27FC236}">
                <a16:creationId xmlns:a16="http://schemas.microsoft.com/office/drawing/2014/main" id="{2C5DA19F-AF4F-42AC-8BFD-B345DC8DFB9B}"/>
              </a:ext>
            </a:extLst>
          </p:cNvPr>
          <p:cNvSpPr>
            <a:spLocks noGrp="1"/>
          </p:cNvSpPr>
          <p:nvPr>
            <p:ph type="title"/>
          </p:nvPr>
        </p:nvSpPr>
        <p:spPr/>
        <p:txBody>
          <a:bodyPr/>
          <a:lstStyle/>
          <a:p>
            <a:r>
              <a:rPr lang="en-US" dirty="0"/>
              <a:t>The Chronic Liver Injury Drives Disease Progression and Fibrosis in Nonalcoholic Steatohepatitis</a:t>
            </a:r>
          </a:p>
        </p:txBody>
      </p:sp>
      <p:sp>
        <p:nvSpPr>
          <p:cNvPr id="92" name="Footer Placeholder 91">
            <a:extLst>
              <a:ext uri="{FF2B5EF4-FFF2-40B4-BE49-F238E27FC236}">
                <a16:creationId xmlns:a16="http://schemas.microsoft.com/office/drawing/2014/main" id="{E068F730-CB06-4FED-BD25-EC4162F4CDC6}"/>
              </a:ext>
            </a:extLst>
          </p:cNvPr>
          <p:cNvSpPr>
            <a:spLocks noGrp="1"/>
          </p:cNvSpPr>
          <p:nvPr>
            <p:ph type="ftr" sz="quarter" idx="11"/>
          </p:nvPr>
        </p:nvSpPr>
        <p:spPr/>
        <p:txBody>
          <a:bodyPr/>
          <a:lstStyle/>
          <a:p>
            <a:endParaRPr lang="en-US" dirty="0"/>
          </a:p>
        </p:txBody>
      </p:sp>
      <p:sp>
        <p:nvSpPr>
          <p:cNvPr id="91" name="Slide Number Placeholder 90">
            <a:extLst>
              <a:ext uri="{FF2B5EF4-FFF2-40B4-BE49-F238E27FC236}">
                <a16:creationId xmlns:a16="http://schemas.microsoft.com/office/drawing/2014/main" id="{CEB9AE62-3244-4814-ABC8-AE4A7FEEEF56}"/>
              </a:ext>
            </a:extLst>
          </p:cNvPr>
          <p:cNvSpPr>
            <a:spLocks noGrp="1"/>
          </p:cNvSpPr>
          <p:nvPr>
            <p:ph type="sldNum" sz="quarter" idx="12"/>
          </p:nvPr>
        </p:nvSpPr>
        <p:spPr/>
        <p:txBody>
          <a:bodyPr/>
          <a:lstStyle/>
          <a:p>
            <a:fld id="{CADEBDAC-4AB6-BB4D-B369-93AFCDEF87B0}" type="slidenum">
              <a:rPr lang="en-US" smtClean="0"/>
              <a:pPr/>
              <a:t>5</a:t>
            </a:fld>
            <a:endParaRPr lang="en-US" dirty="0"/>
          </a:p>
        </p:txBody>
      </p:sp>
      <p:sp>
        <p:nvSpPr>
          <p:cNvPr id="17" name="Text Placeholder 16">
            <a:extLst>
              <a:ext uri="{FF2B5EF4-FFF2-40B4-BE49-F238E27FC236}">
                <a16:creationId xmlns:a16="http://schemas.microsoft.com/office/drawing/2014/main" id="{00374433-539F-409E-99AC-54C479F5D3A1}"/>
              </a:ext>
            </a:extLst>
          </p:cNvPr>
          <p:cNvSpPr>
            <a:spLocks noGrp="1"/>
          </p:cNvSpPr>
          <p:nvPr>
            <p:ph type="body" sz="quarter" idx="19"/>
          </p:nvPr>
        </p:nvSpPr>
        <p:spPr>
          <a:xfrm>
            <a:off x="304800" y="6213902"/>
            <a:ext cx="10179050" cy="415498"/>
          </a:xfrm>
        </p:spPr>
        <p:txBody>
          <a:bodyPr/>
          <a:lstStyle/>
          <a:p>
            <a:r>
              <a:rPr lang="en-US" dirty="0"/>
              <a:t>F, fibrosis stage; NAFL, nonalcoholic fatty liver; NAFLD, nonalcoholic fatty liver disease; NASH, nonalcoholic steatohepatitis.</a:t>
            </a:r>
            <a:br>
              <a:rPr lang="en-US" dirty="0"/>
            </a:br>
            <a:r>
              <a:rPr lang="en-US" dirty="0"/>
              <a:t>1. </a:t>
            </a:r>
            <a:r>
              <a:rPr lang="da-DK" dirty="0"/>
              <a:t>Sheka AC, et al. JAMA. 2020;323(12):1175–1183; 2. Alkhouri N, McCullough AJ. Gastroenterol Hepatol (N Y). 2012;8(10):661–668; 3. EASL–EASD–EASO. J Hepatol. 2016;64:1388–1402; 4. </a:t>
            </a:r>
            <a:r>
              <a:rPr lang="en-US" dirty="0"/>
              <a:t>Diehl AM and Day C. N </a:t>
            </a:r>
            <a:r>
              <a:rPr lang="en-US" dirty="0" err="1"/>
              <a:t>Engl</a:t>
            </a:r>
            <a:r>
              <a:rPr lang="en-US" dirty="0"/>
              <a:t> J Med. 2017;377:3063</a:t>
            </a:r>
            <a:r>
              <a:rPr lang="da-DK" dirty="0"/>
              <a:t>–30</a:t>
            </a:r>
            <a:r>
              <a:rPr lang="en-US" dirty="0"/>
              <a:t>72; 5. Honda Y, et al. Int J Mol Sci. 2020;21:4039.</a:t>
            </a:r>
            <a:endParaRPr lang="da-DK" dirty="0"/>
          </a:p>
        </p:txBody>
      </p:sp>
      <p:sp>
        <p:nvSpPr>
          <p:cNvPr id="87" name="TextBox 86">
            <a:extLst>
              <a:ext uri="{FF2B5EF4-FFF2-40B4-BE49-F238E27FC236}">
                <a16:creationId xmlns:a16="http://schemas.microsoft.com/office/drawing/2014/main" id="{A3AE0CD8-B181-4DA3-B0BA-51E93F77A2CD}"/>
              </a:ext>
            </a:extLst>
          </p:cNvPr>
          <p:cNvSpPr txBox="1"/>
          <p:nvPr/>
        </p:nvSpPr>
        <p:spPr>
          <a:xfrm>
            <a:off x="326306" y="1113452"/>
            <a:ext cx="11560893" cy="455817"/>
          </a:xfrm>
          <a:prstGeom prst="rect">
            <a:avLst/>
          </a:prstGeom>
          <a:ln w="28575">
            <a:solidFill>
              <a:schemeClr val="accent3">
                <a:lumMod val="75000"/>
              </a:schemeClr>
            </a:solidFill>
          </a:ln>
        </p:spPr>
        <p:txBody>
          <a:bodyPr vert="horz" wrap="square" lIns="91440" tIns="45720" rIns="91440" bIns="45720" rtlCol="0" anchor="ctr">
            <a:noAutofit/>
          </a:bodyPr>
          <a:lstStyle/>
          <a:p>
            <a:pPr algn="ctr"/>
            <a:r>
              <a:rPr lang="en-US" b="1" i="1" dirty="0">
                <a:solidFill>
                  <a:schemeClr val="accent3">
                    <a:lumMod val="75000"/>
                  </a:schemeClr>
                </a:solidFill>
                <a:ea typeface="Arial Unicode MS" pitchFamily="34" charset="-128"/>
                <a:cs typeface="Arial Unicode MS" pitchFamily="34" charset="-128"/>
              </a:rPr>
              <a:t>NASH is the inflammatory subtype of NAFLD, which can progress to cirrhosis, liver cancer or result in death</a:t>
            </a:r>
            <a:r>
              <a:rPr lang="en-US" b="1" i="1" baseline="30000" dirty="0">
                <a:solidFill>
                  <a:schemeClr val="accent3">
                    <a:lumMod val="75000"/>
                  </a:schemeClr>
                </a:solidFill>
                <a:ea typeface="Arial Unicode MS" pitchFamily="34" charset="-128"/>
                <a:cs typeface="Arial Unicode MS" pitchFamily="34" charset="-128"/>
              </a:rPr>
              <a:t>1–5</a:t>
            </a:r>
          </a:p>
        </p:txBody>
      </p:sp>
      <p:sp>
        <p:nvSpPr>
          <p:cNvPr id="13" name="TextBox 12">
            <a:extLst>
              <a:ext uri="{FF2B5EF4-FFF2-40B4-BE49-F238E27FC236}">
                <a16:creationId xmlns:a16="http://schemas.microsoft.com/office/drawing/2014/main" id="{DF69D30E-1AA9-4D40-9C6E-C98F978281BB}"/>
              </a:ext>
            </a:extLst>
          </p:cNvPr>
          <p:cNvSpPr txBox="1"/>
          <p:nvPr/>
        </p:nvSpPr>
        <p:spPr>
          <a:xfrm>
            <a:off x="2138759" y="1764873"/>
            <a:ext cx="1054918" cy="430887"/>
          </a:xfrm>
          <a:prstGeom prst="rect">
            <a:avLst/>
          </a:prstGeom>
          <a:noFill/>
          <a:ln>
            <a:noFill/>
          </a:ln>
        </p:spPr>
        <p:txBody>
          <a:bodyPr vert="horz" wrap="square" lIns="91440" tIns="45720" rIns="91440" bIns="45720" rtlCol="0">
            <a:spAutoFit/>
          </a:bodyPr>
          <a:lstStyle/>
          <a:p>
            <a:pPr algn="ctr"/>
            <a:r>
              <a:rPr lang="en-US" sz="1100" b="1" dirty="0">
                <a:ea typeface="Arial Unicode MS" pitchFamily="34" charset="-128"/>
                <a:cs typeface="Arial Unicode MS" pitchFamily="34" charset="-128"/>
              </a:rPr>
              <a:t>Fat</a:t>
            </a:r>
          </a:p>
          <a:p>
            <a:pPr algn="ctr"/>
            <a:r>
              <a:rPr lang="en-US" sz="1100" b="1" dirty="0">
                <a:ea typeface="Arial Unicode MS" pitchFamily="34" charset="-128"/>
                <a:cs typeface="Arial Unicode MS" pitchFamily="34" charset="-128"/>
              </a:rPr>
              <a:t>accumulation</a:t>
            </a:r>
            <a:endParaRPr lang="en-GB" sz="1100" b="1" dirty="0">
              <a:ea typeface="Arial Unicode MS" pitchFamily="34" charset="-128"/>
              <a:cs typeface="Arial Unicode MS" pitchFamily="34" charset="-128"/>
            </a:endParaRPr>
          </a:p>
        </p:txBody>
      </p:sp>
      <p:cxnSp>
        <p:nvCxnSpPr>
          <p:cNvPr id="16" name="Straight Arrow Connector 15">
            <a:extLst>
              <a:ext uri="{FF2B5EF4-FFF2-40B4-BE49-F238E27FC236}">
                <a16:creationId xmlns:a16="http://schemas.microsoft.com/office/drawing/2014/main" id="{123AC2D2-4E1D-43F3-9B90-7B087748906E}"/>
              </a:ext>
            </a:extLst>
          </p:cNvPr>
          <p:cNvCxnSpPr>
            <a:cxnSpLocks/>
          </p:cNvCxnSpPr>
          <p:nvPr/>
        </p:nvCxnSpPr>
        <p:spPr>
          <a:xfrm>
            <a:off x="2216413" y="2232609"/>
            <a:ext cx="977264" cy="3520"/>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16709FA-6F32-4D2C-8668-3019994993E2}"/>
              </a:ext>
            </a:extLst>
          </p:cNvPr>
          <p:cNvSpPr txBox="1"/>
          <p:nvPr/>
        </p:nvSpPr>
        <p:spPr>
          <a:xfrm>
            <a:off x="1079201" y="1581457"/>
            <a:ext cx="1315154" cy="319016"/>
          </a:xfrm>
          <a:prstGeom prst="rect">
            <a:avLst/>
          </a:prstGeom>
        </p:spPr>
        <p:txBody>
          <a:bodyPr vert="horz" wrap="square" lIns="91440" tIns="45720" rIns="91440" bIns="45720" rtlCol="0">
            <a:spAutoFit/>
          </a:bodyPr>
          <a:lstStyle/>
          <a:p>
            <a:r>
              <a:rPr lang="en-US" sz="1200" b="1" dirty="0">
                <a:ea typeface="Arial Unicode MS" pitchFamily="34" charset="-128"/>
                <a:cs typeface="Arial Unicode MS" pitchFamily="34" charset="-128"/>
              </a:rPr>
              <a:t>Normal liver</a:t>
            </a:r>
            <a:endParaRPr lang="en-GB" sz="1200" b="1" dirty="0">
              <a:ea typeface="Arial Unicode MS" pitchFamily="34" charset="-128"/>
              <a:cs typeface="Arial Unicode MS" pitchFamily="34" charset="-128"/>
            </a:endParaRPr>
          </a:p>
        </p:txBody>
      </p:sp>
      <p:grpSp>
        <p:nvGrpSpPr>
          <p:cNvPr id="38" name="Group 37">
            <a:extLst>
              <a:ext uri="{FF2B5EF4-FFF2-40B4-BE49-F238E27FC236}">
                <a16:creationId xmlns:a16="http://schemas.microsoft.com/office/drawing/2014/main" id="{AF7F6A93-8333-48B6-AA55-A5B11CF47541}"/>
              </a:ext>
            </a:extLst>
          </p:cNvPr>
          <p:cNvGrpSpPr/>
          <p:nvPr/>
        </p:nvGrpSpPr>
        <p:grpSpPr>
          <a:xfrm>
            <a:off x="927501" y="1904440"/>
            <a:ext cx="1198933" cy="786187"/>
            <a:chOff x="4752902" y="2138180"/>
            <a:chExt cx="869909" cy="503013"/>
          </a:xfrm>
        </p:grpSpPr>
        <p:sp>
          <p:nvSpPr>
            <p:cNvPr id="81" name="Graphic 10">
              <a:extLst>
                <a:ext uri="{FF2B5EF4-FFF2-40B4-BE49-F238E27FC236}">
                  <a16:creationId xmlns:a16="http://schemas.microsoft.com/office/drawing/2014/main" id="{CDAA503A-F59C-44DA-84DE-90A29EF3810E}"/>
                </a:ext>
              </a:extLst>
            </p:cNvPr>
            <p:cNvSpPr/>
            <p:nvPr/>
          </p:nvSpPr>
          <p:spPr>
            <a:xfrm>
              <a:off x="4752902" y="2138180"/>
              <a:ext cx="869909" cy="503013"/>
            </a:xfrm>
            <a:custGeom>
              <a:avLst/>
              <a:gdLst>
                <a:gd name="connsiteX0" fmla="*/ 978658 w 1029158"/>
                <a:gd name="connsiteY0" fmla="*/ 191228 h 595097"/>
                <a:gd name="connsiteX1" fmla="*/ 747677 w 1029158"/>
                <a:gd name="connsiteY1" fmla="*/ 368297 h 595097"/>
                <a:gd name="connsiteX2" fmla="*/ 578989 w 1029158"/>
                <a:gd name="connsiteY2" fmla="*/ 400587 h 595097"/>
                <a:gd name="connsiteX3" fmla="*/ 578989 w 1029158"/>
                <a:gd name="connsiteY3" fmla="*/ 400587 h 595097"/>
                <a:gd name="connsiteX4" fmla="*/ 569464 w 1029158"/>
                <a:gd name="connsiteY4" fmla="*/ 402778 h 595097"/>
                <a:gd name="connsiteX5" fmla="*/ 564701 w 1029158"/>
                <a:gd name="connsiteY5" fmla="*/ 404207 h 595097"/>
                <a:gd name="connsiteX6" fmla="*/ 287238 w 1029158"/>
                <a:gd name="connsiteY6" fmla="*/ 477740 h 595097"/>
                <a:gd name="connsiteX7" fmla="*/ 83213 w 1029158"/>
                <a:gd name="connsiteY7" fmla="*/ 593278 h 595097"/>
                <a:gd name="connsiteX8" fmla="*/ 3679 w 1029158"/>
                <a:gd name="connsiteY8" fmla="*/ 540700 h 595097"/>
                <a:gd name="connsiteX9" fmla="*/ 74354 w 1029158"/>
                <a:gd name="connsiteY9" fmla="*/ 143698 h 595097"/>
                <a:gd name="connsiteX10" fmla="*/ 74354 w 1029158"/>
                <a:gd name="connsiteY10" fmla="*/ 143698 h 595097"/>
                <a:gd name="connsiteX11" fmla="*/ 101024 w 1029158"/>
                <a:gd name="connsiteY11" fmla="*/ 109027 h 595097"/>
                <a:gd name="connsiteX12" fmla="*/ 245614 w 1029158"/>
                <a:gd name="connsiteY12" fmla="*/ 16349 h 595097"/>
                <a:gd name="connsiteX13" fmla="*/ 245614 w 1029158"/>
                <a:gd name="connsiteY13" fmla="*/ 16349 h 595097"/>
                <a:gd name="connsiteX14" fmla="*/ 457926 w 1029158"/>
                <a:gd name="connsiteY14" fmla="*/ 11491 h 595097"/>
                <a:gd name="connsiteX15" fmla="*/ 537365 w 1029158"/>
                <a:gd name="connsiteY15" fmla="*/ 38828 h 595097"/>
                <a:gd name="connsiteX16" fmla="*/ 537365 w 1029158"/>
                <a:gd name="connsiteY16" fmla="*/ 38828 h 595097"/>
                <a:gd name="connsiteX17" fmla="*/ 539270 w 1029158"/>
                <a:gd name="connsiteY17" fmla="*/ 39590 h 595097"/>
                <a:gd name="connsiteX18" fmla="*/ 561939 w 1029158"/>
                <a:gd name="connsiteY18" fmla="*/ 47686 h 595097"/>
                <a:gd name="connsiteX19" fmla="*/ 578513 w 1029158"/>
                <a:gd name="connsiteY19" fmla="*/ 52353 h 595097"/>
                <a:gd name="connsiteX20" fmla="*/ 580989 w 1029158"/>
                <a:gd name="connsiteY20" fmla="*/ 52353 h 595097"/>
                <a:gd name="connsiteX21" fmla="*/ 587657 w 1029158"/>
                <a:gd name="connsiteY21" fmla="*/ 52829 h 595097"/>
                <a:gd name="connsiteX22" fmla="*/ 591181 w 1029158"/>
                <a:gd name="connsiteY22" fmla="*/ 52829 h 595097"/>
                <a:gd name="connsiteX23" fmla="*/ 603468 w 1029158"/>
                <a:gd name="connsiteY23" fmla="*/ 51686 h 595097"/>
                <a:gd name="connsiteX24" fmla="*/ 603468 w 1029158"/>
                <a:gd name="connsiteY24" fmla="*/ 51686 h 595097"/>
                <a:gd name="connsiteX25" fmla="*/ 756344 w 1029158"/>
                <a:gd name="connsiteY25" fmla="*/ 42733 h 595097"/>
                <a:gd name="connsiteX26" fmla="*/ 1009900 w 1029158"/>
                <a:gd name="connsiteY26" fmla="*/ 86262 h 595097"/>
                <a:gd name="connsiteX27" fmla="*/ 978658 w 1029158"/>
                <a:gd name="connsiteY27" fmla="*/ 191228 h 5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9158" h="595097">
                  <a:moveTo>
                    <a:pt x="978658" y="191228"/>
                  </a:moveTo>
                  <a:cubicBezTo>
                    <a:pt x="944177" y="213707"/>
                    <a:pt x="848165" y="344199"/>
                    <a:pt x="747677" y="368297"/>
                  </a:cubicBezTo>
                  <a:cubicBezTo>
                    <a:pt x="664238" y="388109"/>
                    <a:pt x="607850" y="394586"/>
                    <a:pt x="578989" y="400587"/>
                  </a:cubicBezTo>
                  <a:lnTo>
                    <a:pt x="578989" y="400587"/>
                  </a:lnTo>
                  <a:lnTo>
                    <a:pt x="569464" y="402778"/>
                  </a:lnTo>
                  <a:lnTo>
                    <a:pt x="564701" y="404207"/>
                  </a:lnTo>
                  <a:cubicBezTo>
                    <a:pt x="543746" y="411731"/>
                    <a:pt x="357723" y="468691"/>
                    <a:pt x="287238" y="477740"/>
                  </a:cubicBezTo>
                  <a:cubicBezTo>
                    <a:pt x="216753" y="486788"/>
                    <a:pt x="119217" y="587182"/>
                    <a:pt x="83213" y="593278"/>
                  </a:cubicBezTo>
                  <a:cubicBezTo>
                    <a:pt x="47208" y="599374"/>
                    <a:pt x="7013" y="590230"/>
                    <a:pt x="3679" y="540700"/>
                  </a:cubicBezTo>
                  <a:cubicBezTo>
                    <a:pt x="3679" y="540700"/>
                    <a:pt x="-24896" y="294669"/>
                    <a:pt x="74354" y="143698"/>
                  </a:cubicBezTo>
                  <a:lnTo>
                    <a:pt x="74354" y="143698"/>
                  </a:lnTo>
                  <a:cubicBezTo>
                    <a:pt x="82317" y="131458"/>
                    <a:pt x="91233" y="119866"/>
                    <a:pt x="101024" y="109027"/>
                  </a:cubicBezTo>
                  <a:cubicBezTo>
                    <a:pt x="139934" y="65602"/>
                    <a:pt x="189912" y="33570"/>
                    <a:pt x="245614" y="16349"/>
                  </a:cubicBezTo>
                  <a:lnTo>
                    <a:pt x="245614" y="16349"/>
                  </a:lnTo>
                  <a:cubicBezTo>
                    <a:pt x="314737" y="-3864"/>
                    <a:pt x="387955" y="-5540"/>
                    <a:pt x="457926" y="11491"/>
                  </a:cubicBezTo>
                  <a:cubicBezTo>
                    <a:pt x="484853" y="19254"/>
                    <a:pt x="511361" y="28379"/>
                    <a:pt x="537365" y="38828"/>
                  </a:cubicBezTo>
                  <a:lnTo>
                    <a:pt x="537365" y="38828"/>
                  </a:lnTo>
                  <a:lnTo>
                    <a:pt x="539270" y="39590"/>
                  </a:lnTo>
                  <a:cubicBezTo>
                    <a:pt x="547461" y="42637"/>
                    <a:pt x="555081" y="45400"/>
                    <a:pt x="561939" y="47686"/>
                  </a:cubicBezTo>
                  <a:cubicBezTo>
                    <a:pt x="567378" y="49534"/>
                    <a:pt x="572912" y="51096"/>
                    <a:pt x="578513" y="52353"/>
                  </a:cubicBezTo>
                  <a:lnTo>
                    <a:pt x="580989" y="52353"/>
                  </a:lnTo>
                  <a:cubicBezTo>
                    <a:pt x="583189" y="52724"/>
                    <a:pt x="585428" y="52886"/>
                    <a:pt x="587657" y="52829"/>
                  </a:cubicBezTo>
                  <a:lnTo>
                    <a:pt x="591181" y="52829"/>
                  </a:lnTo>
                  <a:cubicBezTo>
                    <a:pt x="594800" y="52829"/>
                    <a:pt x="598896" y="52448"/>
                    <a:pt x="603468" y="51686"/>
                  </a:cubicBezTo>
                  <a:lnTo>
                    <a:pt x="603468" y="51686"/>
                  </a:lnTo>
                  <a:cubicBezTo>
                    <a:pt x="636425" y="47686"/>
                    <a:pt x="692336" y="35684"/>
                    <a:pt x="756344" y="42733"/>
                  </a:cubicBezTo>
                  <a:cubicBezTo>
                    <a:pt x="838831" y="51686"/>
                    <a:pt x="965894" y="54734"/>
                    <a:pt x="1009900" y="86262"/>
                  </a:cubicBezTo>
                  <a:cubicBezTo>
                    <a:pt x="1053905" y="117790"/>
                    <a:pt x="1012757" y="168749"/>
                    <a:pt x="978658" y="191228"/>
                  </a:cubicBezTo>
                  <a:close/>
                </a:path>
              </a:pathLst>
            </a:custGeom>
            <a:solidFill>
              <a:srgbClr val="B44B26"/>
            </a:solidFill>
            <a:ln w="9525" cap="flat">
              <a:noFill/>
              <a:prstDash val="solid"/>
              <a:miter/>
            </a:ln>
          </p:spPr>
          <p:txBody>
            <a:bodyPr rtlCol="0" anchor="ctr"/>
            <a:lstStyle/>
            <a:p>
              <a:endParaRPr lang="en-GB"/>
            </a:p>
          </p:txBody>
        </p:sp>
        <p:sp>
          <p:nvSpPr>
            <p:cNvPr id="82" name="Graphic 268">
              <a:extLst>
                <a:ext uri="{FF2B5EF4-FFF2-40B4-BE49-F238E27FC236}">
                  <a16:creationId xmlns:a16="http://schemas.microsoft.com/office/drawing/2014/main" id="{AB9B2CA7-2A0A-4EB3-9710-6C2391AC94DC}"/>
                </a:ext>
              </a:extLst>
            </p:cNvPr>
            <p:cNvSpPr/>
            <p:nvPr/>
          </p:nvSpPr>
          <p:spPr>
            <a:xfrm>
              <a:off x="5226631" y="2176368"/>
              <a:ext cx="40631" cy="306000"/>
            </a:xfrm>
            <a:custGeom>
              <a:avLst/>
              <a:gdLst>
                <a:gd name="connsiteX0" fmla="*/ 28094 w 40631"/>
                <a:gd name="connsiteY0" fmla="*/ 187846 h 299760"/>
                <a:gd name="connsiteX1" fmla="*/ 15294 w 40631"/>
                <a:gd name="connsiteY1" fmla="*/ 247446 h 299760"/>
                <a:gd name="connsiteX2" fmla="*/ 14574 w 40631"/>
                <a:gd name="connsiteY2" fmla="*/ 296486 h 299760"/>
                <a:gd name="connsiteX3" fmla="*/ 14574 w 40631"/>
                <a:gd name="connsiteY3" fmla="*/ 296486 h 299760"/>
                <a:gd name="connsiteX4" fmla="*/ 2734 w 40631"/>
                <a:gd name="connsiteY4" fmla="*/ 299606 h 299760"/>
                <a:gd name="connsiteX5" fmla="*/ 574 w 40631"/>
                <a:gd name="connsiteY5" fmla="*/ 270566 h 299760"/>
                <a:gd name="connsiteX6" fmla="*/ 15614 w 40631"/>
                <a:gd name="connsiteY6" fmla="*/ 189686 h 299760"/>
                <a:gd name="connsiteX7" fmla="*/ 15614 w 40631"/>
                <a:gd name="connsiteY7" fmla="*/ 189686 h 299760"/>
                <a:gd name="connsiteX8" fmla="*/ 27294 w 40631"/>
                <a:gd name="connsiteY8" fmla="*/ 84086 h 299760"/>
                <a:gd name="connsiteX9" fmla="*/ 654 w 40631"/>
                <a:gd name="connsiteY9" fmla="*/ -154 h 299760"/>
                <a:gd name="connsiteX10" fmla="*/ 15534 w 40631"/>
                <a:gd name="connsiteY10" fmla="*/ 3766 h 299760"/>
                <a:gd name="connsiteX11" fmla="*/ 22174 w 40631"/>
                <a:gd name="connsiteY11" fmla="*/ 4486 h 299760"/>
                <a:gd name="connsiteX12" fmla="*/ 40494 w 40631"/>
                <a:gd name="connsiteY12" fmla="*/ 87126 h 299760"/>
                <a:gd name="connsiteX13" fmla="*/ 28094 w 40631"/>
                <a:gd name="connsiteY13" fmla="*/ 187846 h 29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631" h="299760">
                  <a:moveTo>
                    <a:pt x="28094" y="187846"/>
                  </a:moveTo>
                  <a:cubicBezTo>
                    <a:pt x="23454" y="213206"/>
                    <a:pt x="18494" y="235846"/>
                    <a:pt x="15294" y="247446"/>
                  </a:cubicBezTo>
                  <a:cubicBezTo>
                    <a:pt x="11934" y="263598"/>
                    <a:pt x="11686" y="280246"/>
                    <a:pt x="14574" y="296486"/>
                  </a:cubicBezTo>
                  <a:lnTo>
                    <a:pt x="14574" y="296486"/>
                  </a:lnTo>
                  <a:lnTo>
                    <a:pt x="2734" y="299606"/>
                  </a:lnTo>
                  <a:cubicBezTo>
                    <a:pt x="-122" y="290206"/>
                    <a:pt x="-858" y="280286"/>
                    <a:pt x="574" y="270566"/>
                  </a:cubicBezTo>
                  <a:cubicBezTo>
                    <a:pt x="1374" y="260406"/>
                    <a:pt x="8574" y="227286"/>
                    <a:pt x="15614" y="189686"/>
                  </a:cubicBezTo>
                  <a:lnTo>
                    <a:pt x="15614" y="189686"/>
                  </a:lnTo>
                  <a:cubicBezTo>
                    <a:pt x="22254" y="152966"/>
                    <a:pt x="28334" y="112086"/>
                    <a:pt x="27294" y="84086"/>
                  </a:cubicBezTo>
                  <a:cubicBezTo>
                    <a:pt x="24494" y="15046"/>
                    <a:pt x="2094" y="726"/>
                    <a:pt x="654" y="-154"/>
                  </a:cubicBezTo>
                  <a:cubicBezTo>
                    <a:pt x="5502" y="1542"/>
                    <a:pt x="10478" y="2854"/>
                    <a:pt x="15534" y="3766"/>
                  </a:cubicBezTo>
                  <a:lnTo>
                    <a:pt x="22174" y="4486"/>
                  </a:lnTo>
                  <a:cubicBezTo>
                    <a:pt x="34654" y="19846"/>
                    <a:pt x="40494" y="40006"/>
                    <a:pt x="40494" y="87126"/>
                  </a:cubicBezTo>
                  <a:cubicBezTo>
                    <a:pt x="39094" y="120982"/>
                    <a:pt x="34942" y="154662"/>
                    <a:pt x="28094" y="187846"/>
                  </a:cubicBezTo>
                  <a:close/>
                </a:path>
              </a:pathLst>
            </a:custGeom>
            <a:solidFill>
              <a:srgbClr val="FFF594"/>
            </a:solidFill>
            <a:ln w="7938" cap="flat">
              <a:noFill/>
              <a:prstDash val="solid"/>
              <a:miter/>
            </a:ln>
          </p:spPr>
          <p:txBody>
            <a:bodyPr rtlCol="0" anchor="ctr"/>
            <a:lstStyle/>
            <a:p>
              <a:endParaRPr lang="en-GB"/>
            </a:p>
          </p:txBody>
        </p:sp>
      </p:grpSp>
      <p:sp>
        <p:nvSpPr>
          <p:cNvPr id="9" name="TextBox 8">
            <a:extLst>
              <a:ext uri="{FF2B5EF4-FFF2-40B4-BE49-F238E27FC236}">
                <a16:creationId xmlns:a16="http://schemas.microsoft.com/office/drawing/2014/main" id="{7BCC107B-6039-40ED-9968-F47849E4A767}"/>
              </a:ext>
            </a:extLst>
          </p:cNvPr>
          <p:cNvSpPr txBox="1"/>
          <p:nvPr/>
        </p:nvSpPr>
        <p:spPr>
          <a:xfrm>
            <a:off x="3426675" y="2857796"/>
            <a:ext cx="1053106" cy="1053106"/>
          </a:xfrm>
          <a:prstGeom prst="rect">
            <a:avLst/>
          </a:prstGeom>
        </p:spPr>
        <p:txBody>
          <a:bodyPr vert="horz" wrap="none" lIns="91440" tIns="45720" rIns="91440" bIns="45720" rtlCol="0">
            <a:noAutofit/>
          </a:bodyPr>
          <a:lstStyle/>
          <a:p>
            <a:pPr marL="0" indent="0">
              <a:buNone/>
            </a:pPr>
            <a:endParaRPr lang="en-US" b="1" dirty="0">
              <a:ea typeface="Arial Unicode MS" pitchFamily="34" charset="-128"/>
              <a:cs typeface="Arial Unicode MS" pitchFamily="34" charset="-128"/>
            </a:endParaRPr>
          </a:p>
        </p:txBody>
      </p:sp>
      <p:sp>
        <p:nvSpPr>
          <p:cNvPr id="31" name="TextBox 30">
            <a:extLst>
              <a:ext uri="{FF2B5EF4-FFF2-40B4-BE49-F238E27FC236}">
                <a16:creationId xmlns:a16="http://schemas.microsoft.com/office/drawing/2014/main" id="{A65EFF1E-2841-42AB-B370-03940ADB4F13}"/>
              </a:ext>
            </a:extLst>
          </p:cNvPr>
          <p:cNvSpPr txBox="1"/>
          <p:nvPr/>
        </p:nvSpPr>
        <p:spPr>
          <a:xfrm>
            <a:off x="6062775" y="2494593"/>
            <a:ext cx="1276124" cy="458009"/>
          </a:xfrm>
          <a:prstGeom prst="rect">
            <a:avLst/>
          </a:prstGeom>
        </p:spPr>
        <p:txBody>
          <a:bodyPr vert="horz" wrap="none" lIns="91440" tIns="45720" rIns="91440" bIns="45720" rtlCol="0">
            <a:noAutofit/>
          </a:bodyPr>
          <a:lstStyle/>
          <a:p>
            <a:pPr marL="0" indent="0">
              <a:buNone/>
            </a:pPr>
            <a:r>
              <a:rPr lang="en-US" sz="1600" b="1" dirty="0">
                <a:ea typeface="Arial Unicode MS" pitchFamily="34" charset="-128"/>
                <a:cs typeface="Arial Unicode MS" pitchFamily="34" charset="-128"/>
              </a:rPr>
              <a:t>Histology</a:t>
            </a:r>
          </a:p>
        </p:txBody>
      </p:sp>
      <p:grpSp>
        <p:nvGrpSpPr>
          <p:cNvPr id="35" name="Group 34">
            <a:extLst>
              <a:ext uri="{FF2B5EF4-FFF2-40B4-BE49-F238E27FC236}">
                <a16:creationId xmlns:a16="http://schemas.microsoft.com/office/drawing/2014/main" id="{6BF86EA0-423F-4B81-B004-CB2A67BBCE19}"/>
              </a:ext>
            </a:extLst>
          </p:cNvPr>
          <p:cNvGrpSpPr/>
          <p:nvPr/>
        </p:nvGrpSpPr>
        <p:grpSpPr>
          <a:xfrm>
            <a:off x="5121852" y="2441211"/>
            <a:ext cx="2496553" cy="3143670"/>
            <a:chOff x="6096000" y="3429000"/>
            <a:chExt cx="2167728" cy="2729612"/>
          </a:xfrm>
        </p:grpSpPr>
        <p:grpSp>
          <p:nvGrpSpPr>
            <p:cNvPr id="6" name="Group 5">
              <a:extLst>
                <a:ext uri="{FF2B5EF4-FFF2-40B4-BE49-F238E27FC236}">
                  <a16:creationId xmlns:a16="http://schemas.microsoft.com/office/drawing/2014/main" id="{9E88AB90-0510-4DB9-8B36-1F7318A8F4E4}"/>
                </a:ext>
              </a:extLst>
            </p:cNvPr>
            <p:cNvGrpSpPr/>
            <p:nvPr/>
          </p:nvGrpSpPr>
          <p:grpSpPr>
            <a:xfrm>
              <a:off x="6279882" y="3811290"/>
              <a:ext cx="1767574" cy="2152505"/>
              <a:chOff x="8817418" y="3701499"/>
              <a:chExt cx="1767574" cy="2152505"/>
            </a:xfrm>
          </p:grpSpPr>
          <p:grpSp>
            <p:nvGrpSpPr>
              <p:cNvPr id="4" name="Group 3">
                <a:extLst>
                  <a:ext uri="{FF2B5EF4-FFF2-40B4-BE49-F238E27FC236}">
                    <a16:creationId xmlns:a16="http://schemas.microsoft.com/office/drawing/2014/main" id="{9B568B41-C63B-40A8-ADA0-4814D1D2227D}"/>
                  </a:ext>
                </a:extLst>
              </p:cNvPr>
              <p:cNvGrpSpPr/>
              <p:nvPr/>
            </p:nvGrpSpPr>
            <p:grpSpPr>
              <a:xfrm>
                <a:off x="8817418" y="3701499"/>
                <a:ext cx="1767574" cy="2152505"/>
                <a:chOff x="8817418" y="3701499"/>
                <a:chExt cx="1767574" cy="2152505"/>
              </a:xfrm>
            </p:grpSpPr>
            <p:sp>
              <p:nvSpPr>
                <p:cNvPr id="25" name="Rectangle: Top Corners Rounded 24">
                  <a:extLst>
                    <a:ext uri="{FF2B5EF4-FFF2-40B4-BE49-F238E27FC236}">
                      <a16:creationId xmlns:a16="http://schemas.microsoft.com/office/drawing/2014/main" id="{D011549A-33CF-481D-8DF0-FCE920FA9187}"/>
                    </a:ext>
                  </a:extLst>
                </p:cNvPr>
                <p:cNvSpPr/>
                <p:nvPr/>
              </p:nvSpPr>
              <p:spPr>
                <a:xfrm rot="16200000">
                  <a:off x="9377099" y="3141820"/>
                  <a:ext cx="648214" cy="1767572"/>
                </a:xfrm>
                <a:prstGeom prst="round2SameRect">
                  <a:avLst>
                    <a:gd name="adj1" fmla="val 50000"/>
                    <a:gd name="adj2" fmla="val 0"/>
                  </a:avLst>
                </a:prstGeom>
                <a:solidFill>
                  <a:schemeClr val="accent1">
                    <a:lumMod val="20000"/>
                    <a:lumOff val="80000"/>
                  </a:schemeClr>
                </a:solidFill>
                <a:ln w="635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6" name="TextBox 25">
                  <a:extLst>
                    <a:ext uri="{FF2B5EF4-FFF2-40B4-BE49-F238E27FC236}">
                      <a16:creationId xmlns:a16="http://schemas.microsoft.com/office/drawing/2014/main" id="{C50EB72A-9816-48FC-B008-A984129F042B}"/>
                    </a:ext>
                  </a:extLst>
                </p:cNvPr>
                <p:cNvSpPr txBox="1"/>
                <p:nvPr/>
              </p:nvSpPr>
              <p:spPr>
                <a:xfrm>
                  <a:off x="9565087" y="3916695"/>
                  <a:ext cx="841117" cy="276999"/>
                </a:xfrm>
                <a:prstGeom prst="rect">
                  <a:avLst/>
                </a:prstGeom>
              </p:spPr>
              <p:txBody>
                <a:bodyPr vert="horz" wrap="square" lIns="91440" tIns="45720" rIns="91440" bIns="45720" rtlCol="0">
                  <a:spAutoFit/>
                </a:bodyPr>
                <a:lstStyle/>
                <a:p>
                  <a:pPr algn="ctr"/>
                  <a:r>
                    <a:rPr lang="en-US" sz="1200" b="1" dirty="0">
                      <a:ea typeface="Arial Unicode MS" pitchFamily="34" charset="-128"/>
                      <a:cs typeface="Arial Unicode MS" pitchFamily="34" charset="-128"/>
                    </a:rPr>
                    <a:t>Steatosis</a:t>
                  </a:r>
                  <a:endParaRPr lang="en-GB" sz="1200" b="1" dirty="0">
                    <a:ea typeface="Arial Unicode MS" pitchFamily="34" charset="-128"/>
                    <a:cs typeface="Arial Unicode MS" pitchFamily="34" charset="-128"/>
                  </a:endParaRPr>
                </a:p>
              </p:txBody>
            </p:sp>
            <p:sp>
              <p:nvSpPr>
                <p:cNvPr id="27" name="Rectangle: Top Corners Rounded 26">
                  <a:extLst>
                    <a:ext uri="{FF2B5EF4-FFF2-40B4-BE49-F238E27FC236}">
                      <a16:creationId xmlns:a16="http://schemas.microsoft.com/office/drawing/2014/main" id="{072D7982-F7B6-40CC-92FA-394C485E7FA7}"/>
                    </a:ext>
                  </a:extLst>
                </p:cNvPr>
                <p:cNvSpPr/>
                <p:nvPr/>
              </p:nvSpPr>
              <p:spPr>
                <a:xfrm rot="16200000">
                  <a:off x="9377099" y="3897533"/>
                  <a:ext cx="648214" cy="1767572"/>
                </a:xfrm>
                <a:prstGeom prst="round2SameRect">
                  <a:avLst>
                    <a:gd name="adj1" fmla="val 50000"/>
                    <a:gd name="adj2" fmla="val 0"/>
                  </a:avLst>
                </a:prstGeom>
                <a:solidFill>
                  <a:schemeClr val="accent1">
                    <a:lumMod val="20000"/>
                    <a:lumOff val="80000"/>
                  </a:schemeClr>
                </a:solidFill>
                <a:ln w="635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8" name="Rectangle: Top Corners Rounded 27">
                  <a:extLst>
                    <a:ext uri="{FF2B5EF4-FFF2-40B4-BE49-F238E27FC236}">
                      <a16:creationId xmlns:a16="http://schemas.microsoft.com/office/drawing/2014/main" id="{1CBFFACB-20DE-46C6-A543-00A50EC445E4}"/>
                    </a:ext>
                  </a:extLst>
                </p:cNvPr>
                <p:cNvSpPr/>
                <p:nvPr/>
              </p:nvSpPr>
              <p:spPr>
                <a:xfrm rot="16200000">
                  <a:off x="9377099" y="4646111"/>
                  <a:ext cx="648214" cy="1767572"/>
                </a:xfrm>
                <a:prstGeom prst="round2SameRect">
                  <a:avLst>
                    <a:gd name="adj1" fmla="val 50000"/>
                    <a:gd name="adj2" fmla="val 0"/>
                  </a:avLst>
                </a:prstGeom>
                <a:solidFill>
                  <a:schemeClr val="accent1">
                    <a:lumMod val="20000"/>
                    <a:lumOff val="80000"/>
                  </a:schemeClr>
                </a:solidFill>
                <a:ln w="635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9" name="TextBox 28">
                  <a:extLst>
                    <a:ext uri="{FF2B5EF4-FFF2-40B4-BE49-F238E27FC236}">
                      <a16:creationId xmlns:a16="http://schemas.microsoft.com/office/drawing/2014/main" id="{F96AF4F0-9A9E-412E-B2CB-50CB1D12CC40}"/>
                    </a:ext>
                  </a:extLst>
                </p:cNvPr>
                <p:cNvSpPr txBox="1"/>
                <p:nvPr/>
              </p:nvSpPr>
              <p:spPr>
                <a:xfrm>
                  <a:off x="9503902" y="5299064"/>
                  <a:ext cx="1037400" cy="461665"/>
                </a:xfrm>
                <a:prstGeom prst="rect">
                  <a:avLst/>
                </a:prstGeom>
              </p:spPr>
              <p:txBody>
                <a:bodyPr vert="horz" wrap="square" lIns="91440" tIns="45720" rIns="91440" bIns="45720" rtlCol="0">
                  <a:spAutoFit/>
                </a:bodyPr>
                <a:lstStyle/>
                <a:p>
                  <a:pPr algn="ctr"/>
                  <a:r>
                    <a:rPr lang="en-US" sz="1200" b="1" dirty="0">
                      <a:ea typeface="Arial Unicode MS" pitchFamily="34" charset="-128"/>
                      <a:cs typeface="Arial Unicode MS" pitchFamily="34" charset="-128"/>
                    </a:rPr>
                    <a:t>Ballooning</a:t>
                  </a:r>
                  <a:br>
                    <a:rPr lang="en-US" sz="1200" b="1" dirty="0">
                      <a:ea typeface="Arial Unicode MS" pitchFamily="34" charset="-128"/>
                      <a:cs typeface="Arial Unicode MS" pitchFamily="34" charset="-128"/>
                    </a:rPr>
                  </a:br>
                  <a:r>
                    <a:rPr lang="en-US" sz="1200" b="1" dirty="0">
                      <a:ea typeface="Arial Unicode MS" pitchFamily="34" charset="-128"/>
                      <a:cs typeface="Arial Unicode MS" pitchFamily="34" charset="-128"/>
                    </a:rPr>
                    <a:t>degeneration</a:t>
                  </a:r>
                  <a:endParaRPr lang="en-GB" sz="1200" b="1" dirty="0">
                    <a:ea typeface="Arial Unicode MS" pitchFamily="34" charset="-128"/>
                    <a:cs typeface="Arial Unicode MS" pitchFamily="34" charset="-128"/>
                  </a:endParaRPr>
                </a:p>
              </p:txBody>
            </p:sp>
            <p:sp>
              <p:nvSpPr>
                <p:cNvPr id="30" name="TextBox 29">
                  <a:extLst>
                    <a:ext uri="{FF2B5EF4-FFF2-40B4-BE49-F238E27FC236}">
                      <a16:creationId xmlns:a16="http://schemas.microsoft.com/office/drawing/2014/main" id="{620349D4-273F-4F40-B207-AC3613D92D33}"/>
                    </a:ext>
                  </a:extLst>
                </p:cNvPr>
                <p:cNvSpPr txBox="1"/>
                <p:nvPr/>
              </p:nvSpPr>
              <p:spPr>
                <a:xfrm>
                  <a:off x="9497777" y="4550486"/>
                  <a:ext cx="1049647" cy="461665"/>
                </a:xfrm>
                <a:prstGeom prst="rect">
                  <a:avLst/>
                </a:prstGeom>
              </p:spPr>
              <p:txBody>
                <a:bodyPr vert="horz" wrap="square" lIns="91440" tIns="45720" rIns="91440" bIns="45720" rtlCol="0">
                  <a:spAutoFit/>
                </a:bodyPr>
                <a:lstStyle/>
                <a:p>
                  <a:pPr algn="ctr"/>
                  <a:r>
                    <a:rPr lang="en-US" sz="1200" b="1" dirty="0">
                      <a:ea typeface="Arial Unicode MS" pitchFamily="34" charset="-128"/>
                      <a:cs typeface="Arial Unicode MS" pitchFamily="34" charset="-128"/>
                    </a:rPr>
                    <a:t>Lobular</a:t>
                  </a:r>
                  <a:br>
                    <a:rPr lang="en-US" sz="1200" b="1" dirty="0">
                      <a:ea typeface="Arial Unicode MS" pitchFamily="34" charset="-128"/>
                      <a:cs typeface="Arial Unicode MS" pitchFamily="34" charset="-128"/>
                    </a:rPr>
                  </a:br>
                  <a:r>
                    <a:rPr lang="en-US" sz="1200" b="1" dirty="0">
                      <a:ea typeface="Arial Unicode MS" pitchFamily="34" charset="-128"/>
                      <a:cs typeface="Arial Unicode MS" pitchFamily="34" charset="-128"/>
                    </a:rPr>
                    <a:t>inflammation</a:t>
                  </a:r>
                  <a:endParaRPr lang="en-GB" sz="1200" b="1" dirty="0">
                    <a:ea typeface="Arial Unicode MS" pitchFamily="34" charset="-128"/>
                    <a:cs typeface="Arial Unicode MS" pitchFamily="34" charset="-128"/>
                  </a:endParaRPr>
                </a:p>
              </p:txBody>
            </p:sp>
            <p:pic>
              <p:nvPicPr>
                <p:cNvPr id="32" name="Content Placeholder 14">
                  <a:extLst>
                    <a:ext uri="{FF2B5EF4-FFF2-40B4-BE49-F238E27FC236}">
                      <a16:creationId xmlns:a16="http://schemas.microsoft.com/office/drawing/2014/main" id="{2E40FD1F-0384-4D8D-AA9A-D28E472EFB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17418" y="3710867"/>
                  <a:ext cx="632188" cy="629477"/>
                </a:xfrm>
                <a:prstGeom prst="ellipse">
                  <a:avLst/>
                </a:prstGeom>
                <a:solidFill>
                  <a:schemeClr val="accent1">
                    <a:lumMod val="20000"/>
                    <a:lumOff val="80000"/>
                  </a:schemeClr>
                </a:solidFill>
                <a:ln w="6350">
                  <a:solidFill>
                    <a:schemeClr val="accent5"/>
                  </a:solidFill>
                  <a:tailEnd type="triangle"/>
                </a:ln>
                <a:effectLst/>
              </p:spPr>
            </p:pic>
            <p:pic>
              <p:nvPicPr>
                <p:cNvPr id="34" name="Content Placeholder 14">
                  <a:extLst>
                    <a:ext uri="{FF2B5EF4-FFF2-40B4-BE49-F238E27FC236}">
                      <a16:creationId xmlns:a16="http://schemas.microsoft.com/office/drawing/2014/main" id="{BCC374FF-52C6-4624-9608-A3CD8DE6F4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817418" y="4466580"/>
                  <a:ext cx="632188" cy="629477"/>
                </a:xfrm>
                <a:prstGeom prst="ellipse">
                  <a:avLst/>
                </a:prstGeom>
                <a:solidFill>
                  <a:schemeClr val="accent1">
                    <a:lumMod val="20000"/>
                    <a:lumOff val="80000"/>
                  </a:schemeClr>
                </a:solidFill>
                <a:ln w="6350">
                  <a:solidFill>
                    <a:schemeClr val="accent5"/>
                  </a:solidFill>
                  <a:tailEnd type="triangle"/>
                </a:ln>
                <a:effectLst/>
              </p:spPr>
            </p:pic>
          </p:grpSp>
          <p:pic>
            <p:nvPicPr>
              <p:cNvPr id="36" name="Content Placeholder 14">
                <a:extLst>
                  <a:ext uri="{FF2B5EF4-FFF2-40B4-BE49-F238E27FC236}">
                    <a16:creationId xmlns:a16="http://schemas.microsoft.com/office/drawing/2014/main" id="{E230F96B-B8C2-44F3-9A30-2964B20F57D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17418" y="5215158"/>
                <a:ext cx="632188" cy="629477"/>
              </a:xfrm>
              <a:prstGeom prst="ellipse">
                <a:avLst/>
              </a:prstGeom>
              <a:solidFill>
                <a:schemeClr val="accent1">
                  <a:lumMod val="20000"/>
                  <a:lumOff val="80000"/>
                </a:schemeClr>
              </a:solidFill>
              <a:ln w="6350">
                <a:solidFill>
                  <a:schemeClr val="accent5"/>
                </a:solidFill>
                <a:tailEnd type="triangle"/>
              </a:ln>
              <a:effectLst/>
            </p:spPr>
          </p:pic>
        </p:grpSp>
        <p:sp>
          <p:nvSpPr>
            <p:cNvPr id="33" name="Rectangle 32">
              <a:extLst>
                <a:ext uri="{FF2B5EF4-FFF2-40B4-BE49-F238E27FC236}">
                  <a16:creationId xmlns:a16="http://schemas.microsoft.com/office/drawing/2014/main" id="{320353DD-C61B-401D-A53A-1D2DB100A998}"/>
                </a:ext>
              </a:extLst>
            </p:cNvPr>
            <p:cNvSpPr/>
            <p:nvPr/>
          </p:nvSpPr>
          <p:spPr>
            <a:xfrm>
              <a:off x="6096000" y="3429000"/>
              <a:ext cx="2167728" cy="27296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latin typeface="Arial" panose="020B0604020202020204" pitchFamily="34" charset="0"/>
                <a:cs typeface="Arial" panose="020B0604020202020204" pitchFamily="34" charset="0"/>
              </a:endParaRPr>
            </a:p>
          </p:txBody>
        </p:sp>
      </p:grpSp>
      <p:sp>
        <p:nvSpPr>
          <p:cNvPr id="96" name="TextBox 95">
            <a:extLst>
              <a:ext uri="{FF2B5EF4-FFF2-40B4-BE49-F238E27FC236}">
                <a16:creationId xmlns:a16="http://schemas.microsoft.com/office/drawing/2014/main" id="{34D66657-0DEC-4116-8766-B4EEFC1CA85D}"/>
              </a:ext>
            </a:extLst>
          </p:cNvPr>
          <p:cNvSpPr txBox="1"/>
          <p:nvPr/>
        </p:nvSpPr>
        <p:spPr>
          <a:xfrm>
            <a:off x="3262964" y="1581457"/>
            <a:ext cx="1282390" cy="319017"/>
          </a:xfrm>
          <a:prstGeom prst="rect">
            <a:avLst/>
          </a:prstGeom>
        </p:spPr>
        <p:txBody>
          <a:bodyPr vert="horz" wrap="square" lIns="91440" tIns="45720" rIns="91440" bIns="45720" rtlCol="0">
            <a:spAutoFit/>
          </a:bodyPr>
          <a:lstStyle/>
          <a:p>
            <a:pPr algn="ctr"/>
            <a:r>
              <a:rPr lang="en-US" sz="1200" b="1" dirty="0">
                <a:ea typeface="Arial Unicode MS" pitchFamily="34" charset="-128"/>
                <a:cs typeface="Arial Unicode MS" pitchFamily="34" charset="-128"/>
              </a:rPr>
              <a:t>NAFL</a:t>
            </a:r>
            <a:endParaRPr lang="en-GB" sz="1200" b="1" dirty="0">
              <a:ea typeface="Arial Unicode MS" pitchFamily="34" charset="-128"/>
              <a:cs typeface="Arial Unicode MS" pitchFamily="34" charset="-128"/>
            </a:endParaRPr>
          </a:p>
        </p:txBody>
      </p:sp>
      <p:sp>
        <p:nvSpPr>
          <p:cNvPr id="107" name="TextBox 106">
            <a:extLst>
              <a:ext uri="{FF2B5EF4-FFF2-40B4-BE49-F238E27FC236}">
                <a16:creationId xmlns:a16="http://schemas.microsoft.com/office/drawing/2014/main" id="{A589188F-8188-47DC-A467-B3629E3DD3BC}"/>
              </a:ext>
            </a:extLst>
          </p:cNvPr>
          <p:cNvSpPr txBox="1"/>
          <p:nvPr/>
        </p:nvSpPr>
        <p:spPr>
          <a:xfrm>
            <a:off x="8261623" y="1581457"/>
            <a:ext cx="1779152" cy="276999"/>
          </a:xfrm>
          <a:prstGeom prst="rect">
            <a:avLst/>
          </a:prstGeom>
        </p:spPr>
        <p:txBody>
          <a:bodyPr vert="horz" wrap="square" lIns="91440" tIns="45720" rIns="91440" bIns="45720" rtlCol="0">
            <a:spAutoFit/>
          </a:bodyPr>
          <a:lstStyle/>
          <a:p>
            <a:pPr algn="ctr"/>
            <a:r>
              <a:rPr lang="en-US" sz="1200" b="1" dirty="0">
                <a:ea typeface="Arial Unicode MS" pitchFamily="34" charset="-128"/>
                <a:cs typeface="Arial Unicode MS" pitchFamily="34" charset="-128"/>
              </a:rPr>
              <a:t>NASH with fibrosis</a:t>
            </a:r>
            <a:endParaRPr lang="en-GB" sz="1200" b="1" dirty="0">
              <a:ea typeface="Arial Unicode MS" pitchFamily="34" charset="-128"/>
              <a:cs typeface="Arial Unicode MS" pitchFamily="34" charset="-128"/>
            </a:endParaRPr>
          </a:p>
        </p:txBody>
      </p:sp>
      <p:cxnSp>
        <p:nvCxnSpPr>
          <p:cNvPr id="146" name="Straight Arrow Connector 145">
            <a:extLst>
              <a:ext uri="{FF2B5EF4-FFF2-40B4-BE49-F238E27FC236}">
                <a16:creationId xmlns:a16="http://schemas.microsoft.com/office/drawing/2014/main" id="{5DD0B1D9-D473-4FF4-A4F4-EE354AAEB211}"/>
              </a:ext>
            </a:extLst>
          </p:cNvPr>
          <p:cNvCxnSpPr>
            <a:cxnSpLocks/>
          </p:cNvCxnSpPr>
          <p:nvPr/>
        </p:nvCxnSpPr>
        <p:spPr>
          <a:xfrm flipV="1">
            <a:off x="4547439" y="2229497"/>
            <a:ext cx="871850" cy="3112"/>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157" name="Group 156">
            <a:extLst>
              <a:ext uri="{FF2B5EF4-FFF2-40B4-BE49-F238E27FC236}">
                <a16:creationId xmlns:a16="http://schemas.microsoft.com/office/drawing/2014/main" id="{0EB3AA8B-17B0-4FE5-943B-E202564AA36B}"/>
              </a:ext>
            </a:extLst>
          </p:cNvPr>
          <p:cNvGrpSpPr>
            <a:grpSpLocks noChangeAspect="1"/>
          </p:cNvGrpSpPr>
          <p:nvPr/>
        </p:nvGrpSpPr>
        <p:grpSpPr>
          <a:xfrm>
            <a:off x="3289410" y="1916639"/>
            <a:ext cx="1248507" cy="721932"/>
            <a:chOff x="9448018" y="2381158"/>
            <a:chExt cx="869909" cy="503013"/>
          </a:xfrm>
        </p:grpSpPr>
        <p:grpSp>
          <p:nvGrpSpPr>
            <p:cNvPr id="97" name="Group 96">
              <a:extLst>
                <a:ext uri="{FF2B5EF4-FFF2-40B4-BE49-F238E27FC236}">
                  <a16:creationId xmlns:a16="http://schemas.microsoft.com/office/drawing/2014/main" id="{3D12E9E9-3EDA-404E-9E8F-B0CC6D49068C}"/>
                </a:ext>
              </a:extLst>
            </p:cNvPr>
            <p:cNvGrpSpPr/>
            <p:nvPr/>
          </p:nvGrpSpPr>
          <p:grpSpPr>
            <a:xfrm>
              <a:off x="9448018" y="2381158"/>
              <a:ext cx="869909" cy="503013"/>
              <a:chOff x="7367013" y="3054273"/>
              <a:chExt cx="869909" cy="503013"/>
            </a:xfrm>
          </p:grpSpPr>
          <p:grpSp>
            <p:nvGrpSpPr>
              <p:cNvPr id="98" name="Group 97">
                <a:extLst>
                  <a:ext uri="{FF2B5EF4-FFF2-40B4-BE49-F238E27FC236}">
                    <a16:creationId xmlns:a16="http://schemas.microsoft.com/office/drawing/2014/main" id="{60F3F6BB-320F-4104-A319-6B8F9D909106}"/>
                  </a:ext>
                </a:extLst>
              </p:cNvPr>
              <p:cNvGrpSpPr/>
              <p:nvPr/>
            </p:nvGrpSpPr>
            <p:grpSpPr>
              <a:xfrm>
                <a:off x="7367013" y="3054273"/>
                <a:ext cx="869909" cy="503013"/>
                <a:chOff x="7242073" y="2868957"/>
                <a:chExt cx="869909" cy="503013"/>
              </a:xfrm>
            </p:grpSpPr>
            <p:sp>
              <p:nvSpPr>
                <p:cNvPr id="100" name="Graphic 10">
                  <a:extLst>
                    <a:ext uri="{FF2B5EF4-FFF2-40B4-BE49-F238E27FC236}">
                      <a16:creationId xmlns:a16="http://schemas.microsoft.com/office/drawing/2014/main" id="{51F5AF1E-7639-405E-BBA7-82F971139613}"/>
                    </a:ext>
                  </a:extLst>
                </p:cNvPr>
                <p:cNvSpPr/>
                <p:nvPr/>
              </p:nvSpPr>
              <p:spPr>
                <a:xfrm>
                  <a:off x="7242073" y="2868957"/>
                  <a:ext cx="869909" cy="503013"/>
                </a:xfrm>
                <a:custGeom>
                  <a:avLst/>
                  <a:gdLst>
                    <a:gd name="connsiteX0" fmla="*/ 978658 w 1029158"/>
                    <a:gd name="connsiteY0" fmla="*/ 191228 h 595097"/>
                    <a:gd name="connsiteX1" fmla="*/ 747677 w 1029158"/>
                    <a:gd name="connsiteY1" fmla="*/ 368297 h 595097"/>
                    <a:gd name="connsiteX2" fmla="*/ 578989 w 1029158"/>
                    <a:gd name="connsiteY2" fmla="*/ 400587 h 595097"/>
                    <a:gd name="connsiteX3" fmla="*/ 578989 w 1029158"/>
                    <a:gd name="connsiteY3" fmla="*/ 400587 h 595097"/>
                    <a:gd name="connsiteX4" fmla="*/ 569464 w 1029158"/>
                    <a:gd name="connsiteY4" fmla="*/ 402778 h 595097"/>
                    <a:gd name="connsiteX5" fmla="*/ 564701 w 1029158"/>
                    <a:gd name="connsiteY5" fmla="*/ 404207 h 595097"/>
                    <a:gd name="connsiteX6" fmla="*/ 287238 w 1029158"/>
                    <a:gd name="connsiteY6" fmla="*/ 477740 h 595097"/>
                    <a:gd name="connsiteX7" fmla="*/ 83213 w 1029158"/>
                    <a:gd name="connsiteY7" fmla="*/ 593278 h 595097"/>
                    <a:gd name="connsiteX8" fmla="*/ 3679 w 1029158"/>
                    <a:gd name="connsiteY8" fmla="*/ 540700 h 595097"/>
                    <a:gd name="connsiteX9" fmla="*/ 74354 w 1029158"/>
                    <a:gd name="connsiteY9" fmla="*/ 143698 h 595097"/>
                    <a:gd name="connsiteX10" fmla="*/ 74354 w 1029158"/>
                    <a:gd name="connsiteY10" fmla="*/ 143698 h 595097"/>
                    <a:gd name="connsiteX11" fmla="*/ 101024 w 1029158"/>
                    <a:gd name="connsiteY11" fmla="*/ 109027 h 595097"/>
                    <a:gd name="connsiteX12" fmla="*/ 245614 w 1029158"/>
                    <a:gd name="connsiteY12" fmla="*/ 16349 h 595097"/>
                    <a:gd name="connsiteX13" fmla="*/ 245614 w 1029158"/>
                    <a:gd name="connsiteY13" fmla="*/ 16349 h 595097"/>
                    <a:gd name="connsiteX14" fmla="*/ 457926 w 1029158"/>
                    <a:gd name="connsiteY14" fmla="*/ 11491 h 595097"/>
                    <a:gd name="connsiteX15" fmla="*/ 537365 w 1029158"/>
                    <a:gd name="connsiteY15" fmla="*/ 38828 h 595097"/>
                    <a:gd name="connsiteX16" fmla="*/ 537365 w 1029158"/>
                    <a:gd name="connsiteY16" fmla="*/ 38828 h 595097"/>
                    <a:gd name="connsiteX17" fmla="*/ 539270 w 1029158"/>
                    <a:gd name="connsiteY17" fmla="*/ 39590 h 595097"/>
                    <a:gd name="connsiteX18" fmla="*/ 561939 w 1029158"/>
                    <a:gd name="connsiteY18" fmla="*/ 47686 h 595097"/>
                    <a:gd name="connsiteX19" fmla="*/ 578513 w 1029158"/>
                    <a:gd name="connsiteY19" fmla="*/ 52353 h 595097"/>
                    <a:gd name="connsiteX20" fmla="*/ 580989 w 1029158"/>
                    <a:gd name="connsiteY20" fmla="*/ 52353 h 595097"/>
                    <a:gd name="connsiteX21" fmla="*/ 587657 w 1029158"/>
                    <a:gd name="connsiteY21" fmla="*/ 52829 h 595097"/>
                    <a:gd name="connsiteX22" fmla="*/ 591181 w 1029158"/>
                    <a:gd name="connsiteY22" fmla="*/ 52829 h 595097"/>
                    <a:gd name="connsiteX23" fmla="*/ 603468 w 1029158"/>
                    <a:gd name="connsiteY23" fmla="*/ 51686 h 595097"/>
                    <a:gd name="connsiteX24" fmla="*/ 603468 w 1029158"/>
                    <a:gd name="connsiteY24" fmla="*/ 51686 h 595097"/>
                    <a:gd name="connsiteX25" fmla="*/ 756344 w 1029158"/>
                    <a:gd name="connsiteY25" fmla="*/ 42733 h 595097"/>
                    <a:gd name="connsiteX26" fmla="*/ 1009900 w 1029158"/>
                    <a:gd name="connsiteY26" fmla="*/ 86262 h 595097"/>
                    <a:gd name="connsiteX27" fmla="*/ 978658 w 1029158"/>
                    <a:gd name="connsiteY27" fmla="*/ 191228 h 5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9158" h="595097">
                      <a:moveTo>
                        <a:pt x="978658" y="191228"/>
                      </a:moveTo>
                      <a:cubicBezTo>
                        <a:pt x="944177" y="213707"/>
                        <a:pt x="848165" y="344199"/>
                        <a:pt x="747677" y="368297"/>
                      </a:cubicBezTo>
                      <a:cubicBezTo>
                        <a:pt x="664238" y="388109"/>
                        <a:pt x="607850" y="394586"/>
                        <a:pt x="578989" y="400587"/>
                      </a:cubicBezTo>
                      <a:lnTo>
                        <a:pt x="578989" y="400587"/>
                      </a:lnTo>
                      <a:lnTo>
                        <a:pt x="569464" y="402778"/>
                      </a:lnTo>
                      <a:lnTo>
                        <a:pt x="564701" y="404207"/>
                      </a:lnTo>
                      <a:cubicBezTo>
                        <a:pt x="543746" y="411731"/>
                        <a:pt x="357723" y="468691"/>
                        <a:pt x="287238" y="477740"/>
                      </a:cubicBezTo>
                      <a:cubicBezTo>
                        <a:pt x="216753" y="486788"/>
                        <a:pt x="119217" y="587182"/>
                        <a:pt x="83213" y="593278"/>
                      </a:cubicBezTo>
                      <a:cubicBezTo>
                        <a:pt x="47208" y="599374"/>
                        <a:pt x="7013" y="590230"/>
                        <a:pt x="3679" y="540700"/>
                      </a:cubicBezTo>
                      <a:cubicBezTo>
                        <a:pt x="3679" y="540700"/>
                        <a:pt x="-24896" y="294669"/>
                        <a:pt x="74354" y="143698"/>
                      </a:cubicBezTo>
                      <a:lnTo>
                        <a:pt x="74354" y="143698"/>
                      </a:lnTo>
                      <a:cubicBezTo>
                        <a:pt x="82317" y="131458"/>
                        <a:pt x="91233" y="119866"/>
                        <a:pt x="101024" y="109027"/>
                      </a:cubicBezTo>
                      <a:cubicBezTo>
                        <a:pt x="139934" y="65602"/>
                        <a:pt x="189912" y="33570"/>
                        <a:pt x="245614" y="16349"/>
                      </a:cubicBezTo>
                      <a:lnTo>
                        <a:pt x="245614" y="16349"/>
                      </a:lnTo>
                      <a:cubicBezTo>
                        <a:pt x="314737" y="-3864"/>
                        <a:pt x="387955" y="-5540"/>
                        <a:pt x="457926" y="11491"/>
                      </a:cubicBezTo>
                      <a:cubicBezTo>
                        <a:pt x="484853" y="19254"/>
                        <a:pt x="511361" y="28379"/>
                        <a:pt x="537365" y="38828"/>
                      </a:cubicBezTo>
                      <a:lnTo>
                        <a:pt x="537365" y="38828"/>
                      </a:lnTo>
                      <a:lnTo>
                        <a:pt x="539270" y="39590"/>
                      </a:lnTo>
                      <a:cubicBezTo>
                        <a:pt x="547461" y="42637"/>
                        <a:pt x="555081" y="45400"/>
                        <a:pt x="561939" y="47686"/>
                      </a:cubicBezTo>
                      <a:cubicBezTo>
                        <a:pt x="567378" y="49534"/>
                        <a:pt x="572912" y="51096"/>
                        <a:pt x="578513" y="52353"/>
                      </a:cubicBezTo>
                      <a:lnTo>
                        <a:pt x="580989" y="52353"/>
                      </a:lnTo>
                      <a:cubicBezTo>
                        <a:pt x="583189" y="52724"/>
                        <a:pt x="585428" y="52886"/>
                        <a:pt x="587657" y="52829"/>
                      </a:cubicBezTo>
                      <a:lnTo>
                        <a:pt x="591181" y="52829"/>
                      </a:lnTo>
                      <a:cubicBezTo>
                        <a:pt x="594800" y="52829"/>
                        <a:pt x="598896" y="52448"/>
                        <a:pt x="603468" y="51686"/>
                      </a:cubicBezTo>
                      <a:lnTo>
                        <a:pt x="603468" y="51686"/>
                      </a:lnTo>
                      <a:cubicBezTo>
                        <a:pt x="636425" y="47686"/>
                        <a:pt x="692336" y="35684"/>
                        <a:pt x="756344" y="42733"/>
                      </a:cubicBezTo>
                      <a:cubicBezTo>
                        <a:pt x="838831" y="51686"/>
                        <a:pt x="965894" y="54734"/>
                        <a:pt x="1009900" y="86262"/>
                      </a:cubicBezTo>
                      <a:cubicBezTo>
                        <a:pt x="1053905" y="117790"/>
                        <a:pt x="1012757" y="168749"/>
                        <a:pt x="978658" y="191228"/>
                      </a:cubicBezTo>
                      <a:close/>
                    </a:path>
                  </a:pathLst>
                </a:custGeom>
                <a:solidFill>
                  <a:srgbClr val="B44B26"/>
                </a:solidFill>
                <a:ln w="9525" cap="flat">
                  <a:noFill/>
                  <a:prstDash val="solid"/>
                  <a:miter/>
                </a:ln>
              </p:spPr>
              <p:txBody>
                <a:bodyPr rtlCol="0" anchor="ctr"/>
                <a:lstStyle/>
                <a:p>
                  <a:endParaRPr lang="en-GB"/>
                </a:p>
              </p:txBody>
            </p:sp>
            <p:sp>
              <p:nvSpPr>
                <p:cNvPr id="101" name="Oval 100">
                  <a:extLst>
                    <a:ext uri="{FF2B5EF4-FFF2-40B4-BE49-F238E27FC236}">
                      <a16:creationId xmlns:a16="http://schemas.microsoft.com/office/drawing/2014/main" id="{84458A8D-ABCD-4673-8D7D-E20A588604EF}"/>
                    </a:ext>
                  </a:extLst>
                </p:cNvPr>
                <p:cNvSpPr/>
                <p:nvPr/>
              </p:nvSpPr>
              <p:spPr>
                <a:xfrm>
                  <a:off x="7350237" y="3081549"/>
                  <a:ext cx="64295" cy="6429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latin typeface="Arial" panose="020B0604020202020204" pitchFamily="34" charset="0"/>
                    <a:cs typeface="Arial" panose="020B0604020202020204" pitchFamily="34" charset="0"/>
                  </a:endParaRPr>
                </a:p>
              </p:txBody>
            </p:sp>
            <p:sp>
              <p:nvSpPr>
                <p:cNvPr id="102" name="Oval 101">
                  <a:extLst>
                    <a:ext uri="{FF2B5EF4-FFF2-40B4-BE49-F238E27FC236}">
                      <a16:creationId xmlns:a16="http://schemas.microsoft.com/office/drawing/2014/main" id="{B8BC2B34-F3F3-4E09-B049-554BFB3E6F28}"/>
                    </a:ext>
                  </a:extLst>
                </p:cNvPr>
                <p:cNvSpPr/>
                <p:nvPr/>
              </p:nvSpPr>
              <p:spPr>
                <a:xfrm>
                  <a:off x="7664389" y="2939749"/>
                  <a:ext cx="64295" cy="6429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latin typeface="Arial" panose="020B0604020202020204" pitchFamily="34" charset="0"/>
                    <a:cs typeface="Arial" panose="020B0604020202020204" pitchFamily="34" charset="0"/>
                  </a:endParaRPr>
                </a:p>
              </p:txBody>
            </p:sp>
            <p:sp>
              <p:nvSpPr>
                <p:cNvPr id="103" name="Oval 102">
                  <a:extLst>
                    <a:ext uri="{FF2B5EF4-FFF2-40B4-BE49-F238E27FC236}">
                      <a16:creationId xmlns:a16="http://schemas.microsoft.com/office/drawing/2014/main" id="{36E83C17-9F7D-4B9F-9220-B2AAF6A495A1}"/>
                    </a:ext>
                  </a:extLst>
                </p:cNvPr>
                <p:cNvSpPr/>
                <p:nvPr/>
              </p:nvSpPr>
              <p:spPr>
                <a:xfrm>
                  <a:off x="7887434" y="3002608"/>
                  <a:ext cx="64295" cy="6429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latin typeface="Arial" panose="020B0604020202020204" pitchFamily="34" charset="0"/>
                    <a:cs typeface="Arial" panose="020B0604020202020204" pitchFamily="34" charset="0"/>
                  </a:endParaRPr>
                </a:p>
              </p:txBody>
            </p:sp>
          </p:grpSp>
          <p:sp>
            <p:nvSpPr>
              <p:cNvPr id="99" name="Graphic 268">
                <a:extLst>
                  <a:ext uri="{FF2B5EF4-FFF2-40B4-BE49-F238E27FC236}">
                    <a16:creationId xmlns:a16="http://schemas.microsoft.com/office/drawing/2014/main" id="{C388FB5E-9F5C-4C06-846A-8F51B4B5BE82}"/>
                  </a:ext>
                </a:extLst>
              </p:cNvPr>
              <p:cNvSpPr/>
              <p:nvPr/>
            </p:nvSpPr>
            <p:spPr>
              <a:xfrm>
                <a:off x="7840924" y="3092724"/>
                <a:ext cx="40631" cy="306000"/>
              </a:xfrm>
              <a:custGeom>
                <a:avLst/>
                <a:gdLst>
                  <a:gd name="connsiteX0" fmla="*/ 28094 w 40631"/>
                  <a:gd name="connsiteY0" fmla="*/ 187846 h 299760"/>
                  <a:gd name="connsiteX1" fmla="*/ 15294 w 40631"/>
                  <a:gd name="connsiteY1" fmla="*/ 247446 h 299760"/>
                  <a:gd name="connsiteX2" fmla="*/ 14574 w 40631"/>
                  <a:gd name="connsiteY2" fmla="*/ 296486 h 299760"/>
                  <a:gd name="connsiteX3" fmla="*/ 14574 w 40631"/>
                  <a:gd name="connsiteY3" fmla="*/ 296486 h 299760"/>
                  <a:gd name="connsiteX4" fmla="*/ 2734 w 40631"/>
                  <a:gd name="connsiteY4" fmla="*/ 299606 h 299760"/>
                  <a:gd name="connsiteX5" fmla="*/ 574 w 40631"/>
                  <a:gd name="connsiteY5" fmla="*/ 270566 h 299760"/>
                  <a:gd name="connsiteX6" fmla="*/ 15614 w 40631"/>
                  <a:gd name="connsiteY6" fmla="*/ 189686 h 299760"/>
                  <a:gd name="connsiteX7" fmla="*/ 15614 w 40631"/>
                  <a:gd name="connsiteY7" fmla="*/ 189686 h 299760"/>
                  <a:gd name="connsiteX8" fmla="*/ 27294 w 40631"/>
                  <a:gd name="connsiteY8" fmla="*/ 84086 h 299760"/>
                  <a:gd name="connsiteX9" fmla="*/ 654 w 40631"/>
                  <a:gd name="connsiteY9" fmla="*/ -154 h 299760"/>
                  <a:gd name="connsiteX10" fmla="*/ 15534 w 40631"/>
                  <a:gd name="connsiteY10" fmla="*/ 3766 h 299760"/>
                  <a:gd name="connsiteX11" fmla="*/ 22174 w 40631"/>
                  <a:gd name="connsiteY11" fmla="*/ 4486 h 299760"/>
                  <a:gd name="connsiteX12" fmla="*/ 40494 w 40631"/>
                  <a:gd name="connsiteY12" fmla="*/ 87126 h 299760"/>
                  <a:gd name="connsiteX13" fmla="*/ 28094 w 40631"/>
                  <a:gd name="connsiteY13" fmla="*/ 187846 h 29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631" h="299760">
                    <a:moveTo>
                      <a:pt x="28094" y="187846"/>
                    </a:moveTo>
                    <a:cubicBezTo>
                      <a:pt x="23454" y="213206"/>
                      <a:pt x="18494" y="235846"/>
                      <a:pt x="15294" y="247446"/>
                    </a:cubicBezTo>
                    <a:cubicBezTo>
                      <a:pt x="11934" y="263598"/>
                      <a:pt x="11686" y="280246"/>
                      <a:pt x="14574" y="296486"/>
                    </a:cubicBezTo>
                    <a:lnTo>
                      <a:pt x="14574" y="296486"/>
                    </a:lnTo>
                    <a:lnTo>
                      <a:pt x="2734" y="299606"/>
                    </a:lnTo>
                    <a:cubicBezTo>
                      <a:pt x="-122" y="290206"/>
                      <a:pt x="-858" y="280286"/>
                      <a:pt x="574" y="270566"/>
                    </a:cubicBezTo>
                    <a:cubicBezTo>
                      <a:pt x="1374" y="260406"/>
                      <a:pt x="8574" y="227286"/>
                      <a:pt x="15614" y="189686"/>
                    </a:cubicBezTo>
                    <a:lnTo>
                      <a:pt x="15614" y="189686"/>
                    </a:lnTo>
                    <a:cubicBezTo>
                      <a:pt x="22254" y="152966"/>
                      <a:pt x="28334" y="112086"/>
                      <a:pt x="27294" y="84086"/>
                    </a:cubicBezTo>
                    <a:cubicBezTo>
                      <a:pt x="24494" y="15046"/>
                      <a:pt x="2094" y="726"/>
                      <a:pt x="654" y="-154"/>
                    </a:cubicBezTo>
                    <a:cubicBezTo>
                      <a:pt x="5502" y="1542"/>
                      <a:pt x="10478" y="2854"/>
                      <a:pt x="15534" y="3766"/>
                    </a:cubicBezTo>
                    <a:lnTo>
                      <a:pt x="22174" y="4486"/>
                    </a:lnTo>
                    <a:cubicBezTo>
                      <a:pt x="34654" y="19846"/>
                      <a:pt x="40494" y="40006"/>
                      <a:pt x="40494" y="87126"/>
                    </a:cubicBezTo>
                    <a:cubicBezTo>
                      <a:pt x="39094" y="120982"/>
                      <a:pt x="34942" y="154662"/>
                      <a:pt x="28094" y="187846"/>
                    </a:cubicBezTo>
                    <a:close/>
                  </a:path>
                </a:pathLst>
              </a:custGeom>
              <a:solidFill>
                <a:srgbClr val="FFF594"/>
              </a:solidFill>
              <a:ln w="7938" cap="flat">
                <a:noFill/>
                <a:prstDash val="solid"/>
                <a:miter/>
              </a:ln>
            </p:spPr>
            <p:txBody>
              <a:bodyPr rtlCol="0" anchor="ctr"/>
              <a:lstStyle/>
              <a:p>
                <a:endParaRPr lang="en-GB" dirty="0"/>
              </a:p>
            </p:txBody>
          </p:sp>
        </p:grpSp>
        <p:sp>
          <p:nvSpPr>
            <p:cNvPr id="152" name="Oval 151">
              <a:extLst>
                <a:ext uri="{FF2B5EF4-FFF2-40B4-BE49-F238E27FC236}">
                  <a16:creationId xmlns:a16="http://schemas.microsoft.com/office/drawing/2014/main" id="{D4A04444-9646-4FB3-9F25-FD6EA8B336F7}"/>
                </a:ext>
              </a:extLst>
            </p:cNvPr>
            <p:cNvSpPr/>
            <p:nvPr/>
          </p:nvSpPr>
          <p:spPr>
            <a:xfrm>
              <a:off x="9724256" y="2657825"/>
              <a:ext cx="64295" cy="6429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latin typeface="Arial" panose="020B0604020202020204" pitchFamily="34" charset="0"/>
                <a:cs typeface="Arial" panose="020B0604020202020204" pitchFamily="34" charset="0"/>
              </a:endParaRPr>
            </a:p>
          </p:txBody>
        </p:sp>
        <p:sp>
          <p:nvSpPr>
            <p:cNvPr id="153" name="Oval 152">
              <a:extLst>
                <a:ext uri="{FF2B5EF4-FFF2-40B4-BE49-F238E27FC236}">
                  <a16:creationId xmlns:a16="http://schemas.microsoft.com/office/drawing/2014/main" id="{E69E2816-E465-46A4-AE14-13851A873A55}"/>
                </a:ext>
              </a:extLst>
            </p:cNvPr>
            <p:cNvSpPr/>
            <p:nvPr/>
          </p:nvSpPr>
          <p:spPr>
            <a:xfrm>
              <a:off x="9716321" y="2481502"/>
              <a:ext cx="64295" cy="64295"/>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latin typeface="Arial" panose="020B0604020202020204" pitchFamily="34" charset="0"/>
                <a:cs typeface="Arial" panose="020B0604020202020204" pitchFamily="34" charset="0"/>
              </a:endParaRPr>
            </a:p>
          </p:txBody>
        </p:sp>
      </p:grpSp>
      <p:sp>
        <p:nvSpPr>
          <p:cNvPr id="162" name="TextBox 161">
            <a:extLst>
              <a:ext uri="{FF2B5EF4-FFF2-40B4-BE49-F238E27FC236}">
                <a16:creationId xmlns:a16="http://schemas.microsoft.com/office/drawing/2014/main" id="{8612F2D8-0254-4CD0-88BA-33F0EFFB699A}"/>
              </a:ext>
            </a:extLst>
          </p:cNvPr>
          <p:cNvSpPr txBox="1"/>
          <p:nvPr/>
        </p:nvSpPr>
        <p:spPr>
          <a:xfrm>
            <a:off x="5558269" y="1581457"/>
            <a:ext cx="1282390" cy="319017"/>
          </a:xfrm>
          <a:prstGeom prst="rect">
            <a:avLst/>
          </a:prstGeom>
        </p:spPr>
        <p:txBody>
          <a:bodyPr vert="horz" wrap="square" lIns="91440" tIns="45720" rIns="91440" bIns="45720" rtlCol="0">
            <a:spAutoFit/>
          </a:bodyPr>
          <a:lstStyle/>
          <a:p>
            <a:pPr algn="ctr"/>
            <a:r>
              <a:rPr lang="en-US" sz="1200" b="1" dirty="0">
                <a:ea typeface="Arial Unicode MS" pitchFamily="34" charset="-128"/>
                <a:cs typeface="Arial Unicode MS" pitchFamily="34" charset="-128"/>
              </a:rPr>
              <a:t>NASH</a:t>
            </a:r>
            <a:endParaRPr lang="en-GB" sz="1200" b="1" dirty="0">
              <a:ea typeface="Arial Unicode MS" pitchFamily="34" charset="-128"/>
              <a:cs typeface="Arial Unicode MS" pitchFamily="34" charset="-128"/>
            </a:endParaRPr>
          </a:p>
        </p:txBody>
      </p:sp>
      <p:grpSp>
        <p:nvGrpSpPr>
          <p:cNvPr id="10" name="Group 9">
            <a:extLst>
              <a:ext uri="{FF2B5EF4-FFF2-40B4-BE49-F238E27FC236}">
                <a16:creationId xmlns:a16="http://schemas.microsoft.com/office/drawing/2014/main" id="{E66A815E-9814-4BE0-947C-77C73BECAF5B}"/>
              </a:ext>
            </a:extLst>
          </p:cNvPr>
          <p:cNvGrpSpPr>
            <a:grpSpLocks noChangeAspect="1"/>
          </p:cNvGrpSpPr>
          <p:nvPr/>
        </p:nvGrpSpPr>
        <p:grpSpPr>
          <a:xfrm>
            <a:off x="5555047" y="1933630"/>
            <a:ext cx="1272430" cy="735765"/>
            <a:chOff x="5715832" y="3366398"/>
            <a:chExt cx="1141286" cy="659933"/>
          </a:xfrm>
        </p:grpSpPr>
        <p:sp>
          <p:nvSpPr>
            <p:cNvPr id="134" name="Graphic 10">
              <a:extLst>
                <a:ext uri="{FF2B5EF4-FFF2-40B4-BE49-F238E27FC236}">
                  <a16:creationId xmlns:a16="http://schemas.microsoft.com/office/drawing/2014/main" id="{DEF12366-D48F-4BA7-AD85-60937DBAFEEC}"/>
                </a:ext>
              </a:extLst>
            </p:cNvPr>
            <p:cNvSpPr/>
            <p:nvPr/>
          </p:nvSpPr>
          <p:spPr>
            <a:xfrm>
              <a:off x="5715832" y="3366398"/>
              <a:ext cx="1141286" cy="659933"/>
            </a:xfrm>
            <a:custGeom>
              <a:avLst/>
              <a:gdLst>
                <a:gd name="connsiteX0" fmla="*/ 978658 w 1029158"/>
                <a:gd name="connsiteY0" fmla="*/ 191228 h 595097"/>
                <a:gd name="connsiteX1" fmla="*/ 747677 w 1029158"/>
                <a:gd name="connsiteY1" fmla="*/ 368297 h 595097"/>
                <a:gd name="connsiteX2" fmla="*/ 578989 w 1029158"/>
                <a:gd name="connsiteY2" fmla="*/ 400587 h 595097"/>
                <a:gd name="connsiteX3" fmla="*/ 578989 w 1029158"/>
                <a:gd name="connsiteY3" fmla="*/ 400587 h 595097"/>
                <a:gd name="connsiteX4" fmla="*/ 569464 w 1029158"/>
                <a:gd name="connsiteY4" fmla="*/ 402778 h 595097"/>
                <a:gd name="connsiteX5" fmla="*/ 564701 w 1029158"/>
                <a:gd name="connsiteY5" fmla="*/ 404207 h 595097"/>
                <a:gd name="connsiteX6" fmla="*/ 287238 w 1029158"/>
                <a:gd name="connsiteY6" fmla="*/ 477740 h 595097"/>
                <a:gd name="connsiteX7" fmla="*/ 83213 w 1029158"/>
                <a:gd name="connsiteY7" fmla="*/ 593278 h 595097"/>
                <a:gd name="connsiteX8" fmla="*/ 3679 w 1029158"/>
                <a:gd name="connsiteY8" fmla="*/ 540700 h 595097"/>
                <a:gd name="connsiteX9" fmla="*/ 74354 w 1029158"/>
                <a:gd name="connsiteY9" fmla="*/ 143698 h 595097"/>
                <a:gd name="connsiteX10" fmla="*/ 74354 w 1029158"/>
                <a:gd name="connsiteY10" fmla="*/ 143698 h 595097"/>
                <a:gd name="connsiteX11" fmla="*/ 101024 w 1029158"/>
                <a:gd name="connsiteY11" fmla="*/ 109027 h 595097"/>
                <a:gd name="connsiteX12" fmla="*/ 245614 w 1029158"/>
                <a:gd name="connsiteY12" fmla="*/ 16349 h 595097"/>
                <a:gd name="connsiteX13" fmla="*/ 245614 w 1029158"/>
                <a:gd name="connsiteY13" fmla="*/ 16349 h 595097"/>
                <a:gd name="connsiteX14" fmla="*/ 457926 w 1029158"/>
                <a:gd name="connsiteY14" fmla="*/ 11491 h 595097"/>
                <a:gd name="connsiteX15" fmla="*/ 537365 w 1029158"/>
                <a:gd name="connsiteY15" fmla="*/ 38828 h 595097"/>
                <a:gd name="connsiteX16" fmla="*/ 537365 w 1029158"/>
                <a:gd name="connsiteY16" fmla="*/ 38828 h 595097"/>
                <a:gd name="connsiteX17" fmla="*/ 539270 w 1029158"/>
                <a:gd name="connsiteY17" fmla="*/ 39590 h 595097"/>
                <a:gd name="connsiteX18" fmla="*/ 561939 w 1029158"/>
                <a:gd name="connsiteY18" fmla="*/ 47686 h 595097"/>
                <a:gd name="connsiteX19" fmla="*/ 578513 w 1029158"/>
                <a:gd name="connsiteY19" fmla="*/ 52353 h 595097"/>
                <a:gd name="connsiteX20" fmla="*/ 580989 w 1029158"/>
                <a:gd name="connsiteY20" fmla="*/ 52353 h 595097"/>
                <a:gd name="connsiteX21" fmla="*/ 587657 w 1029158"/>
                <a:gd name="connsiteY21" fmla="*/ 52829 h 595097"/>
                <a:gd name="connsiteX22" fmla="*/ 591181 w 1029158"/>
                <a:gd name="connsiteY22" fmla="*/ 52829 h 595097"/>
                <a:gd name="connsiteX23" fmla="*/ 603468 w 1029158"/>
                <a:gd name="connsiteY23" fmla="*/ 51686 h 595097"/>
                <a:gd name="connsiteX24" fmla="*/ 603468 w 1029158"/>
                <a:gd name="connsiteY24" fmla="*/ 51686 h 595097"/>
                <a:gd name="connsiteX25" fmla="*/ 756344 w 1029158"/>
                <a:gd name="connsiteY25" fmla="*/ 42733 h 595097"/>
                <a:gd name="connsiteX26" fmla="*/ 1009900 w 1029158"/>
                <a:gd name="connsiteY26" fmla="*/ 86262 h 595097"/>
                <a:gd name="connsiteX27" fmla="*/ 978658 w 1029158"/>
                <a:gd name="connsiteY27" fmla="*/ 191228 h 5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9158" h="595097">
                  <a:moveTo>
                    <a:pt x="978658" y="191228"/>
                  </a:moveTo>
                  <a:cubicBezTo>
                    <a:pt x="944177" y="213707"/>
                    <a:pt x="848165" y="344199"/>
                    <a:pt x="747677" y="368297"/>
                  </a:cubicBezTo>
                  <a:cubicBezTo>
                    <a:pt x="664238" y="388109"/>
                    <a:pt x="607850" y="394586"/>
                    <a:pt x="578989" y="400587"/>
                  </a:cubicBezTo>
                  <a:lnTo>
                    <a:pt x="578989" y="400587"/>
                  </a:lnTo>
                  <a:lnTo>
                    <a:pt x="569464" y="402778"/>
                  </a:lnTo>
                  <a:lnTo>
                    <a:pt x="564701" y="404207"/>
                  </a:lnTo>
                  <a:cubicBezTo>
                    <a:pt x="543746" y="411731"/>
                    <a:pt x="357723" y="468691"/>
                    <a:pt x="287238" y="477740"/>
                  </a:cubicBezTo>
                  <a:cubicBezTo>
                    <a:pt x="216753" y="486788"/>
                    <a:pt x="119217" y="587182"/>
                    <a:pt x="83213" y="593278"/>
                  </a:cubicBezTo>
                  <a:cubicBezTo>
                    <a:pt x="47208" y="599374"/>
                    <a:pt x="7013" y="590230"/>
                    <a:pt x="3679" y="540700"/>
                  </a:cubicBezTo>
                  <a:cubicBezTo>
                    <a:pt x="3679" y="540700"/>
                    <a:pt x="-24896" y="294669"/>
                    <a:pt x="74354" y="143698"/>
                  </a:cubicBezTo>
                  <a:lnTo>
                    <a:pt x="74354" y="143698"/>
                  </a:lnTo>
                  <a:cubicBezTo>
                    <a:pt x="82317" y="131458"/>
                    <a:pt x="91233" y="119866"/>
                    <a:pt x="101024" y="109027"/>
                  </a:cubicBezTo>
                  <a:cubicBezTo>
                    <a:pt x="139934" y="65602"/>
                    <a:pt x="189912" y="33570"/>
                    <a:pt x="245614" y="16349"/>
                  </a:cubicBezTo>
                  <a:lnTo>
                    <a:pt x="245614" y="16349"/>
                  </a:lnTo>
                  <a:cubicBezTo>
                    <a:pt x="314737" y="-3864"/>
                    <a:pt x="387955" y="-5540"/>
                    <a:pt x="457926" y="11491"/>
                  </a:cubicBezTo>
                  <a:cubicBezTo>
                    <a:pt x="484853" y="19254"/>
                    <a:pt x="511361" y="28379"/>
                    <a:pt x="537365" y="38828"/>
                  </a:cubicBezTo>
                  <a:lnTo>
                    <a:pt x="537365" y="38828"/>
                  </a:lnTo>
                  <a:lnTo>
                    <a:pt x="539270" y="39590"/>
                  </a:lnTo>
                  <a:cubicBezTo>
                    <a:pt x="547461" y="42637"/>
                    <a:pt x="555081" y="45400"/>
                    <a:pt x="561939" y="47686"/>
                  </a:cubicBezTo>
                  <a:cubicBezTo>
                    <a:pt x="567378" y="49534"/>
                    <a:pt x="572912" y="51096"/>
                    <a:pt x="578513" y="52353"/>
                  </a:cubicBezTo>
                  <a:lnTo>
                    <a:pt x="580989" y="52353"/>
                  </a:lnTo>
                  <a:cubicBezTo>
                    <a:pt x="583189" y="52724"/>
                    <a:pt x="585428" y="52886"/>
                    <a:pt x="587657" y="52829"/>
                  </a:cubicBezTo>
                  <a:lnTo>
                    <a:pt x="591181" y="52829"/>
                  </a:lnTo>
                  <a:cubicBezTo>
                    <a:pt x="594800" y="52829"/>
                    <a:pt x="598896" y="52448"/>
                    <a:pt x="603468" y="51686"/>
                  </a:cubicBezTo>
                  <a:lnTo>
                    <a:pt x="603468" y="51686"/>
                  </a:lnTo>
                  <a:cubicBezTo>
                    <a:pt x="636425" y="47686"/>
                    <a:pt x="692336" y="35684"/>
                    <a:pt x="756344" y="42733"/>
                  </a:cubicBezTo>
                  <a:cubicBezTo>
                    <a:pt x="838831" y="51686"/>
                    <a:pt x="965894" y="54734"/>
                    <a:pt x="1009900" y="86262"/>
                  </a:cubicBezTo>
                  <a:cubicBezTo>
                    <a:pt x="1053905" y="117790"/>
                    <a:pt x="1012757" y="168749"/>
                    <a:pt x="978658" y="191228"/>
                  </a:cubicBezTo>
                  <a:close/>
                </a:path>
              </a:pathLst>
            </a:custGeom>
            <a:solidFill>
              <a:srgbClr val="B44B26"/>
            </a:solidFill>
            <a:ln w="9525" cap="flat">
              <a:noFill/>
              <a:prstDash val="solid"/>
              <a:miter/>
            </a:ln>
          </p:spPr>
          <p:txBody>
            <a:bodyPr rtlCol="0" anchor="ctr"/>
            <a:lstStyle/>
            <a:p>
              <a:endParaRPr lang="en-GB"/>
            </a:p>
          </p:txBody>
        </p:sp>
        <p:sp>
          <p:nvSpPr>
            <p:cNvPr id="138" name="Oval 137">
              <a:extLst>
                <a:ext uri="{FF2B5EF4-FFF2-40B4-BE49-F238E27FC236}">
                  <a16:creationId xmlns:a16="http://schemas.microsoft.com/office/drawing/2014/main" id="{85628393-47E3-4C31-9DD8-C1AB4F9D309F}"/>
                </a:ext>
              </a:extLst>
            </p:cNvPr>
            <p:cNvSpPr/>
            <p:nvPr/>
          </p:nvSpPr>
          <p:spPr>
            <a:xfrm>
              <a:off x="5930316" y="3517310"/>
              <a:ext cx="84352" cy="843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latin typeface="Arial" panose="020B0604020202020204" pitchFamily="34" charset="0"/>
                <a:cs typeface="Arial" panose="020B0604020202020204" pitchFamily="34" charset="0"/>
              </a:endParaRPr>
            </a:p>
          </p:txBody>
        </p:sp>
        <p:sp>
          <p:nvSpPr>
            <p:cNvPr id="140" name="Oval 139">
              <a:extLst>
                <a:ext uri="{FF2B5EF4-FFF2-40B4-BE49-F238E27FC236}">
                  <a16:creationId xmlns:a16="http://schemas.microsoft.com/office/drawing/2014/main" id="{CDA210E1-8641-4332-B53E-D0CECB02FB8B}"/>
                </a:ext>
              </a:extLst>
            </p:cNvPr>
            <p:cNvSpPr/>
            <p:nvPr/>
          </p:nvSpPr>
          <p:spPr>
            <a:xfrm>
              <a:off x="5987442" y="3708036"/>
              <a:ext cx="84352" cy="843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latin typeface="Arial" panose="020B0604020202020204" pitchFamily="34" charset="0"/>
                <a:cs typeface="Arial" panose="020B0604020202020204" pitchFamily="34" charset="0"/>
              </a:endParaRPr>
            </a:p>
          </p:txBody>
        </p:sp>
        <p:sp>
          <p:nvSpPr>
            <p:cNvPr id="141" name="Oval 140">
              <a:extLst>
                <a:ext uri="{FF2B5EF4-FFF2-40B4-BE49-F238E27FC236}">
                  <a16:creationId xmlns:a16="http://schemas.microsoft.com/office/drawing/2014/main" id="{AC91B900-9D70-4A15-9C38-C1E6ED219017}"/>
                </a:ext>
              </a:extLst>
            </p:cNvPr>
            <p:cNvSpPr/>
            <p:nvPr/>
          </p:nvSpPr>
          <p:spPr>
            <a:xfrm>
              <a:off x="5856319" y="3837166"/>
              <a:ext cx="84352" cy="843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latin typeface="Arial" panose="020B0604020202020204" pitchFamily="34" charset="0"/>
                <a:cs typeface="Arial" panose="020B0604020202020204" pitchFamily="34" charset="0"/>
              </a:endParaRPr>
            </a:p>
          </p:txBody>
        </p:sp>
        <p:sp>
          <p:nvSpPr>
            <p:cNvPr id="142" name="Oval 141">
              <a:extLst>
                <a:ext uri="{FF2B5EF4-FFF2-40B4-BE49-F238E27FC236}">
                  <a16:creationId xmlns:a16="http://schemas.microsoft.com/office/drawing/2014/main" id="{B3BE121C-E865-4F20-AC29-9A3896E58549}"/>
                </a:ext>
              </a:extLst>
            </p:cNvPr>
            <p:cNvSpPr/>
            <p:nvPr/>
          </p:nvSpPr>
          <p:spPr>
            <a:xfrm>
              <a:off x="6259714" y="3463233"/>
              <a:ext cx="84352" cy="843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latin typeface="Arial" panose="020B0604020202020204" pitchFamily="34" charset="0"/>
                <a:cs typeface="Arial" panose="020B0604020202020204" pitchFamily="34" charset="0"/>
              </a:endParaRPr>
            </a:p>
          </p:txBody>
        </p:sp>
        <p:sp>
          <p:nvSpPr>
            <p:cNvPr id="144" name="Oval 143">
              <a:extLst>
                <a:ext uri="{FF2B5EF4-FFF2-40B4-BE49-F238E27FC236}">
                  <a16:creationId xmlns:a16="http://schemas.microsoft.com/office/drawing/2014/main" id="{B07607B8-F83A-4569-9E4A-2ACA29A92A02}"/>
                </a:ext>
              </a:extLst>
            </p:cNvPr>
            <p:cNvSpPr/>
            <p:nvPr/>
          </p:nvSpPr>
          <p:spPr>
            <a:xfrm>
              <a:off x="6439296" y="3639150"/>
              <a:ext cx="84352" cy="843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latin typeface="Arial" panose="020B0604020202020204" pitchFamily="34" charset="0"/>
                <a:cs typeface="Arial" panose="020B0604020202020204" pitchFamily="34" charset="0"/>
              </a:endParaRPr>
            </a:p>
          </p:txBody>
        </p:sp>
        <p:sp>
          <p:nvSpPr>
            <p:cNvPr id="145" name="Oval 144">
              <a:extLst>
                <a:ext uri="{FF2B5EF4-FFF2-40B4-BE49-F238E27FC236}">
                  <a16:creationId xmlns:a16="http://schemas.microsoft.com/office/drawing/2014/main" id="{FF02ACE2-3087-485F-ADCA-33EF76B7958C}"/>
                </a:ext>
              </a:extLst>
            </p:cNvPr>
            <p:cNvSpPr/>
            <p:nvPr/>
          </p:nvSpPr>
          <p:spPr>
            <a:xfrm>
              <a:off x="6552340" y="3545701"/>
              <a:ext cx="84352" cy="84352"/>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400" b="1" dirty="0">
                <a:latin typeface="Arial" panose="020B0604020202020204" pitchFamily="34" charset="0"/>
                <a:cs typeface="Arial" panose="020B0604020202020204" pitchFamily="34" charset="0"/>
              </a:endParaRPr>
            </a:p>
          </p:txBody>
        </p:sp>
        <p:sp>
          <p:nvSpPr>
            <p:cNvPr id="136" name="Graphic 268">
              <a:extLst>
                <a:ext uri="{FF2B5EF4-FFF2-40B4-BE49-F238E27FC236}">
                  <a16:creationId xmlns:a16="http://schemas.microsoft.com/office/drawing/2014/main" id="{5C7DFC27-B4DD-4DCB-8323-F3878CCB1B9B}"/>
                </a:ext>
              </a:extLst>
            </p:cNvPr>
            <p:cNvSpPr/>
            <p:nvPr/>
          </p:nvSpPr>
          <p:spPr>
            <a:xfrm>
              <a:off x="6337585" y="3416845"/>
              <a:ext cx="53306" cy="401460"/>
            </a:xfrm>
            <a:custGeom>
              <a:avLst/>
              <a:gdLst>
                <a:gd name="connsiteX0" fmla="*/ 28094 w 40631"/>
                <a:gd name="connsiteY0" fmla="*/ 187846 h 299760"/>
                <a:gd name="connsiteX1" fmla="*/ 15294 w 40631"/>
                <a:gd name="connsiteY1" fmla="*/ 247446 h 299760"/>
                <a:gd name="connsiteX2" fmla="*/ 14574 w 40631"/>
                <a:gd name="connsiteY2" fmla="*/ 296486 h 299760"/>
                <a:gd name="connsiteX3" fmla="*/ 14574 w 40631"/>
                <a:gd name="connsiteY3" fmla="*/ 296486 h 299760"/>
                <a:gd name="connsiteX4" fmla="*/ 2734 w 40631"/>
                <a:gd name="connsiteY4" fmla="*/ 299606 h 299760"/>
                <a:gd name="connsiteX5" fmla="*/ 574 w 40631"/>
                <a:gd name="connsiteY5" fmla="*/ 270566 h 299760"/>
                <a:gd name="connsiteX6" fmla="*/ 15614 w 40631"/>
                <a:gd name="connsiteY6" fmla="*/ 189686 h 299760"/>
                <a:gd name="connsiteX7" fmla="*/ 15614 w 40631"/>
                <a:gd name="connsiteY7" fmla="*/ 189686 h 299760"/>
                <a:gd name="connsiteX8" fmla="*/ 27294 w 40631"/>
                <a:gd name="connsiteY8" fmla="*/ 84086 h 299760"/>
                <a:gd name="connsiteX9" fmla="*/ 654 w 40631"/>
                <a:gd name="connsiteY9" fmla="*/ -154 h 299760"/>
                <a:gd name="connsiteX10" fmla="*/ 15534 w 40631"/>
                <a:gd name="connsiteY10" fmla="*/ 3766 h 299760"/>
                <a:gd name="connsiteX11" fmla="*/ 22174 w 40631"/>
                <a:gd name="connsiteY11" fmla="*/ 4486 h 299760"/>
                <a:gd name="connsiteX12" fmla="*/ 40494 w 40631"/>
                <a:gd name="connsiteY12" fmla="*/ 87126 h 299760"/>
                <a:gd name="connsiteX13" fmla="*/ 28094 w 40631"/>
                <a:gd name="connsiteY13" fmla="*/ 187846 h 29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631" h="299760">
                  <a:moveTo>
                    <a:pt x="28094" y="187846"/>
                  </a:moveTo>
                  <a:cubicBezTo>
                    <a:pt x="23454" y="213206"/>
                    <a:pt x="18494" y="235846"/>
                    <a:pt x="15294" y="247446"/>
                  </a:cubicBezTo>
                  <a:cubicBezTo>
                    <a:pt x="11934" y="263598"/>
                    <a:pt x="11686" y="280246"/>
                    <a:pt x="14574" y="296486"/>
                  </a:cubicBezTo>
                  <a:lnTo>
                    <a:pt x="14574" y="296486"/>
                  </a:lnTo>
                  <a:lnTo>
                    <a:pt x="2734" y="299606"/>
                  </a:lnTo>
                  <a:cubicBezTo>
                    <a:pt x="-122" y="290206"/>
                    <a:pt x="-858" y="280286"/>
                    <a:pt x="574" y="270566"/>
                  </a:cubicBezTo>
                  <a:cubicBezTo>
                    <a:pt x="1374" y="260406"/>
                    <a:pt x="8574" y="227286"/>
                    <a:pt x="15614" y="189686"/>
                  </a:cubicBezTo>
                  <a:lnTo>
                    <a:pt x="15614" y="189686"/>
                  </a:lnTo>
                  <a:cubicBezTo>
                    <a:pt x="22254" y="152966"/>
                    <a:pt x="28334" y="112086"/>
                    <a:pt x="27294" y="84086"/>
                  </a:cubicBezTo>
                  <a:cubicBezTo>
                    <a:pt x="24494" y="15046"/>
                    <a:pt x="2094" y="726"/>
                    <a:pt x="654" y="-154"/>
                  </a:cubicBezTo>
                  <a:cubicBezTo>
                    <a:pt x="5502" y="1542"/>
                    <a:pt x="10478" y="2854"/>
                    <a:pt x="15534" y="3766"/>
                  </a:cubicBezTo>
                  <a:lnTo>
                    <a:pt x="22174" y="4486"/>
                  </a:lnTo>
                  <a:cubicBezTo>
                    <a:pt x="34654" y="19846"/>
                    <a:pt x="40494" y="40006"/>
                    <a:pt x="40494" y="87126"/>
                  </a:cubicBezTo>
                  <a:cubicBezTo>
                    <a:pt x="39094" y="120982"/>
                    <a:pt x="34942" y="154662"/>
                    <a:pt x="28094" y="187846"/>
                  </a:cubicBezTo>
                  <a:close/>
                </a:path>
              </a:pathLst>
            </a:custGeom>
            <a:solidFill>
              <a:srgbClr val="FFF594"/>
            </a:solidFill>
            <a:ln w="7938" cap="flat">
              <a:noFill/>
              <a:prstDash val="solid"/>
              <a:miter/>
            </a:ln>
          </p:spPr>
          <p:txBody>
            <a:bodyPr rtlCol="0" anchor="ctr"/>
            <a:lstStyle/>
            <a:p>
              <a:endParaRPr lang="en-GB" dirty="0"/>
            </a:p>
          </p:txBody>
        </p:sp>
        <p:sp>
          <p:nvSpPr>
            <p:cNvPr id="173" name="4-Point Star 59">
              <a:extLst>
                <a:ext uri="{FF2B5EF4-FFF2-40B4-BE49-F238E27FC236}">
                  <a16:creationId xmlns:a16="http://schemas.microsoft.com/office/drawing/2014/main" id="{C4C34460-3B04-40A7-B0F1-953EBFCAAB39}"/>
                </a:ext>
              </a:extLst>
            </p:cNvPr>
            <p:cNvSpPr/>
            <p:nvPr/>
          </p:nvSpPr>
          <p:spPr>
            <a:xfrm>
              <a:off x="6081138" y="3572020"/>
              <a:ext cx="86674" cy="84008"/>
            </a:xfrm>
            <a:prstGeom prst="star4">
              <a:avLst>
                <a:gd name="adj" fmla="val 25521"/>
              </a:avLst>
            </a:prstGeom>
            <a:solidFill>
              <a:srgbClr val="0070C0"/>
            </a:solidFill>
            <a:ln w="3175" cap="flat" cmpd="sng" algn="ctr">
              <a:solidFill>
                <a:srgbClr val="A6A6A6"/>
              </a:solidFill>
              <a:prstDash val="solid"/>
            </a:ln>
            <a:effectLst/>
          </p:spPr>
          <p:txBody>
            <a:bodyPr tIns="121920" bIns="121920" rtlCol="0" anchor="ctr" anchorCtr="0"/>
            <a:lstStyle/>
            <a:p>
              <a:pPr algn="ctr" defTabSz="1015975" eaLnBrk="0" fontAlgn="base" hangingPunct="0">
                <a:spcBef>
                  <a:spcPts val="400"/>
                </a:spcBef>
                <a:spcAft>
                  <a:spcPts val="400"/>
                </a:spcAft>
                <a:defRPr/>
              </a:pPr>
              <a:endParaRPr lang="en-US" sz="1467" b="1" kern="0" dirty="0">
                <a:solidFill>
                  <a:srgbClr val="FFFFFF"/>
                </a:solidFill>
              </a:endParaRPr>
            </a:p>
          </p:txBody>
        </p:sp>
        <p:sp>
          <p:nvSpPr>
            <p:cNvPr id="174" name="4-Point Star 59">
              <a:extLst>
                <a:ext uri="{FF2B5EF4-FFF2-40B4-BE49-F238E27FC236}">
                  <a16:creationId xmlns:a16="http://schemas.microsoft.com/office/drawing/2014/main" id="{8D31C2E6-84A2-4EE7-B224-643A7343BCC6}"/>
                </a:ext>
              </a:extLst>
            </p:cNvPr>
            <p:cNvSpPr/>
            <p:nvPr/>
          </p:nvSpPr>
          <p:spPr>
            <a:xfrm>
              <a:off x="6456432" y="3551271"/>
              <a:ext cx="86674" cy="84008"/>
            </a:xfrm>
            <a:prstGeom prst="star4">
              <a:avLst>
                <a:gd name="adj" fmla="val 25521"/>
              </a:avLst>
            </a:prstGeom>
            <a:solidFill>
              <a:srgbClr val="0070C0"/>
            </a:solidFill>
            <a:ln w="3175" cap="flat" cmpd="sng" algn="ctr">
              <a:solidFill>
                <a:srgbClr val="A6A6A6"/>
              </a:solidFill>
              <a:prstDash val="solid"/>
            </a:ln>
            <a:effectLst/>
          </p:spPr>
          <p:txBody>
            <a:bodyPr tIns="121920" bIns="121920" rtlCol="0" anchor="ctr" anchorCtr="0"/>
            <a:lstStyle/>
            <a:p>
              <a:pPr algn="ctr" defTabSz="1015975" eaLnBrk="0" fontAlgn="base" hangingPunct="0">
                <a:spcBef>
                  <a:spcPts val="400"/>
                </a:spcBef>
                <a:spcAft>
                  <a:spcPts val="400"/>
                </a:spcAft>
                <a:defRPr/>
              </a:pPr>
              <a:endParaRPr lang="en-US" sz="1467" b="1" kern="0" dirty="0">
                <a:solidFill>
                  <a:srgbClr val="FFFFFF"/>
                </a:solidFill>
              </a:endParaRPr>
            </a:p>
          </p:txBody>
        </p:sp>
        <p:sp>
          <p:nvSpPr>
            <p:cNvPr id="175" name="4-Point Star 59">
              <a:extLst>
                <a:ext uri="{FF2B5EF4-FFF2-40B4-BE49-F238E27FC236}">
                  <a16:creationId xmlns:a16="http://schemas.microsoft.com/office/drawing/2014/main" id="{786D7814-2222-4DB0-969D-8FEC1D456503}"/>
                </a:ext>
              </a:extLst>
            </p:cNvPr>
            <p:cNvSpPr/>
            <p:nvPr/>
          </p:nvSpPr>
          <p:spPr>
            <a:xfrm>
              <a:off x="5752388" y="3730742"/>
              <a:ext cx="86674" cy="84008"/>
            </a:xfrm>
            <a:prstGeom prst="star4">
              <a:avLst>
                <a:gd name="adj" fmla="val 25521"/>
              </a:avLst>
            </a:prstGeom>
            <a:solidFill>
              <a:srgbClr val="0070C0"/>
            </a:solidFill>
            <a:ln w="3175" cap="flat" cmpd="sng" algn="ctr">
              <a:solidFill>
                <a:srgbClr val="A6A6A6"/>
              </a:solidFill>
              <a:prstDash val="solid"/>
            </a:ln>
            <a:effectLst/>
          </p:spPr>
          <p:txBody>
            <a:bodyPr tIns="121920" bIns="121920" rtlCol="0" anchor="ctr" anchorCtr="0"/>
            <a:lstStyle/>
            <a:p>
              <a:pPr algn="ctr" defTabSz="1015975" eaLnBrk="0" fontAlgn="base" hangingPunct="0">
                <a:spcBef>
                  <a:spcPts val="400"/>
                </a:spcBef>
                <a:spcAft>
                  <a:spcPts val="400"/>
                </a:spcAft>
                <a:defRPr/>
              </a:pPr>
              <a:endParaRPr lang="en-US" sz="1467" b="1" kern="0" dirty="0">
                <a:solidFill>
                  <a:srgbClr val="FFFFFF"/>
                </a:solidFill>
              </a:endParaRPr>
            </a:p>
          </p:txBody>
        </p:sp>
        <p:sp>
          <p:nvSpPr>
            <p:cNvPr id="176" name="4-Point Star 59">
              <a:extLst>
                <a:ext uri="{FF2B5EF4-FFF2-40B4-BE49-F238E27FC236}">
                  <a16:creationId xmlns:a16="http://schemas.microsoft.com/office/drawing/2014/main" id="{6A5E08D6-0CE9-40D8-AE5B-9A34A18F7039}"/>
                </a:ext>
              </a:extLst>
            </p:cNvPr>
            <p:cNvSpPr/>
            <p:nvPr/>
          </p:nvSpPr>
          <p:spPr>
            <a:xfrm>
              <a:off x="6127681" y="3709993"/>
              <a:ext cx="86674" cy="84008"/>
            </a:xfrm>
            <a:prstGeom prst="star4">
              <a:avLst>
                <a:gd name="adj" fmla="val 25521"/>
              </a:avLst>
            </a:prstGeom>
            <a:solidFill>
              <a:srgbClr val="0070C0"/>
            </a:solidFill>
            <a:ln w="3175" cap="flat" cmpd="sng" algn="ctr">
              <a:solidFill>
                <a:srgbClr val="A6A6A6"/>
              </a:solidFill>
              <a:prstDash val="solid"/>
            </a:ln>
            <a:effectLst/>
          </p:spPr>
          <p:txBody>
            <a:bodyPr tIns="121920" bIns="121920" rtlCol="0" anchor="ctr" anchorCtr="0"/>
            <a:lstStyle/>
            <a:p>
              <a:pPr algn="ctr" defTabSz="1015975" eaLnBrk="0" fontAlgn="base" hangingPunct="0">
                <a:spcBef>
                  <a:spcPts val="400"/>
                </a:spcBef>
                <a:spcAft>
                  <a:spcPts val="400"/>
                </a:spcAft>
                <a:defRPr/>
              </a:pPr>
              <a:endParaRPr lang="en-US" sz="1467" b="1" kern="0" dirty="0">
                <a:solidFill>
                  <a:srgbClr val="FFFFFF"/>
                </a:solidFill>
              </a:endParaRPr>
            </a:p>
          </p:txBody>
        </p:sp>
      </p:grpSp>
      <p:grpSp>
        <p:nvGrpSpPr>
          <p:cNvPr id="8" name="Group 7">
            <a:extLst>
              <a:ext uri="{FF2B5EF4-FFF2-40B4-BE49-F238E27FC236}">
                <a16:creationId xmlns:a16="http://schemas.microsoft.com/office/drawing/2014/main" id="{8B9C71FE-34DD-4941-8AE8-C267E4AB993C}"/>
              </a:ext>
            </a:extLst>
          </p:cNvPr>
          <p:cNvGrpSpPr>
            <a:grpSpLocks noChangeAspect="1"/>
          </p:cNvGrpSpPr>
          <p:nvPr/>
        </p:nvGrpSpPr>
        <p:grpSpPr>
          <a:xfrm>
            <a:off x="8430658" y="1845230"/>
            <a:ext cx="1235218" cy="715921"/>
            <a:chOff x="5786701" y="4619557"/>
            <a:chExt cx="1141286" cy="661479"/>
          </a:xfrm>
        </p:grpSpPr>
        <p:grpSp>
          <p:nvGrpSpPr>
            <p:cNvPr id="5" name="Group 4">
              <a:extLst>
                <a:ext uri="{FF2B5EF4-FFF2-40B4-BE49-F238E27FC236}">
                  <a16:creationId xmlns:a16="http://schemas.microsoft.com/office/drawing/2014/main" id="{EC242BB7-A50D-42A6-8CED-4C5D5C6242E0}"/>
                </a:ext>
              </a:extLst>
            </p:cNvPr>
            <p:cNvGrpSpPr/>
            <p:nvPr/>
          </p:nvGrpSpPr>
          <p:grpSpPr>
            <a:xfrm>
              <a:off x="5786701" y="4621103"/>
              <a:ext cx="1141286" cy="659933"/>
              <a:chOff x="5786701" y="4621103"/>
              <a:chExt cx="1141286" cy="659933"/>
            </a:xfrm>
          </p:grpSpPr>
          <p:sp>
            <p:nvSpPr>
              <p:cNvPr id="192" name="Graphic 10">
                <a:extLst>
                  <a:ext uri="{FF2B5EF4-FFF2-40B4-BE49-F238E27FC236}">
                    <a16:creationId xmlns:a16="http://schemas.microsoft.com/office/drawing/2014/main" id="{4DA37B44-1E5B-405E-AB3B-C3996642478D}"/>
                  </a:ext>
                </a:extLst>
              </p:cNvPr>
              <p:cNvSpPr/>
              <p:nvPr/>
            </p:nvSpPr>
            <p:spPr>
              <a:xfrm>
                <a:off x="5786701" y="4621103"/>
                <a:ext cx="1141286" cy="659933"/>
              </a:xfrm>
              <a:custGeom>
                <a:avLst/>
                <a:gdLst>
                  <a:gd name="connsiteX0" fmla="*/ 978658 w 1029158"/>
                  <a:gd name="connsiteY0" fmla="*/ 191228 h 595097"/>
                  <a:gd name="connsiteX1" fmla="*/ 747677 w 1029158"/>
                  <a:gd name="connsiteY1" fmla="*/ 368297 h 595097"/>
                  <a:gd name="connsiteX2" fmla="*/ 578989 w 1029158"/>
                  <a:gd name="connsiteY2" fmla="*/ 400587 h 595097"/>
                  <a:gd name="connsiteX3" fmla="*/ 578989 w 1029158"/>
                  <a:gd name="connsiteY3" fmla="*/ 400587 h 595097"/>
                  <a:gd name="connsiteX4" fmla="*/ 569464 w 1029158"/>
                  <a:gd name="connsiteY4" fmla="*/ 402778 h 595097"/>
                  <a:gd name="connsiteX5" fmla="*/ 564701 w 1029158"/>
                  <a:gd name="connsiteY5" fmla="*/ 404207 h 595097"/>
                  <a:gd name="connsiteX6" fmla="*/ 287238 w 1029158"/>
                  <a:gd name="connsiteY6" fmla="*/ 477740 h 595097"/>
                  <a:gd name="connsiteX7" fmla="*/ 83213 w 1029158"/>
                  <a:gd name="connsiteY7" fmla="*/ 593278 h 595097"/>
                  <a:gd name="connsiteX8" fmla="*/ 3679 w 1029158"/>
                  <a:gd name="connsiteY8" fmla="*/ 540700 h 595097"/>
                  <a:gd name="connsiteX9" fmla="*/ 74354 w 1029158"/>
                  <a:gd name="connsiteY9" fmla="*/ 143698 h 595097"/>
                  <a:gd name="connsiteX10" fmla="*/ 74354 w 1029158"/>
                  <a:gd name="connsiteY10" fmla="*/ 143698 h 595097"/>
                  <a:gd name="connsiteX11" fmla="*/ 101024 w 1029158"/>
                  <a:gd name="connsiteY11" fmla="*/ 109027 h 595097"/>
                  <a:gd name="connsiteX12" fmla="*/ 245614 w 1029158"/>
                  <a:gd name="connsiteY12" fmla="*/ 16349 h 595097"/>
                  <a:gd name="connsiteX13" fmla="*/ 245614 w 1029158"/>
                  <a:gd name="connsiteY13" fmla="*/ 16349 h 595097"/>
                  <a:gd name="connsiteX14" fmla="*/ 457926 w 1029158"/>
                  <a:gd name="connsiteY14" fmla="*/ 11491 h 595097"/>
                  <a:gd name="connsiteX15" fmla="*/ 537365 w 1029158"/>
                  <a:gd name="connsiteY15" fmla="*/ 38828 h 595097"/>
                  <a:gd name="connsiteX16" fmla="*/ 537365 w 1029158"/>
                  <a:gd name="connsiteY16" fmla="*/ 38828 h 595097"/>
                  <a:gd name="connsiteX17" fmla="*/ 539270 w 1029158"/>
                  <a:gd name="connsiteY17" fmla="*/ 39590 h 595097"/>
                  <a:gd name="connsiteX18" fmla="*/ 561939 w 1029158"/>
                  <a:gd name="connsiteY18" fmla="*/ 47686 h 595097"/>
                  <a:gd name="connsiteX19" fmla="*/ 578513 w 1029158"/>
                  <a:gd name="connsiteY19" fmla="*/ 52353 h 595097"/>
                  <a:gd name="connsiteX20" fmla="*/ 580989 w 1029158"/>
                  <a:gd name="connsiteY20" fmla="*/ 52353 h 595097"/>
                  <a:gd name="connsiteX21" fmla="*/ 587657 w 1029158"/>
                  <a:gd name="connsiteY21" fmla="*/ 52829 h 595097"/>
                  <a:gd name="connsiteX22" fmla="*/ 591181 w 1029158"/>
                  <a:gd name="connsiteY22" fmla="*/ 52829 h 595097"/>
                  <a:gd name="connsiteX23" fmla="*/ 603468 w 1029158"/>
                  <a:gd name="connsiteY23" fmla="*/ 51686 h 595097"/>
                  <a:gd name="connsiteX24" fmla="*/ 603468 w 1029158"/>
                  <a:gd name="connsiteY24" fmla="*/ 51686 h 595097"/>
                  <a:gd name="connsiteX25" fmla="*/ 756344 w 1029158"/>
                  <a:gd name="connsiteY25" fmla="*/ 42733 h 595097"/>
                  <a:gd name="connsiteX26" fmla="*/ 1009900 w 1029158"/>
                  <a:gd name="connsiteY26" fmla="*/ 86262 h 595097"/>
                  <a:gd name="connsiteX27" fmla="*/ 978658 w 1029158"/>
                  <a:gd name="connsiteY27" fmla="*/ 191228 h 595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29158" h="595097">
                    <a:moveTo>
                      <a:pt x="978658" y="191228"/>
                    </a:moveTo>
                    <a:cubicBezTo>
                      <a:pt x="944177" y="213707"/>
                      <a:pt x="848165" y="344199"/>
                      <a:pt x="747677" y="368297"/>
                    </a:cubicBezTo>
                    <a:cubicBezTo>
                      <a:pt x="664238" y="388109"/>
                      <a:pt x="607850" y="394586"/>
                      <a:pt x="578989" y="400587"/>
                    </a:cubicBezTo>
                    <a:lnTo>
                      <a:pt x="578989" y="400587"/>
                    </a:lnTo>
                    <a:lnTo>
                      <a:pt x="569464" y="402778"/>
                    </a:lnTo>
                    <a:lnTo>
                      <a:pt x="564701" y="404207"/>
                    </a:lnTo>
                    <a:cubicBezTo>
                      <a:pt x="543746" y="411731"/>
                      <a:pt x="357723" y="468691"/>
                      <a:pt x="287238" y="477740"/>
                    </a:cubicBezTo>
                    <a:cubicBezTo>
                      <a:pt x="216753" y="486788"/>
                      <a:pt x="119217" y="587182"/>
                      <a:pt x="83213" y="593278"/>
                    </a:cubicBezTo>
                    <a:cubicBezTo>
                      <a:pt x="47208" y="599374"/>
                      <a:pt x="7013" y="590230"/>
                      <a:pt x="3679" y="540700"/>
                    </a:cubicBezTo>
                    <a:cubicBezTo>
                      <a:pt x="3679" y="540700"/>
                      <a:pt x="-24896" y="294669"/>
                      <a:pt x="74354" y="143698"/>
                    </a:cubicBezTo>
                    <a:lnTo>
                      <a:pt x="74354" y="143698"/>
                    </a:lnTo>
                    <a:cubicBezTo>
                      <a:pt x="82317" y="131458"/>
                      <a:pt x="91233" y="119866"/>
                      <a:pt x="101024" y="109027"/>
                    </a:cubicBezTo>
                    <a:cubicBezTo>
                      <a:pt x="139934" y="65602"/>
                      <a:pt x="189912" y="33570"/>
                      <a:pt x="245614" y="16349"/>
                    </a:cubicBezTo>
                    <a:lnTo>
                      <a:pt x="245614" y="16349"/>
                    </a:lnTo>
                    <a:cubicBezTo>
                      <a:pt x="314737" y="-3864"/>
                      <a:pt x="387955" y="-5540"/>
                      <a:pt x="457926" y="11491"/>
                    </a:cubicBezTo>
                    <a:cubicBezTo>
                      <a:pt x="484853" y="19254"/>
                      <a:pt x="511361" y="28379"/>
                      <a:pt x="537365" y="38828"/>
                    </a:cubicBezTo>
                    <a:lnTo>
                      <a:pt x="537365" y="38828"/>
                    </a:lnTo>
                    <a:lnTo>
                      <a:pt x="539270" y="39590"/>
                    </a:lnTo>
                    <a:cubicBezTo>
                      <a:pt x="547461" y="42637"/>
                      <a:pt x="555081" y="45400"/>
                      <a:pt x="561939" y="47686"/>
                    </a:cubicBezTo>
                    <a:cubicBezTo>
                      <a:pt x="567378" y="49534"/>
                      <a:pt x="572912" y="51096"/>
                      <a:pt x="578513" y="52353"/>
                    </a:cubicBezTo>
                    <a:lnTo>
                      <a:pt x="580989" y="52353"/>
                    </a:lnTo>
                    <a:cubicBezTo>
                      <a:pt x="583189" y="52724"/>
                      <a:pt x="585428" y="52886"/>
                      <a:pt x="587657" y="52829"/>
                    </a:cubicBezTo>
                    <a:lnTo>
                      <a:pt x="591181" y="52829"/>
                    </a:lnTo>
                    <a:cubicBezTo>
                      <a:pt x="594800" y="52829"/>
                      <a:pt x="598896" y="52448"/>
                      <a:pt x="603468" y="51686"/>
                    </a:cubicBezTo>
                    <a:lnTo>
                      <a:pt x="603468" y="51686"/>
                    </a:lnTo>
                    <a:cubicBezTo>
                      <a:pt x="636425" y="47686"/>
                      <a:pt x="692336" y="35684"/>
                      <a:pt x="756344" y="42733"/>
                    </a:cubicBezTo>
                    <a:cubicBezTo>
                      <a:pt x="838831" y="51686"/>
                      <a:pt x="965894" y="54734"/>
                      <a:pt x="1009900" y="86262"/>
                    </a:cubicBezTo>
                    <a:cubicBezTo>
                      <a:pt x="1053905" y="117790"/>
                      <a:pt x="1012757" y="168749"/>
                      <a:pt x="978658" y="191228"/>
                    </a:cubicBezTo>
                    <a:close/>
                  </a:path>
                </a:pathLst>
              </a:custGeom>
              <a:solidFill>
                <a:srgbClr val="B44B26"/>
              </a:solidFill>
              <a:ln w="9525" cap="flat">
                <a:noFill/>
                <a:prstDash val="solid"/>
                <a:miter/>
              </a:ln>
            </p:spPr>
            <p:txBody>
              <a:bodyPr rtlCol="0" anchor="ctr"/>
              <a:lstStyle/>
              <a:p>
                <a:endParaRPr lang="en-GB"/>
              </a:p>
            </p:txBody>
          </p:sp>
          <p:sp>
            <p:nvSpPr>
              <p:cNvPr id="193" name="Graphic 268">
                <a:extLst>
                  <a:ext uri="{FF2B5EF4-FFF2-40B4-BE49-F238E27FC236}">
                    <a16:creationId xmlns:a16="http://schemas.microsoft.com/office/drawing/2014/main" id="{456F7E5E-20C0-4F82-AF69-8C8D115AFFCE}"/>
                  </a:ext>
                </a:extLst>
              </p:cNvPr>
              <p:cNvSpPr/>
              <p:nvPr/>
            </p:nvSpPr>
            <p:spPr>
              <a:xfrm>
                <a:off x="6349943" y="4647396"/>
                <a:ext cx="53306" cy="401460"/>
              </a:xfrm>
              <a:custGeom>
                <a:avLst/>
                <a:gdLst>
                  <a:gd name="connsiteX0" fmla="*/ 28094 w 40631"/>
                  <a:gd name="connsiteY0" fmla="*/ 187846 h 299760"/>
                  <a:gd name="connsiteX1" fmla="*/ 15294 w 40631"/>
                  <a:gd name="connsiteY1" fmla="*/ 247446 h 299760"/>
                  <a:gd name="connsiteX2" fmla="*/ 14574 w 40631"/>
                  <a:gd name="connsiteY2" fmla="*/ 296486 h 299760"/>
                  <a:gd name="connsiteX3" fmla="*/ 14574 w 40631"/>
                  <a:gd name="connsiteY3" fmla="*/ 296486 h 299760"/>
                  <a:gd name="connsiteX4" fmla="*/ 2734 w 40631"/>
                  <a:gd name="connsiteY4" fmla="*/ 299606 h 299760"/>
                  <a:gd name="connsiteX5" fmla="*/ 574 w 40631"/>
                  <a:gd name="connsiteY5" fmla="*/ 270566 h 299760"/>
                  <a:gd name="connsiteX6" fmla="*/ 15614 w 40631"/>
                  <a:gd name="connsiteY6" fmla="*/ 189686 h 299760"/>
                  <a:gd name="connsiteX7" fmla="*/ 15614 w 40631"/>
                  <a:gd name="connsiteY7" fmla="*/ 189686 h 299760"/>
                  <a:gd name="connsiteX8" fmla="*/ 27294 w 40631"/>
                  <a:gd name="connsiteY8" fmla="*/ 84086 h 299760"/>
                  <a:gd name="connsiteX9" fmla="*/ 654 w 40631"/>
                  <a:gd name="connsiteY9" fmla="*/ -154 h 299760"/>
                  <a:gd name="connsiteX10" fmla="*/ 15534 w 40631"/>
                  <a:gd name="connsiteY10" fmla="*/ 3766 h 299760"/>
                  <a:gd name="connsiteX11" fmla="*/ 22174 w 40631"/>
                  <a:gd name="connsiteY11" fmla="*/ 4486 h 299760"/>
                  <a:gd name="connsiteX12" fmla="*/ 40494 w 40631"/>
                  <a:gd name="connsiteY12" fmla="*/ 87126 h 299760"/>
                  <a:gd name="connsiteX13" fmla="*/ 28094 w 40631"/>
                  <a:gd name="connsiteY13" fmla="*/ 187846 h 299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631" h="299760">
                    <a:moveTo>
                      <a:pt x="28094" y="187846"/>
                    </a:moveTo>
                    <a:cubicBezTo>
                      <a:pt x="23454" y="213206"/>
                      <a:pt x="18494" y="235846"/>
                      <a:pt x="15294" y="247446"/>
                    </a:cubicBezTo>
                    <a:cubicBezTo>
                      <a:pt x="11934" y="263598"/>
                      <a:pt x="11686" y="280246"/>
                      <a:pt x="14574" y="296486"/>
                    </a:cubicBezTo>
                    <a:lnTo>
                      <a:pt x="14574" y="296486"/>
                    </a:lnTo>
                    <a:lnTo>
                      <a:pt x="2734" y="299606"/>
                    </a:lnTo>
                    <a:cubicBezTo>
                      <a:pt x="-122" y="290206"/>
                      <a:pt x="-858" y="280286"/>
                      <a:pt x="574" y="270566"/>
                    </a:cubicBezTo>
                    <a:cubicBezTo>
                      <a:pt x="1374" y="260406"/>
                      <a:pt x="8574" y="227286"/>
                      <a:pt x="15614" y="189686"/>
                    </a:cubicBezTo>
                    <a:lnTo>
                      <a:pt x="15614" y="189686"/>
                    </a:lnTo>
                    <a:cubicBezTo>
                      <a:pt x="22254" y="152966"/>
                      <a:pt x="28334" y="112086"/>
                      <a:pt x="27294" y="84086"/>
                    </a:cubicBezTo>
                    <a:cubicBezTo>
                      <a:pt x="24494" y="15046"/>
                      <a:pt x="2094" y="726"/>
                      <a:pt x="654" y="-154"/>
                    </a:cubicBezTo>
                    <a:cubicBezTo>
                      <a:pt x="5502" y="1542"/>
                      <a:pt x="10478" y="2854"/>
                      <a:pt x="15534" y="3766"/>
                    </a:cubicBezTo>
                    <a:lnTo>
                      <a:pt x="22174" y="4486"/>
                    </a:lnTo>
                    <a:cubicBezTo>
                      <a:pt x="34654" y="19846"/>
                      <a:pt x="40494" y="40006"/>
                      <a:pt x="40494" y="87126"/>
                    </a:cubicBezTo>
                    <a:cubicBezTo>
                      <a:pt x="39094" y="120982"/>
                      <a:pt x="34942" y="154662"/>
                      <a:pt x="28094" y="187846"/>
                    </a:cubicBezTo>
                    <a:close/>
                  </a:path>
                </a:pathLst>
              </a:custGeom>
              <a:solidFill>
                <a:srgbClr val="FFF594"/>
              </a:solidFill>
              <a:ln w="7938" cap="flat">
                <a:noFill/>
                <a:prstDash val="solid"/>
                <a:miter/>
              </a:ln>
            </p:spPr>
            <p:txBody>
              <a:bodyPr rtlCol="0" anchor="ctr"/>
              <a:lstStyle/>
              <a:p>
                <a:endParaRPr lang="en-GB" dirty="0"/>
              </a:p>
            </p:txBody>
          </p:sp>
          <p:sp>
            <p:nvSpPr>
              <p:cNvPr id="177" name="Freeform: Shape 176">
                <a:extLst>
                  <a:ext uri="{FF2B5EF4-FFF2-40B4-BE49-F238E27FC236}">
                    <a16:creationId xmlns:a16="http://schemas.microsoft.com/office/drawing/2014/main" id="{D2F1708F-EC89-4060-A6FA-402F26570D50}"/>
                  </a:ext>
                </a:extLst>
              </p:cNvPr>
              <p:cNvSpPr/>
              <p:nvPr/>
            </p:nvSpPr>
            <p:spPr>
              <a:xfrm rot="7459547">
                <a:off x="6234982" y="4739258"/>
                <a:ext cx="244542" cy="97316"/>
              </a:xfrm>
              <a:custGeom>
                <a:avLst/>
                <a:gdLst>
                  <a:gd name="connsiteX0" fmla="*/ 0 w 262467"/>
                  <a:gd name="connsiteY0" fmla="*/ 33866 h 119418"/>
                  <a:gd name="connsiteX1" fmla="*/ 46567 w 262467"/>
                  <a:gd name="connsiteY1" fmla="*/ 21166 h 119418"/>
                  <a:gd name="connsiteX2" fmla="*/ 80434 w 262467"/>
                  <a:gd name="connsiteY2" fmla="*/ 12700 h 119418"/>
                  <a:gd name="connsiteX3" fmla="*/ 110067 w 262467"/>
                  <a:gd name="connsiteY3" fmla="*/ 0 h 119418"/>
                  <a:gd name="connsiteX4" fmla="*/ 152400 w 262467"/>
                  <a:gd name="connsiteY4" fmla="*/ 4233 h 119418"/>
                  <a:gd name="connsiteX5" fmla="*/ 160867 w 262467"/>
                  <a:gd name="connsiteY5" fmla="*/ 16933 h 119418"/>
                  <a:gd name="connsiteX6" fmla="*/ 173567 w 262467"/>
                  <a:gd name="connsiteY6" fmla="*/ 63500 h 119418"/>
                  <a:gd name="connsiteX7" fmla="*/ 177800 w 262467"/>
                  <a:gd name="connsiteY7" fmla="*/ 88900 h 119418"/>
                  <a:gd name="connsiteX8" fmla="*/ 182034 w 262467"/>
                  <a:gd name="connsiteY8" fmla="*/ 105833 h 119418"/>
                  <a:gd name="connsiteX9" fmla="*/ 198967 w 262467"/>
                  <a:gd name="connsiteY9" fmla="*/ 114300 h 119418"/>
                  <a:gd name="connsiteX10" fmla="*/ 262467 w 262467"/>
                  <a:gd name="connsiteY10" fmla="*/ 118533 h 11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467" h="119418">
                    <a:moveTo>
                      <a:pt x="0" y="33866"/>
                    </a:moveTo>
                    <a:cubicBezTo>
                      <a:pt x="54441" y="24793"/>
                      <a:pt x="-1644" y="36000"/>
                      <a:pt x="46567" y="21166"/>
                    </a:cubicBezTo>
                    <a:cubicBezTo>
                      <a:pt x="57689" y="17744"/>
                      <a:pt x="80434" y="12700"/>
                      <a:pt x="80434" y="12700"/>
                    </a:cubicBezTo>
                    <a:cubicBezTo>
                      <a:pt x="83742" y="11046"/>
                      <a:pt x="103836" y="0"/>
                      <a:pt x="110067" y="0"/>
                    </a:cubicBezTo>
                    <a:cubicBezTo>
                      <a:pt x="124248" y="0"/>
                      <a:pt x="138289" y="2822"/>
                      <a:pt x="152400" y="4233"/>
                    </a:cubicBezTo>
                    <a:cubicBezTo>
                      <a:pt x="155222" y="8466"/>
                      <a:pt x="158801" y="12284"/>
                      <a:pt x="160867" y="16933"/>
                    </a:cubicBezTo>
                    <a:cubicBezTo>
                      <a:pt x="167989" y="32958"/>
                      <a:pt x="170502" y="46644"/>
                      <a:pt x="173567" y="63500"/>
                    </a:cubicBezTo>
                    <a:cubicBezTo>
                      <a:pt x="175102" y="71945"/>
                      <a:pt x="176117" y="80483"/>
                      <a:pt x="177800" y="88900"/>
                    </a:cubicBezTo>
                    <a:cubicBezTo>
                      <a:pt x="178941" y="94605"/>
                      <a:pt x="178309" y="101363"/>
                      <a:pt x="182034" y="105833"/>
                    </a:cubicBezTo>
                    <a:cubicBezTo>
                      <a:pt x="186074" y="110681"/>
                      <a:pt x="193058" y="112084"/>
                      <a:pt x="198967" y="114300"/>
                    </a:cubicBezTo>
                    <a:cubicBezTo>
                      <a:pt x="220293" y="122298"/>
                      <a:pt x="238538" y="118533"/>
                      <a:pt x="262467" y="118533"/>
                    </a:cubicBezTo>
                  </a:path>
                </a:pathLst>
              </a:custGeom>
              <a:noFill/>
              <a:ln w="95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8" name="Freeform: Shape 177">
                <a:extLst>
                  <a:ext uri="{FF2B5EF4-FFF2-40B4-BE49-F238E27FC236}">
                    <a16:creationId xmlns:a16="http://schemas.microsoft.com/office/drawing/2014/main" id="{4F7B8E97-FF3B-4B26-8372-DE9A79FF17DF}"/>
                  </a:ext>
                </a:extLst>
              </p:cNvPr>
              <p:cNvSpPr/>
              <p:nvPr/>
            </p:nvSpPr>
            <p:spPr>
              <a:xfrm rot="11991958">
                <a:off x="6369258" y="4755799"/>
                <a:ext cx="376696" cy="97893"/>
              </a:xfrm>
              <a:custGeom>
                <a:avLst/>
                <a:gdLst>
                  <a:gd name="connsiteX0" fmla="*/ 0 w 262467"/>
                  <a:gd name="connsiteY0" fmla="*/ 33866 h 119418"/>
                  <a:gd name="connsiteX1" fmla="*/ 46567 w 262467"/>
                  <a:gd name="connsiteY1" fmla="*/ 21166 h 119418"/>
                  <a:gd name="connsiteX2" fmla="*/ 80434 w 262467"/>
                  <a:gd name="connsiteY2" fmla="*/ 12700 h 119418"/>
                  <a:gd name="connsiteX3" fmla="*/ 110067 w 262467"/>
                  <a:gd name="connsiteY3" fmla="*/ 0 h 119418"/>
                  <a:gd name="connsiteX4" fmla="*/ 152400 w 262467"/>
                  <a:gd name="connsiteY4" fmla="*/ 4233 h 119418"/>
                  <a:gd name="connsiteX5" fmla="*/ 160867 w 262467"/>
                  <a:gd name="connsiteY5" fmla="*/ 16933 h 119418"/>
                  <a:gd name="connsiteX6" fmla="*/ 173567 w 262467"/>
                  <a:gd name="connsiteY6" fmla="*/ 63500 h 119418"/>
                  <a:gd name="connsiteX7" fmla="*/ 177800 w 262467"/>
                  <a:gd name="connsiteY7" fmla="*/ 88900 h 119418"/>
                  <a:gd name="connsiteX8" fmla="*/ 182034 w 262467"/>
                  <a:gd name="connsiteY8" fmla="*/ 105833 h 119418"/>
                  <a:gd name="connsiteX9" fmla="*/ 198967 w 262467"/>
                  <a:gd name="connsiteY9" fmla="*/ 114300 h 119418"/>
                  <a:gd name="connsiteX10" fmla="*/ 262467 w 262467"/>
                  <a:gd name="connsiteY10" fmla="*/ 118533 h 11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467" h="119418">
                    <a:moveTo>
                      <a:pt x="0" y="33866"/>
                    </a:moveTo>
                    <a:cubicBezTo>
                      <a:pt x="54441" y="24793"/>
                      <a:pt x="-1644" y="36000"/>
                      <a:pt x="46567" y="21166"/>
                    </a:cubicBezTo>
                    <a:cubicBezTo>
                      <a:pt x="57689" y="17744"/>
                      <a:pt x="80434" y="12700"/>
                      <a:pt x="80434" y="12700"/>
                    </a:cubicBezTo>
                    <a:cubicBezTo>
                      <a:pt x="83742" y="11046"/>
                      <a:pt x="103836" y="0"/>
                      <a:pt x="110067" y="0"/>
                    </a:cubicBezTo>
                    <a:cubicBezTo>
                      <a:pt x="124248" y="0"/>
                      <a:pt x="138289" y="2822"/>
                      <a:pt x="152400" y="4233"/>
                    </a:cubicBezTo>
                    <a:cubicBezTo>
                      <a:pt x="155222" y="8466"/>
                      <a:pt x="158801" y="12284"/>
                      <a:pt x="160867" y="16933"/>
                    </a:cubicBezTo>
                    <a:cubicBezTo>
                      <a:pt x="167989" y="32958"/>
                      <a:pt x="170502" y="46644"/>
                      <a:pt x="173567" y="63500"/>
                    </a:cubicBezTo>
                    <a:cubicBezTo>
                      <a:pt x="175102" y="71945"/>
                      <a:pt x="176117" y="80483"/>
                      <a:pt x="177800" y="88900"/>
                    </a:cubicBezTo>
                    <a:cubicBezTo>
                      <a:pt x="178941" y="94605"/>
                      <a:pt x="178309" y="101363"/>
                      <a:pt x="182034" y="105833"/>
                    </a:cubicBezTo>
                    <a:cubicBezTo>
                      <a:pt x="186074" y="110681"/>
                      <a:pt x="193058" y="112084"/>
                      <a:pt x="198967" y="114300"/>
                    </a:cubicBezTo>
                    <a:cubicBezTo>
                      <a:pt x="220293" y="122298"/>
                      <a:pt x="238538" y="118533"/>
                      <a:pt x="262467" y="118533"/>
                    </a:cubicBezTo>
                  </a:path>
                </a:pathLst>
              </a:custGeom>
              <a:noFill/>
              <a:ln w="95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9" name="Freeform: Shape 178">
                <a:extLst>
                  <a:ext uri="{FF2B5EF4-FFF2-40B4-BE49-F238E27FC236}">
                    <a16:creationId xmlns:a16="http://schemas.microsoft.com/office/drawing/2014/main" id="{CCDA8140-AD56-4C24-AC38-DCD2483D91BC}"/>
                  </a:ext>
                </a:extLst>
              </p:cNvPr>
              <p:cNvSpPr/>
              <p:nvPr/>
            </p:nvSpPr>
            <p:spPr>
              <a:xfrm rot="8891286">
                <a:off x="6284829" y="4875499"/>
                <a:ext cx="364378" cy="101203"/>
              </a:xfrm>
              <a:custGeom>
                <a:avLst/>
                <a:gdLst>
                  <a:gd name="connsiteX0" fmla="*/ 0 w 262467"/>
                  <a:gd name="connsiteY0" fmla="*/ 33866 h 119418"/>
                  <a:gd name="connsiteX1" fmla="*/ 46567 w 262467"/>
                  <a:gd name="connsiteY1" fmla="*/ 21166 h 119418"/>
                  <a:gd name="connsiteX2" fmla="*/ 80434 w 262467"/>
                  <a:gd name="connsiteY2" fmla="*/ 12700 h 119418"/>
                  <a:gd name="connsiteX3" fmla="*/ 110067 w 262467"/>
                  <a:gd name="connsiteY3" fmla="*/ 0 h 119418"/>
                  <a:gd name="connsiteX4" fmla="*/ 152400 w 262467"/>
                  <a:gd name="connsiteY4" fmla="*/ 4233 h 119418"/>
                  <a:gd name="connsiteX5" fmla="*/ 160867 w 262467"/>
                  <a:gd name="connsiteY5" fmla="*/ 16933 h 119418"/>
                  <a:gd name="connsiteX6" fmla="*/ 173567 w 262467"/>
                  <a:gd name="connsiteY6" fmla="*/ 63500 h 119418"/>
                  <a:gd name="connsiteX7" fmla="*/ 177800 w 262467"/>
                  <a:gd name="connsiteY7" fmla="*/ 88900 h 119418"/>
                  <a:gd name="connsiteX8" fmla="*/ 182034 w 262467"/>
                  <a:gd name="connsiteY8" fmla="*/ 105833 h 119418"/>
                  <a:gd name="connsiteX9" fmla="*/ 198967 w 262467"/>
                  <a:gd name="connsiteY9" fmla="*/ 114300 h 119418"/>
                  <a:gd name="connsiteX10" fmla="*/ 262467 w 262467"/>
                  <a:gd name="connsiteY10" fmla="*/ 118533 h 11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467" h="119418">
                    <a:moveTo>
                      <a:pt x="0" y="33866"/>
                    </a:moveTo>
                    <a:cubicBezTo>
                      <a:pt x="54441" y="24793"/>
                      <a:pt x="-1644" y="36000"/>
                      <a:pt x="46567" y="21166"/>
                    </a:cubicBezTo>
                    <a:cubicBezTo>
                      <a:pt x="57689" y="17744"/>
                      <a:pt x="80434" y="12700"/>
                      <a:pt x="80434" y="12700"/>
                    </a:cubicBezTo>
                    <a:cubicBezTo>
                      <a:pt x="83742" y="11046"/>
                      <a:pt x="103836" y="0"/>
                      <a:pt x="110067" y="0"/>
                    </a:cubicBezTo>
                    <a:cubicBezTo>
                      <a:pt x="124248" y="0"/>
                      <a:pt x="138289" y="2822"/>
                      <a:pt x="152400" y="4233"/>
                    </a:cubicBezTo>
                    <a:cubicBezTo>
                      <a:pt x="155222" y="8466"/>
                      <a:pt x="158801" y="12284"/>
                      <a:pt x="160867" y="16933"/>
                    </a:cubicBezTo>
                    <a:cubicBezTo>
                      <a:pt x="167989" y="32958"/>
                      <a:pt x="170502" y="46644"/>
                      <a:pt x="173567" y="63500"/>
                    </a:cubicBezTo>
                    <a:cubicBezTo>
                      <a:pt x="175102" y="71945"/>
                      <a:pt x="176117" y="80483"/>
                      <a:pt x="177800" y="88900"/>
                    </a:cubicBezTo>
                    <a:cubicBezTo>
                      <a:pt x="178941" y="94605"/>
                      <a:pt x="178309" y="101363"/>
                      <a:pt x="182034" y="105833"/>
                    </a:cubicBezTo>
                    <a:cubicBezTo>
                      <a:pt x="186074" y="110681"/>
                      <a:pt x="193058" y="112084"/>
                      <a:pt x="198967" y="114300"/>
                    </a:cubicBezTo>
                    <a:cubicBezTo>
                      <a:pt x="220293" y="122298"/>
                      <a:pt x="238538" y="118533"/>
                      <a:pt x="262467" y="118533"/>
                    </a:cubicBezTo>
                  </a:path>
                </a:pathLst>
              </a:custGeom>
              <a:noFill/>
              <a:ln w="95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0" name="Oval 179">
                <a:extLst>
                  <a:ext uri="{FF2B5EF4-FFF2-40B4-BE49-F238E27FC236}">
                    <a16:creationId xmlns:a16="http://schemas.microsoft.com/office/drawing/2014/main" id="{2F7AC3AB-53E6-4663-A50E-B16DDD26FAE3}"/>
                  </a:ext>
                </a:extLst>
              </p:cNvPr>
              <p:cNvSpPr/>
              <p:nvPr/>
            </p:nvSpPr>
            <p:spPr>
              <a:xfrm>
                <a:off x="5981542" y="4876721"/>
                <a:ext cx="86674" cy="84008"/>
              </a:xfrm>
              <a:prstGeom prst="ellipse">
                <a:avLst/>
              </a:prstGeom>
              <a:solidFill>
                <a:srgbClr val="FFC000"/>
              </a:solidFill>
              <a:ln w="9525" cap="flat" cmpd="sng" algn="ctr">
                <a:noFill/>
                <a:prstDash val="solid"/>
              </a:ln>
              <a:effectLst/>
            </p:spPr>
            <p:txBody>
              <a:bodyPr tIns="121920" bIns="121920" rtlCol="0" anchor="ctr" anchorCtr="0"/>
              <a:lstStyle/>
              <a:p>
                <a:pPr algn="ctr" defTabSz="1015975" eaLnBrk="0" fontAlgn="base" hangingPunct="0">
                  <a:spcBef>
                    <a:spcPts val="400"/>
                  </a:spcBef>
                  <a:spcAft>
                    <a:spcPts val="400"/>
                  </a:spcAft>
                  <a:defRPr/>
                </a:pPr>
                <a:endParaRPr lang="en-US" sz="1467" b="1" kern="0" dirty="0">
                  <a:solidFill>
                    <a:srgbClr val="FFFFFF"/>
                  </a:solidFill>
                </a:endParaRPr>
              </a:p>
            </p:txBody>
          </p:sp>
          <p:sp>
            <p:nvSpPr>
              <p:cNvPr id="181" name="Oval 180">
                <a:extLst>
                  <a:ext uri="{FF2B5EF4-FFF2-40B4-BE49-F238E27FC236}">
                    <a16:creationId xmlns:a16="http://schemas.microsoft.com/office/drawing/2014/main" id="{8A0DD979-28D7-485A-8FA6-D6F50F344BA6}"/>
                  </a:ext>
                </a:extLst>
              </p:cNvPr>
              <p:cNvSpPr/>
              <p:nvPr/>
            </p:nvSpPr>
            <p:spPr>
              <a:xfrm>
                <a:off x="6071495" y="4703054"/>
                <a:ext cx="86674" cy="84008"/>
              </a:xfrm>
              <a:prstGeom prst="ellipse">
                <a:avLst/>
              </a:prstGeom>
              <a:solidFill>
                <a:srgbClr val="FFC000"/>
              </a:solidFill>
              <a:ln w="9525" cap="flat" cmpd="sng" algn="ctr">
                <a:noFill/>
                <a:prstDash val="solid"/>
              </a:ln>
              <a:effectLst/>
            </p:spPr>
            <p:txBody>
              <a:bodyPr tIns="121920" bIns="121920" rtlCol="0" anchor="ctr" anchorCtr="0"/>
              <a:lstStyle/>
              <a:p>
                <a:pPr algn="ctr" defTabSz="1015975" eaLnBrk="0" fontAlgn="base" hangingPunct="0">
                  <a:spcBef>
                    <a:spcPts val="400"/>
                  </a:spcBef>
                  <a:spcAft>
                    <a:spcPts val="400"/>
                  </a:spcAft>
                  <a:defRPr/>
                </a:pPr>
                <a:endParaRPr lang="en-US" sz="1467" b="1" kern="0" dirty="0">
                  <a:solidFill>
                    <a:srgbClr val="FFFFFF"/>
                  </a:solidFill>
                </a:endParaRPr>
              </a:p>
            </p:txBody>
          </p:sp>
          <p:sp>
            <p:nvSpPr>
              <p:cNvPr id="182" name="Oval 181">
                <a:extLst>
                  <a:ext uri="{FF2B5EF4-FFF2-40B4-BE49-F238E27FC236}">
                    <a16:creationId xmlns:a16="http://schemas.microsoft.com/office/drawing/2014/main" id="{5EB08612-0E88-4AE7-B08D-FDABFF5201CA}"/>
                  </a:ext>
                </a:extLst>
              </p:cNvPr>
              <p:cNvSpPr/>
              <p:nvPr/>
            </p:nvSpPr>
            <p:spPr>
              <a:xfrm>
                <a:off x="5868923" y="5122337"/>
                <a:ext cx="86674" cy="84008"/>
              </a:xfrm>
              <a:prstGeom prst="ellipse">
                <a:avLst/>
              </a:prstGeom>
              <a:solidFill>
                <a:srgbClr val="FFC000"/>
              </a:solidFill>
              <a:ln w="9525" cap="flat" cmpd="sng" algn="ctr">
                <a:noFill/>
                <a:prstDash val="solid"/>
              </a:ln>
              <a:effectLst/>
            </p:spPr>
            <p:txBody>
              <a:bodyPr tIns="121920" bIns="121920" rtlCol="0" anchor="ctr" anchorCtr="0"/>
              <a:lstStyle/>
              <a:p>
                <a:pPr algn="ctr" defTabSz="1015975" eaLnBrk="0" fontAlgn="base" hangingPunct="0">
                  <a:spcBef>
                    <a:spcPts val="400"/>
                  </a:spcBef>
                  <a:spcAft>
                    <a:spcPts val="400"/>
                  </a:spcAft>
                  <a:defRPr/>
                </a:pPr>
                <a:endParaRPr lang="en-US" sz="1467" b="1" kern="0" dirty="0">
                  <a:solidFill>
                    <a:srgbClr val="FFFFFF"/>
                  </a:solidFill>
                </a:endParaRPr>
              </a:p>
            </p:txBody>
          </p:sp>
          <p:sp>
            <p:nvSpPr>
              <p:cNvPr id="183" name="Oval 182">
                <a:extLst>
                  <a:ext uri="{FF2B5EF4-FFF2-40B4-BE49-F238E27FC236}">
                    <a16:creationId xmlns:a16="http://schemas.microsoft.com/office/drawing/2014/main" id="{1715BB0C-7B3E-4E93-8FFF-D92F713923AD}"/>
                  </a:ext>
                </a:extLst>
              </p:cNvPr>
              <p:cNvSpPr/>
              <p:nvPr/>
            </p:nvSpPr>
            <p:spPr>
              <a:xfrm>
                <a:off x="6365815" y="4847001"/>
                <a:ext cx="86674" cy="84008"/>
              </a:xfrm>
              <a:prstGeom prst="ellipse">
                <a:avLst/>
              </a:prstGeom>
              <a:solidFill>
                <a:srgbClr val="FFC000"/>
              </a:solidFill>
              <a:ln w="9525" cap="flat" cmpd="sng" algn="ctr">
                <a:noFill/>
                <a:prstDash val="solid"/>
              </a:ln>
              <a:effectLst/>
            </p:spPr>
            <p:txBody>
              <a:bodyPr tIns="121920" bIns="121920" rtlCol="0" anchor="ctr" anchorCtr="0"/>
              <a:lstStyle/>
              <a:p>
                <a:pPr algn="ctr" defTabSz="1015975" eaLnBrk="0" fontAlgn="base" hangingPunct="0">
                  <a:spcBef>
                    <a:spcPts val="400"/>
                  </a:spcBef>
                  <a:spcAft>
                    <a:spcPts val="400"/>
                  </a:spcAft>
                  <a:defRPr/>
                </a:pPr>
                <a:endParaRPr lang="en-US" sz="1467" b="1" kern="0" dirty="0">
                  <a:solidFill>
                    <a:srgbClr val="FFFFFF"/>
                  </a:solidFill>
                </a:endParaRPr>
              </a:p>
            </p:txBody>
          </p:sp>
          <p:sp>
            <p:nvSpPr>
              <p:cNvPr id="184" name="Oval 183">
                <a:extLst>
                  <a:ext uri="{FF2B5EF4-FFF2-40B4-BE49-F238E27FC236}">
                    <a16:creationId xmlns:a16="http://schemas.microsoft.com/office/drawing/2014/main" id="{81F3B447-2B4F-4663-B72A-CEFC52F047BF}"/>
                  </a:ext>
                </a:extLst>
              </p:cNvPr>
              <p:cNvSpPr/>
              <p:nvPr/>
            </p:nvSpPr>
            <p:spPr>
              <a:xfrm>
                <a:off x="6604748" y="4755238"/>
                <a:ext cx="86674" cy="84008"/>
              </a:xfrm>
              <a:prstGeom prst="ellipse">
                <a:avLst/>
              </a:prstGeom>
              <a:solidFill>
                <a:srgbClr val="FFC000"/>
              </a:solidFill>
              <a:ln w="9525" cap="flat" cmpd="sng" algn="ctr">
                <a:noFill/>
                <a:prstDash val="solid"/>
              </a:ln>
              <a:effectLst/>
            </p:spPr>
            <p:txBody>
              <a:bodyPr tIns="121920" bIns="121920" rtlCol="0" anchor="ctr" anchorCtr="0"/>
              <a:lstStyle/>
              <a:p>
                <a:pPr algn="ctr" defTabSz="1015975" eaLnBrk="0" fontAlgn="base" hangingPunct="0">
                  <a:spcBef>
                    <a:spcPts val="400"/>
                  </a:spcBef>
                  <a:spcAft>
                    <a:spcPts val="400"/>
                  </a:spcAft>
                  <a:defRPr/>
                </a:pPr>
                <a:endParaRPr lang="en-US" sz="1467" b="1" kern="0" dirty="0">
                  <a:solidFill>
                    <a:srgbClr val="FFFFFF"/>
                  </a:solidFill>
                </a:endParaRPr>
              </a:p>
            </p:txBody>
          </p:sp>
          <p:sp>
            <p:nvSpPr>
              <p:cNvPr id="185" name="4-Point Star 53">
                <a:extLst>
                  <a:ext uri="{FF2B5EF4-FFF2-40B4-BE49-F238E27FC236}">
                    <a16:creationId xmlns:a16="http://schemas.microsoft.com/office/drawing/2014/main" id="{4F3B430C-93DD-41E4-9E7A-1EAE8200034B}"/>
                  </a:ext>
                </a:extLst>
              </p:cNvPr>
              <p:cNvSpPr/>
              <p:nvPr/>
            </p:nvSpPr>
            <p:spPr>
              <a:xfrm>
                <a:off x="5997869" y="4954382"/>
                <a:ext cx="86674" cy="84008"/>
              </a:xfrm>
              <a:prstGeom prst="star4">
                <a:avLst>
                  <a:gd name="adj" fmla="val 25521"/>
                </a:avLst>
              </a:prstGeom>
              <a:solidFill>
                <a:srgbClr val="0070C0"/>
              </a:solidFill>
              <a:ln w="3175" cap="flat" cmpd="sng" algn="ctr">
                <a:solidFill>
                  <a:srgbClr val="A6A6A6"/>
                </a:solidFill>
                <a:prstDash val="solid"/>
              </a:ln>
              <a:effectLst/>
            </p:spPr>
            <p:txBody>
              <a:bodyPr tIns="121920" bIns="121920" rtlCol="0" anchor="ctr" anchorCtr="0"/>
              <a:lstStyle/>
              <a:p>
                <a:pPr algn="ctr" defTabSz="1015975" eaLnBrk="0" fontAlgn="base" hangingPunct="0">
                  <a:spcBef>
                    <a:spcPts val="400"/>
                  </a:spcBef>
                  <a:spcAft>
                    <a:spcPts val="400"/>
                  </a:spcAft>
                  <a:defRPr/>
                </a:pPr>
                <a:endParaRPr lang="en-US" sz="1467" b="1" kern="0" dirty="0">
                  <a:solidFill>
                    <a:srgbClr val="FFFFFF"/>
                  </a:solidFill>
                </a:endParaRPr>
              </a:p>
            </p:txBody>
          </p:sp>
          <p:sp>
            <p:nvSpPr>
              <p:cNvPr id="186" name="4-Point Star 54">
                <a:extLst>
                  <a:ext uri="{FF2B5EF4-FFF2-40B4-BE49-F238E27FC236}">
                    <a16:creationId xmlns:a16="http://schemas.microsoft.com/office/drawing/2014/main" id="{74169077-5DAA-4482-A163-300722389959}"/>
                  </a:ext>
                </a:extLst>
              </p:cNvPr>
              <p:cNvSpPr/>
              <p:nvPr/>
            </p:nvSpPr>
            <p:spPr>
              <a:xfrm>
                <a:off x="5826402" y="4844722"/>
                <a:ext cx="86674" cy="84008"/>
              </a:xfrm>
              <a:prstGeom prst="star4">
                <a:avLst>
                  <a:gd name="adj" fmla="val 25521"/>
                </a:avLst>
              </a:prstGeom>
              <a:solidFill>
                <a:srgbClr val="0070C0"/>
              </a:solidFill>
              <a:ln w="3175" cap="flat" cmpd="sng" algn="ctr">
                <a:solidFill>
                  <a:srgbClr val="A6A6A6"/>
                </a:solidFill>
                <a:prstDash val="solid"/>
              </a:ln>
              <a:effectLst/>
            </p:spPr>
            <p:txBody>
              <a:bodyPr tIns="121920" bIns="121920" rtlCol="0" anchor="ctr" anchorCtr="0"/>
              <a:lstStyle/>
              <a:p>
                <a:pPr algn="ctr" defTabSz="1015975" eaLnBrk="0" fontAlgn="base" hangingPunct="0">
                  <a:spcBef>
                    <a:spcPts val="400"/>
                  </a:spcBef>
                  <a:spcAft>
                    <a:spcPts val="400"/>
                  </a:spcAft>
                  <a:defRPr/>
                </a:pPr>
                <a:endParaRPr lang="en-US" sz="1467" b="1" kern="0" dirty="0">
                  <a:solidFill>
                    <a:srgbClr val="FFFFFF"/>
                  </a:solidFill>
                </a:endParaRPr>
              </a:p>
            </p:txBody>
          </p:sp>
          <p:sp>
            <p:nvSpPr>
              <p:cNvPr id="187" name="4-Point Star 55">
                <a:extLst>
                  <a:ext uri="{FF2B5EF4-FFF2-40B4-BE49-F238E27FC236}">
                    <a16:creationId xmlns:a16="http://schemas.microsoft.com/office/drawing/2014/main" id="{355C45F8-FAE6-40C2-91D8-41741ECAD88D}"/>
                  </a:ext>
                </a:extLst>
              </p:cNvPr>
              <p:cNvSpPr/>
              <p:nvPr/>
            </p:nvSpPr>
            <p:spPr>
              <a:xfrm>
                <a:off x="6298833" y="4709805"/>
                <a:ext cx="86674" cy="84008"/>
              </a:xfrm>
              <a:prstGeom prst="star4">
                <a:avLst>
                  <a:gd name="adj" fmla="val 25521"/>
                </a:avLst>
              </a:prstGeom>
              <a:solidFill>
                <a:srgbClr val="0070C0"/>
              </a:solidFill>
              <a:ln w="3175" cap="flat" cmpd="sng" algn="ctr">
                <a:solidFill>
                  <a:srgbClr val="A6A6A6"/>
                </a:solidFill>
                <a:prstDash val="solid"/>
              </a:ln>
              <a:effectLst/>
            </p:spPr>
            <p:txBody>
              <a:bodyPr tIns="121920" bIns="121920" rtlCol="0" anchor="ctr" anchorCtr="0"/>
              <a:lstStyle/>
              <a:p>
                <a:pPr algn="ctr" defTabSz="1015975" eaLnBrk="0" fontAlgn="base" hangingPunct="0">
                  <a:spcBef>
                    <a:spcPts val="400"/>
                  </a:spcBef>
                  <a:spcAft>
                    <a:spcPts val="400"/>
                  </a:spcAft>
                  <a:defRPr/>
                </a:pPr>
                <a:endParaRPr lang="en-US" sz="1467" b="1" kern="0" dirty="0">
                  <a:solidFill>
                    <a:srgbClr val="FFFFFF"/>
                  </a:solidFill>
                </a:endParaRPr>
              </a:p>
            </p:txBody>
          </p:sp>
          <p:sp>
            <p:nvSpPr>
              <p:cNvPr id="188" name="4-Point Star 56">
                <a:extLst>
                  <a:ext uri="{FF2B5EF4-FFF2-40B4-BE49-F238E27FC236}">
                    <a16:creationId xmlns:a16="http://schemas.microsoft.com/office/drawing/2014/main" id="{87FACBD1-13C4-4EC3-9ED8-B0D86965E148}"/>
                  </a:ext>
                </a:extLst>
              </p:cNvPr>
              <p:cNvSpPr/>
              <p:nvPr/>
            </p:nvSpPr>
            <p:spPr>
              <a:xfrm>
                <a:off x="6476091" y="4839246"/>
                <a:ext cx="86674" cy="84008"/>
              </a:xfrm>
              <a:prstGeom prst="star4">
                <a:avLst>
                  <a:gd name="adj" fmla="val 25521"/>
                </a:avLst>
              </a:prstGeom>
              <a:solidFill>
                <a:srgbClr val="0070C0"/>
              </a:solidFill>
              <a:ln w="3175" cap="flat" cmpd="sng" algn="ctr">
                <a:solidFill>
                  <a:srgbClr val="A6A6A6"/>
                </a:solidFill>
                <a:prstDash val="solid"/>
              </a:ln>
              <a:effectLst/>
            </p:spPr>
            <p:txBody>
              <a:bodyPr tIns="121920" bIns="121920" rtlCol="0" anchor="ctr" anchorCtr="0"/>
              <a:lstStyle/>
              <a:p>
                <a:pPr algn="ctr" defTabSz="1015975" eaLnBrk="0" fontAlgn="base" hangingPunct="0">
                  <a:spcBef>
                    <a:spcPts val="400"/>
                  </a:spcBef>
                  <a:spcAft>
                    <a:spcPts val="400"/>
                  </a:spcAft>
                  <a:defRPr/>
                </a:pPr>
                <a:endParaRPr lang="en-US" sz="1467" b="1" kern="0" dirty="0">
                  <a:solidFill>
                    <a:srgbClr val="FFFFFF"/>
                  </a:solidFill>
                </a:endParaRPr>
              </a:p>
            </p:txBody>
          </p:sp>
          <p:sp>
            <p:nvSpPr>
              <p:cNvPr id="189" name="4-Point Star 57">
                <a:extLst>
                  <a:ext uri="{FF2B5EF4-FFF2-40B4-BE49-F238E27FC236}">
                    <a16:creationId xmlns:a16="http://schemas.microsoft.com/office/drawing/2014/main" id="{11337924-A13E-4F2D-BD5A-71FAAB81A046}"/>
                  </a:ext>
                </a:extLst>
              </p:cNvPr>
              <p:cNvSpPr/>
              <p:nvPr/>
            </p:nvSpPr>
            <p:spPr>
              <a:xfrm>
                <a:off x="6263458" y="4838996"/>
                <a:ext cx="86674" cy="84008"/>
              </a:xfrm>
              <a:prstGeom prst="star4">
                <a:avLst>
                  <a:gd name="adj" fmla="val 25521"/>
                </a:avLst>
              </a:prstGeom>
              <a:solidFill>
                <a:srgbClr val="0070C0"/>
              </a:solidFill>
              <a:ln w="3175" cap="flat" cmpd="sng" algn="ctr">
                <a:solidFill>
                  <a:srgbClr val="A6A6A6"/>
                </a:solidFill>
                <a:prstDash val="solid"/>
              </a:ln>
              <a:effectLst/>
            </p:spPr>
            <p:txBody>
              <a:bodyPr tIns="121920" bIns="121920" rtlCol="0" anchor="ctr" anchorCtr="0"/>
              <a:lstStyle/>
              <a:p>
                <a:pPr algn="ctr" defTabSz="1015975" eaLnBrk="0" fontAlgn="base" hangingPunct="0">
                  <a:spcBef>
                    <a:spcPts val="400"/>
                  </a:spcBef>
                  <a:spcAft>
                    <a:spcPts val="400"/>
                  </a:spcAft>
                  <a:defRPr/>
                </a:pPr>
                <a:endParaRPr lang="en-US" sz="1467" b="1" kern="0" dirty="0">
                  <a:solidFill>
                    <a:srgbClr val="FFFFFF"/>
                  </a:solidFill>
                </a:endParaRPr>
              </a:p>
            </p:txBody>
          </p:sp>
          <p:sp>
            <p:nvSpPr>
              <p:cNvPr id="190" name="4-Point Star 58">
                <a:extLst>
                  <a:ext uri="{FF2B5EF4-FFF2-40B4-BE49-F238E27FC236}">
                    <a16:creationId xmlns:a16="http://schemas.microsoft.com/office/drawing/2014/main" id="{FD416113-861C-450B-A7EE-13EB26A6BADC}"/>
                  </a:ext>
                </a:extLst>
              </p:cNvPr>
              <p:cNvSpPr/>
              <p:nvPr/>
            </p:nvSpPr>
            <p:spPr>
              <a:xfrm>
                <a:off x="5856319" y="5187283"/>
                <a:ext cx="86674" cy="84008"/>
              </a:xfrm>
              <a:prstGeom prst="star4">
                <a:avLst>
                  <a:gd name="adj" fmla="val 25521"/>
                </a:avLst>
              </a:prstGeom>
              <a:solidFill>
                <a:srgbClr val="0070C0"/>
              </a:solidFill>
              <a:ln w="3175" cap="flat" cmpd="sng" algn="ctr">
                <a:solidFill>
                  <a:srgbClr val="A6A6A6"/>
                </a:solidFill>
                <a:prstDash val="solid"/>
              </a:ln>
              <a:effectLst/>
            </p:spPr>
            <p:txBody>
              <a:bodyPr tIns="121920" bIns="121920" rtlCol="0" anchor="ctr" anchorCtr="0"/>
              <a:lstStyle/>
              <a:p>
                <a:pPr algn="ctr" defTabSz="1015975" eaLnBrk="0" fontAlgn="base" hangingPunct="0">
                  <a:spcBef>
                    <a:spcPts val="400"/>
                  </a:spcBef>
                  <a:spcAft>
                    <a:spcPts val="400"/>
                  </a:spcAft>
                  <a:defRPr/>
                </a:pPr>
                <a:endParaRPr lang="en-US" sz="1467" b="1" kern="0" dirty="0">
                  <a:solidFill>
                    <a:srgbClr val="FFFFFF"/>
                  </a:solidFill>
                </a:endParaRPr>
              </a:p>
            </p:txBody>
          </p:sp>
          <p:sp>
            <p:nvSpPr>
              <p:cNvPr id="191" name="4-Point Star 59">
                <a:extLst>
                  <a:ext uri="{FF2B5EF4-FFF2-40B4-BE49-F238E27FC236}">
                    <a16:creationId xmlns:a16="http://schemas.microsoft.com/office/drawing/2014/main" id="{B0AFBBAD-4DEA-4B27-967D-2E54EC7AEEF6}"/>
                  </a:ext>
                </a:extLst>
              </p:cNvPr>
              <p:cNvSpPr/>
              <p:nvPr/>
            </p:nvSpPr>
            <p:spPr>
              <a:xfrm>
                <a:off x="5790372" y="5026953"/>
                <a:ext cx="86674" cy="84008"/>
              </a:xfrm>
              <a:prstGeom prst="star4">
                <a:avLst>
                  <a:gd name="adj" fmla="val 25521"/>
                </a:avLst>
              </a:prstGeom>
              <a:solidFill>
                <a:srgbClr val="0070C0"/>
              </a:solidFill>
              <a:ln w="3175" cap="flat" cmpd="sng" algn="ctr">
                <a:solidFill>
                  <a:srgbClr val="A6A6A6"/>
                </a:solidFill>
                <a:prstDash val="solid"/>
              </a:ln>
              <a:effectLst/>
            </p:spPr>
            <p:txBody>
              <a:bodyPr tIns="121920" bIns="121920" rtlCol="0" anchor="ctr" anchorCtr="0"/>
              <a:lstStyle/>
              <a:p>
                <a:pPr algn="ctr" defTabSz="1015975" eaLnBrk="0" fontAlgn="base" hangingPunct="0">
                  <a:spcBef>
                    <a:spcPts val="400"/>
                  </a:spcBef>
                  <a:spcAft>
                    <a:spcPts val="400"/>
                  </a:spcAft>
                  <a:defRPr/>
                </a:pPr>
                <a:endParaRPr lang="en-US" sz="1467" b="1" kern="0" dirty="0">
                  <a:solidFill>
                    <a:srgbClr val="FFFFFF"/>
                  </a:solidFill>
                </a:endParaRPr>
              </a:p>
            </p:txBody>
          </p:sp>
        </p:grpSp>
        <p:grpSp>
          <p:nvGrpSpPr>
            <p:cNvPr id="194" name="Group 193">
              <a:extLst>
                <a:ext uri="{FF2B5EF4-FFF2-40B4-BE49-F238E27FC236}">
                  <a16:creationId xmlns:a16="http://schemas.microsoft.com/office/drawing/2014/main" id="{802BAA7C-C444-4AF7-8980-1D32CCAC287C}"/>
                </a:ext>
              </a:extLst>
            </p:cNvPr>
            <p:cNvGrpSpPr/>
            <p:nvPr/>
          </p:nvGrpSpPr>
          <p:grpSpPr>
            <a:xfrm rot="17990816">
              <a:off x="5847679" y="4638147"/>
              <a:ext cx="558963" cy="521784"/>
              <a:chOff x="7548033" y="3722181"/>
              <a:chExt cx="810264" cy="660622"/>
            </a:xfrm>
          </p:grpSpPr>
          <p:sp>
            <p:nvSpPr>
              <p:cNvPr id="195" name="Freeform: Shape 194">
                <a:extLst>
                  <a:ext uri="{FF2B5EF4-FFF2-40B4-BE49-F238E27FC236}">
                    <a16:creationId xmlns:a16="http://schemas.microsoft.com/office/drawing/2014/main" id="{E8A7EBD7-9498-47EF-A55C-F31D8F04E16F}"/>
                  </a:ext>
                </a:extLst>
              </p:cNvPr>
              <p:cNvSpPr/>
              <p:nvPr/>
            </p:nvSpPr>
            <p:spPr>
              <a:xfrm>
                <a:off x="7548033" y="4090720"/>
                <a:ext cx="444500" cy="119418"/>
              </a:xfrm>
              <a:custGeom>
                <a:avLst/>
                <a:gdLst>
                  <a:gd name="connsiteX0" fmla="*/ 0 w 262467"/>
                  <a:gd name="connsiteY0" fmla="*/ 33866 h 119418"/>
                  <a:gd name="connsiteX1" fmla="*/ 46567 w 262467"/>
                  <a:gd name="connsiteY1" fmla="*/ 21166 h 119418"/>
                  <a:gd name="connsiteX2" fmla="*/ 80434 w 262467"/>
                  <a:gd name="connsiteY2" fmla="*/ 12700 h 119418"/>
                  <a:gd name="connsiteX3" fmla="*/ 110067 w 262467"/>
                  <a:gd name="connsiteY3" fmla="*/ 0 h 119418"/>
                  <a:gd name="connsiteX4" fmla="*/ 152400 w 262467"/>
                  <a:gd name="connsiteY4" fmla="*/ 4233 h 119418"/>
                  <a:gd name="connsiteX5" fmla="*/ 160867 w 262467"/>
                  <a:gd name="connsiteY5" fmla="*/ 16933 h 119418"/>
                  <a:gd name="connsiteX6" fmla="*/ 173567 w 262467"/>
                  <a:gd name="connsiteY6" fmla="*/ 63500 h 119418"/>
                  <a:gd name="connsiteX7" fmla="*/ 177800 w 262467"/>
                  <a:gd name="connsiteY7" fmla="*/ 88900 h 119418"/>
                  <a:gd name="connsiteX8" fmla="*/ 182034 w 262467"/>
                  <a:gd name="connsiteY8" fmla="*/ 105833 h 119418"/>
                  <a:gd name="connsiteX9" fmla="*/ 198967 w 262467"/>
                  <a:gd name="connsiteY9" fmla="*/ 114300 h 119418"/>
                  <a:gd name="connsiteX10" fmla="*/ 262467 w 262467"/>
                  <a:gd name="connsiteY10" fmla="*/ 118533 h 11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467" h="119418">
                    <a:moveTo>
                      <a:pt x="0" y="33866"/>
                    </a:moveTo>
                    <a:cubicBezTo>
                      <a:pt x="54441" y="24793"/>
                      <a:pt x="-1644" y="36000"/>
                      <a:pt x="46567" y="21166"/>
                    </a:cubicBezTo>
                    <a:cubicBezTo>
                      <a:pt x="57689" y="17744"/>
                      <a:pt x="80434" y="12700"/>
                      <a:pt x="80434" y="12700"/>
                    </a:cubicBezTo>
                    <a:cubicBezTo>
                      <a:pt x="83742" y="11046"/>
                      <a:pt x="103836" y="0"/>
                      <a:pt x="110067" y="0"/>
                    </a:cubicBezTo>
                    <a:cubicBezTo>
                      <a:pt x="124248" y="0"/>
                      <a:pt x="138289" y="2822"/>
                      <a:pt x="152400" y="4233"/>
                    </a:cubicBezTo>
                    <a:cubicBezTo>
                      <a:pt x="155222" y="8466"/>
                      <a:pt x="158801" y="12284"/>
                      <a:pt x="160867" y="16933"/>
                    </a:cubicBezTo>
                    <a:cubicBezTo>
                      <a:pt x="167989" y="32958"/>
                      <a:pt x="170502" y="46644"/>
                      <a:pt x="173567" y="63500"/>
                    </a:cubicBezTo>
                    <a:cubicBezTo>
                      <a:pt x="175102" y="71945"/>
                      <a:pt x="176117" y="80483"/>
                      <a:pt x="177800" y="88900"/>
                    </a:cubicBezTo>
                    <a:cubicBezTo>
                      <a:pt x="178941" y="94605"/>
                      <a:pt x="178309" y="101363"/>
                      <a:pt x="182034" y="105833"/>
                    </a:cubicBezTo>
                    <a:cubicBezTo>
                      <a:pt x="186074" y="110681"/>
                      <a:pt x="193058" y="112084"/>
                      <a:pt x="198967" y="114300"/>
                    </a:cubicBezTo>
                    <a:cubicBezTo>
                      <a:pt x="220293" y="122298"/>
                      <a:pt x="238538" y="118533"/>
                      <a:pt x="262467" y="118533"/>
                    </a:cubicBezTo>
                  </a:path>
                </a:pathLst>
              </a:custGeom>
              <a:noFill/>
              <a:ln w="95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6" name="Freeform: Shape 195">
                <a:extLst>
                  <a:ext uri="{FF2B5EF4-FFF2-40B4-BE49-F238E27FC236}">
                    <a16:creationId xmlns:a16="http://schemas.microsoft.com/office/drawing/2014/main" id="{85E88105-54D3-403E-963E-28A8A04BC595}"/>
                  </a:ext>
                </a:extLst>
              </p:cNvPr>
              <p:cNvSpPr/>
              <p:nvPr/>
            </p:nvSpPr>
            <p:spPr>
              <a:xfrm rot="4532411">
                <a:off x="7524162" y="3884722"/>
                <a:ext cx="444500" cy="119418"/>
              </a:xfrm>
              <a:custGeom>
                <a:avLst/>
                <a:gdLst>
                  <a:gd name="connsiteX0" fmla="*/ 0 w 262467"/>
                  <a:gd name="connsiteY0" fmla="*/ 33866 h 119418"/>
                  <a:gd name="connsiteX1" fmla="*/ 46567 w 262467"/>
                  <a:gd name="connsiteY1" fmla="*/ 21166 h 119418"/>
                  <a:gd name="connsiteX2" fmla="*/ 80434 w 262467"/>
                  <a:gd name="connsiteY2" fmla="*/ 12700 h 119418"/>
                  <a:gd name="connsiteX3" fmla="*/ 110067 w 262467"/>
                  <a:gd name="connsiteY3" fmla="*/ 0 h 119418"/>
                  <a:gd name="connsiteX4" fmla="*/ 152400 w 262467"/>
                  <a:gd name="connsiteY4" fmla="*/ 4233 h 119418"/>
                  <a:gd name="connsiteX5" fmla="*/ 160867 w 262467"/>
                  <a:gd name="connsiteY5" fmla="*/ 16933 h 119418"/>
                  <a:gd name="connsiteX6" fmla="*/ 173567 w 262467"/>
                  <a:gd name="connsiteY6" fmla="*/ 63500 h 119418"/>
                  <a:gd name="connsiteX7" fmla="*/ 177800 w 262467"/>
                  <a:gd name="connsiteY7" fmla="*/ 88900 h 119418"/>
                  <a:gd name="connsiteX8" fmla="*/ 182034 w 262467"/>
                  <a:gd name="connsiteY8" fmla="*/ 105833 h 119418"/>
                  <a:gd name="connsiteX9" fmla="*/ 198967 w 262467"/>
                  <a:gd name="connsiteY9" fmla="*/ 114300 h 119418"/>
                  <a:gd name="connsiteX10" fmla="*/ 262467 w 262467"/>
                  <a:gd name="connsiteY10" fmla="*/ 118533 h 11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467" h="119418">
                    <a:moveTo>
                      <a:pt x="0" y="33866"/>
                    </a:moveTo>
                    <a:cubicBezTo>
                      <a:pt x="54441" y="24793"/>
                      <a:pt x="-1644" y="36000"/>
                      <a:pt x="46567" y="21166"/>
                    </a:cubicBezTo>
                    <a:cubicBezTo>
                      <a:pt x="57689" y="17744"/>
                      <a:pt x="80434" y="12700"/>
                      <a:pt x="80434" y="12700"/>
                    </a:cubicBezTo>
                    <a:cubicBezTo>
                      <a:pt x="83742" y="11046"/>
                      <a:pt x="103836" y="0"/>
                      <a:pt x="110067" y="0"/>
                    </a:cubicBezTo>
                    <a:cubicBezTo>
                      <a:pt x="124248" y="0"/>
                      <a:pt x="138289" y="2822"/>
                      <a:pt x="152400" y="4233"/>
                    </a:cubicBezTo>
                    <a:cubicBezTo>
                      <a:pt x="155222" y="8466"/>
                      <a:pt x="158801" y="12284"/>
                      <a:pt x="160867" y="16933"/>
                    </a:cubicBezTo>
                    <a:cubicBezTo>
                      <a:pt x="167989" y="32958"/>
                      <a:pt x="170502" y="46644"/>
                      <a:pt x="173567" y="63500"/>
                    </a:cubicBezTo>
                    <a:cubicBezTo>
                      <a:pt x="175102" y="71945"/>
                      <a:pt x="176117" y="80483"/>
                      <a:pt x="177800" y="88900"/>
                    </a:cubicBezTo>
                    <a:cubicBezTo>
                      <a:pt x="178941" y="94605"/>
                      <a:pt x="178309" y="101363"/>
                      <a:pt x="182034" y="105833"/>
                    </a:cubicBezTo>
                    <a:cubicBezTo>
                      <a:pt x="186074" y="110681"/>
                      <a:pt x="193058" y="112084"/>
                      <a:pt x="198967" y="114300"/>
                    </a:cubicBezTo>
                    <a:cubicBezTo>
                      <a:pt x="220293" y="122298"/>
                      <a:pt x="238538" y="118533"/>
                      <a:pt x="262467" y="118533"/>
                    </a:cubicBezTo>
                  </a:path>
                </a:pathLst>
              </a:custGeom>
              <a:noFill/>
              <a:ln w="95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7" name="Freeform: Shape 196">
                <a:extLst>
                  <a:ext uri="{FF2B5EF4-FFF2-40B4-BE49-F238E27FC236}">
                    <a16:creationId xmlns:a16="http://schemas.microsoft.com/office/drawing/2014/main" id="{8A0D424A-FDA6-47E2-A2F8-6DA253959387}"/>
                  </a:ext>
                </a:extLst>
              </p:cNvPr>
              <p:cNvSpPr/>
              <p:nvPr/>
            </p:nvSpPr>
            <p:spPr>
              <a:xfrm rot="1431739">
                <a:off x="7706938" y="3879502"/>
                <a:ext cx="444500" cy="119418"/>
              </a:xfrm>
              <a:custGeom>
                <a:avLst/>
                <a:gdLst>
                  <a:gd name="connsiteX0" fmla="*/ 0 w 262467"/>
                  <a:gd name="connsiteY0" fmla="*/ 33866 h 119418"/>
                  <a:gd name="connsiteX1" fmla="*/ 46567 w 262467"/>
                  <a:gd name="connsiteY1" fmla="*/ 21166 h 119418"/>
                  <a:gd name="connsiteX2" fmla="*/ 80434 w 262467"/>
                  <a:gd name="connsiteY2" fmla="*/ 12700 h 119418"/>
                  <a:gd name="connsiteX3" fmla="*/ 110067 w 262467"/>
                  <a:gd name="connsiteY3" fmla="*/ 0 h 119418"/>
                  <a:gd name="connsiteX4" fmla="*/ 152400 w 262467"/>
                  <a:gd name="connsiteY4" fmla="*/ 4233 h 119418"/>
                  <a:gd name="connsiteX5" fmla="*/ 160867 w 262467"/>
                  <a:gd name="connsiteY5" fmla="*/ 16933 h 119418"/>
                  <a:gd name="connsiteX6" fmla="*/ 173567 w 262467"/>
                  <a:gd name="connsiteY6" fmla="*/ 63500 h 119418"/>
                  <a:gd name="connsiteX7" fmla="*/ 177800 w 262467"/>
                  <a:gd name="connsiteY7" fmla="*/ 88900 h 119418"/>
                  <a:gd name="connsiteX8" fmla="*/ 182034 w 262467"/>
                  <a:gd name="connsiteY8" fmla="*/ 105833 h 119418"/>
                  <a:gd name="connsiteX9" fmla="*/ 198967 w 262467"/>
                  <a:gd name="connsiteY9" fmla="*/ 114300 h 119418"/>
                  <a:gd name="connsiteX10" fmla="*/ 262467 w 262467"/>
                  <a:gd name="connsiteY10" fmla="*/ 118533 h 11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467" h="119418">
                    <a:moveTo>
                      <a:pt x="0" y="33866"/>
                    </a:moveTo>
                    <a:cubicBezTo>
                      <a:pt x="54441" y="24793"/>
                      <a:pt x="-1644" y="36000"/>
                      <a:pt x="46567" y="21166"/>
                    </a:cubicBezTo>
                    <a:cubicBezTo>
                      <a:pt x="57689" y="17744"/>
                      <a:pt x="80434" y="12700"/>
                      <a:pt x="80434" y="12700"/>
                    </a:cubicBezTo>
                    <a:cubicBezTo>
                      <a:pt x="83742" y="11046"/>
                      <a:pt x="103836" y="0"/>
                      <a:pt x="110067" y="0"/>
                    </a:cubicBezTo>
                    <a:cubicBezTo>
                      <a:pt x="124248" y="0"/>
                      <a:pt x="138289" y="2822"/>
                      <a:pt x="152400" y="4233"/>
                    </a:cubicBezTo>
                    <a:cubicBezTo>
                      <a:pt x="155222" y="8466"/>
                      <a:pt x="158801" y="12284"/>
                      <a:pt x="160867" y="16933"/>
                    </a:cubicBezTo>
                    <a:cubicBezTo>
                      <a:pt x="167989" y="32958"/>
                      <a:pt x="170502" y="46644"/>
                      <a:pt x="173567" y="63500"/>
                    </a:cubicBezTo>
                    <a:cubicBezTo>
                      <a:pt x="175102" y="71945"/>
                      <a:pt x="176117" y="80483"/>
                      <a:pt x="177800" y="88900"/>
                    </a:cubicBezTo>
                    <a:cubicBezTo>
                      <a:pt x="178941" y="94605"/>
                      <a:pt x="178309" y="101363"/>
                      <a:pt x="182034" y="105833"/>
                    </a:cubicBezTo>
                    <a:cubicBezTo>
                      <a:pt x="186074" y="110681"/>
                      <a:pt x="193058" y="112084"/>
                      <a:pt x="198967" y="114300"/>
                    </a:cubicBezTo>
                    <a:cubicBezTo>
                      <a:pt x="220293" y="122298"/>
                      <a:pt x="238538" y="118533"/>
                      <a:pt x="262467" y="118533"/>
                    </a:cubicBezTo>
                  </a:path>
                </a:pathLst>
              </a:custGeom>
              <a:noFill/>
              <a:ln w="95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8" name="Freeform: Shape 197">
                <a:extLst>
                  <a:ext uri="{FF2B5EF4-FFF2-40B4-BE49-F238E27FC236}">
                    <a16:creationId xmlns:a16="http://schemas.microsoft.com/office/drawing/2014/main" id="{C9B18C53-8700-40A8-B7E5-3041450BE5D2}"/>
                  </a:ext>
                </a:extLst>
              </p:cNvPr>
              <p:cNvSpPr/>
              <p:nvPr/>
            </p:nvSpPr>
            <p:spPr>
              <a:xfrm rot="4937066">
                <a:off x="7780380" y="4144526"/>
                <a:ext cx="338794" cy="137760"/>
              </a:xfrm>
              <a:custGeom>
                <a:avLst/>
                <a:gdLst>
                  <a:gd name="connsiteX0" fmla="*/ 0 w 262467"/>
                  <a:gd name="connsiteY0" fmla="*/ 33866 h 119418"/>
                  <a:gd name="connsiteX1" fmla="*/ 46567 w 262467"/>
                  <a:gd name="connsiteY1" fmla="*/ 21166 h 119418"/>
                  <a:gd name="connsiteX2" fmla="*/ 80434 w 262467"/>
                  <a:gd name="connsiteY2" fmla="*/ 12700 h 119418"/>
                  <a:gd name="connsiteX3" fmla="*/ 110067 w 262467"/>
                  <a:gd name="connsiteY3" fmla="*/ 0 h 119418"/>
                  <a:gd name="connsiteX4" fmla="*/ 152400 w 262467"/>
                  <a:gd name="connsiteY4" fmla="*/ 4233 h 119418"/>
                  <a:gd name="connsiteX5" fmla="*/ 160867 w 262467"/>
                  <a:gd name="connsiteY5" fmla="*/ 16933 h 119418"/>
                  <a:gd name="connsiteX6" fmla="*/ 173567 w 262467"/>
                  <a:gd name="connsiteY6" fmla="*/ 63500 h 119418"/>
                  <a:gd name="connsiteX7" fmla="*/ 177800 w 262467"/>
                  <a:gd name="connsiteY7" fmla="*/ 88900 h 119418"/>
                  <a:gd name="connsiteX8" fmla="*/ 182034 w 262467"/>
                  <a:gd name="connsiteY8" fmla="*/ 105833 h 119418"/>
                  <a:gd name="connsiteX9" fmla="*/ 198967 w 262467"/>
                  <a:gd name="connsiteY9" fmla="*/ 114300 h 119418"/>
                  <a:gd name="connsiteX10" fmla="*/ 262467 w 262467"/>
                  <a:gd name="connsiteY10" fmla="*/ 118533 h 11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467" h="119418">
                    <a:moveTo>
                      <a:pt x="0" y="33866"/>
                    </a:moveTo>
                    <a:cubicBezTo>
                      <a:pt x="54441" y="24793"/>
                      <a:pt x="-1644" y="36000"/>
                      <a:pt x="46567" y="21166"/>
                    </a:cubicBezTo>
                    <a:cubicBezTo>
                      <a:pt x="57689" y="17744"/>
                      <a:pt x="80434" y="12700"/>
                      <a:pt x="80434" y="12700"/>
                    </a:cubicBezTo>
                    <a:cubicBezTo>
                      <a:pt x="83742" y="11046"/>
                      <a:pt x="103836" y="0"/>
                      <a:pt x="110067" y="0"/>
                    </a:cubicBezTo>
                    <a:cubicBezTo>
                      <a:pt x="124248" y="0"/>
                      <a:pt x="138289" y="2822"/>
                      <a:pt x="152400" y="4233"/>
                    </a:cubicBezTo>
                    <a:cubicBezTo>
                      <a:pt x="155222" y="8466"/>
                      <a:pt x="158801" y="12284"/>
                      <a:pt x="160867" y="16933"/>
                    </a:cubicBezTo>
                    <a:cubicBezTo>
                      <a:pt x="167989" y="32958"/>
                      <a:pt x="170502" y="46644"/>
                      <a:pt x="173567" y="63500"/>
                    </a:cubicBezTo>
                    <a:cubicBezTo>
                      <a:pt x="175102" y="71945"/>
                      <a:pt x="176117" y="80483"/>
                      <a:pt x="177800" y="88900"/>
                    </a:cubicBezTo>
                    <a:cubicBezTo>
                      <a:pt x="178941" y="94605"/>
                      <a:pt x="178309" y="101363"/>
                      <a:pt x="182034" y="105833"/>
                    </a:cubicBezTo>
                    <a:cubicBezTo>
                      <a:pt x="186074" y="110681"/>
                      <a:pt x="193058" y="112084"/>
                      <a:pt x="198967" y="114300"/>
                    </a:cubicBezTo>
                    <a:cubicBezTo>
                      <a:pt x="220293" y="122298"/>
                      <a:pt x="238538" y="118533"/>
                      <a:pt x="262467" y="118533"/>
                    </a:cubicBezTo>
                  </a:path>
                </a:pathLst>
              </a:custGeom>
              <a:noFill/>
              <a:ln w="95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9" name="Freeform: Shape 198">
                <a:extLst>
                  <a:ext uri="{FF2B5EF4-FFF2-40B4-BE49-F238E27FC236}">
                    <a16:creationId xmlns:a16="http://schemas.microsoft.com/office/drawing/2014/main" id="{8CECF975-3264-4A23-A9CE-43034A6E849D}"/>
                  </a:ext>
                </a:extLst>
              </p:cNvPr>
              <p:cNvSpPr/>
              <p:nvPr/>
            </p:nvSpPr>
            <p:spPr>
              <a:xfrm rot="19547612">
                <a:off x="8019504" y="4026958"/>
                <a:ext cx="338793" cy="137760"/>
              </a:xfrm>
              <a:custGeom>
                <a:avLst/>
                <a:gdLst>
                  <a:gd name="connsiteX0" fmla="*/ 0 w 262467"/>
                  <a:gd name="connsiteY0" fmla="*/ 33866 h 119418"/>
                  <a:gd name="connsiteX1" fmla="*/ 46567 w 262467"/>
                  <a:gd name="connsiteY1" fmla="*/ 21166 h 119418"/>
                  <a:gd name="connsiteX2" fmla="*/ 80434 w 262467"/>
                  <a:gd name="connsiteY2" fmla="*/ 12700 h 119418"/>
                  <a:gd name="connsiteX3" fmla="*/ 110067 w 262467"/>
                  <a:gd name="connsiteY3" fmla="*/ 0 h 119418"/>
                  <a:gd name="connsiteX4" fmla="*/ 152400 w 262467"/>
                  <a:gd name="connsiteY4" fmla="*/ 4233 h 119418"/>
                  <a:gd name="connsiteX5" fmla="*/ 160867 w 262467"/>
                  <a:gd name="connsiteY5" fmla="*/ 16933 h 119418"/>
                  <a:gd name="connsiteX6" fmla="*/ 173567 w 262467"/>
                  <a:gd name="connsiteY6" fmla="*/ 63500 h 119418"/>
                  <a:gd name="connsiteX7" fmla="*/ 177800 w 262467"/>
                  <a:gd name="connsiteY7" fmla="*/ 88900 h 119418"/>
                  <a:gd name="connsiteX8" fmla="*/ 182034 w 262467"/>
                  <a:gd name="connsiteY8" fmla="*/ 105833 h 119418"/>
                  <a:gd name="connsiteX9" fmla="*/ 198967 w 262467"/>
                  <a:gd name="connsiteY9" fmla="*/ 114300 h 119418"/>
                  <a:gd name="connsiteX10" fmla="*/ 262467 w 262467"/>
                  <a:gd name="connsiteY10" fmla="*/ 118533 h 11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467" h="119418">
                    <a:moveTo>
                      <a:pt x="0" y="33866"/>
                    </a:moveTo>
                    <a:cubicBezTo>
                      <a:pt x="54441" y="24793"/>
                      <a:pt x="-1644" y="36000"/>
                      <a:pt x="46567" y="21166"/>
                    </a:cubicBezTo>
                    <a:cubicBezTo>
                      <a:pt x="57689" y="17744"/>
                      <a:pt x="80434" y="12700"/>
                      <a:pt x="80434" y="12700"/>
                    </a:cubicBezTo>
                    <a:cubicBezTo>
                      <a:pt x="83742" y="11046"/>
                      <a:pt x="103836" y="0"/>
                      <a:pt x="110067" y="0"/>
                    </a:cubicBezTo>
                    <a:cubicBezTo>
                      <a:pt x="124248" y="0"/>
                      <a:pt x="138289" y="2822"/>
                      <a:pt x="152400" y="4233"/>
                    </a:cubicBezTo>
                    <a:cubicBezTo>
                      <a:pt x="155222" y="8466"/>
                      <a:pt x="158801" y="12284"/>
                      <a:pt x="160867" y="16933"/>
                    </a:cubicBezTo>
                    <a:cubicBezTo>
                      <a:pt x="167989" y="32958"/>
                      <a:pt x="170502" y="46644"/>
                      <a:pt x="173567" y="63500"/>
                    </a:cubicBezTo>
                    <a:cubicBezTo>
                      <a:pt x="175102" y="71945"/>
                      <a:pt x="176117" y="80483"/>
                      <a:pt x="177800" y="88900"/>
                    </a:cubicBezTo>
                    <a:cubicBezTo>
                      <a:pt x="178941" y="94605"/>
                      <a:pt x="178309" y="101363"/>
                      <a:pt x="182034" y="105833"/>
                    </a:cubicBezTo>
                    <a:cubicBezTo>
                      <a:pt x="186074" y="110681"/>
                      <a:pt x="193058" y="112084"/>
                      <a:pt x="198967" y="114300"/>
                    </a:cubicBezTo>
                    <a:cubicBezTo>
                      <a:pt x="220293" y="122298"/>
                      <a:pt x="238538" y="118533"/>
                      <a:pt x="262467" y="118533"/>
                    </a:cubicBezTo>
                  </a:path>
                </a:pathLst>
              </a:custGeom>
              <a:noFill/>
              <a:ln w="95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206" name="Rectangle: Top Corners Rounded 205">
            <a:extLst>
              <a:ext uri="{FF2B5EF4-FFF2-40B4-BE49-F238E27FC236}">
                <a16:creationId xmlns:a16="http://schemas.microsoft.com/office/drawing/2014/main" id="{AD099F78-DD85-4E62-A4F8-2F029EC11FA2}"/>
              </a:ext>
            </a:extLst>
          </p:cNvPr>
          <p:cNvSpPr/>
          <p:nvPr/>
        </p:nvSpPr>
        <p:spPr>
          <a:xfrm rot="5400000" flipH="1">
            <a:off x="8846918" y="2240502"/>
            <a:ext cx="746542" cy="2035697"/>
          </a:xfrm>
          <a:prstGeom prst="round2SameRect">
            <a:avLst>
              <a:gd name="adj1" fmla="val 50000"/>
              <a:gd name="adj2" fmla="val 0"/>
            </a:avLst>
          </a:prstGeom>
          <a:solidFill>
            <a:schemeClr val="accent1">
              <a:lumMod val="20000"/>
              <a:lumOff val="80000"/>
            </a:schemeClr>
          </a:solidFill>
          <a:ln w="635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07" name="Rectangle: Top Corners Rounded 206">
            <a:extLst>
              <a:ext uri="{FF2B5EF4-FFF2-40B4-BE49-F238E27FC236}">
                <a16:creationId xmlns:a16="http://schemas.microsoft.com/office/drawing/2014/main" id="{9D540CF7-594C-4D1F-8ACC-F890D9EA80F5}"/>
              </a:ext>
            </a:extLst>
          </p:cNvPr>
          <p:cNvSpPr/>
          <p:nvPr/>
        </p:nvSpPr>
        <p:spPr>
          <a:xfrm rot="5400000" flipH="1">
            <a:off x="8846918" y="3062934"/>
            <a:ext cx="746542" cy="2035697"/>
          </a:xfrm>
          <a:prstGeom prst="round2SameRect">
            <a:avLst>
              <a:gd name="adj1" fmla="val 50000"/>
              <a:gd name="adj2" fmla="val 0"/>
            </a:avLst>
          </a:prstGeom>
          <a:solidFill>
            <a:schemeClr val="accent1">
              <a:lumMod val="20000"/>
              <a:lumOff val="80000"/>
            </a:schemeClr>
          </a:solidFill>
          <a:ln w="635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08" name="Rectangle: Top Corners Rounded 207">
            <a:extLst>
              <a:ext uri="{FF2B5EF4-FFF2-40B4-BE49-F238E27FC236}">
                <a16:creationId xmlns:a16="http://schemas.microsoft.com/office/drawing/2014/main" id="{3BD5FCCC-6005-475C-9A13-5ACC4B4DD60A}"/>
              </a:ext>
            </a:extLst>
          </p:cNvPr>
          <p:cNvSpPr/>
          <p:nvPr/>
        </p:nvSpPr>
        <p:spPr>
          <a:xfrm rot="5400000" flipH="1">
            <a:off x="8846918" y="3885366"/>
            <a:ext cx="746542" cy="2035697"/>
          </a:xfrm>
          <a:prstGeom prst="round2SameRect">
            <a:avLst>
              <a:gd name="adj1" fmla="val 50000"/>
              <a:gd name="adj2" fmla="val 0"/>
            </a:avLst>
          </a:prstGeom>
          <a:solidFill>
            <a:schemeClr val="accent1">
              <a:lumMod val="20000"/>
              <a:lumOff val="80000"/>
            </a:schemeClr>
          </a:solidFill>
          <a:ln w="635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09" name="Rectangle: Top Corners Rounded 208">
            <a:extLst>
              <a:ext uri="{FF2B5EF4-FFF2-40B4-BE49-F238E27FC236}">
                <a16:creationId xmlns:a16="http://schemas.microsoft.com/office/drawing/2014/main" id="{8E3E4FC4-F042-4746-A648-690312EFE6DF}"/>
              </a:ext>
            </a:extLst>
          </p:cNvPr>
          <p:cNvSpPr/>
          <p:nvPr/>
        </p:nvSpPr>
        <p:spPr>
          <a:xfrm rot="5400000" flipH="1">
            <a:off x="8846918" y="4707799"/>
            <a:ext cx="746542" cy="2035697"/>
          </a:xfrm>
          <a:prstGeom prst="round2SameRect">
            <a:avLst>
              <a:gd name="adj1" fmla="val 50000"/>
              <a:gd name="adj2" fmla="val 0"/>
            </a:avLst>
          </a:prstGeom>
          <a:solidFill>
            <a:schemeClr val="accent1">
              <a:lumMod val="20000"/>
              <a:lumOff val="80000"/>
            </a:schemeClr>
          </a:solidFill>
          <a:ln w="635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10" name="TextBox 209">
            <a:extLst>
              <a:ext uri="{FF2B5EF4-FFF2-40B4-BE49-F238E27FC236}">
                <a16:creationId xmlns:a16="http://schemas.microsoft.com/office/drawing/2014/main" id="{7D4D91EE-0887-4383-BB21-F7B8DF77355F}"/>
              </a:ext>
            </a:extLst>
          </p:cNvPr>
          <p:cNvSpPr txBox="1"/>
          <p:nvPr/>
        </p:nvSpPr>
        <p:spPr>
          <a:xfrm>
            <a:off x="8206922" y="3121338"/>
            <a:ext cx="1328740" cy="319017"/>
          </a:xfrm>
          <a:prstGeom prst="rect">
            <a:avLst/>
          </a:prstGeom>
        </p:spPr>
        <p:txBody>
          <a:bodyPr vert="horz" wrap="square" lIns="91440" tIns="45720" rIns="91440" bIns="45720" rtlCol="0">
            <a:spAutoFit/>
          </a:bodyPr>
          <a:lstStyle/>
          <a:p>
            <a:pPr algn="ctr"/>
            <a:r>
              <a:rPr lang="en-US" sz="1200" b="1" dirty="0">
                <a:ea typeface="Arial Unicode MS" pitchFamily="34" charset="-128"/>
                <a:cs typeface="Arial Unicode MS" pitchFamily="34" charset="-128"/>
              </a:rPr>
              <a:t>Fibrosis stage 1</a:t>
            </a:r>
            <a:endParaRPr lang="en-GB" sz="1200" b="1" dirty="0">
              <a:ea typeface="Arial Unicode MS" pitchFamily="34" charset="-128"/>
              <a:cs typeface="Arial Unicode MS" pitchFamily="34" charset="-128"/>
            </a:endParaRPr>
          </a:p>
        </p:txBody>
      </p:sp>
      <p:sp>
        <p:nvSpPr>
          <p:cNvPr id="211" name="TextBox 210">
            <a:extLst>
              <a:ext uri="{FF2B5EF4-FFF2-40B4-BE49-F238E27FC236}">
                <a16:creationId xmlns:a16="http://schemas.microsoft.com/office/drawing/2014/main" id="{F490FF15-8ED7-485E-BB3F-00CBCB3AAB5A}"/>
              </a:ext>
            </a:extLst>
          </p:cNvPr>
          <p:cNvSpPr txBox="1"/>
          <p:nvPr/>
        </p:nvSpPr>
        <p:spPr>
          <a:xfrm>
            <a:off x="8202341" y="3945434"/>
            <a:ext cx="1328740" cy="319017"/>
          </a:xfrm>
          <a:prstGeom prst="rect">
            <a:avLst/>
          </a:prstGeom>
        </p:spPr>
        <p:txBody>
          <a:bodyPr vert="horz" wrap="square" lIns="91440" tIns="45720" rIns="91440" bIns="45720" rtlCol="0">
            <a:spAutoFit/>
          </a:bodyPr>
          <a:lstStyle/>
          <a:p>
            <a:pPr algn="ctr"/>
            <a:r>
              <a:rPr lang="en-US" sz="1200" b="1" dirty="0">
                <a:ea typeface="Arial Unicode MS" pitchFamily="34" charset="-128"/>
                <a:cs typeface="Arial Unicode MS" pitchFamily="34" charset="-128"/>
              </a:rPr>
              <a:t>Fibrosis stage 2</a:t>
            </a:r>
            <a:endParaRPr lang="en-GB" sz="1200" b="1" dirty="0">
              <a:ea typeface="Arial Unicode MS" pitchFamily="34" charset="-128"/>
              <a:cs typeface="Arial Unicode MS" pitchFamily="34" charset="-128"/>
            </a:endParaRPr>
          </a:p>
        </p:txBody>
      </p:sp>
      <p:sp>
        <p:nvSpPr>
          <p:cNvPr id="212" name="TextBox 211">
            <a:extLst>
              <a:ext uri="{FF2B5EF4-FFF2-40B4-BE49-F238E27FC236}">
                <a16:creationId xmlns:a16="http://schemas.microsoft.com/office/drawing/2014/main" id="{C7F4BB47-27BE-4BEA-9C32-5379CFE71555}"/>
              </a:ext>
            </a:extLst>
          </p:cNvPr>
          <p:cNvSpPr txBox="1"/>
          <p:nvPr/>
        </p:nvSpPr>
        <p:spPr>
          <a:xfrm>
            <a:off x="8210819" y="4744433"/>
            <a:ext cx="1328740" cy="319017"/>
          </a:xfrm>
          <a:prstGeom prst="rect">
            <a:avLst/>
          </a:prstGeom>
        </p:spPr>
        <p:txBody>
          <a:bodyPr vert="horz" wrap="square" lIns="91440" tIns="45720" rIns="91440" bIns="45720" rtlCol="0">
            <a:spAutoFit/>
          </a:bodyPr>
          <a:lstStyle/>
          <a:p>
            <a:pPr algn="ctr"/>
            <a:r>
              <a:rPr lang="en-US" sz="1200" b="1" dirty="0">
                <a:ea typeface="Arial Unicode MS" pitchFamily="34" charset="-128"/>
                <a:cs typeface="Arial Unicode MS" pitchFamily="34" charset="-128"/>
              </a:rPr>
              <a:t>Fibrosis stage 3</a:t>
            </a:r>
            <a:endParaRPr lang="en-GB" sz="1200" b="1" dirty="0">
              <a:ea typeface="Arial Unicode MS" pitchFamily="34" charset="-128"/>
              <a:cs typeface="Arial Unicode MS" pitchFamily="34" charset="-128"/>
            </a:endParaRPr>
          </a:p>
        </p:txBody>
      </p:sp>
      <p:sp>
        <p:nvSpPr>
          <p:cNvPr id="213" name="TextBox 212">
            <a:extLst>
              <a:ext uri="{FF2B5EF4-FFF2-40B4-BE49-F238E27FC236}">
                <a16:creationId xmlns:a16="http://schemas.microsoft.com/office/drawing/2014/main" id="{4CC79574-495C-4E08-AF64-B01C5FBF5240}"/>
              </a:ext>
            </a:extLst>
          </p:cNvPr>
          <p:cNvSpPr txBox="1"/>
          <p:nvPr/>
        </p:nvSpPr>
        <p:spPr>
          <a:xfrm>
            <a:off x="8210819" y="5542568"/>
            <a:ext cx="1328740" cy="319017"/>
          </a:xfrm>
          <a:prstGeom prst="rect">
            <a:avLst/>
          </a:prstGeom>
        </p:spPr>
        <p:txBody>
          <a:bodyPr vert="horz" wrap="square" lIns="91440" tIns="45720" rIns="91440" bIns="45720" rtlCol="0">
            <a:spAutoFit/>
          </a:bodyPr>
          <a:lstStyle/>
          <a:p>
            <a:pPr algn="ctr"/>
            <a:r>
              <a:rPr lang="en-US" sz="1200" b="1" dirty="0">
                <a:ea typeface="Arial Unicode MS" pitchFamily="34" charset="-128"/>
                <a:cs typeface="Arial Unicode MS" pitchFamily="34" charset="-128"/>
              </a:rPr>
              <a:t>Fibrosis stage 4</a:t>
            </a:r>
            <a:endParaRPr lang="en-GB" sz="1200" b="1" dirty="0">
              <a:ea typeface="Arial Unicode MS" pitchFamily="34" charset="-128"/>
              <a:cs typeface="Arial Unicode MS" pitchFamily="34" charset="-128"/>
            </a:endParaRPr>
          </a:p>
        </p:txBody>
      </p:sp>
      <p:pic>
        <p:nvPicPr>
          <p:cNvPr id="220" name="Picture 219">
            <a:extLst>
              <a:ext uri="{FF2B5EF4-FFF2-40B4-BE49-F238E27FC236}">
                <a16:creationId xmlns:a16="http://schemas.microsoft.com/office/drawing/2014/main" id="{E1FADCF5-C949-4990-A613-B66927DE256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16050" y="2890389"/>
            <a:ext cx="741600" cy="725565"/>
          </a:xfrm>
          <a:prstGeom prst="ellipse">
            <a:avLst/>
          </a:prstGeom>
          <a:solidFill>
            <a:schemeClr val="accent1">
              <a:lumMod val="20000"/>
              <a:lumOff val="80000"/>
            </a:schemeClr>
          </a:solidFill>
          <a:ln w="6350">
            <a:solidFill>
              <a:schemeClr val="accent5"/>
            </a:solidFill>
            <a:tailEnd type="triangle"/>
          </a:ln>
          <a:effectLst/>
        </p:spPr>
      </p:pic>
      <p:pic>
        <p:nvPicPr>
          <p:cNvPr id="221" name="Picture 220">
            <a:extLst>
              <a:ext uri="{FF2B5EF4-FFF2-40B4-BE49-F238E27FC236}">
                <a16:creationId xmlns:a16="http://schemas.microsoft.com/office/drawing/2014/main" id="{5630133C-2614-412D-B60E-077A43E8A87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26218" y="3716535"/>
            <a:ext cx="731432" cy="725565"/>
          </a:xfrm>
          <a:prstGeom prst="ellipse">
            <a:avLst/>
          </a:prstGeom>
          <a:solidFill>
            <a:schemeClr val="accent1">
              <a:lumMod val="20000"/>
              <a:lumOff val="80000"/>
            </a:schemeClr>
          </a:solidFill>
          <a:ln w="6350">
            <a:solidFill>
              <a:schemeClr val="accent5"/>
            </a:solidFill>
            <a:tailEnd type="triangle"/>
          </a:ln>
          <a:effectLst/>
        </p:spPr>
      </p:pic>
      <p:pic>
        <p:nvPicPr>
          <p:cNvPr id="222" name="Picture 221">
            <a:extLst>
              <a:ext uri="{FF2B5EF4-FFF2-40B4-BE49-F238E27FC236}">
                <a16:creationId xmlns:a16="http://schemas.microsoft.com/office/drawing/2014/main" id="{9C8712C1-9B82-4371-B2DF-4F87D80108F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93141" y="4550229"/>
            <a:ext cx="764509" cy="725565"/>
          </a:xfrm>
          <a:prstGeom prst="ellipse">
            <a:avLst/>
          </a:prstGeom>
          <a:solidFill>
            <a:schemeClr val="accent1">
              <a:lumMod val="20000"/>
              <a:lumOff val="80000"/>
            </a:schemeClr>
          </a:solidFill>
          <a:ln w="6350">
            <a:solidFill>
              <a:schemeClr val="accent5"/>
            </a:solidFill>
            <a:tailEnd type="triangle"/>
          </a:ln>
          <a:effectLst/>
        </p:spPr>
      </p:pic>
      <p:pic>
        <p:nvPicPr>
          <p:cNvPr id="223" name="Picture 222">
            <a:extLst>
              <a:ext uri="{FF2B5EF4-FFF2-40B4-BE49-F238E27FC236}">
                <a16:creationId xmlns:a16="http://schemas.microsoft.com/office/drawing/2014/main" id="{939382AC-EBDB-4A8A-8710-A6C55E8C8DA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53126" y="5365081"/>
            <a:ext cx="804524" cy="725565"/>
          </a:xfrm>
          <a:prstGeom prst="ellipse">
            <a:avLst/>
          </a:prstGeom>
          <a:solidFill>
            <a:schemeClr val="accent1">
              <a:lumMod val="20000"/>
              <a:lumOff val="80000"/>
            </a:schemeClr>
          </a:solidFill>
          <a:ln w="6350">
            <a:solidFill>
              <a:schemeClr val="accent5"/>
            </a:solidFill>
            <a:tailEnd type="triangle"/>
          </a:ln>
          <a:effectLst/>
        </p:spPr>
      </p:pic>
      <p:sp>
        <p:nvSpPr>
          <p:cNvPr id="225" name="TextBox 224">
            <a:extLst>
              <a:ext uri="{FF2B5EF4-FFF2-40B4-BE49-F238E27FC236}">
                <a16:creationId xmlns:a16="http://schemas.microsoft.com/office/drawing/2014/main" id="{7E7EAD54-DAAE-4695-BB54-193B7ED546F3}"/>
              </a:ext>
            </a:extLst>
          </p:cNvPr>
          <p:cNvSpPr txBox="1"/>
          <p:nvPr/>
        </p:nvSpPr>
        <p:spPr>
          <a:xfrm>
            <a:off x="8640910" y="2494593"/>
            <a:ext cx="1276125" cy="458009"/>
          </a:xfrm>
          <a:prstGeom prst="rect">
            <a:avLst/>
          </a:prstGeom>
        </p:spPr>
        <p:txBody>
          <a:bodyPr vert="horz" wrap="none" lIns="91440" tIns="45720" rIns="91440" bIns="45720" rtlCol="0">
            <a:noAutofit/>
          </a:bodyPr>
          <a:lstStyle/>
          <a:p>
            <a:pPr marL="0" indent="0">
              <a:buNone/>
            </a:pPr>
            <a:r>
              <a:rPr lang="en-US" sz="1600" b="1" dirty="0">
                <a:ea typeface="Arial Unicode MS" pitchFamily="34" charset="-128"/>
                <a:cs typeface="Arial Unicode MS" pitchFamily="34" charset="-128"/>
              </a:rPr>
              <a:t>Histology</a:t>
            </a:r>
            <a:endParaRPr lang="en-US" sz="1600" b="1" baseline="30000" dirty="0">
              <a:ea typeface="Arial Unicode MS" pitchFamily="34" charset="-128"/>
              <a:cs typeface="Arial Unicode MS" pitchFamily="34" charset="-128"/>
            </a:endParaRPr>
          </a:p>
        </p:txBody>
      </p:sp>
      <p:sp>
        <p:nvSpPr>
          <p:cNvPr id="110" name="TextBox 109">
            <a:extLst>
              <a:ext uri="{FF2B5EF4-FFF2-40B4-BE49-F238E27FC236}">
                <a16:creationId xmlns:a16="http://schemas.microsoft.com/office/drawing/2014/main" id="{C3F2DC63-C6CA-47BE-BBF7-C8B712149180}"/>
              </a:ext>
            </a:extLst>
          </p:cNvPr>
          <p:cNvSpPr txBox="1"/>
          <p:nvPr/>
        </p:nvSpPr>
        <p:spPr>
          <a:xfrm>
            <a:off x="3495180" y="2494593"/>
            <a:ext cx="1276124" cy="458009"/>
          </a:xfrm>
          <a:prstGeom prst="rect">
            <a:avLst/>
          </a:prstGeom>
        </p:spPr>
        <p:txBody>
          <a:bodyPr vert="horz" wrap="none" lIns="91440" tIns="45720" rIns="91440" bIns="45720" rtlCol="0">
            <a:noAutofit/>
          </a:bodyPr>
          <a:lstStyle/>
          <a:p>
            <a:pPr marL="0" indent="0">
              <a:buNone/>
            </a:pPr>
            <a:r>
              <a:rPr lang="en-US" sz="1600" b="1" dirty="0">
                <a:ea typeface="Arial Unicode MS" pitchFamily="34" charset="-128"/>
                <a:cs typeface="Arial Unicode MS" pitchFamily="34" charset="-128"/>
              </a:rPr>
              <a:t>Histology</a:t>
            </a:r>
          </a:p>
        </p:txBody>
      </p:sp>
      <p:grpSp>
        <p:nvGrpSpPr>
          <p:cNvPr id="114" name="Group 113">
            <a:extLst>
              <a:ext uri="{FF2B5EF4-FFF2-40B4-BE49-F238E27FC236}">
                <a16:creationId xmlns:a16="http://schemas.microsoft.com/office/drawing/2014/main" id="{A80AB3FE-BA5F-422A-AB01-2DEB064657F3}"/>
              </a:ext>
            </a:extLst>
          </p:cNvPr>
          <p:cNvGrpSpPr/>
          <p:nvPr/>
        </p:nvGrpSpPr>
        <p:grpSpPr>
          <a:xfrm>
            <a:off x="2776730" y="2886975"/>
            <a:ext cx="2035699" cy="746542"/>
            <a:chOff x="8817418" y="3701499"/>
            <a:chExt cx="1767574" cy="648214"/>
          </a:xfrm>
        </p:grpSpPr>
        <p:sp>
          <p:nvSpPr>
            <p:cNvPr id="116" name="Rectangle: Top Corners Rounded 115">
              <a:extLst>
                <a:ext uri="{FF2B5EF4-FFF2-40B4-BE49-F238E27FC236}">
                  <a16:creationId xmlns:a16="http://schemas.microsoft.com/office/drawing/2014/main" id="{F4034504-9762-42F5-ADDB-6BE23C50EA51}"/>
                </a:ext>
              </a:extLst>
            </p:cNvPr>
            <p:cNvSpPr/>
            <p:nvPr/>
          </p:nvSpPr>
          <p:spPr>
            <a:xfrm rot="16200000">
              <a:off x="9377099" y="3141820"/>
              <a:ext cx="648214" cy="1767572"/>
            </a:xfrm>
            <a:prstGeom prst="round2SameRect">
              <a:avLst>
                <a:gd name="adj1" fmla="val 50000"/>
                <a:gd name="adj2" fmla="val 0"/>
              </a:avLst>
            </a:prstGeom>
            <a:solidFill>
              <a:schemeClr val="accent1">
                <a:lumMod val="20000"/>
                <a:lumOff val="80000"/>
              </a:schemeClr>
            </a:solidFill>
            <a:ln w="6350">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7" name="TextBox 116">
              <a:extLst>
                <a:ext uri="{FF2B5EF4-FFF2-40B4-BE49-F238E27FC236}">
                  <a16:creationId xmlns:a16="http://schemas.microsoft.com/office/drawing/2014/main" id="{839175B4-952E-42F8-89B4-703903E312E8}"/>
                </a:ext>
              </a:extLst>
            </p:cNvPr>
            <p:cNvSpPr txBox="1"/>
            <p:nvPr/>
          </p:nvSpPr>
          <p:spPr>
            <a:xfrm>
              <a:off x="9565087" y="3916695"/>
              <a:ext cx="841117" cy="276999"/>
            </a:xfrm>
            <a:prstGeom prst="rect">
              <a:avLst/>
            </a:prstGeom>
          </p:spPr>
          <p:txBody>
            <a:bodyPr vert="horz" wrap="square" lIns="91440" tIns="45720" rIns="91440" bIns="45720" rtlCol="0">
              <a:spAutoFit/>
            </a:bodyPr>
            <a:lstStyle/>
            <a:p>
              <a:pPr algn="ctr"/>
              <a:r>
                <a:rPr lang="en-US" sz="1200" b="1" dirty="0">
                  <a:ea typeface="Arial Unicode MS" pitchFamily="34" charset="-128"/>
                  <a:cs typeface="Arial Unicode MS" pitchFamily="34" charset="-128"/>
                </a:rPr>
                <a:t>Steatosis</a:t>
              </a:r>
              <a:endParaRPr lang="en-GB" sz="1200" b="1" dirty="0">
                <a:ea typeface="Arial Unicode MS" pitchFamily="34" charset="-128"/>
                <a:cs typeface="Arial Unicode MS" pitchFamily="34" charset="-128"/>
              </a:endParaRPr>
            </a:p>
          </p:txBody>
        </p:sp>
        <p:pic>
          <p:nvPicPr>
            <p:cNvPr id="122" name="Content Placeholder 14">
              <a:extLst>
                <a:ext uri="{FF2B5EF4-FFF2-40B4-BE49-F238E27FC236}">
                  <a16:creationId xmlns:a16="http://schemas.microsoft.com/office/drawing/2014/main" id="{48E71BA8-1E10-4FE1-8961-047A5EB461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17418" y="3710867"/>
              <a:ext cx="632188" cy="629477"/>
            </a:xfrm>
            <a:prstGeom prst="ellipse">
              <a:avLst/>
            </a:prstGeom>
            <a:solidFill>
              <a:schemeClr val="accent1">
                <a:lumMod val="20000"/>
                <a:lumOff val="80000"/>
              </a:schemeClr>
            </a:solidFill>
            <a:ln w="6350">
              <a:solidFill>
                <a:schemeClr val="accent5"/>
              </a:solidFill>
              <a:tailEnd type="triangle"/>
            </a:ln>
            <a:effectLst/>
          </p:spPr>
        </p:pic>
      </p:grpSp>
      <p:cxnSp>
        <p:nvCxnSpPr>
          <p:cNvPr id="126" name="Straight Arrow Connector 125">
            <a:extLst>
              <a:ext uri="{FF2B5EF4-FFF2-40B4-BE49-F238E27FC236}">
                <a16:creationId xmlns:a16="http://schemas.microsoft.com/office/drawing/2014/main" id="{C4FDBE7B-BAA9-4C1F-AC76-34A4B517A7BB}"/>
              </a:ext>
            </a:extLst>
          </p:cNvPr>
          <p:cNvCxnSpPr>
            <a:cxnSpLocks/>
          </p:cNvCxnSpPr>
          <p:nvPr/>
        </p:nvCxnSpPr>
        <p:spPr>
          <a:xfrm flipV="1">
            <a:off x="7015203" y="2230895"/>
            <a:ext cx="871850" cy="3112"/>
          </a:xfrm>
          <a:prstGeom prst="straightConnector1">
            <a:avLst/>
          </a:prstGeom>
          <a:ln w="1905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 name="Left Brace 2">
            <a:extLst>
              <a:ext uri="{FF2B5EF4-FFF2-40B4-BE49-F238E27FC236}">
                <a16:creationId xmlns:a16="http://schemas.microsoft.com/office/drawing/2014/main" id="{4FD0F830-C6A5-4F4C-89A6-042B74AD1943}"/>
              </a:ext>
            </a:extLst>
          </p:cNvPr>
          <p:cNvSpPr/>
          <p:nvPr/>
        </p:nvSpPr>
        <p:spPr>
          <a:xfrm>
            <a:off x="7825056" y="2881491"/>
            <a:ext cx="281646" cy="3217428"/>
          </a:xfrm>
          <a:prstGeom prst="leftBrace">
            <a:avLst>
              <a:gd name="adj1" fmla="val 8333"/>
              <a:gd name="adj2" fmla="val 5004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63" name="Left Brace 262">
            <a:extLst>
              <a:ext uri="{FF2B5EF4-FFF2-40B4-BE49-F238E27FC236}">
                <a16:creationId xmlns:a16="http://schemas.microsoft.com/office/drawing/2014/main" id="{EE47912D-EB43-468A-94D2-BBD19B7751A1}"/>
              </a:ext>
            </a:extLst>
          </p:cNvPr>
          <p:cNvSpPr/>
          <p:nvPr/>
        </p:nvSpPr>
        <p:spPr>
          <a:xfrm rot="10800000">
            <a:off x="7493640" y="2881158"/>
            <a:ext cx="281646" cy="2518090"/>
          </a:xfrm>
          <a:prstGeom prst="leftBrace">
            <a:avLst>
              <a:gd name="adj1" fmla="val 8333"/>
              <a:gd name="adj2" fmla="val 3600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829611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B7403D2C-AC08-4850-8CE8-9B1EB52330AA}"/>
              </a:ext>
            </a:extLst>
          </p:cNvPr>
          <p:cNvSpPr>
            <a:spLocks noGrp="1"/>
          </p:cNvSpPr>
          <p:nvPr>
            <p:ph type="title"/>
          </p:nvPr>
        </p:nvSpPr>
        <p:spPr/>
        <p:txBody>
          <a:bodyPr/>
          <a:lstStyle/>
          <a:p>
            <a:r>
              <a:rPr lang="en-US" dirty="0"/>
              <a:t>Nonalcoholic Fatty Liver Disease</a:t>
            </a:r>
            <a:r>
              <a:rPr lang="en-GB" dirty="0"/>
              <a:t> is Strongly Associated with Obesity and Diabetes, Growing Burdens of Disease</a:t>
            </a:r>
            <a:endParaRPr lang="es-ES" dirty="0"/>
          </a:p>
        </p:txBody>
      </p:sp>
      <p:sp>
        <p:nvSpPr>
          <p:cNvPr id="3" name="Slide Number Placeholder 2">
            <a:extLst>
              <a:ext uri="{FF2B5EF4-FFF2-40B4-BE49-F238E27FC236}">
                <a16:creationId xmlns:a16="http://schemas.microsoft.com/office/drawing/2014/main" id="{8DEAF8F8-F8A8-47D2-9404-5596CF04A470}"/>
              </a:ext>
            </a:extLst>
          </p:cNvPr>
          <p:cNvSpPr>
            <a:spLocks noGrp="1"/>
          </p:cNvSpPr>
          <p:nvPr>
            <p:ph type="sldNum" sz="quarter" idx="12"/>
          </p:nvPr>
        </p:nvSpPr>
        <p:spPr/>
        <p:txBody>
          <a:bodyPr/>
          <a:lstStyle/>
          <a:p>
            <a:fld id="{CADEBDAC-4AB6-BB4D-B369-93AFCDEF87B0}" type="slidenum">
              <a:rPr lang="en-US" smtClean="0"/>
              <a:pPr/>
              <a:t>6</a:t>
            </a:fld>
            <a:endParaRPr lang="en-US" dirty="0"/>
          </a:p>
        </p:txBody>
      </p:sp>
      <p:sp>
        <p:nvSpPr>
          <p:cNvPr id="222" name="Text Placeholder 221">
            <a:extLst>
              <a:ext uri="{FF2B5EF4-FFF2-40B4-BE49-F238E27FC236}">
                <a16:creationId xmlns:a16="http://schemas.microsoft.com/office/drawing/2014/main" id="{D0775523-FA0C-4C96-8452-81762C51668B}"/>
              </a:ext>
            </a:extLst>
          </p:cNvPr>
          <p:cNvSpPr>
            <a:spLocks noGrp="1"/>
          </p:cNvSpPr>
          <p:nvPr>
            <p:ph type="body" sz="quarter" idx="19"/>
          </p:nvPr>
        </p:nvSpPr>
        <p:spPr>
          <a:xfrm>
            <a:off x="304800" y="6352401"/>
            <a:ext cx="10179050" cy="276999"/>
          </a:xfrm>
        </p:spPr>
        <p:txBody>
          <a:bodyPr/>
          <a:lstStyle/>
          <a:p>
            <a:r>
              <a:rPr lang="en-US" dirty="0"/>
              <a:t>NAFLD, nonalcoholic fatty liver disease; NASH, nonalcoholic steatohepatitis; T2DM, type 2 diabetes mellitus.</a:t>
            </a:r>
            <a:br>
              <a:rPr lang="en-US" dirty="0"/>
            </a:br>
            <a:r>
              <a:rPr lang="en-US" dirty="0"/>
              <a:t>1. </a:t>
            </a:r>
            <a:r>
              <a:rPr lang="en-US" dirty="0" err="1"/>
              <a:t>Younossi</a:t>
            </a:r>
            <a:r>
              <a:rPr lang="en-US" dirty="0"/>
              <a:t> ZM, et al. Hepatology. 2016;64(1):73–84; 2. </a:t>
            </a:r>
            <a:r>
              <a:rPr lang="en-US" dirty="0" err="1"/>
              <a:t>Younossi</a:t>
            </a:r>
            <a:r>
              <a:rPr lang="en-US" dirty="0"/>
              <a:t> ZM, et al. J </a:t>
            </a:r>
            <a:r>
              <a:rPr lang="en-US" dirty="0" err="1"/>
              <a:t>Hepatol</a:t>
            </a:r>
            <a:r>
              <a:rPr lang="en-US" dirty="0"/>
              <a:t>. 2019;71(4):793–801; 3. </a:t>
            </a:r>
            <a:r>
              <a:rPr lang="en-US" dirty="0" err="1"/>
              <a:t>Polyzos</a:t>
            </a:r>
            <a:r>
              <a:rPr lang="en-US" dirty="0"/>
              <a:t> SA, et al. Metabolism. 2019;92:82–97.</a:t>
            </a:r>
          </a:p>
        </p:txBody>
      </p:sp>
      <p:grpSp>
        <p:nvGrpSpPr>
          <p:cNvPr id="219" name="Group 218">
            <a:extLst>
              <a:ext uri="{FF2B5EF4-FFF2-40B4-BE49-F238E27FC236}">
                <a16:creationId xmlns:a16="http://schemas.microsoft.com/office/drawing/2014/main" id="{1839B884-C32D-486C-9948-DB5E21981FDA}"/>
              </a:ext>
            </a:extLst>
          </p:cNvPr>
          <p:cNvGrpSpPr/>
          <p:nvPr/>
        </p:nvGrpSpPr>
        <p:grpSpPr>
          <a:xfrm>
            <a:off x="9103181" y="1352861"/>
            <a:ext cx="2592515" cy="770782"/>
            <a:chOff x="-2038613" y="458741"/>
            <a:chExt cx="2592515" cy="770782"/>
          </a:xfrm>
        </p:grpSpPr>
        <p:sp>
          <p:nvSpPr>
            <p:cNvPr id="220" name="Freeform 49">
              <a:extLst>
                <a:ext uri="{FF2B5EF4-FFF2-40B4-BE49-F238E27FC236}">
                  <a16:creationId xmlns:a16="http://schemas.microsoft.com/office/drawing/2014/main" id="{74492AFE-8F2F-40B7-A0EC-266DCA54DA38}"/>
                </a:ext>
              </a:extLst>
            </p:cNvPr>
            <p:cNvSpPr>
              <a:spLocks/>
            </p:cNvSpPr>
            <p:nvPr/>
          </p:nvSpPr>
          <p:spPr bwMode="auto">
            <a:xfrm>
              <a:off x="-2038613" y="458741"/>
              <a:ext cx="1169970" cy="707200"/>
            </a:xfrm>
            <a:custGeom>
              <a:avLst/>
              <a:gdLst>
                <a:gd name="T0" fmla="*/ 2584 w 4353"/>
                <a:gd name="T1" fmla="*/ 201 h 2953"/>
                <a:gd name="T2" fmla="*/ 2512 w 4353"/>
                <a:gd name="T3" fmla="*/ 201 h 2953"/>
                <a:gd name="T4" fmla="*/ 2345 w 4353"/>
                <a:gd name="T5" fmla="*/ 231 h 2953"/>
                <a:gd name="T6" fmla="*/ 2299 w 4353"/>
                <a:gd name="T7" fmla="*/ 372 h 2953"/>
                <a:gd name="T8" fmla="*/ 2325 w 4353"/>
                <a:gd name="T9" fmla="*/ 396 h 2953"/>
                <a:gd name="T10" fmla="*/ 2371 w 4353"/>
                <a:gd name="T11" fmla="*/ 456 h 2953"/>
                <a:gd name="T12" fmla="*/ 2413 w 4353"/>
                <a:gd name="T13" fmla="*/ 641 h 2953"/>
                <a:gd name="T14" fmla="*/ 2467 w 4353"/>
                <a:gd name="T15" fmla="*/ 1436 h 2953"/>
                <a:gd name="T16" fmla="*/ 2401 w 4353"/>
                <a:gd name="T17" fmla="*/ 1582 h 2953"/>
                <a:gd name="T18" fmla="*/ 2196 w 4353"/>
                <a:gd name="T19" fmla="*/ 1709 h 2953"/>
                <a:gd name="T20" fmla="*/ 1887 w 4353"/>
                <a:gd name="T21" fmla="*/ 1855 h 2953"/>
                <a:gd name="T22" fmla="*/ 1642 w 4353"/>
                <a:gd name="T23" fmla="*/ 2035 h 2953"/>
                <a:gd name="T24" fmla="*/ 1142 w 4353"/>
                <a:gd name="T25" fmla="*/ 2551 h 2953"/>
                <a:gd name="T26" fmla="*/ 835 w 4353"/>
                <a:gd name="T27" fmla="*/ 2866 h 2953"/>
                <a:gd name="T28" fmla="*/ 551 w 4353"/>
                <a:gd name="T29" fmla="*/ 2809 h 2953"/>
                <a:gd name="T30" fmla="*/ 262 w 4353"/>
                <a:gd name="T31" fmla="*/ 2058 h 2953"/>
                <a:gd name="T32" fmla="*/ 101 w 4353"/>
                <a:gd name="T33" fmla="*/ 1623 h 2953"/>
                <a:gd name="T34" fmla="*/ 17 w 4353"/>
                <a:gd name="T35" fmla="*/ 1308 h 2953"/>
                <a:gd name="T36" fmla="*/ 138 w 4353"/>
                <a:gd name="T37" fmla="*/ 632 h 2953"/>
                <a:gd name="T38" fmla="*/ 473 w 4353"/>
                <a:gd name="T39" fmla="*/ 285 h 2953"/>
                <a:gd name="T40" fmla="*/ 1194 w 4353"/>
                <a:gd name="T41" fmla="*/ 29 h 2953"/>
                <a:gd name="T42" fmla="*/ 1900 w 4353"/>
                <a:gd name="T43" fmla="*/ 41 h 2953"/>
                <a:gd name="T44" fmla="*/ 2242 w 4353"/>
                <a:gd name="T45" fmla="*/ 64 h 2953"/>
                <a:gd name="T46" fmla="*/ 2690 w 4353"/>
                <a:gd name="T47" fmla="*/ 72 h 2953"/>
                <a:gd name="T48" fmla="*/ 3364 w 4353"/>
                <a:gd name="T49" fmla="*/ 95 h 2953"/>
                <a:gd name="T50" fmla="*/ 3942 w 4353"/>
                <a:gd name="T51" fmla="*/ 134 h 2953"/>
                <a:gd name="T52" fmla="*/ 4211 w 4353"/>
                <a:gd name="T53" fmla="*/ 161 h 2953"/>
                <a:gd name="T54" fmla="*/ 4318 w 4353"/>
                <a:gd name="T55" fmla="*/ 337 h 2953"/>
                <a:gd name="T56" fmla="*/ 4234 w 4353"/>
                <a:gd name="T57" fmla="*/ 476 h 2953"/>
                <a:gd name="T58" fmla="*/ 3491 w 4353"/>
                <a:gd name="T59" fmla="*/ 1137 h 2953"/>
                <a:gd name="T60" fmla="*/ 2926 w 4353"/>
                <a:gd name="T61" fmla="*/ 1432 h 2953"/>
                <a:gd name="T62" fmla="*/ 2706 w 4353"/>
                <a:gd name="T63" fmla="*/ 1442 h 2953"/>
                <a:gd name="T64" fmla="*/ 2594 w 4353"/>
                <a:gd name="T65" fmla="*/ 1354 h 2953"/>
                <a:gd name="T66" fmla="*/ 2548 w 4353"/>
                <a:gd name="T67" fmla="*/ 1204 h 2953"/>
                <a:gd name="T68" fmla="*/ 2494 w 4353"/>
                <a:gd name="T69" fmla="*/ 607 h 2953"/>
                <a:gd name="T70" fmla="*/ 2577 w 4353"/>
                <a:gd name="T71" fmla="*/ 219 h 2953"/>
                <a:gd name="T72" fmla="*/ 2584 w 4353"/>
                <a:gd name="T73" fmla="*/ 201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53" h="2953">
                  <a:moveTo>
                    <a:pt x="2584" y="201"/>
                  </a:moveTo>
                  <a:cubicBezTo>
                    <a:pt x="2558" y="201"/>
                    <a:pt x="2534" y="198"/>
                    <a:pt x="2512" y="201"/>
                  </a:cubicBezTo>
                  <a:cubicBezTo>
                    <a:pt x="2456" y="209"/>
                    <a:pt x="2400" y="218"/>
                    <a:pt x="2345" y="231"/>
                  </a:cubicBezTo>
                  <a:cubicBezTo>
                    <a:pt x="2284" y="245"/>
                    <a:pt x="2260" y="322"/>
                    <a:pt x="2299" y="372"/>
                  </a:cubicBezTo>
                  <a:cubicBezTo>
                    <a:pt x="2306" y="381"/>
                    <a:pt x="2315" y="390"/>
                    <a:pt x="2325" y="396"/>
                  </a:cubicBezTo>
                  <a:cubicBezTo>
                    <a:pt x="2350" y="409"/>
                    <a:pt x="2365" y="430"/>
                    <a:pt x="2371" y="456"/>
                  </a:cubicBezTo>
                  <a:cubicBezTo>
                    <a:pt x="2387" y="517"/>
                    <a:pt x="2404" y="578"/>
                    <a:pt x="2413" y="641"/>
                  </a:cubicBezTo>
                  <a:cubicBezTo>
                    <a:pt x="2451" y="904"/>
                    <a:pt x="2463" y="1170"/>
                    <a:pt x="2467" y="1436"/>
                  </a:cubicBezTo>
                  <a:cubicBezTo>
                    <a:pt x="2468" y="1497"/>
                    <a:pt x="2445" y="1543"/>
                    <a:pt x="2401" y="1582"/>
                  </a:cubicBezTo>
                  <a:cubicBezTo>
                    <a:pt x="2341" y="1637"/>
                    <a:pt x="2269" y="1674"/>
                    <a:pt x="2196" y="1709"/>
                  </a:cubicBezTo>
                  <a:cubicBezTo>
                    <a:pt x="2094" y="1758"/>
                    <a:pt x="1990" y="1806"/>
                    <a:pt x="1887" y="1855"/>
                  </a:cubicBezTo>
                  <a:cubicBezTo>
                    <a:pt x="1794" y="1900"/>
                    <a:pt x="1714" y="1962"/>
                    <a:pt x="1642" y="2035"/>
                  </a:cubicBezTo>
                  <a:cubicBezTo>
                    <a:pt x="1474" y="2206"/>
                    <a:pt x="1309" y="2379"/>
                    <a:pt x="1142" y="2551"/>
                  </a:cubicBezTo>
                  <a:cubicBezTo>
                    <a:pt x="1040" y="2656"/>
                    <a:pt x="940" y="2763"/>
                    <a:pt x="835" y="2866"/>
                  </a:cubicBezTo>
                  <a:cubicBezTo>
                    <a:pt x="745" y="2953"/>
                    <a:pt x="605" y="2924"/>
                    <a:pt x="551" y="2809"/>
                  </a:cubicBezTo>
                  <a:cubicBezTo>
                    <a:pt x="435" y="2566"/>
                    <a:pt x="346" y="2313"/>
                    <a:pt x="262" y="2058"/>
                  </a:cubicBezTo>
                  <a:cubicBezTo>
                    <a:pt x="213" y="1911"/>
                    <a:pt x="155" y="1768"/>
                    <a:pt x="101" y="1623"/>
                  </a:cubicBezTo>
                  <a:cubicBezTo>
                    <a:pt x="62" y="1521"/>
                    <a:pt x="24" y="1418"/>
                    <a:pt x="17" y="1308"/>
                  </a:cubicBezTo>
                  <a:cubicBezTo>
                    <a:pt x="0" y="1073"/>
                    <a:pt x="21" y="844"/>
                    <a:pt x="138" y="632"/>
                  </a:cubicBezTo>
                  <a:cubicBezTo>
                    <a:pt x="218" y="486"/>
                    <a:pt x="335" y="376"/>
                    <a:pt x="473" y="285"/>
                  </a:cubicBezTo>
                  <a:cubicBezTo>
                    <a:pt x="692" y="141"/>
                    <a:pt x="935" y="61"/>
                    <a:pt x="1194" y="29"/>
                  </a:cubicBezTo>
                  <a:cubicBezTo>
                    <a:pt x="1430" y="0"/>
                    <a:pt x="1664" y="9"/>
                    <a:pt x="1900" y="41"/>
                  </a:cubicBezTo>
                  <a:cubicBezTo>
                    <a:pt x="2013" y="57"/>
                    <a:pt x="2128" y="59"/>
                    <a:pt x="2242" y="64"/>
                  </a:cubicBezTo>
                  <a:cubicBezTo>
                    <a:pt x="2392" y="69"/>
                    <a:pt x="2541" y="74"/>
                    <a:pt x="2690" y="72"/>
                  </a:cubicBezTo>
                  <a:cubicBezTo>
                    <a:pt x="2915" y="68"/>
                    <a:pt x="3139" y="83"/>
                    <a:pt x="3364" y="95"/>
                  </a:cubicBezTo>
                  <a:cubicBezTo>
                    <a:pt x="3557" y="106"/>
                    <a:pt x="3749" y="119"/>
                    <a:pt x="3942" y="134"/>
                  </a:cubicBezTo>
                  <a:cubicBezTo>
                    <a:pt x="4032" y="140"/>
                    <a:pt x="4121" y="150"/>
                    <a:pt x="4211" y="161"/>
                  </a:cubicBezTo>
                  <a:cubicBezTo>
                    <a:pt x="4315" y="174"/>
                    <a:pt x="4353" y="237"/>
                    <a:pt x="4318" y="337"/>
                  </a:cubicBezTo>
                  <a:cubicBezTo>
                    <a:pt x="4299" y="389"/>
                    <a:pt x="4272" y="436"/>
                    <a:pt x="4234" y="476"/>
                  </a:cubicBezTo>
                  <a:cubicBezTo>
                    <a:pt x="4009" y="721"/>
                    <a:pt x="3765" y="946"/>
                    <a:pt x="3491" y="1137"/>
                  </a:cubicBezTo>
                  <a:cubicBezTo>
                    <a:pt x="3316" y="1259"/>
                    <a:pt x="3127" y="1358"/>
                    <a:pt x="2926" y="1432"/>
                  </a:cubicBezTo>
                  <a:cubicBezTo>
                    <a:pt x="2854" y="1459"/>
                    <a:pt x="2780" y="1461"/>
                    <a:pt x="2706" y="1442"/>
                  </a:cubicBezTo>
                  <a:cubicBezTo>
                    <a:pt x="2656" y="1428"/>
                    <a:pt x="2619" y="1399"/>
                    <a:pt x="2594" y="1354"/>
                  </a:cubicBezTo>
                  <a:cubicBezTo>
                    <a:pt x="2569" y="1307"/>
                    <a:pt x="2557" y="1256"/>
                    <a:pt x="2548" y="1204"/>
                  </a:cubicBezTo>
                  <a:cubicBezTo>
                    <a:pt x="2516" y="1006"/>
                    <a:pt x="2494" y="808"/>
                    <a:pt x="2494" y="607"/>
                  </a:cubicBezTo>
                  <a:cubicBezTo>
                    <a:pt x="2494" y="472"/>
                    <a:pt x="2523" y="343"/>
                    <a:pt x="2577" y="219"/>
                  </a:cubicBezTo>
                  <a:cubicBezTo>
                    <a:pt x="2579" y="214"/>
                    <a:pt x="2581" y="209"/>
                    <a:pt x="2584" y="201"/>
                  </a:cubicBezTo>
                  <a:close/>
                </a:path>
              </a:pathLst>
            </a:custGeom>
            <a:solidFill>
              <a:schemeClr val="tx1"/>
            </a:solidFill>
            <a:ln>
              <a:solidFill>
                <a:srgbClr val="35436E"/>
              </a:solidFill>
            </a:ln>
          </p:spPr>
          <p:txBody>
            <a:bodyPr vert="horz" wrap="square" lIns="91440" tIns="45720" rIns="91440" bIns="45720" numCol="1" anchor="t" anchorCtr="0" compatLnSpc="1">
              <a:prstTxWarp prst="textNoShape">
                <a:avLst/>
              </a:prstTxWarp>
            </a:bodyPr>
            <a:lstStyle/>
            <a:p>
              <a:endParaRPr lang="en-US" dirty="0">
                <a:latin typeface="Calibri" panose="020F0502020204030204" pitchFamily="34" charset="0"/>
                <a:cs typeface="Calibri" panose="020F0502020204030204" pitchFamily="34" charset="0"/>
              </a:endParaRPr>
            </a:p>
          </p:txBody>
        </p:sp>
        <p:sp>
          <p:nvSpPr>
            <p:cNvPr id="221" name="Rectangle 220">
              <a:extLst>
                <a:ext uri="{FF2B5EF4-FFF2-40B4-BE49-F238E27FC236}">
                  <a16:creationId xmlns:a16="http://schemas.microsoft.com/office/drawing/2014/main" id="{AA2B94BA-1C06-48CF-9AE1-6E061EB69ECC}"/>
                </a:ext>
              </a:extLst>
            </p:cNvPr>
            <p:cNvSpPr/>
            <p:nvPr/>
          </p:nvSpPr>
          <p:spPr>
            <a:xfrm>
              <a:off x="-1791776" y="781443"/>
              <a:ext cx="2345678" cy="44808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solidFill>
                    <a:schemeClr val="tx1"/>
                  </a:solidFill>
                  <a:latin typeface="Calibri" panose="020F0502020204030204" pitchFamily="34" charset="0"/>
                  <a:cs typeface="Calibri" panose="020F0502020204030204" pitchFamily="34" charset="0"/>
                </a:rPr>
                <a:t>Worldwide prevalence of NAFLD is </a:t>
              </a:r>
              <a:r>
                <a:rPr lang="en-US" sz="1300" b="1" dirty="0">
                  <a:solidFill>
                    <a:srgbClr val="C00000"/>
                  </a:solidFill>
                  <a:latin typeface="Calibri" panose="020F0502020204030204" pitchFamily="34" charset="0"/>
                  <a:cs typeface="Calibri" panose="020F0502020204030204" pitchFamily="34" charset="0"/>
                </a:rPr>
                <a:t>25%</a:t>
              </a:r>
              <a:r>
                <a:rPr lang="en-US" sz="1300" baseline="30000" dirty="0">
                  <a:solidFill>
                    <a:schemeClr val="tx1"/>
                  </a:solidFill>
                  <a:latin typeface="Calibri" panose="020F0502020204030204" pitchFamily="34" charset="0"/>
                  <a:cs typeface="Calibri" panose="020F0502020204030204" pitchFamily="34" charset="0"/>
                </a:rPr>
                <a:t>1</a:t>
              </a:r>
              <a:endParaRPr lang="en-US" sz="1300" b="1" dirty="0">
                <a:solidFill>
                  <a:srgbClr val="C00000"/>
                </a:solidFill>
                <a:latin typeface="Calibri" panose="020F0502020204030204" pitchFamily="34" charset="0"/>
                <a:cs typeface="Calibri" panose="020F0502020204030204" pitchFamily="34" charset="0"/>
              </a:endParaRPr>
            </a:p>
          </p:txBody>
        </p:sp>
      </p:grpSp>
      <p:grpSp>
        <p:nvGrpSpPr>
          <p:cNvPr id="223" name="Group 39">
            <a:extLst>
              <a:ext uri="{FF2B5EF4-FFF2-40B4-BE49-F238E27FC236}">
                <a16:creationId xmlns:a16="http://schemas.microsoft.com/office/drawing/2014/main" id="{3BFF3883-95A1-4CF2-89D5-6346CA55F385}"/>
              </a:ext>
            </a:extLst>
          </p:cNvPr>
          <p:cNvGrpSpPr>
            <a:grpSpLocks noChangeAspect="1"/>
          </p:cNvGrpSpPr>
          <p:nvPr/>
        </p:nvGrpSpPr>
        <p:grpSpPr bwMode="auto">
          <a:xfrm>
            <a:off x="9076450" y="2494942"/>
            <a:ext cx="489771" cy="850258"/>
            <a:chOff x="2024" y="-6"/>
            <a:chExt cx="1710" cy="3246"/>
          </a:xfrm>
        </p:grpSpPr>
        <p:sp>
          <p:nvSpPr>
            <p:cNvPr id="225" name="Freeform 40">
              <a:extLst>
                <a:ext uri="{FF2B5EF4-FFF2-40B4-BE49-F238E27FC236}">
                  <a16:creationId xmlns:a16="http://schemas.microsoft.com/office/drawing/2014/main" id="{4A071D3B-B173-4901-ABE0-317C10AB608A}"/>
                </a:ext>
              </a:extLst>
            </p:cNvPr>
            <p:cNvSpPr>
              <a:spLocks noEditPoints="1"/>
            </p:cNvSpPr>
            <p:nvPr/>
          </p:nvSpPr>
          <p:spPr bwMode="auto">
            <a:xfrm>
              <a:off x="2024" y="-6"/>
              <a:ext cx="1710" cy="2514"/>
            </a:xfrm>
            <a:custGeom>
              <a:avLst/>
              <a:gdLst>
                <a:gd name="T0" fmla="*/ 2462 w 2463"/>
                <a:gd name="T1" fmla="*/ 1713 h 3626"/>
                <a:gd name="T2" fmla="*/ 2462 w 2463"/>
                <a:gd name="T3" fmla="*/ 2663 h 3626"/>
                <a:gd name="T4" fmla="*/ 2416 w 2463"/>
                <a:gd name="T5" fmla="*/ 3053 h 3626"/>
                <a:gd name="T6" fmla="*/ 2013 w 2463"/>
                <a:gd name="T7" fmla="*/ 3501 h 3626"/>
                <a:gd name="T8" fmla="*/ 1557 w 2463"/>
                <a:gd name="T9" fmla="*/ 3605 h 3626"/>
                <a:gd name="T10" fmla="*/ 962 w 2463"/>
                <a:gd name="T11" fmla="*/ 3609 h 3626"/>
                <a:gd name="T12" fmla="*/ 479 w 2463"/>
                <a:gd name="T13" fmla="*/ 3498 h 3626"/>
                <a:gd name="T14" fmla="*/ 27 w 2463"/>
                <a:gd name="T15" fmla="*/ 2931 h 3626"/>
                <a:gd name="T16" fmla="*/ 0 w 2463"/>
                <a:gd name="T17" fmla="*/ 2613 h 3626"/>
                <a:gd name="T18" fmla="*/ 0 w 2463"/>
                <a:gd name="T19" fmla="*/ 803 h 3626"/>
                <a:gd name="T20" fmla="*/ 64 w 2463"/>
                <a:gd name="T21" fmla="*/ 482 h 3626"/>
                <a:gd name="T22" fmla="*/ 338 w 2463"/>
                <a:gd name="T23" fmla="*/ 204 h 3626"/>
                <a:gd name="T24" fmla="*/ 922 w 2463"/>
                <a:gd name="T25" fmla="*/ 21 h 3626"/>
                <a:gd name="T26" fmla="*/ 1613 w 2463"/>
                <a:gd name="T27" fmla="*/ 30 h 3626"/>
                <a:gd name="T28" fmla="*/ 2233 w 2463"/>
                <a:gd name="T29" fmla="*/ 253 h 3626"/>
                <a:gd name="T30" fmla="*/ 2459 w 2463"/>
                <a:gd name="T31" fmla="*/ 645 h 3626"/>
                <a:gd name="T32" fmla="*/ 2462 w 2463"/>
                <a:gd name="T33" fmla="*/ 757 h 3626"/>
                <a:gd name="T34" fmla="*/ 2463 w 2463"/>
                <a:gd name="T35" fmla="*/ 1713 h 3626"/>
                <a:gd name="T36" fmla="*/ 2462 w 2463"/>
                <a:gd name="T37" fmla="*/ 1713 h 3626"/>
                <a:gd name="T38" fmla="*/ 212 w 2463"/>
                <a:gd name="T39" fmla="*/ 1308 h 3626"/>
                <a:gd name="T40" fmla="*/ 212 w 2463"/>
                <a:gd name="T41" fmla="*/ 1704 h 3626"/>
                <a:gd name="T42" fmla="*/ 352 w 2463"/>
                <a:gd name="T43" fmla="*/ 2072 h 3626"/>
                <a:gd name="T44" fmla="*/ 759 w 2463"/>
                <a:gd name="T45" fmla="*/ 2332 h 3626"/>
                <a:gd name="T46" fmla="*/ 1744 w 2463"/>
                <a:gd name="T47" fmla="*/ 2317 h 3626"/>
                <a:gd name="T48" fmla="*/ 2114 w 2463"/>
                <a:gd name="T49" fmla="*/ 2069 h 3626"/>
                <a:gd name="T50" fmla="*/ 2250 w 2463"/>
                <a:gd name="T51" fmla="*/ 1730 h 3626"/>
                <a:gd name="T52" fmla="*/ 2251 w 2463"/>
                <a:gd name="T53" fmla="*/ 938 h 3626"/>
                <a:gd name="T54" fmla="*/ 2130 w 2463"/>
                <a:gd name="T55" fmla="*/ 603 h 3626"/>
                <a:gd name="T56" fmla="*/ 1791 w 2463"/>
                <a:gd name="T57" fmla="*/ 359 h 3626"/>
                <a:gd name="T58" fmla="*/ 712 w 2463"/>
                <a:gd name="T59" fmla="*/ 343 h 3626"/>
                <a:gd name="T60" fmla="*/ 354 w 2463"/>
                <a:gd name="T61" fmla="*/ 577 h 3626"/>
                <a:gd name="T62" fmla="*/ 211 w 2463"/>
                <a:gd name="T63" fmla="*/ 944 h 3626"/>
                <a:gd name="T64" fmla="*/ 212 w 2463"/>
                <a:gd name="T65" fmla="*/ 1308 h 3626"/>
                <a:gd name="T66" fmla="*/ 1552 w 2463"/>
                <a:gd name="T67" fmla="*/ 2987 h 3626"/>
                <a:gd name="T68" fmla="*/ 1232 w 2463"/>
                <a:gd name="T69" fmla="*/ 2666 h 3626"/>
                <a:gd name="T70" fmla="*/ 910 w 2463"/>
                <a:gd name="T71" fmla="*/ 2987 h 3626"/>
                <a:gd name="T72" fmla="*/ 1230 w 2463"/>
                <a:gd name="T73" fmla="*/ 3308 h 3626"/>
                <a:gd name="T74" fmla="*/ 1552 w 2463"/>
                <a:gd name="T75" fmla="*/ 2987 h 3626"/>
                <a:gd name="T76" fmla="*/ 484 w 2463"/>
                <a:gd name="T77" fmla="*/ 3118 h 3626"/>
                <a:gd name="T78" fmla="*/ 711 w 2463"/>
                <a:gd name="T79" fmla="*/ 2893 h 3626"/>
                <a:gd name="T80" fmla="*/ 485 w 2463"/>
                <a:gd name="T81" fmla="*/ 2666 h 3626"/>
                <a:gd name="T82" fmla="*/ 258 w 2463"/>
                <a:gd name="T83" fmla="*/ 2892 h 3626"/>
                <a:gd name="T84" fmla="*/ 484 w 2463"/>
                <a:gd name="T85" fmla="*/ 3118 h 3626"/>
                <a:gd name="T86" fmla="*/ 1978 w 2463"/>
                <a:gd name="T87" fmla="*/ 3118 h 3626"/>
                <a:gd name="T88" fmla="*/ 2204 w 2463"/>
                <a:gd name="T89" fmla="*/ 2892 h 3626"/>
                <a:gd name="T90" fmla="*/ 1978 w 2463"/>
                <a:gd name="T91" fmla="*/ 2666 h 3626"/>
                <a:gd name="T92" fmla="*/ 1752 w 2463"/>
                <a:gd name="T93" fmla="*/ 2892 h 3626"/>
                <a:gd name="T94" fmla="*/ 1978 w 2463"/>
                <a:gd name="T95" fmla="*/ 3118 h 3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3" h="3626">
                  <a:moveTo>
                    <a:pt x="2462" y="1713"/>
                  </a:moveTo>
                  <a:cubicBezTo>
                    <a:pt x="2462" y="2030"/>
                    <a:pt x="2463" y="2346"/>
                    <a:pt x="2462" y="2663"/>
                  </a:cubicBezTo>
                  <a:cubicBezTo>
                    <a:pt x="2461" y="2794"/>
                    <a:pt x="2451" y="2925"/>
                    <a:pt x="2416" y="3053"/>
                  </a:cubicBezTo>
                  <a:cubicBezTo>
                    <a:pt x="2356" y="3269"/>
                    <a:pt x="2219" y="3416"/>
                    <a:pt x="2013" y="3501"/>
                  </a:cubicBezTo>
                  <a:cubicBezTo>
                    <a:pt x="1867" y="3562"/>
                    <a:pt x="1714" y="3590"/>
                    <a:pt x="1557" y="3605"/>
                  </a:cubicBezTo>
                  <a:cubicBezTo>
                    <a:pt x="1359" y="3624"/>
                    <a:pt x="1161" y="3626"/>
                    <a:pt x="962" y="3609"/>
                  </a:cubicBezTo>
                  <a:cubicBezTo>
                    <a:pt x="796" y="3594"/>
                    <a:pt x="633" y="3564"/>
                    <a:pt x="479" y="3498"/>
                  </a:cubicBezTo>
                  <a:cubicBezTo>
                    <a:pt x="227" y="3390"/>
                    <a:pt x="79" y="3199"/>
                    <a:pt x="27" y="2931"/>
                  </a:cubicBezTo>
                  <a:cubicBezTo>
                    <a:pt x="7" y="2826"/>
                    <a:pt x="0" y="2720"/>
                    <a:pt x="0" y="2613"/>
                  </a:cubicBezTo>
                  <a:cubicBezTo>
                    <a:pt x="0" y="2010"/>
                    <a:pt x="0" y="1406"/>
                    <a:pt x="0" y="803"/>
                  </a:cubicBezTo>
                  <a:cubicBezTo>
                    <a:pt x="0" y="692"/>
                    <a:pt x="16" y="584"/>
                    <a:pt x="64" y="482"/>
                  </a:cubicBezTo>
                  <a:cubicBezTo>
                    <a:pt x="124" y="359"/>
                    <a:pt x="222" y="273"/>
                    <a:pt x="338" y="204"/>
                  </a:cubicBezTo>
                  <a:cubicBezTo>
                    <a:pt x="518" y="98"/>
                    <a:pt x="715" y="41"/>
                    <a:pt x="922" y="21"/>
                  </a:cubicBezTo>
                  <a:cubicBezTo>
                    <a:pt x="1153" y="0"/>
                    <a:pt x="1383" y="2"/>
                    <a:pt x="1613" y="30"/>
                  </a:cubicBezTo>
                  <a:cubicBezTo>
                    <a:pt x="1837" y="56"/>
                    <a:pt x="2044" y="125"/>
                    <a:pt x="2233" y="253"/>
                  </a:cubicBezTo>
                  <a:cubicBezTo>
                    <a:pt x="2374" y="348"/>
                    <a:pt x="2449" y="477"/>
                    <a:pt x="2459" y="645"/>
                  </a:cubicBezTo>
                  <a:cubicBezTo>
                    <a:pt x="2461" y="682"/>
                    <a:pt x="2462" y="720"/>
                    <a:pt x="2462" y="757"/>
                  </a:cubicBezTo>
                  <a:cubicBezTo>
                    <a:pt x="2463" y="1076"/>
                    <a:pt x="2463" y="1394"/>
                    <a:pt x="2463" y="1713"/>
                  </a:cubicBezTo>
                  <a:cubicBezTo>
                    <a:pt x="2462" y="1713"/>
                    <a:pt x="2462" y="1713"/>
                    <a:pt x="2462" y="1713"/>
                  </a:cubicBezTo>
                  <a:close/>
                  <a:moveTo>
                    <a:pt x="212" y="1308"/>
                  </a:moveTo>
                  <a:cubicBezTo>
                    <a:pt x="212" y="1440"/>
                    <a:pt x="213" y="1572"/>
                    <a:pt x="212" y="1704"/>
                  </a:cubicBezTo>
                  <a:cubicBezTo>
                    <a:pt x="209" y="1846"/>
                    <a:pt x="259" y="1967"/>
                    <a:pt x="352" y="2072"/>
                  </a:cubicBezTo>
                  <a:cubicBezTo>
                    <a:pt x="462" y="2198"/>
                    <a:pt x="602" y="2279"/>
                    <a:pt x="759" y="2332"/>
                  </a:cubicBezTo>
                  <a:cubicBezTo>
                    <a:pt x="1088" y="2442"/>
                    <a:pt x="1418" y="2439"/>
                    <a:pt x="1744" y="2317"/>
                  </a:cubicBezTo>
                  <a:cubicBezTo>
                    <a:pt x="1886" y="2264"/>
                    <a:pt x="2013" y="2185"/>
                    <a:pt x="2114" y="2069"/>
                  </a:cubicBezTo>
                  <a:cubicBezTo>
                    <a:pt x="2198" y="1972"/>
                    <a:pt x="2250" y="1860"/>
                    <a:pt x="2250" y="1730"/>
                  </a:cubicBezTo>
                  <a:cubicBezTo>
                    <a:pt x="2251" y="1466"/>
                    <a:pt x="2249" y="1202"/>
                    <a:pt x="2251" y="938"/>
                  </a:cubicBezTo>
                  <a:cubicBezTo>
                    <a:pt x="2252" y="810"/>
                    <a:pt x="2210" y="700"/>
                    <a:pt x="2130" y="603"/>
                  </a:cubicBezTo>
                  <a:cubicBezTo>
                    <a:pt x="2039" y="491"/>
                    <a:pt x="1923" y="413"/>
                    <a:pt x="1791" y="359"/>
                  </a:cubicBezTo>
                  <a:cubicBezTo>
                    <a:pt x="1434" y="214"/>
                    <a:pt x="1073" y="211"/>
                    <a:pt x="712" y="343"/>
                  </a:cubicBezTo>
                  <a:cubicBezTo>
                    <a:pt x="575" y="393"/>
                    <a:pt x="453" y="468"/>
                    <a:pt x="354" y="577"/>
                  </a:cubicBezTo>
                  <a:cubicBezTo>
                    <a:pt x="260" y="681"/>
                    <a:pt x="209" y="802"/>
                    <a:pt x="211" y="944"/>
                  </a:cubicBezTo>
                  <a:cubicBezTo>
                    <a:pt x="214" y="1066"/>
                    <a:pt x="212" y="1187"/>
                    <a:pt x="212" y="1308"/>
                  </a:cubicBezTo>
                  <a:close/>
                  <a:moveTo>
                    <a:pt x="1552" y="2987"/>
                  </a:moveTo>
                  <a:cubicBezTo>
                    <a:pt x="1552" y="2810"/>
                    <a:pt x="1409" y="2666"/>
                    <a:pt x="1232" y="2666"/>
                  </a:cubicBezTo>
                  <a:cubicBezTo>
                    <a:pt x="1054" y="2666"/>
                    <a:pt x="910" y="2809"/>
                    <a:pt x="910" y="2987"/>
                  </a:cubicBezTo>
                  <a:cubicBezTo>
                    <a:pt x="910" y="3164"/>
                    <a:pt x="1054" y="3308"/>
                    <a:pt x="1230" y="3308"/>
                  </a:cubicBezTo>
                  <a:cubicBezTo>
                    <a:pt x="1408" y="3309"/>
                    <a:pt x="1552" y="3165"/>
                    <a:pt x="1552" y="2987"/>
                  </a:cubicBezTo>
                  <a:close/>
                  <a:moveTo>
                    <a:pt x="484" y="3118"/>
                  </a:moveTo>
                  <a:cubicBezTo>
                    <a:pt x="609" y="3119"/>
                    <a:pt x="711" y="3017"/>
                    <a:pt x="711" y="2893"/>
                  </a:cubicBezTo>
                  <a:cubicBezTo>
                    <a:pt x="711" y="2768"/>
                    <a:pt x="610" y="2666"/>
                    <a:pt x="485" y="2666"/>
                  </a:cubicBezTo>
                  <a:cubicBezTo>
                    <a:pt x="360" y="2666"/>
                    <a:pt x="258" y="2767"/>
                    <a:pt x="258" y="2892"/>
                  </a:cubicBezTo>
                  <a:cubicBezTo>
                    <a:pt x="258" y="3017"/>
                    <a:pt x="359" y="3118"/>
                    <a:pt x="484" y="3118"/>
                  </a:cubicBezTo>
                  <a:close/>
                  <a:moveTo>
                    <a:pt x="1978" y="3118"/>
                  </a:moveTo>
                  <a:cubicBezTo>
                    <a:pt x="2104" y="3118"/>
                    <a:pt x="2204" y="3017"/>
                    <a:pt x="2204" y="2892"/>
                  </a:cubicBezTo>
                  <a:cubicBezTo>
                    <a:pt x="2204" y="2767"/>
                    <a:pt x="2103" y="2666"/>
                    <a:pt x="1978" y="2666"/>
                  </a:cubicBezTo>
                  <a:cubicBezTo>
                    <a:pt x="1853" y="2666"/>
                    <a:pt x="1752" y="2767"/>
                    <a:pt x="1752" y="2892"/>
                  </a:cubicBezTo>
                  <a:cubicBezTo>
                    <a:pt x="1752" y="3017"/>
                    <a:pt x="1853" y="3119"/>
                    <a:pt x="1978" y="3118"/>
                  </a:cubicBezTo>
                  <a:close/>
                </a:path>
              </a:pathLst>
            </a:custGeom>
            <a:solidFill>
              <a:schemeClr val="tx1"/>
            </a:solidFill>
            <a:ln>
              <a:solidFill>
                <a:srgbClr val="35436E"/>
              </a:solid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26" name="Freeform 41">
              <a:extLst>
                <a:ext uri="{FF2B5EF4-FFF2-40B4-BE49-F238E27FC236}">
                  <a16:creationId xmlns:a16="http://schemas.microsoft.com/office/drawing/2014/main" id="{A8D5BC7C-09BD-4EBC-A07B-11E269F3CBE8}"/>
                </a:ext>
              </a:extLst>
            </p:cNvPr>
            <p:cNvSpPr>
              <a:spLocks/>
            </p:cNvSpPr>
            <p:nvPr/>
          </p:nvSpPr>
          <p:spPr bwMode="auto">
            <a:xfrm>
              <a:off x="2769" y="2559"/>
              <a:ext cx="220" cy="681"/>
            </a:xfrm>
            <a:custGeom>
              <a:avLst/>
              <a:gdLst>
                <a:gd name="T0" fmla="*/ 0 w 317"/>
                <a:gd name="T1" fmla="*/ 0 h 983"/>
                <a:gd name="T2" fmla="*/ 317 w 317"/>
                <a:gd name="T3" fmla="*/ 0 h 983"/>
                <a:gd name="T4" fmla="*/ 317 w 317"/>
                <a:gd name="T5" fmla="*/ 983 h 983"/>
                <a:gd name="T6" fmla="*/ 0 w 317"/>
                <a:gd name="T7" fmla="*/ 983 h 983"/>
                <a:gd name="T8" fmla="*/ 0 w 317"/>
                <a:gd name="T9" fmla="*/ 0 h 983"/>
              </a:gdLst>
              <a:ahLst/>
              <a:cxnLst>
                <a:cxn ang="0">
                  <a:pos x="T0" y="T1"/>
                </a:cxn>
                <a:cxn ang="0">
                  <a:pos x="T2" y="T3"/>
                </a:cxn>
                <a:cxn ang="0">
                  <a:pos x="T4" y="T5"/>
                </a:cxn>
                <a:cxn ang="0">
                  <a:pos x="T6" y="T7"/>
                </a:cxn>
                <a:cxn ang="0">
                  <a:pos x="T8" y="T9"/>
                </a:cxn>
              </a:cxnLst>
              <a:rect l="0" t="0" r="r" b="b"/>
              <a:pathLst>
                <a:path w="317" h="983">
                  <a:moveTo>
                    <a:pt x="0" y="0"/>
                  </a:moveTo>
                  <a:cubicBezTo>
                    <a:pt x="107" y="0"/>
                    <a:pt x="211" y="0"/>
                    <a:pt x="317" y="0"/>
                  </a:cubicBezTo>
                  <a:cubicBezTo>
                    <a:pt x="317" y="328"/>
                    <a:pt x="317" y="654"/>
                    <a:pt x="317" y="983"/>
                  </a:cubicBezTo>
                  <a:cubicBezTo>
                    <a:pt x="212" y="983"/>
                    <a:pt x="107" y="983"/>
                    <a:pt x="0" y="983"/>
                  </a:cubicBezTo>
                  <a:cubicBezTo>
                    <a:pt x="0" y="655"/>
                    <a:pt x="0" y="329"/>
                    <a:pt x="0" y="0"/>
                  </a:cubicBezTo>
                  <a:close/>
                </a:path>
              </a:pathLst>
            </a:custGeom>
            <a:solidFill>
              <a:schemeClr val="tx1"/>
            </a:solidFill>
            <a:ln>
              <a:solidFill>
                <a:srgbClr val="35436E"/>
              </a:solidFill>
            </a:ln>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27" name="Freeform 42">
              <a:extLst>
                <a:ext uri="{FF2B5EF4-FFF2-40B4-BE49-F238E27FC236}">
                  <a16:creationId xmlns:a16="http://schemas.microsoft.com/office/drawing/2014/main" id="{82ED8D09-D7A4-4E62-A72D-27C0ED680142}"/>
                </a:ext>
              </a:extLst>
            </p:cNvPr>
            <p:cNvSpPr>
              <a:spLocks noEditPoints="1"/>
            </p:cNvSpPr>
            <p:nvPr/>
          </p:nvSpPr>
          <p:spPr bwMode="auto">
            <a:xfrm>
              <a:off x="2169" y="141"/>
              <a:ext cx="1419" cy="1546"/>
            </a:xfrm>
            <a:custGeom>
              <a:avLst/>
              <a:gdLst>
                <a:gd name="T0" fmla="*/ 3 w 2043"/>
                <a:gd name="T1" fmla="*/ 1097 h 2231"/>
                <a:gd name="T2" fmla="*/ 2 w 2043"/>
                <a:gd name="T3" fmla="*/ 733 h 2231"/>
                <a:gd name="T4" fmla="*/ 145 w 2043"/>
                <a:gd name="T5" fmla="*/ 366 h 2231"/>
                <a:gd name="T6" fmla="*/ 503 w 2043"/>
                <a:gd name="T7" fmla="*/ 132 h 2231"/>
                <a:gd name="T8" fmla="*/ 1582 w 2043"/>
                <a:gd name="T9" fmla="*/ 148 h 2231"/>
                <a:gd name="T10" fmla="*/ 1921 w 2043"/>
                <a:gd name="T11" fmla="*/ 392 h 2231"/>
                <a:gd name="T12" fmla="*/ 2042 w 2043"/>
                <a:gd name="T13" fmla="*/ 727 h 2231"/>
                <a:gd name="T14" fmla="*/ 2041 w 2043"/>
                <a:gd name="T15" fmla="*/ 1519 h 2231"/>
                <a:gd name="T16" fmla="*/ 1905 w 2043"/>
                <a:gd name="T17" fmla="*/ 1858 h 2231"/>
                <a:gd name="T18" fmla="*/ 1535 w 2043"/>
                <a:gd name="T19" fmla="*/ 2106 h 2231"/>
                <a:gd name="T20" fmla="*/ 550 w 2043"/>
                <a:gd name="T21" fmla="*/ 2121 h 2231"/>
                <a:gd name="T22" fmla="*/ 143 w 2043"/>
                <a:gd name="T23" fmla="*/ 1861 h 2231"/>
                <a:gd name="T24" fmla="*/ 3 w 2043"/>
                <a:gd name="T25" fmla="*/ 1493 h 2231"/>
                <a:gd name="T26" fmla="*/ 3 w 2043"/>
                <a:gd name="T27" fmla="*/ 1097 h 2231"/>
                <a:gd name="T28" fmla="*/ 1742 w 2043"/>
                <a:gd name="T29" fmla="*/ 461 h 2231"/>
                <a:gd name="T30" fmla="*/ 303 w 2043"/>
                <a:gd name="T31" fmla="*/ 461 h 2231"/>
                <a:gd name="T32" fmla="*/ 303 w 2043"/>
                <a:gd name="T33" fmla="*/ 1601 h 2231"/>
                <a:gd name="T34" fmla="*/ 1742 w 2043"/>
                <a:gd name="T35" fmla="*/ 1601 h 2231"/>
                <a:gd name="T36" fmla="*/ 1742 w 2043"/>
                <a:gd name="T37" fmla="*/ 461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3" h="2231">
                  <a:moveTo>
                    <a:pt x="3" y="1097"/>
                  </a:moveTo>
                  <a:cubicBezTo>
                    <a:pt x="3" y="976"/>
                    <a:pt x="5" y="855"/>
                    <a:pt x="2" y="733"/>
                  </a:cubicBezTo>
                  <a:cubicBezTo>
                    <a:pt x="0" y="591"/>
                    <a:pt x="51" y="470"/>
                    <a:pt x="145" y="366"/>
                  </a:cubicBezTo>
                  <a:cubicBezTo>
                    <a:pt x="244" y="257"/>
                    <a:pt x="366" y="182"/>
                    <a:pt x="503" y="132"/>
                  </a:cubicBezTo>
                  <a:cubicBezTo>
                    <a:pt x="864" y="0"/>
                    <a:pt x="1225" y="3"/>
                    <a:pt x="1582" y="148"/>
                  </a:cubicBezTo>
                  <a:cubicBezTo>
                    <a:pt x="1714" y="202"/>
                    <a:pt x="1830" y="280"/>
                    <a:pt x="1921" y="392"/>
                  </a:cubicBezTo>
                  <a:cubicBezTo>
                    <a:pt x="2001" y="489"/>
                    <a:pt x="2043" y="599"/>
                    <a:pt x="2042" y="727"/>
                  </a:cubicBezTo>
                  <a:cubicBezTo>
                    <a:pt x="2040" y="991"/>
                    <a:pt x="2042" y="1255"/>
                    <a:pt x="2041" y="1519"/>
                  </a:cubicBezTo>
                  <a:cubicBezTo>
                    <a:pt x="2041" y="1649"/>
                    <a:pt x="1989" y="1761"/>
                    <a:pt x="1905" y="1858"/>
                  </a:cubicBezTo>
                  <a:cubicBezTo>
                    <a:pt x="1804" y="1974"/>
                    <a:pt x="1677" y="2053"/>
                    <a:pt x="1535" y="2106"/>
                  </a:cubicBezTo>
                  <a:cubicBezTo>
                    <a:pt x="1209" y="2228"/>
                    <a:pt x="879" y="2231"/>
                    <a:pt x="550" y="2121"/>
                  </a:cubicBezTo>
                  <a:cubicBezTo>
                    <a:pt x="393" y="2068"/>
                    <a:pt x="253" y="1987"/>
                    <a:pt x="143" y="1861"/>
                  </a:cubicBezTo>
                  <a:cubicBezTo>
                    <a:pt x="50" y="1756"/>
                    <a:pt x="0" y="1635"/>
                    <a:pt x="3" y="1493"/>
                  </a:cubicBezTo>
                  <a:cubicBezTo>
                    <a:pt x="4" y="1361"/>
                    <a:pt x="3" y="1229"/>
                    <a:pt x="3" y="1097"/>
                  </a:cubicBezTo>
                  <a:close/>
                  <a:moveTo>
                    <a:pt x="1742" y="461"/>
                  </a:moveTo>
                  <a:cubicBezTo>
                    <a:pt x="1261" y="461"/>
                    <a:pt x="782" y="461"/>
                    <a:pt x="303" y="461"/>
                  </a:cubicBezTo>
                  <a:cubicBezTo>
                    <a:pt x="303" y="842"/>
                    <a:pt x="303" y="1222"/>
                    <a:pt x="303" y="1601"/>
                  </a:cubicBezTo>
                  <a:cubicBezTo>
                    <a:pt x="784" y="1601"/>
                    <a:pt x="1262" y="1601"/>
                    <a:pt x="1742" y="1601"/>
                  </a:cubicBezTo>
                  <a:cubicBezTo>
                    <a:pt x="1742" y="1221"/>
                    <a:pt x="1742" y="841"/>
                    <a:pt x="1742" y="4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28" name="Freeform 43">
              <a:extLst>
                <a:ext uri="{FF2B5EF4-FFF2-40B4-BE49-F238E27FC236}">
                  <a16:creationId xmlns:a16="http://schemas.microsoft.com/office/drawing/2014/main" id="{15D42EC2-CFC6-449F-BB1E-8275698D7ED3}"/>
                </a:ext>
              </a:extLst>
            </p:cNvPr>
            <p:cNvSpPr>
              <a:spLocks/>
            </p:cNvSpPr>
            <p:nvPr/>
          </p:nvSpPr>
          <p:spPr bwMode="auto">
            <a:xfrm>
              <a:off x="2656" y="1843"/>
              <a:ext cx="446" cy="445"/>
            </a:xfrm>
            <a:custGeom>
              <a:avLst/>
              <a:gdLst>
                <a:gd name="T0" fmla="*/ 642 w 642"/>
                <a:gd name="T1" fmla="*/ 321 h 643"/>
                <a:gd name="T2" fmla="*/ 320 w 642"/>
                <a:gd name="T3" fmla="*/ 642 h 643"/>
                <a:gd name="T4" fmla="*/ 0 w 642"/>
                <a:gd name="T5" fmla="*/ 321 h 643"/>
                <a:gd name="T6" fmla="*/ 322 w 642"/>
                <a:gd name="T7" fmla="*/ 0 h 643"/>
                <a:gd name="T8" fmla="*/ 642 w 642"/>
                <a:gd name="T9" fmla="*/ 321 h 643"/>
              </a:gdLst>
              <a:ahLst/>
              <a:cxnLst>
                <a:cxn ang="0">
                  <a:pos x="T0" y="T1"/>
                </a:cxn>
                <a:cxn ang="0">
                  <a:pos x="T2" y="T3"/>
                </a:cxn>
                <a:cxn ang="0">
                  <a:pos x="T4" y="T5"/>
                </a:cxn>
                <a:cxn ang="0">
                  <a:pos x="T6" y="T7"/>
                </a:cxn>
                <a:cxn ang="0">
                  <a:pos x="T8" y="T9"/>
                </a:cxn>
              </a:cxnLst>
              <a:rect l="0" t="0" r="r" b="b"/>
              <a:pathLst>
                <a:path w="642" h="643">
                  <a:moveTo>
                    <a:pt x="642" y="321"/>
                  </a:moveTo>
                  <a:cubicBezTo>
                    <a:pt x="642" y="499"/>
                    <a:pt x="498" y="643"/>
                    <a:pt x="320" y="642"/>
                  </a:cubicBezTo>
                  <a:cubicBezTo>
                    <a:pt x="144" y="642"/>
                    <a:pt x="0" y="498"/>
                    <a:pt x="0" y="321"/>
                  </a:cubicBezTo>
                  <a:cubicBezTo>
                    <a:pt x="0" y="143"/>
                    <a:pt x="144" y="0"/>
                    <a:pt x="322" y="0"/>
                  </a:cubicBezTo>
                  <a:cubicBezTo>
                    <a:pt x="499" y="0"/>
                    <a:pt x="642" y="144"/>
                    <a:pt x="642"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29" name="Freeform 44">
              <a:extLst>
                <a:ext uri="{FF2B5EF4-FFF2-40B4-BE49-F238E27FC236}">
                  <a16:creationId xmlns:a16="http://schemas.microsoft.com/office/drawing/2014/main" id="{0DD5C103-2AFA-478B-BFBA-195EF1D1FFFF}"/>
                </a:ext>
              </a:extLst>
            </p:cNvPr>
            <p:cNvSpPr>
              <a:spLocks/>
            </p:cNvSpPr>
            <p:nvPr/>
          </p:nvSpPr>
          <p:spPr bwMode="auto">
            <a:xfrm>
              <a:off x="2203" y="1843"/>
              <a:ext cx="315" cy="314"/>
            </a:xfrm>
            <a:custGeom>
              <a:avLst/>
              <a:gdLst>
                <a:gd name="T0" fmla="*/ 226 w 453"/>
                <a:gd name="T1" fmla="*/ 452 h 453"/>
                <a:gd name="T2" fmla="*/ 0 w 453"/>
                <a:gd name="T3" fmla="*/ 226 h 453"/>
                <a:gd name="T4" fmla="*/ 227 w 453"/>
                <a:gd name="T5" fmla="*/ 0 h 453"/>
                <a:gd name="T6" fmla="*/ 453 w 453"/>
                <a:gd name="T7" fmla="*/ 227 h 453"/>
                <a:gd name="T8" fmla="*/ 226 w 453"/>
                <a:gd name="T9" fmla="*/ 452 h 453"/>
              </a:gdLst>
              <a:ahLst/>
              <a:cxnLst>
                <a:cxn ang="0">
                  <a:pos x="T0" y="T1"/>
                </a:cxn>
                <a:cxn ang="0">
                  <a:pos x="T2" y="T3"/>
                </a:cxn>
                <a:cxn ang="0">
                  <a:pos x="T4" y="T5"/>
                </a:cxn>
                <a:cxn ang="0">
                  <a:pos x="T6" y="T7"/>
                </a:cxn>
                <a:cxn ang="0">
                  <a:pos x="T8" y="T9"/>
                </a:cxn>
              </a:cxnLst>
              <a:rect l="0" t="0" r="r" b="b"/>
              <a:pathLst>
                <a:path w="453" h="453">
                  <a:moveTo>
                    <a:pt x="226" y="452"/>
                  </a:moveTo>
                  <a:cubicBezTo>
                    <a:pt x="101" y="452"/>
                    <a:pt x="0" y="351"/>
                    <a:pt x="0" y="226"/>
                  </a:cubicBezTo>
                  <a:cubicBezTo>
                    <a:pt x="0" y="101"/>
                    <a:pt x="102" y="0"/>
                    <a:pt x="227" y="0"/>
                  </a:cubicBezTo>
                  <a:cubicBezTo>
                    <a:pt x="352" y="0"/>
                    <a:pt x="453" y="102"/>
                    <a:pt x="453" y="227"/>
                  </a:cubicBezTo>
                  <a:cubicBezTo>
                    <a:pt x="453" y="351"/>
                    <a:pt x="351" y="453"/>
                    <a:pt x="226" y="4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30" name="Freeform 45">
              <a:extLst>
                <a:ext uri="{FF2B5EF4-FFF2-40B4-BE49-F238E27FC236}">
                  <a16:creationId xmlns:a16="http://schemas.microsoft.com/office/drawing/2014/main" id="{5725026D-7912-4CD9-B077-A7A2F92E72FA}"/>
                </a:ext>
              </a:extLst>
            </p:cNvPr>
            <p:cNvSpPr>
              <a:spLocks/>
            </p:cNvSpPr>
            <p:nvPr/>
          </p:nvSpPr>
          <p:spPr bwMode="auto">
            <a:xfrm>
              <a:off x="3241" y="1843"/>
              <a:ext cx="313" cy="314"/>
            </a:xfrm>
            <a:custGeom>
              <a:avLst/>
              <a:gdLst>
                <a:gd name="T0" fmla="*/ 226 w 452"/>
                <a:gd name="T1" fmla="*/ 452 h 453"/>
                <a:gd name="T2" fmla="*/ 0 w 452"/>
                <a:gd name="T3" fmla="*/ 226 h 453"/>
                <a:gd name="T4" fmla="*/ 226 w 452"/>
                <a:gd name="T5" fmla="*/ 0 h 453"/>
                <a:gd name="T6" fmla="*/ 452 w 452"/>
                <a:gd name="T7" fmla="*/ 226 h 453"/>
                <a:gd name="T8" fmla="*/ 226 w 452"/>
                <a:gd name="T9" fmla="*/ 452 h 453"/>
              </a:gdLst>
              <a:ahLst/>
              <a:cxnLst>
                <a:cxn ang="0">
                  <a:pos x="T0" y="T1"/>
                </a:cxn>
                <a:cxn ang="0">
                  <a:pos x="T2" y="T3"/>
                </a:cxn>
                <a:cxn ang="0">
                  <a:pos x="T4" y="T5"/>
                </a:cxn>
                <a:cxn ang="0">
                  <a:pos x="T6" y="T7"/>
                </a:cxn>
                <a:cxn ang="0">
                  <a:pos x="T8" y="T9"/>
                </a:cxn>
              </a:cxnLst>
              <a:rect l="0" t="0" r="r" b="b"/>
              <a:pathLst>
                <a:path w="452" h="453">
                  <a:moveTo>
                    <a:pt x="226" y="452"/>
                  </a:moveTo>
                  <a:cubicBezTo>
                    <a:pt x="101" y="453"/>
                    <a:pt x="0" y="351"/>
                    <a:pt x="0" y="226"/>
                  </a:cubicBezTo>
                  <a:cubicBezTo>
                    <a:pt x="0" y="101"/>
                    <a:pt x="101" y="0"/>
                    <a:pt x="226" y="0"/>
                  </a:cubicBezTo>
                  <a:cubicBezTo>
                    <a:pt x="351" y="0"/>
                    <a:pt x="452" y="101"/>
                    <a:pt x="452" y="226"/>
                  </a:cubicBezTo>
                  <a:cubicBezTo>
                    <a:pt x="452" y="351"/>
                    <a:pt x="352" y="452"/>
                    <a:pt x="226" y="4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31" name="Freeform 46">
              <a:extLst>
                <a:ext uri="{FF2B5EF4-FFF2-40B4-BE49-F238E27FC236}">
                  <a16:creationId xmlns:a16="http://schemas.microsoft.com/office/drawing/2014/main" id="{1D9E6A17-1C0A-4E94-9D99-35A680660E37}"/>
                </a:ext>
              </a:extLst>
            </p:cNvPr>
            <p:cNvSpPr>
              <a:spLocks/>
            </p:cNvSpPr>
            <p:nvPr/>
          </p:nvSpPr>
          <p:spPr bwMode="auto">
            <a:xfrm>
              <a:off x="2380" y="460"/>
              <a:ext cx="999" cy="791"/>
            </a:xfrm>
            <a:custGeom>
              <a:avLst/>
              <a:gdLst>
                <a:gd name="T0" fmla="*/ 1439 w 1439"/>
                <a:gd name="T1" fmla="*/ 0 h 1140"/>
                <a:gd name="T2" fmla="*/ 1439 w 1439"/>
                <a:gd name="T3" fmla="*/ 1140 h 1140"/>
                <a:gd name="T4" fmla="*/ 0 w 1439"/>
                <a:gd name="T5" fmla="*/ 1140 h 1140"/>
                <a:gd name="T6" fmla="*/ 0 w 1439"/>
                <a:gd name="T7" fmla="*/ 0 h 1140"/>
                <a:gd name="T8" fmla="*/ 1439 w 1439"/>
                <a:gd name="T9" fmla="*/ 0 h 1140"/>
              </a:gdLst>
              <a:ahLst/>
              <a:cxnLst>
                <a:cxn ang="0">
                  <a:pos x="T0" y="T1"/>
                </a:cxn>
                <a:cxn ang="0">
                  <a:pos x="T2" y="T3"/>
                </a:cxn>
                <a:cxn ang="0">
                  <a:pos x="T4" y="T5"/>
                </a:cxn>
                <a:cxn ang="0">
                  <a:pos x="T6" y="T7"/>
                </a:cxn>
                <a:cxn ang="0">
                  <a:pos x="T8" y="T9"/>
                </a:cxn>
              </a:cxnLst>
              <a:rect l="0" t="0" r="r" b="b"/>
              <a:pathLst>
                <a:path w="1439" h="1140">
                  <a:moveTo>
                    <a:pt x="1439" y="0"/>
                  </a:moveTo>
                  <a:cubicBezTo>
                    <a:pt x="1439" y="380"/>
                    <a:pt x="1439" y="760"/>
                    <a:pt x="1439" y="1140"/>
                  </a:cubicBezTo>
                  <a:cubicBezTo>
                    <a:pt x="959" y="1140"/>
                    <a:pt x="481" y="1140"/>
                    <a:pt x="0" y="1140"/>
                  </a:cubicBezTo>
                  <a:cubicBezTo>
                    <a:pt x="0" y="761"/>
                    <a:pt x="0" y="381"/>
                    <a:pt x="0" y="0"/>
                  </a:cubicBezTo>
                  <a:cubicBezTo>
                    <a:pt x="479" y="0"/>
                    <a:pt x="958" y="0"/>
                    <a:pt x="1439" y="0"/>
                  </a:cubicBezTo>
                  <a:close/>
                </a:path>
              </a:pathLst>
            </a:custGeom>
            <a:solidFill>
              <a:schemeClr val="tx1"/>
            </a:solidFill>
            <a:ln>
              <a:solidFill>
                <a:srgbClr val="35436E"/>
              </a:solidFill>
            </a:ln>
          </p:spPr>
          <p:txBody>
            <a:bodyPr vert="horz" wrap="square" lIns="91440" tIns="45720" rIns="91440" bIns="45720" numCol="1" anchor="t" anchorCtr="0" compatLnSpc="1">
              <a:prstTxWarp prst="textNoShape">
                <a:avLst/>
              </a:prstTxWarp>
            </a:bodyPr>
            <a:lstStyle/>
            <a:p>
              <a:endParaRPr lang="en-US">
                <a:latin typeface="+mj-lt"/>
              </a:endParaRPr>
            </a:p>
          </p:txBody>
        </p:sp>
      </p:grpSp>
      <p:sp>
        <p:nvSpPr>
          <p:cNvPr id="224" name="Rectangle 223">
            <a:extLst>
              <a:ext uri="{FF2B5EF4-FFF2-40B4-BE49-F238E27FC236}">
                <a16:creationId xmlns:a16="http://schemas.microsoft.com/office/drawing/2014/main" id="{79B83B42-C304-43F7-B47A-E9E3C16CF181}"/>
              </a:ext>
            </a:extLst>
          </p:cNvPr>
          <p:cNvSpPr/>
          <p:nvPr/>
        </p:nvSpPr>
        <p:spPr>
          <a:xfrm>
            <a:off x="9398199" y="2784934"/>
            <a:ext cx="2345678" cy="621795"/>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solidFill>
                  <a:schemeClr val="tx1"/>
                </a:solidFill>
                <a:latin typeface="Calibri" panose="020F0502020204030204" pitchFamily="34" charset="0"/>
                <a:cs typeface="Calibri" panose="020F0502020204030204" pitchFamily="34" charset="0"/>
              </a:rPr>
              <a:t>Worldwide prevalence of NAFLD among people with T2DM is </a:t>
            </a:r>
            <a:r>
              <a:rPr lang="en-US" sz="1300" b="1" dirty="0">
                <a:solidFill>
                  <a:srgbClr val="C00000"/>
                </a:solidFill>
                <a:latin typeface="Calibri" panose="020F0502020204030204" pitchFamily="34" charset="0"/>
                <a:cs typeface="Calibri" panose="020F0502020204030204" pitchFamily="34" charset="0"/>
              </a:rPr>
              <a:t>55–60%</a:t>
            </a:r>
            <a:r>
              <a:rPr lang="en-US" sz="1300" baseline="30000" dirty="0">
                <a:solidFill>
                  <a:schemeClr val="tx1"/>
                </a:solidFill>
                <a:latin typeface="Calibri" panose="020F0502020204030204" pitchFamily="34" charset="0"/>
                <a:cs typeface="Calibri" panose="020F0502020204030204" pitchFamily="34" charset="0"/>
              </a:rPr>
              <a:t>2</a:t>
            </a:r>
          </a:p>
        </p:txBody>
      </p:sp>
      <p:grpSp>
        <p:nvGrpSpPr>
          <p:cNvPr id="245" name="Group 244">
            <a:extLst>
              <a:ext uri="{FF2B5EF4-FFF2-40B4-BE49-F238E27FC236}">
                <a16:creationId xmlns:a16="http://schemas.microsoft.com/office/drawing/2014/main" id="{F91852AE-168A-4D22-9FB3-BDEBA0410CD9}"/>
              </a:ext>
            </a:extLst>
          </p:cNvPr>
          <p:cNvGrpSpPr/>
          <p:nvPr/>
        </p:nvGrpSpPr>
        <p:grpSpPr>
          <a:xfrm>
            <a:off x="1487488" y="1455483"/>
            <a:ext cx="6813840" cy="3363929"/>
            <a:chOff x="1487488" y="1455483"/>
            <a:chExt cx="6813840" cy="3363929"/>
          </a:xfrm>
        </p:grpSpPr>
        <p:sp>
          <p:nvSpPr>
            <p:cNvPr id="5" name="Freeform 6">
              <a:extLst>
                <a:ext uri="{FF2B5EF4-FFF2-40B4-BE49-F238E27FC236}">
                  <a16:creationId xmlns:a16="http://schemas.microsoft.com/office/drawing/2014/main" id="{4F3FC50D-FC7E-4362-AA1B-6E63C6B59AC6}"/>
                </a:ext>
              </a:extLst>
            </p:cNvPr>
            <p:cNvSpPr>
              <a:spLocks/>
            </p:cNvSpPr>
            <p:nvPr/>
          </p:nvSpPr>
          <p:spPr bwMode="auto">
            <a:xfrm>
              <a:off x="5893941" y="2452248"/>
              <a:ext cx="279909" cy="230023"/>
            </a:xfrm>
            <a:custGeom>
              <a:avLst/>
              <a:gdLst>
                <a:gd name="T0" fmla="*/ 23 w 236"/>
                <a:gd name="T1" fmla="*/ 66 h 189"/>
                <a:gd name="T2" fmla="*/ 37 w 236"/>
                <a:gd name="T3" fmla="*/ 54 h 189"/>
                <a:gd name="T4" fmla="*/ 58 w 236"/>
                <a:gd name="T5" fmla="*/ 45 h 189"/>
                <a:gd name="T6" fmla="*/ 71 w 236"/>
                <a:gd name="T7" fmla="*/ 24 h 189"/>
                <a:gd name="T8" fmla="*/ 82 w 236"/>
                <a:gd name="T9" fmla="*/ 22 h 189"/>
                <a:gd name="T10" fmla="*/ 97 w 236"/>
                <a:gd name="T11" fmla="*/ 23 h 189"/>
                <a:gd name="T12" fmla="*/ 116 w 236"/>
                <a:gd name="T13" fmla="*/ 30 h 189"/>
                <a:gd name="T14" fmla="*/ 134 w 236"/>
                <a:gd name="T15" fmla="*/ 27 h 189"/>
                <a:gd name="T16" fmla="*/ 147 w 236"/>
                <a:gd name="T17" fmla="*/ 18 h 189"/>
                <a:gd name="T18" fmla="*/ 149 w 236"/>
                <a:gd name="T19" fmla="*/ 7 h 189"/>
                <a:gd name="T20" fmla="*/ 165 w 236"/>
                <a:gd name="T21" fmla="*/ 4 h 189"/>
                <a:gd name="T22" fmla="*/ 170 w 236"/>
                <a:gd name="T23" fmla="*/ 12 h 189"/>
                <a:gd name="T24" fmla="*/ 182 w 236"/>
                <a:gd name="T25" fmla="*/ 36 h 189"/>
                <a:gd name="T26" fmla="*/ 193 w 236"/>
                <a:gd name="T27" fmla="*/ 29 h 189"/>
                <a:gd name="T28" fmla="*/ 214 w 236"/>
                <a:gd name="T29" fmla="*/ 22 h 189"/>
                <a:gd name="T30" fmla="*/ 236 w 236"/>
                <a:gd name="T31" fmla="*/ 28 h 189"/>
                <a:gd name="T32" fmla="*/ 219 w 236"/>
                <a:gd name="T33" fmla="*/ 34 h 189"/>
                <a:gd name="T34" fmla="*/ 183 w 236"/>
                <a:gd name="T35" fmla="*/ 40 h 189"/>
                <a:gd name="T36" fmla="*/ 181 w 236"/>
                <a:gd name="T37" fmla="*/ 58 h 189"/>
                <a:gd name="T38" fmla="*/ 179 w 236"/>
                <a:gd name="T39" fmla="*/ 77 h 189"/>
                <a:gd name="T40" fmla="*/ 178 w 236"/>
                <a:gd name="T41" fmla="*/ 93 h 189"/>
                <a:gd name="T42" fmla="*/ 172 w 236"/>
                <a:gd name="T43" fmla="*/ 106 h 189"/>
                <a:gd name="T44" fmla="*/ 157 w 236"/>
                <a:gd name="T45" fmla="*/ 123 h 189"/>
                <a:gd name="T46" fmla="*/ 155 w 236"/>
                <a:gd name="T47" fmla="*/ 142 h 189"/>
                <a:gd name="T48" fmla="*/ 135 w 236"/>
                <a:gd name="T49" fmla="*/ 142 h 189"/>
                <a:gd name="T50" fmla="*/ 121 w 236"/>
                <a:gd name="T51" fmla="*/ 148 h 189"/>
                <a:gd name="T52" fmla="*/ 116 w 236"/>
                <a:gd name="T53" fmla="*/ 178 h 189"/>
                <a:gd name="T54" fmla="*/ 82 w 236"/>
                <a:gd name="T55" fmla="*/ 184 h 189"/>
                <a:gd name="T56" fmla="*/ 68 w 236"/>
                <a:gd name="T57" fmla="*/ 186 h 189"/>
                <a:gd name="T58" fmla="*/ 20 w 236"/>
                <a:gd name="T59" fmla="*/ 179 h 189"/>
                <a:gd name="T60" fmla="*/ 29 w 236"/>
                <a:gd name="T61" fmla="*/ 147 h 189"/>
                <a:gd name="T62" fmla="*/ 11 w 236"/>
                <a:gd name="T63" fmla="*/ 130 h 189"/>
                <a:gd name="T64" fmla="*/ 8 w 236"/>
                <a:gd name="T65" fmla="*/ 102 h 189"/>
                <a:gd name="T66" fmla="*/ 2 w 236"/>
                <a:gd name="T67" fmla="*/ 8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189">
                  <a:moveTo>
                    <a:pt x="4" y="58"/>
                  </a:moveTo>
                  <a:lnTo>
                    <a:pt x="23" y="66"/>
                  </a:lnTo>
                  <a:lnTo>
                    <a:pt x="35" y="63"/>
                  </a:lnTo>
                  <a:lnTo>
                    <a:pt x="37" y="54"/>
                  </a:lnTo>
                  <a:lnTo>
                    <a:pt x="50" y="51"/>
                  </a:lnTo>
                  <a:lnTo>
                    <a:pt x="58" y="45"/>
                  </a:lnTo>
                  <a:lnTo>
                    <a:pt x="58" y="28"/>
                  </a:lnTo>
                  <a:lnTo>
                    <a:pt x="71" y="24"/>
                  </a:lnTo>
                  <a:lnTo>
                    <a:pt x="72" y="17"/>
                  </a:lnTo>
                  <a:lnTo>
                    <a:pt x="82" y="22"/>
                  </a:lnTo>
                  <a:lnTo>
                    <a:pt x="87" y="23"/>
                  </a:lnTo>
                  <a:lnTo>
                    <a:pt x="97" y="23"/>
                  </a:lnTo>
                  <a:lnTo>
                    <a:pt x="110" y="27"/>
                  </a:lnTo>
                  <a:lnTo>
                    <a:pt x="116" y="30"/>
                  </a:lnTo>
                  <a:lnTo>
                    <a:pt x="127" y="23"/>
                  </a:lnTo>
                  <a:lnTo>
                    <a:pt x="134" y="27"/>
                  </a:lnTo>
                  <a:lnTo>
                    <a:pt x="137" y="18"/>
                  </a:lnTo>
                  <a:lnTo>
                    <a:pt x="147" y="18"/>
                  </a:lnTo>
                  <a:lnTo>
                    <a:pt x="149" y="15"/>
                  </a:lnTo>
                  <a:lnTo>
                    <a:pt x="149" y="7"/>
                  </a:lnTo>
                  <a:lnTo>
                    <a:pt x="154" y="0"/>
                  </a:lnTo>
                  <a:lnTo>
                    <a:pt x="165" y="4"/>
                  </a:lnTo>
                  <a:lnTo>
                    <a:pt x="165" y="11"/>
                  </a:lnTo>
                  <a:lnTo>
                    <a:pt x="170" y="12"/>
                  </a:lnTo>
                  <a:lnTo>
                    <a:pt x="173" y="29"/>
                  </a:lnTo>
                  <a:lnTo>
                    <a:pt x="182" y="36"/>
                  </a:lnTo>
                  <a:lnTo>
                    <a:pt x="186" y="31"/>
                  </a:lnTo>
                  <a:lnTo>
                    <a:pt x="193" y="29"/>
                  </a:lnTo>
                  <a:lnTo>
                    <a:pt x="202" y="20"/>
                  </a:lnTo>
                  <a:lnTo>
                    <a:pt x="214" y="22"/>
                  </a:lnTo>
                  <a:lnTo>
                    <a:pt x="232" y="22"/>
                  </a:lnTo>
                  <a:lnTo>
                    <a:pt x="236" y="28"/>
                  </a:lnTo>
                  <a:lnTo>
                    <a:pt x="227" y="30"/>
                  </a:lnTo>
                  <a:lnTo>
                    <a:pt x="219" y="34"/>
                  </a:lnTo>
                  <a:lnTo>
                    <a:pt x="200" y="36"/>
                  </a:lnTo>
                  <a:lnTo>
                    <a:pt x="183" y="40"/>
                  </a:lnTo>
                  <a:lnTo>
                    <a:pt x="175" y="50"/>
                  </a:lnTo>
                  <a:lnTo>
                    <a:pt x="181" y="58"/>
                  </a:lnTo>
                  <a:lnTo>
                    <a:pt x="185" y="69"/>
                  </a:lnTo>
                  <a:lnTo>
                    <a:pt x="179" y="77"/>
                  </a:lnTo>
                  <a:lnTo>
                    <a:pt x="182" y="85"/>
                  </a:lnTo>
                  <a:lnTo>
                    <a:pt x="178" y="93"/>
                  </a:lnTo>
                  <a:lnTo>
                    <a:pt x="162" y="92"/>
                  </a:lnTo>
                  <a:lnTo>
                    <a:pt x="172" y="106"/>
                  </a:lnTo>
                  <a:lnTo>
                    <a:pt x="162" y="111"/>
                  </a:lnTo>
                  <a:lnTo>
                    <a:pt x="157" y="123"/>
                  </a:lnTo>
                  <a:lnTo>
                    <a:pt x="160" y="136"/>
                  </a:lnTo>
                  <a:lnTo>
                    <a:pt x="155" y="142"/>
                  </a:lnTo>
                  <a:lnTo>
                    <a:pt x="148" y="140"/>
                  </a:lnTo>
                  <a:lnTo>
                    <a:pt x="135" y="142"/>
                  </a:lnTo>
                  <a:lnTo>
                    <a:pt x="134" y="148"/>
                  </a:lnTo>
                  <a:lnTo>
                    <a:pt x="121" y="148"/>
                  </a:lnTo>
                  <a:lnTo>
                    <a:pt x="113" y="160"/>
                  </a:lnTo>
                  <a:lnTo>
                    <a:pt x="116" y="178"/>
                  </a:lnTo>
                  <a:lnTo>
                    <a:pt x="95" y="186"/>
                  </a:lnTo>
                  <a:lnTo>
                    <a:pt x="82" y="184"/>
                  </a:lnTo>
                  <a:lnTo>
                    <a:pt x="79" y="189"/>
                  </a:lnTo>
                  <a:lnTo>
                    <a:pt x="68" y="186"/>
                  </a:lnTo>
                  <a:lnTo>
                    <a:pt x="51" y="189"/>
                  </a:lnTo>
                  <a:lnTo>
                    <a:pt x="20" y="179"/>
                  </a:lnTo>
                  <a:lnTo>
                    <a:pt x="33" y="160"/>
                  </a:lnTo>
                  <a:lnTo>
                    <a:pt x="29" y="147"/>
                  </a:lnTo>
                  <a:lnTo>
                    <a:pt x="15" y="143"/>
                  </a:lnTo>
                  <a:lnTo>
                    <a:pt x="11" y="130"/>
                  </a:lnTo>
                  <a:lnTo>
                    <a:pt x="3" y="113"/>
                  </a:lnTo>
                  <a:lnTo>
                    <a:pt x="8" y="102"/>
                  </a:lnTo>
                  <a:lnTo>
                    <a:pt x="0" y="99"/>
                  </a:lnTo>
                  <a:lnTo>
                    <a:pt x="2" y="84"/>
                  </a:lnTo>
                  <a:lnTo>
                    <a:pt x="4" y="58"/>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6" name="Freeform 7">
              <a:extLst>
                <a:ext uri="{FF2B5EF4-FFF2-40B4-BE49-F238E27FC236}">
                  <a16:creationId xmlns:a16="http://schemas.microsoft.com/office/drawing/2014/main" id="{E536D765-A1B7-4986-AF8E-AFB4381C2AA5}"/>
                </a:ext>
              </a:extLst>
            </p:cNvPr>
            <p:cNvSpPr>
              <a:spLocks/>
            </p:cNvSpPr>
            <p:nvPr/>
          </p:nvSpPr>
          <p:spPr bwMode="auto">
            <a:xfrm>
              <a:off x="4896470" y="3571935"/>
              <a:ext cx="270420" cy="305480"/>
            </a:xfrm>
            <a:custGeom>
              <a:avLst/>
              <a:gdLst>
                <a:gd name="T0" fmla="*/ 92 w 228"/>
                <a:gd name="T1" fmla="*/ 16 h 251"/>
                <a:gd name="T2" fmla="*/ 102 w 228"/>
                <a:gd name="T3" fmla="*/ 35 h 251"/>
                <a:gd name="T4" fmla="*/ 121 w 228"/>
                <a:gd name="T5" fmla="*/ 44 h 251"/>
                <a:gd name="T6" fmla="*/ 137 w 228"/>
                <a:gd name="T7" fmla="*/ 44 h 251"/>
                <a:gd name="T8" fmla="*/ 144 w 228"/>
                <a:gd name="T9" fmla="*/ 27 h 251"/>
                <a:gd name="T10" fmla="*/ 157 w 228"/>
                <a:gd name="T11" fmla="*/ 23 h 251"/>
                <a:gd name="T12" fmla="*/ 165 w 228"/>
                <a:gd name="T13" fmla="*/ 30 h 251"/>
                <a:gd name="T14" fmla="*/ 187 w 228"/>
                <a:gd name="T15" fmla="*/ 43 h 251"/>
                <a:gd name="T16" fmla="*/ 188 w 228"/>
                <a:gd name="T17" fmla="*/ 63 h 251"/>
                <a:gd name="T18" fmla="*/ 195 w 228"/>
                <a:gd name="T19" fmla="*/ 84 h 251"/>
                <a:gd name="T20" fmla="*/ 198 w 228"/>
                <a:gd name="T21" fmla="*/ 107 h 251"/>
                <a:gd name="T22" fmla="*/ 217 w 228"/>
                <a:gd name="T23" fmla="*/ 104 h 251"/>
                <a:gd name="T24" fmla="*/ 227 w 228"/>
                <a:gd name="T25" fmla="*/ 112 h 251"/>
                <a:gd name="T26" fmla="*/ 228 w 228"/>
                <a:gd name="T27" fmla="*/ 132 h 251"/>
                <a:gd name="T28" fmla="*/ 227 w 228"/>
                <a:gd name="T29" fmla="*/ 147 h 251"/>
                <a:gd name="T30" fmla="*/ 186 w 228"/>
                <a:gd name="T31" fmla="*/ 213 h 251"/>
                <a:gd name="T32" fmla="*/ 209 w 228"/>
                <a:gd name="T33" fmla="*/ 243 h 251"/>
                <a:gd name="T34" fmla="*/ 132 w 228"/>
                <a:gd name="T35" fmla="*/ 248 h 251"/>
                <a:gd name="T36" fmla="*/ 46 w 228"/>
                <a:gd name="T37" fmla="*/ 239 h 251"/>
                <a:gd name="T38" fmla="*/ 33 w 228"/>
                <a:gd name="T39" fmla="*/ 231 h 251"/>
                <a:gd name="T40" fmla="*/ 10 w 228"/>
                <a:gd name="T41" fmla="*/ 234 h 251"/>
                <a:gd name="T42" fmla="*/ 0 w 228"/>
                <a:gd name="T43" fmla="*/ 225 h 251"/>
                <a:gd name="T44" fmla="*/ 9 w 228"/>
                <a:gd name="T45" fmla="*/ 188 h 251"/>
                <a:gd name="T46" fmla="*/ 16 w 228"/>
                <a:gd name="T47" fmla="*/ 160 h 251"/>
                <a:gd name="T48" fmla="*/ 31 w 228"/>
                <a:gd name="T49" fmla="*/ 138 h 251"/>
                <a:gd name="T50" fmla="*/ 39 w 228"/>
                <a:gd name="T51" fmla="*/ 113 h 251"/>
                <a:gd name="T52" fmla="*/ 33 w 228"/>
                <a:gd name="T53" fmla="*/ 94 h 251"/>
                <a:gd name="T54" fmla="*/ 24 w 228"/>
                <a:gd name="T55" fmla="*/ 69 h 251"/>
                <a:gd name="T56" fmla="*/ 31 w 228"/>
                <a:gd name="T57" fmla="*/ 56 h 251"/>
                <a:gd name="T58" fmla="*/ 22 w 228"/>
                <a:gd name="T59" fmla="*/ 22 h 251"/>
                <a:gd name="T60" fmla="*/ 14 w 228"/>
                <a:gd name="T61" fmla="*/ 5 h 251"/>
                <a:gd name="T62" fmla="*/ 27 w 228"/>
                <a:gd name="T63" fmla="*/ 3 h 251"/>
                <a:gd name="T64" fmla="*/ 88 w 228"/>
                <a:gd name="T6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51">
                  <a:moveTo>
                    <a:pt x="88" y="1"/>
                  </a:moveTo>
                  <a:lnTo>
                    <a:pt x="92" y="16"/>
                  </a:lnTo>
                  <a:lnTo>
                    <a:pt x="97" y="29"/>
                  </a:lnTo>
                  <a:lnTo>
                    <a:pt x="102" y="35"/>
                  </a:lnTo>
                  <a:lnTo>
                    <a:pt x="109" y="46"/>
                  </a:lnTo>
                  <a:lnTo>
                    <a:pt x="121" y="44"/>
                  </a:lnTo>
                  <a:lnTo>
                    <a:pt x="127" y="42"/>
                  </a:lnTo>
                  <a:lnTo>
                    <a:pt x="137" y="44"/>
                  </a:lnTo>
                  <a:lnTo>
                    <a:pt x="140" y="39"/>
                  </a:lnTo>
                  <a:lnTo>
                    <a:pt x="144" y="27"/>
                  </a:lnTo>
                  <a:lnTo>
                    <a:pt x="156" y="26"/>
                  </a:lnTo>
                  <a:lnTo>
                    <a:pt x="157" y="23"/>
                  </a:lnTo>
                  <a:lnTo>
                    <a:pt x="166" y="22"/>
                  </a:lnTo>
                  <a:lnTo>
                    <a:pt x="165" y="30"/>
                  </a:lnTo>
                  <a:lnTo>
                    <a:pt x="187" y="30"/>
                  </a:lnTo>
                  <a:lnTo>
                    <a:pt x="187" y="43"/>
                  </a:lnTo>
                  <a:lnTo>
                    <a:pt x="190" y="51"/>
                  </a:lnTo>
                  <a:lnTo>
                    <a:pt x="188" y="63"/>
                  </a:lnTo>
                  <a:lnTo>
                    <a:pt x="189" y="76"/>
                  </a:lnTo>
                  <a:lnTo>
                    <a:pt x="195" y="84"/>
                  </a:lnTo>
                  <a:lnTo>
                    <a:pt x="193" y="109"/>
                  </a:lnTo>
                  <a:lnTo>
                    <a:pt x="198" y="107"/>
                  </a:lnTo>
                  <a:lnTo>
                    <a:pt x="206" y="107"/>
                  </a:lnTo>
                  <a:lnTo>
                    <a:pt x="217" y="104"/>
                  </a:lnTo>
                  <a:lnTo>
                    <a:pt x="226" y="105"/>
                  </a:lnTo>
                  <a:lnTo>
                    <a:pt x="227" y="112"/>
                  </a:lnTo>
                  <a:lnTo>
                    <a:pt x="225" y="122"/>
                  </a:lnTo>
                  <a:lnTo>
                    <a:pt x="228" y="132"/>
                  </a:lnTo>
                  <a:lnTo>
                    <a:pt x="225" y="140"/>
                  </a:lnTo>
                  <a:lnTo>
                    <a:pt x="227" y="147"/>
                  </a:lnTo>
                  <a:lnTo>
                    <a:pt x="188" y="146"/>
                  </a:lnTo>
                  <a:lnTo>
                    <a:pt x="186" y="213"/>
                  </a:lnTo>
                  <a:lnTo>
                    <a:pt x="198" y="230"/>
                  </a:lnTo>
                  <a:lnTo>
                    <a:pt x="209" y="243"/>
                  </a:lnTo>
                  <a:lnTo>
                    <a:pt x="176" y="251"/>
                  </a:lnTo>
                  <a:lnTo>
                    <a:pt x="132" y="248"/>
                  </a:lnTo>
                  <a:lnTo>
                    <a:pt x="120" y="238"/>
                  </a:lnTo>
                  <a:lnTo>
                    <a:pt x="46" y="239"/>
                  </a:lnTo>
                  <a:lnTo>
                    <a:pt x="43" y="240"/>
                  </a:lnTo>
                  <a:lnTo>
                    <a:pt x="33" y="231"/>
                  </a:lnTo>
                  <a:lnTo>
                    <a:pt x="21" y="230"/>
                  </a:lnTo>
                  <a:lnTo>
                    <a:pt x="10" y="234"/>
                  </a:lnTo>
                  <a:lnTo>
                    <a:pt x="1" y="238"/>
                  </a:lnTo>
                  <a:lnTo>
                    <a:pt x="0" y="225"/>
                  </a:lnTo>
                  <a:lnTo>
                    <a:pt x="2" y="206"/>
                  </a:lnTo>
                  <a:lnTo>
                    <a:pt x="9" y="188"/>
                  </a:lnTo>
                  <a:lnTo>
                    <a:pt x="10" y="179"/>
                  </a:lnTo>
                  <a:lnTo>
                    <a:pt x="16" y="160"/>
                  </a:lnTo>
                  <a:lnTo>
                    <a:pt x="21" y="151"/>
                  </a:lnTo>
                  <a:lnTo>
                    <a:pt x="31" y="138"/>
                  </a:lnTo>
                  <a:lnTo>
                    <a:pt x="37" y="129"/>
                  </a:lnTo>
                  <a:lnTo>
                    <a:pt x="39" y="113"/>
                  </a:lnTo>
                  <a:lnTo>
                    <a:pt x="39" y="101"/>
                  </a:lnTo>
                  <a:lnTo>
                    <a:pt x="33" y="94"/>
                  </a:lnTo>
                  <a:lnTo>
                    <a:pt x="29" y="81"/>
                  </a:lnTo>
                  <a:lnTo>
                    <a:pt x="24" y="69"/>
                  </a:lnTo>
                  <a:lnTo>
                    <a:pt x="25" y="64"/>
                  </a:lnTo>
                  <a:lnTo>
                    <a:pt x="31" y="56"/>
                  </a:lnTo>
                  <a:lnTo>
                    <a:pt x="25" y="36"/>
                  </a:lnTo>
                  <a:lnTo>
                    <a:pt x="22" y="22"/>
                  </a:lnTo>
                  <a:lnTo>
                    <a:pt x="13" y="9"/>
                  </a:lnTo>
                  <a:lnTo>
                    <a:pt x="14" y="5"/>
                  </a:lnTo>
                  <a:lnTo>
                    <a:pt x="22" y="2"/>
                  </a:lnTo>
                  <a:lnTo>
                    <a:pt x="27" y="3"/>
                  </a:lnTo>
                  <a:lnTo>
                    <a:pt x="34" y="0"/>
                  </a:lnTo>
                  <a:lnTo>
                    <a:pt x="88" y="1"/>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7" name="Freeform 8">
              <a:extLst>
                <a:ext uri="{FF2B5EF4-FFF2-40B4-BE49-F238E27FC236}">
                  <a16:creationId xmlns:a16="http://schemas.microsoft.com/office/drawing/2014/main" id="{DAF181B0-2152-444D-9142-BB6100F9EB0D}"/>
                </a:ext>
              </a:extLst>
            </p:cNvPr>
            <p:cNvSpPr>
              <a:spLocks/>
            </p:cNvSpPr>
            <p:nvPr/>
          </p:nvSpPr>
          <p:spPr bwMode="auto">
            <a:xfrm>
              <a:off x="4904772" y="3536641"/>
              <a:ext cx="23721" cy="34078"/>
            </a:xfrm>
            <a:custGeom>
              <a:avLst/>
              <a:gdLst>
                <a:gd name="T0" fmla="*/ 10 w 20"/>
                <a:gd name="T1" fmla="*/ 26 h 28"/>
                <a:gd name="T2" fmla="*/ 5 w 20"/>
                <a:gd name="T3" fmla="*/ 28 h 28"/>
                <a:gd name="T4" fmla="*/ 0 w 20"/>
                <a:gd name="T5" fmla="*/ 12 h 28"/>
                <a:gd name="T6" fmla="*/ 7 w 20"/>
                <a:gd name="T7" fmla="*/ 3 h 28"/>
                <a:gd name="T8" fmla="*/ 13 w 20"/>
                <a:gd name="T9" fmla="*/ 0 h 28"/>
                <a:gd name="T10" fmla="*/ 20 w 20"/>
                <a:gd name="T11" fmla="*/ 7 h 28"/>
                <a:gd name="T12" fmla="*/ 13 w 20"/>
                <a:gd name="T13" fmla="*/ 11 h 28"/>
                <a:gd name="T14" fmla="*/ 10 w 20"/>
                <a:gd name="T15" fmla="*/ 16 h 28"/>
                <a:gd name="T16" fmla="*/ 10 w 20"/>
                <a:gd name="T1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8">
                  <a:moveTo>
                    <a:pt x="10" y="26"/>
                  </a:moveTo>
                  <a:lnTo>
                    <a:pt x="5" y="28"/>
                  </a:lnTo>
                  <a:lnTo>
                    <a:pt x="0" y="12"/>
                  </a:lnTo>
                  <a:lnTo>
                    <a:pt x="7" y="3"/>
                  </a:lnTo>
                  <a:lnTo>
                    <a:pt x="13" y="0"/>
                  </a:lnTo>
                  <a:lnTo>
                    <a:pt x="20" y="7"/>
                  </a:lnTo>
                  <a:lnTo>
                    <a:pt x="13" y="11"/>
                  </a:lnTo>
                  <a:lnTo>
                    <a:pt x="10" y="16"/>
                  </a:lnTo>
                  <a:lnTo>
                    <a:pt x="10" y="26"/>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8" name="Freeform 9">
              <a:extLst>
                <a:ext uri="{FF2B5EF4-FFF2-40B4-BE49-F238E27FC236}">
                  <a16:creationId xmlns:a16="http://schemas.microsoft.com/office/drawing/2014/main" id="{2EF18737-1089-4E81-A76F-D5F37288435D}"/>
                </a:ext>
              </a:extLst>
            </p:cNvPr>
            <p:cNvSpPr>
              <a:spLocks/>
            </p:cNvSpPr>
            <p:nvPr/>
          </p:nvSpPr>
          <p:spPr bwMode="auto">
            <a:xfrm>
              <a:off x="5029308" y="2346364"/>
              <a:ext cx="36768" cy="76675"/>
            </a:xfrm>
            <a:custGeom>
              <a:avLst/>
              <a:gdLst>
                <a:gd name="T0" fmla="*/ 22 w 31"/>
                <a:gd name="T1" fmla="*/ 17 h 63"/>
                <a:gd name="T2" fmla="*/ 20 w 31"/>
                <a:gd name="T3" fmla="*/ 24 h 63"/>
                <a:gd name="T4" fmla="*/ 23 w 31"/>
                <a:gd name="T5" fmla="*/ 33 h 63"/>
                <a:gd name="T6" fmla="*/ 31 w 31"/>
                <a:gd name="T7" fmla="*/ 38 h 63"/>
                <a:gd name="T8" fmla="*/ 31 w 31"/>
                <a:gd name="T9" fmla="*/ 44 h 63"/>
                <a:gd name="T10" fmla="*/ 25 w 31"/>
                <a:gd name="T11" fmla="*/ 46 h 63"/>
                <a:gd name="T12" fmla="*/ 25 w 31"/>
                <a:gd name="T13" fmla="*/ 53 h 63"/>
                <a:gd name="T14" fmla="*/ 18 w 31"/>
                <a:gd name="T15" fmla="*/ 63 h 63"/>
                <a:gd name="T16" fmla="*/ 15 w 31"/>
                <a:gd name="T17" fmla="*/ 62 h 63"/>
                <a:gd name="T18" fmla="*/ 14 w 31"/>
                <a:gd name="T19" fmla="*/ 57 h 63"/>
                <a:gd name="T20" fmla="*/ 4 w 31"/>
                <a:gd name="T21" fmla="*/ 50 h 63"/>
                <a:gd name="T22" fmla="*/ 2 w 31"/>
                <a:gd name="T23" fmla="*/ 40 h 63"/>
                <a:gd name="T24" fmla="*/ 3 w 31"/>
                <a:gd name="T25" fmla="*/ 26 h 63"/>
                <a:gd name="T26" fmla="*/ 4 w 31"/>
                <a:gd name="T27" fmla="*/ 20 h 63"/>
                <a:gd name="T28" fmla="*/ 1 w 31"/>
                <a:gd name="T29" fmla="*/ 17 h 63"/>
                <a:gd name="T30" fmla="*/ 0 w 31"/>
                <a:gd name="T31" fmla="*/ 10 h 63"/>
                <a:gd name="T32" fmla="*/ 6 w 31"/>
                <a:gd name="T33" fmla="*/ 0 h 63"/>
                <a:gd name="T34" fmla="*/ 7 w 31"/>
                <a:gd name="T35" fmla="*/ 4 h 63"/>
                <a:gd name="T36" fmla="*/ 12 w 31"/>
                <a:gd name="T37" fmla="*/ 2 h 63"/>
                <a:gd name="T38" fmla="*/ 16 w 31"/>
                <a:gd name="T39" fmla="*/ 8 h 63"/>
                <a:gd name="T40" fmla="*/ 20 w 31"/>
                <a:gd name="T41" fmla="*/ 10 h 63"/>
                <a:gd name="T42" fmla="*/ 22 w 31"/>
                <a:gd name="T43"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 h="63">
                  <a:moveTo>
                    <a:pt x="22" y="17"/>
                  </a:moveTo>
                  <a:lnTo>
                    <a:pt x="20" y="24"/>
                  </a:lnTo>
                  <a:lnTo>
                    <a:pt x="23" y="33"/>
                  </a:lnTo>
                  <a:lnTo>
                    <a:pt x="31" y="38"/>
                  </a:lnTo>
                  <a:lnTo>
                    <a:pt x="31" y="44"/>
                  </a:lnTo>
                  <a:lnTo>
                    <a:pt x="25" y="46"/>
                  </a:lnTo>
                  <a:lnTo>
                    <a:pt x="25" y="53"/>
                  </a:lnTo>
                  <a:lnTo>
                    <a:pt x="18" y="63"/>
                  </a:lnTo>
                  <a:lnTo>
                    <a:pt x="15" y="62"/>
                  </a:lnTo>
                  <a:lnTo>
                    <a:pt x="14" y="57"/>
                  </a:lnTo>
                  <a:lnTo>
                    <a:pt x="4" y="50"/>
                  </a:lnTo>
                  <a:lnTo>
                    <a:pt x="2" y="40"/>
                  </a:lnTo>
                  <a:lnTo>
                    <a:pt x="3" y="26"/>
                  </a:lnTo>
                  <a:lnTo>
                    <a:pt x="4" y="20"/>
                  </a:lnTo>
                  <a:lnTo>
                    <a:pt x="1" y="17"/>
                  </a:lnTo>
                  <a:lnTo>
                    <a:pt x="0" y="10"/>
                  </a:lnTo>
                  <a:lnTo>
                    <a:pt x="6" y="0"/>
                  </a:lnTo>
                  <a:lnTo>
                    <a:pt x="7" y="4"/>
                  </a:lnTo>
                  <a:lnTo>
                    <a:pt x="12" y="2"/>
                  </a:lnTo>
                  <a:lnTo>
                    <a:pt x="16" y="8"/>
                  </a:lnTo>
                  <a:lnTo>
                    <a:pt x="20" y="10"/>
                  </a:lnTo>
                  <a:lnTo>
                    <a:pt x="22" y="17"/>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9" name="Freeform 10">
              <a:extLst>
                <a:ext uri="{FF2B5EF4-FFF2-40B4-BE49-F238E27FC236}">
                  <a16:creationId xmlns:a16="http://schemas.microsoft.com/office/drawing/2014/main" id="{FECEE34E-7F7A-4B28-9696-D15C4DB6C9B6}"/>
                </a:ext>
              </a:extLst>
            </p:cNvPr>
            <p:cNvSpPr>
              <a:spLocks/>
            </p:cNvSpPr>
            <p:nvPr/>
          </p:nvSpPr>
          <p:spPr bwMode="auto">
            <a:xfrm>
              <a:off x="5739754" y="2765029"/>
              <a:ext cx="100815" cy="90063"/>
            </a:xfrm>
            <a:custGeom>
              <a:avLst/>
              <a:gdLst>
                <a:gd name="T0" fmla="*/ 0 w 85"/>
                <a:gd name="T1" fmla="*/ 38 h 74"/>
                <a:gd name="T2" fmla="*/ 3 w 85"/>
                <a:gd name="T3" fmla="*/ 37 h 74"/>
                <a:gd name="T4" fmla="*/ 4 w 85"/>
                <a:gd name="T5" fmla="*/ 42 h 74"/>
                <a:gd name="T6" fmla="*/ 18 w 85"/>
                <a:gd name="T7" fmla="*/ 39 h 74"/>
                <a:gd name="T8" fmla="*/ 33 w 85"/>
                <a:gd name="T9" fmla="*/ 40 h 74"/>
                <a:gd name="T10" fmla="*/ 44 w 85"/>
                <a:gd name="T11" fmla="*/ 40 h 74"/>
                <a:gd name="T12" fmla="*/ 54 w 85"/>
                <a:gd name="T13" fmla="*/ 26 h 74"/>
                <a:gd name="T14" fmla="*/ 66 w 85"/>
                <a:gd name="T15" fmla="*/ 13 h 74"/>
                <a:gd name="T16" fmla="*/ 76 w 85"/>
                <a:gd name="T17" fmla="*/ 0 h 74"/>
                <a:gd name="T18" fmla="*/ 80 w 85"/>
                <a:gd name="T19" fmla="*/ 7 h 74"/>
                <a:gd name="T20" fmla="*/ 85 w 85"/>
                <a:gd name="T21" fmla="*/ 24 h 74"/>
                <a:gd name="T22" fmla="*/ 75 w 85"/>
                <a:gd name="T23" fmla="*/ 24 h 74"/>
                <a:gd name="T24" fmla="*/ 76 w 85"/>
                <a:gd name="T25" fmla="*/ 37 h 74"/>
                <a:gd name="T26" fmla="*/ 79 w 85"/>
                <a:gd name="T27" fmla="*/ 40 h 74"/>
                <a:gd name="T28" fmla="*/ 72 w 85"/>
                <a:gd name="T29" fmla="*/ 44 h 74"/>
                <a:gd name="T30" fmla="*/ 72 w 85"/>
                <a:gd name="T31" fmla="*/ 53 h 74"/>
                <a:gd name="T32" fmla="*/ 68 w 85"/>
                <a:gd name="T33" fmla="*/ 61 h 74"/>
                <a:gd name="T34" fmla="*/ 69 w 85"/>
                <a:gd name="T35" fmla="*/ 70 h 74"/>
                <a:gd name="T36" fmla="*/ 65 w 85"/>
                <a:gd name="T37" fmla="*/ 74 h 74"/>
                <a:gd name="T38" fmla="*/ 10 w 85"/>
                <a:gd name="T39" fmla="*/ 64 h 74"/>
                <a:gd name="T40" fmla="*/ 1 w 85"/>
                <a:gd name="T41" fmla="*/ 43 h 74"/>
                <a:gd name="T42" fmla="*/ 0 w 85"/>
                <a:gd name="T43"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74">
                  <a:moveTo>
                    <a:pt x="0" y="38"/>
                  </a:moveTo>
                  <a:lnTo>
                    <a:pt x="3" y="37"/>
                  </a:lnTo>
                  <a:lnTo>
                    <a:pt x="4" y="42"/>
                  </a:lnTo>
                  <a:lnTo>
                    <a:pt x="18" y="39"/>
                  </a:lnTo>
                  <a:lnTo>
                    <a:pt x="33" y="40"/>
                  </a:lnTo>
                  <a:lnTo>
                    <a:pt x="44" y="40"/>
                  </a:lnTo>
                  <a:lnTo>
                    <a:pt x="54" y="26"/>
                  </a:lnTo>
                  <a:lnTo>
                    <a:pt x="66" y="13"/>
                  </a:lnTo>
                  <a:lnTo>
                    <a:pt x="76" y="0"/>
                  </a:lnTo>
                  <a:lnTo>
                    <a:pt x="80" y="7"/>
                  </a:lnTo>
                  <a:lnTo>
                    <a:pt x="85" y="24"/>
                  </a:lnTo>
                  <a:lnTo>
                    <a:pt x="75" y="24"/>
                  </a:lnTo>
                  <a:lnTo>
                    <a:pt x="76" y="37"/>
                  </a:lnTo>
                  <a:lnTo>
                    <a:pt x="79" y="40"/>
                  </a:lnTo>
                  <a:lnTo>
                    <a:pt x="72" y="44"/>
                  </a:lnTo>
                  <a:lnTo>
                    <a:pt x="72" y="53"/>
                  </a:lnTo>
                  <a:lnTo>
                    <a:pt x="68" y="61"/>
                  </a:lnTo>
                  <a:lnTo>
                    <a:pt x="69" y="70"/>
                  </a:lnTo>
                  <a:lnTo>
                    <a:pt x="65" y="74"/>
                  </a:lnTo>
                  <a:lnTo>
                    <a:pt x="10" y="64"/>
                  </a:lnTo>
                  <a:lnTo>
                    <a:pt x="1" y="43"/>
                  </a:lnTo>
                  <a:lnTo>
                    <a:pt x="0" y="38"/>
                  </a:lnTo>
                  <a:close/>
                </a:path>
              </a:pathLst>
            </a:custGeom>
            <a:solidFill>
              <a:srgbClr val="E64A0E"/>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0" name="Freeform 11">
              <a:extLst>
                <a:ext uri="{FF2B5EF4-FFF2-40B4-BE49-F238E27FC236}">
                  <a16:creationId xmlns:a16="http://schemas.microsoft.com/office/drawing/2014/main" id="{BD6E7413-C4DF-489C-8288-64D8716E46DF}"/>
                </a:ext>
              </a:extLst>
            </p:cNvPr>
            <p:cNvSpPr>
              <a:spLocks noEditPoints="1"/>
            </p:cNvSpPr>
            <p:nvPr/>
          </p:nvSpPr>
          <p:spPr bwMode="auto">
            <a:xfrm>
              <a:off x="3179063" y="3975995"/>
              <a:ext cx="335654" cy="834896"/>
            </a:xfrm>
            <a:custGeom>
              <a:avLst/>
              <a:gdLst>
                <a:gd name="T0" fmla="*/ 331 w 1160"/>
                <a:gd name="T1" fmla="*/ 82 h 2811"/>
                <a:gd name="T2" fmla="*/ 436 w 1160"/>
                <a:gd name="T3" fmla="*/ 17 h 2811"/>
                <a:gd name="T4" fmla="*/ 602 w 1160"/>
                <a:gd name="T5" fmla="*/ 174 h 2811"/>
                <a:gd name="T6" fmla="*/ 761 w 1160"/>
                <a:gd name="T7" fmla="*/ 250 h 2811"/>
                <a:gd name="T8" fmla="*/ 855 w 1160"/>
                <a:gd name="T9" fmla="*/ 321 h 2811"/>
                <a:gd name="T10" fmla="*/ 877 w 1160"/>
                <a:gd name="T11" fmla="*/ 473 h 2811"/>
                <a:gd name="T12" fmla="*/ 1016 w 1160"/>
                <a:gd name="T13" fmla="*/ 472 h 2811"/>
                <a:gd name="T14" fmla="*/ 1076 w 1160"/>
                <a:gd name="T15" fmla="*/ 332 h 2811"/>
                <a:gd name="T16" fmla="*/ 1153 w 1160"/>
                <a:gd name="T17" fmla="*/ 365 h 2811"/>
                <a:gd name="T18" fmla="*/ 1105 w 1160"/>
                <a:gd name="T19" fmla="*/ 480 h 2811"/>
                <a:gd name="T20" fmla="*/ 990 w 1160"/>
                <a:gd name="T21" fmla="*/ 597 h 2811"/>
                <a:gd name="T22" fmla="*/ 904 w 1160"/>
                <a:gd name="T23" fmla="*/ 781 h 2811"/>
                <a:gd name="T24" fmla="*/ 914 w 1160"/>
                <a:gd name="T25" fmla="*/ 953 h 2811"/>
                <a:gd name="T26" fmla="*/ 907 w 1160"/>
                <a:gd name="T27" fmla="*/ 1027 h 2811"/>
                <a:gd name="T28" fmla="*/ 1014 w 1160"/>
                <a:gd name="T29" fmla="*/ 1144 h 2811"/>
                <a:gd name="T30" fmla="*/ 1067 w 1160"/>
                <a:gd name="T31" fmla="*/ 1239 h 2811"/>
                <a:gd name="T32" fmla="*/ 1027 w 1160"/>
                <a:gd name="T33" fmla="*/ 1389 h 2811"/>
                <a:gd name="T34" fmla="*/ 797 w 1160"/>
                <a:gd name="T35" fmla="*/ 1452 h 2811"/>
                <a:gd name="T36" fmla="*/ 745 w 1160"/>
                <a:gd name="T37" fmla="*/ 1494 h 2811"/>
                <a:gd name="T38" fmla="*/ 770 w 1160"/>
                <a:gd name="T39" fmla="*/ 1600 h 2811"/>
                <a:gd name="T40" fmla="*/ 668 w 1160"/>
                <a:gd name="T41" fmla="*/ 1641 h 2811"/>
                <a:gd name="T42" fmla="*/ 573 w 1160"/>
                <a:gd name="T43" fmla="*/ 1632 h 2811"/>
                <a:gd name="T44" fmla="*/ 659 w 1160"/>
                <a:gd name="T45" fmla="*/ 1741 h 2811"/>
                <a:gd name="T46" fmla="*/ 722 w 1160"/>
                <a:gd name="T47" fmla="*/ 1759 h 2811"/>
                <a:gd name="T48" fmla="*/ 626 w 1160"/>
                <a:gd name="T49" fmla="*/ 1837 h 2811"/>
                <a:gd name="T50" fmla="*/ 639 w 1160"/>
                <a:gd name="T51" fmla="*/ 1966 h 2811"/>
                <a:gd name="T52" fmla="*/ 536 w 1160"/>
                <a:gd name="T53" fmla="*/ 2010 h 2811"/>
                <a:gd name="T54" fmla="*/ 623 w 1160"/>
                <a:gd name="T55" fmla="*/ 2134 h 2811"/>
                <a:gd name="T56" fmla="*/ 695 w 1160"/>
                <a:gd name="T57" fmla="*/ 2225 h 2811"/>
                <a:gd name="T58" fmla="*/ 626 w 1160"/>
                <a:gd name="T59" fmla="*/ 2369 h 2811"/>
                <a:gd name="T60" fmla="*/ 567 w 1160"/>
                <a:gd name="T61" fmla="*/ 2441 h 2811"/>
                <a:gd name="T62" fmla="*/ 683 w 1160"/>
                <a:gd name="T63" fmla="*/ 2574 h 2811"/>
                <a:gd name="T64" fmla="*/ 590 w 1160"/>
                <a:gd name="T65" fmla="*/ 2557 h 2811"/>
                <a:gd name="T66" fmla="*/ 383 w 1160"/>
                <a:gd name="T67" fmla="*/ 2498 h 2811"/>
                <a:gd name="T68" fmla="*/ 317 w 1160"/>
                <a:gd name="T69" fmla="*/ 2442 h 2811"/>
                <a:gd name="T70" fmla="*/ 241 w 1160"/>
                <a:gd name="T71" fmla="*/ 2324 h 2811"/>
                <a:gd name="T72" fmla="*/ 278 w 1160"/>
                <a:gd name="T73" fmla="*/ 2234 h 2811"/>
                <a:gd name="T74" fmla="*/ 264 w 1160"/>
                <a:gd name="T75" fmla="*/ 2121 h 2811"/>
                <a:gd name="T76" fmla="*/ 226 w 1160"/>
                <a:gd name="T77" fmla="*/ 1961 h 2811"/>
                <a:gd name="T78" fmla="*/ 232 w 1160"/>
                <a:gd name="T79" fmla="*/ 1914 h 2811"/>
                <a:gd name="T80" fmla="*/ 206 w 1160"/>
                <a:gd name="T81" fmla="*/ 1862 h 2811"/>
                <a:gd name="T82" fmla="*/ 119 w 1160"/>
                <a:gd name="T83" fmla="*/ 1733 h 2811"/>
                <a:gd name="T84" fmla="*/ 99 w 1160"/>
                <a:gd name="T85" fmla="*/ 1613 h 2811"/>
                <a:gd name="T86" fmla="*/ 88 w 1160"/>
                <a:gd name="T87" fmla="*/ 1451 h 2811"/>
                <a:gd name="T88" fmla="*/ 78 w 1160"/>
                <a:gd name="T89" fmla="*/ 1338 h 2811"/>
                <a:gd name="T90" fmla="*/ 98 w 1160"/>
                <a:gd name="T91" fmla="*/ 1204 h 2811"/>
                <a:gd name="T92" fmla="*/ 102 w 1160"/>
                <a:gd name="T93" fmla="*/ 1051 h 2811"/>
                <a:gd name="T94" fmla="*/ 63 w 1160"/>
                <a:gd name="T95" fmla="*/ 957 h 2811"/>
                <a:gd name="T96" fmla="*/ 27 w 1160"/>
                <a:gd name="T97" fmla="*/ 723 h 2811"/>
                <a:gd name="T98" fmla="*/ 17 w 1160"/>
                <a:gd name="T99" fmla="*/ 564 h 2811"/>
                <a:gd name="T100" fmla="*/ 94 w 1160"/>
                <a:gd name="T101" fmla="*/ 431 h 2811"/>
                <a:gd name="T102" fmla="*/ 77 w 1160"/>
                <a:gd name="T103" fmla="*/ 370 h 2811"/>
                <a:gd name="T104" fmla="*/ 128 w 1160"/>
                <a:gd name="T105" fmla="*/ 186 h 2811"/>
                <a:gd name="T106" fmla="*/ 130 w 1160"/>
                <a:gd name="T107" fmla="*/ 77 h 2811"/>
                <a:gd name="T108" fmla="*/ 281 w 1160"/>
                <a:gd name="T109" fmla="*/ 20 h 2811"/>
                <a:gd name="T110" fmla="*/ 889 w 1160"/>
                <a:gd name="T111" fmla="*/ 2811 h 2811"/>
                <a:gd name="T112" fmla="*/ 806 w 1160"/>
                <a:gd name="T113" fmla="*/ 2780 h 2811"/>
                <a:gd name="T114" fmla="*/ 662 w 1160"/>
                <a:gd name="T115" fmla="*/ 2598 h 2811"/>
                <a:gd name="T116" fmla="*/ 759 w 1160"/>
                <a:gd name="T117" fmla="*/ 2697 h 2811"/>
                <a:gd name="T118" fmla="*/ 959 w 1160"/>
                <a:gd name="T119" fmla="*/ 2766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60" h="2811">
                  <a:moveTo>
                    <a:pt x="281" y="20"/>
                  </a:moveTo>
                  <a:lnTo>
                    <a:pt x="331" y="82"/>
                  </a:lnTo>
                  <a:lnTo>
                    <a:pt x="352" y="13"/>
                  </a:lnTo>
                  <a:lnTo>
                    <a:pt x="436" y="17"/>
                  </a:lnTo>
                  <a:lnTo>
                    <a:pt x="450" y="35"/>
                  </a:lnTo>
                  <a:lnTo>
                    <a:pt x="602" y="174"/>
                  </a:lnTo>
                  <a:lnTo>
                    <a:pt x="663" y="187"/>
                  </a:lnTo>
                  <a:lnTo>
                    <a:pt x="761" y="250"/>
                  </a:lnTo>
                  <a:lnTo>
                    <a:pt x="840" y="283"/>
                  </a:lnTo>
                  <a:lnTo>
                    <a:pt x="855" y="321"/>
                  </a:lnTo>
                  <a:lnTo>
                    <a:pt x="801" y="450"/>
                  </a:lnTo>
                  <a:lnTo>
                    <a:pt x="877" y="473"/>
                  </a:lnTo>
                  <a:lnTo>
                    <a:pt x="960" y="486"/>
                  </a:lnTo>
                  <a:lnTo>
                    <a:pt x="1016" y="472"/>
                  </a:lnTo>
                  <a:lnTo>
                    <a:pt x="1074" y="407"/>
                  </a:lnTo>
                  <a:lnTo>
                    <a:pt x="1076" y="332"/>
                  </a:lnTo>
                  <a:lnTo>
                    <a:pt x="1111" y="316"/>
                  </a:lnTo>
                  <a:lnTo>
                    <a:pt x="1153" y="365"/>
                  </a:lnTo>
                  <a:lnTo>
                    <a:pt x="1160" y="433"/>
                  </a:lnTo>
                  <a:lnTo>
                    <a:pt x="1105" y="480"/>
                  </a:lnTo>
                  <a:lnTo>
                    <a:pt x="1060" y="514"/>
                  </a:lnTo>
                  <a:lnTo>
                    <a:pt x="990" y="597"/>
                  </a:lnTo>
                  <a:lnTo>
                    <a:pt x="911" y="713"/>
                  </a:lnTo>
                  <a:lnTo>
                    <a:pt x="904" y="781"/>
                  </a:lnTo>
                  <a:lnTo>
                    <a:pt x="899" y="868"/>
                  </a:lnTo>
                  <a:lnTo>
                    <a:pt x="914" y="953"/>
                  </a:lnTo>
                  <a:lnTo>
                    <a:pt x="902" y="972"/>
                  </a:lnTo>
                  <a:lnTo>
                    <a:pt x="907" y="1027"/>
                  </a:lnTo>
                  <a:lnTo>
                    <a:pt x="910" y="1071"/>
                  </a:lnTo>
                  <a:lnTo>
                    <a:pt x="1014" y="1144"/>
                  </a:lnTo>
                  <a:lnTo>
                    <a:pt x="1015" y="1202"/>
                  </a:lnTo>
                  <a:lnTo>
                    <a:pt x="1067" y="1239"/>
                  </a:lnTo>
                  <a:lnTo>
                    <a:pt x="1071" y="1280"/>
                  </a:lnTo>
                  <a:lnTo>
                    <a:pt x="1027" y="1389"/>
                  </a:lnTo>
                  <a:lnTo>
                    <a:pt x="933" y="1434"/>
                  </a:lnTo>
                  <a:lnTo>
                    <a:pt x="797" y="1452"/>
                  </a:lnTo>
                  <a:lnTo>
                    <a:pt x="719" y="1443"/>
                  </a:lnTo>
                  <a:lnTo>
                    <a:pt x="745" y="1494"/>
                  </a:lnTo>
                  <a:lnTo>
                    <a:pt x="747" y="1557"/>
                  </a:lnTo>
                  <a:lnTo>
                    <a:pt x="770" y="1600"/>
                  </a:lnTo>
                  <a:lnTo>
                    <a:pt x="736" y="1629"/>
                  </a:lnTo>
                  <a:lnTo>
                    <a:pt x="668" y="1641"/>
                  </a:lnTo>
                  <a:lnTo>
                    <a:pt x="594" y="1610"/>
                  </a:lnTo>
                  <a:lnTo>
                    <a:pt x="573" y="1632"/>
                  </a:lnTo>
                  <a:lnTo>
                    <a:pt x="606" y="1716"/>
                  </a:lnTo>
                  <a:lnTo>
                    <a:pt x="659" y="1741"/>
                  </a:lnTo>
                  <a:lnTo>
                    <a:pt x="689" y="1715"/>
                  </a:lnTo>
                  <a:lnTo>
                    <a:pt x="722" y="1759"/>
                  </a:lnTo>
                  <a:lnTo>
                    <a:pt x="666" y="1785"/>
                  </a:lnTo>
                  <a:lnTo>
                    <a:pt x="626" y="1837"/>
                  </a:lnTo>
                  <a:lnTo>
                    <a:pt x="641" y="1922"/>
                  </a:lnTo>
                  <a:lnTo>
                    <a:pt x="639" y="1966"/>
                  </a:lnTo>
                  <a:lnTo>
                    <a:pt x="575" y="1967"/>
                  </a:lnTo>
                  <a:lnTo>
                    <a:pt x="536" y="2010"/>
                  </a:lnTo>
                  <a:lnTo>
                    <a:pt x="537" y="2072"/>
                  </a:lnTo>
                  <a:lnTo>
                    <a:pt x="623" y="2134"/>
                  </a:lnTo>
                  <a:lnTo>
                    <a:pt x="693" y="2150"/>
                  </a:lnTo>
                  <a:lnTo>
                    <a:pt x="695" y="2225"/>
                  </a:lnTo>
                  <a:lnTo>
                    <a:pt x="633" y="2272"/>
                  </a:lnTo>
                  <a:lnTo>
                    <a:pt x="626" y="2369"/>
                  </a:lnTo>
                  <a:lnTo>
                    <a:pt x="578" y="2402"/>
                  </a:lnTo>
                  <a:lnTo>
                    <a:pt x="567" y="2441"/>
                  </a:lnTo>
                  <a:lnTo>
                    <a:pt x="621" y="2527"/>
                  </a:lnTo>
                  <a:lnTo>
                    <a:pt x="683" y="2574"/>
                  </a:lnTo>
                  <a:lnTo>
                    <a:pt x="654" y="2570"/>
                  </a:lnTo>
                  <a:lnTo>
                    <a:pt x="590" y="2557"/>
                  </a:lnTo>
                  <a:lnTo>
                    <a:pt x="429" y="2546"/>
                  </a:lnTo>
                  <a:lnTo>
                    <a:pt x="383" y="2498"/>
                  </a:lnTo>
                  <a:lnTo>
                    <a:pt x="359" y="2436"/>
                  </a:lnTo>
                  <a:lnTo>
                    <a:pt x="317" y="2442"/>
                  </a:lnTo>
                  <a:lnTo>
                    <a:pt x="282" y="2412"/>
                  </a:lnTo>
                  <a:lnTo>
                    <a:pt x="241" y="2324"/>
                  </a:lnTo>
                  <a:lnTo>
                    <a:pt x="277" y="2287"/>
                  </a:lnTo>
                  <a:lnTo>
                    <a:pt x="278" y="2234"/>
                  </a:lnTo>
                  <a:lnTo>
                    <a:pt x="255" y="2192"/>
                  </a:lnTo>
                  <a:lnTo>
                    <a:pt x="264" y="2121"/>
                  </a:lnTo>
                  <a:lnTo>
                    <a:pt x="250" y="2010"/>
                  </a:lnTo>
                  <a:lnTo>
                    <a:pt x="226" y="1961"/>
                  </a:lnTo>
                  <a:lnTo>
                    <a:pt x="250" y="1945"/>
                  </a:lnTo>
                  <a:lnTo>
                    <a:pt x="232" y="1914"/>
                  </a:lnTo>
                  <a:lnTo>
                    <a:pt x="195" y="1897"/>
                  </a:lnTo>
                  <a:lnTo>
                    <a:pt x="206" y="1862"/>
                  </a:lnTo>
                  <a:lnTo>
                    <a:pt x="165" y="1830"/>
                  </a:lnTo>
                  <a:lnTo>
                    <a:pt x="119" y="1733"/>
                  </a:lnTo>
                  <a:lnTo>
                    <a:pt x="141" y="1716"/>
                  </a:lnTo>
                  <a:lnTo>
                    <a:pt x="99" y="1613"/>
                  </a:lnTo>
                  <a:lnTo>
                    <a:pt x="90" y="1526"/>
                  </a:lnTo>
                  <a:lnTo>
                    <a:pt x="88" y="1451"/>
                  </a:lnTo>
                  <a:lnTo>
                    <a:pt x="121" y="1420"/>
                  </a:lnTo>
                  <a:lnTo>
                    <a:pt x="78" y="1338"/>
                  </a:lnTo>
                  <a:lnTo>
                    <a:pt x="58" y="1260"/>
                  </a:lnTo>
                  <a:lnTo>
                    <a:pt x="98" y="1204"/>
                  </a:lnTo>
                  <a:lnTo>
                    <a:pt x="80" y="1134"/>
                  </a:lnTo>
                  <a:lnTo>
                    <a:pt x="102" y="1051"/>
                  </a:lnTo>
                  <a:lnTo>
                    <a:pt x="85" y="973"/>
                  </a:lnTo>
                  <a:lnTo>
                    <a:pt x="63" y="957"/>
                  </a:lnTo>
                  <a:lnTo>
                    <a:pt x="0" y="811"/>
                  </a:lnTo>
                  <a:lnTo>
                    <a:pt x="27" y="723"/>
                  </a:lnTo>
                  <a:lnTo>
                    <a:pt x="5" y="641"/>
                  </a:lnTo>
                  <a:lnTo>
                    <a:pt x="17" y="564"/>
                  </a:lnTo>
                  <a:lnTo>
                    <a:pt x="51" y="484"/>
                  </a:lnTo>
                  <a:lnTo>
                    <a:pt x="94" y="431"/>
                  </a:lnTo>
                  <a:lnTo>
                    <a:pt x="67" y="397"/>
                  </a:lnTo>
                  <a:lnTo>
                    <a:pt x="77" y="370"/>
                  </a:lnTo>
                  <a:lnTo>
                    <a:pt x="54" y="228"/>
                  </a:lnTo>
                  <a:lnTo>
                    <a:pt x="128" y="186"/>
                  </a:lnTo>
                  <a:lnTo>
                    <a:pt x="142" y="98"/>
                  </a:lnTo>
                  <a:lnTo>
                    <a:pt x="130" y="77"/>
                  </a:lnTo>
                  <a:lnTo>
                    <a:pt x="182" y="0"/>
                  </a:lnTo>
                  <a:lnTo>
                    <a:pt x="281" y="20"/>
                  </a:lnTo>
                  <a:moveTo>
                    <a:pt x="947" y="2807"/>
                  </a:moveTo>
                  <a:lnTo>
                    <a:pt x="889" y="2811"/>
                  </a:lnTo>
                  <a:lnTo>
                    <a:pt x="845" y="2782"/>
                  </a:lnTo>
                  <a:lnTo>
                    <a:pt x="806" y="2780"/>
                  </a:lnTo>
                  <a:lnTo>
                    <a:pt x="739" y="2780"/>
                  </a:lnTo>
                  <a:lnTo>
                    <a:pt x="662" y="2598"/>
                  </a:lnTo>
                  <a:lnTo>
                    <a:pt x="702" y="2636"/>
                  </a:lnTo>
                  <a:lnTo>
                    <a:pt x="759" y="2697"/>
                  </a:lnTo>
                  <a:lnTo>
                    <a:pt x="862" y="2746"/>
                  </a:lnTo>
                  <a:lnTo>
                    <a:pt x="959" y="2766"/>
                  </a:lnTo>
                  <a:lnTo>
                    <a:pt x="947" y="2807"/>
                  </a:lnTo>
                </a:path>
              </a:pathLst>
            </a:custGeom>
            <a:solidFill>
              <a:srgbClr val="083E7A"/>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effectLst/>
                <a:uLnTx/>
                <a:uFillTx/>
                <a:latin typeface="+mj-lt"/>
                <a:cs typeface="Calibri" panose="020F0502020204030204" pitchFamily="34" charset="0"/>
              </a:endParaRPr>
            </a:p>
          </p:txBody>
        </p:sp>
        <p:sp>
          <p:nvSpPr>
            <p:cNvPr id="11" name="Freeform 12">
              <a:extLst>
                <a:ext uri="{FF2B5EF4-FFF2-40B4-BE49-F238E27FC236}">
                  <a16:creationId xmlns:a16="http://schemas.microsoft.com/office/drawing/2014/main" id="{5D50C41E-2CDB-4324-998D-1A3EEB9C28C5}"/>
                </a:ext>
              </a:extLst>
            </p:cNvPr>
            <p:cNvSpPr>
              <a:spLocks/>
            </p:cNvSpPr>
            <p:nvPr/>
          </p:nvSpPr>
          <p:spPr bwMode="auto">
            <a:xfrm>
              <a:off x="5515590" y="2382875"/>
              <a:ext cx="68791" cy="62069"/>
            </a:xfrm>
            <a:custGeom>
              <a:avLst/>
              <a:gdLst>
                <a:gd name="T0" fmla="*/ 0 w 58"/>
                <a:gd name="T1" fmla="*/ 3 h 51"/>
                <a:gd name="T2" fmla="*/ 23 w 58"/>
                <a:gd name="T3" fmla="*/ 0 h 51"/>
                <a:gd name="T4" fmla="*/ 27 w 58"/>
                <a:gd name="T5" fmla="*/ 5 h 51"/>
                <a:gd name="T6" fmla="*/ 34 w 58"/>
                <a:gd name="T7" fmla="*/ 9 h 51"/>
                <a:gd name="T8" fmla="*/ 32 w 58"/>
                <a:gd name="T9" fmla="*/ 14 h 51"/>
                <a:gd name="T10" fmla="*/ 42 w 58"/>
                <a:gd name="T11" fmla="*/ 21 h 51"/>
                <a:gd name="T12" fmla="*/ 39 w 58"/>
                <a:gd name="T13" fmla="*/ 27 h 51"/>
                <a:gd name="T14" fmla="*/ 47 w 58"/>
                <a:gd name="T15" fmla="*/ 33 h 51"/>
                <a:gd name="T16" fmla="*/ 55 w 58"/>
                <a:gd name="T17" fmla="*/ 36 h 51"/>
                <a:gd name="T18" fmla="*/ 58 w 58"/>
                <a:gd name="T19" fmla="*/ 51 h 51"/>
                <a:gd name="T20" fmla="*/ 52 w 58"/>
                <a:gd name="T21" fmla="*/ 51 h 51"/>
                <a:gd name="T22" fmla="*/ 43 w 58"/>
                <a:gd name="T23" fmla="*/ 39 h 51"/>
                <a:gd name="T24" fmla="*/ 42 w 58"/>
                <a:gd name="T25" fmla="*/ 36 h 51"/>
                <a:gd name="T26" fmla="*/ 35 w 58"/>
                <a:gd name="T27" fmla="*/ 36 h 51"/>
                <a:gd name="T28" fmla="*/ 29 w 58"/>
                <a:gd name="T29" fmla="*/ 31 h 51"/>
                <a:gd name="T30" fmla="*/ 26 w 58"/>
                <a:gd name="T31" fmla="*/ 31 h 51"/>
                <a:gd name="T32" fmla="*/ 18 w 58"/>
                <a:gd name="T33" fmla="*/ 25 h 51"/>
                <a:gd name="T34" fmla="*/ 4 w 58"/>
                <a:gd name="T35" fmla="*/ 20 h 51"/>
                <a:gd name="T36" fmla="*/ 4 w 58"/>
                <a:gd name="T37" fmla="*/ 10 h 51"/>
                <a:gd name="T38" fmla="*/ 0 w 58"/>
                <a:gd name="T39" fmla="*/ 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51">
                  <a:moveTo>
                    <a:pt x="0" y="3"/>
                  </a:moveTo>
                  <a:lnTo>
                    <a:pt x="23" y="0"/>
                  </a:lnTo>
                  <a:lnTo>
                    <a:pt x="27" y="5"/>
                  </a:lnTo>
                  <a:lnTo>
                    <a:pt x="34" y="9"/>
                  </a:lnTo>
                  <a:lnTo>
                    <a:pt x="32" y="14"/>
                  </a:lnTo>
                  <a:lnTo>
                    <a:pt x="42" y="21"/>
                  </a:lnTo>
                  <a:lnTo>
                    <a:pt x="39" y="27"/>
                  </a:lnTo>
                  <a:lnTo>
                    <a:pt x="47" y="33"/>
                  </a:lnTo>
                  <a:lnTo>
                    <a:pt x="55" y="36"/>
                  </a:lnTo>
                  <a:lnTo>
                    <a:pt x="58" y="51"/>
                  </a:lnTo>
                  <a:lnTo>
                    <a:pt x="52" y="51"/>
                  </a:lnTo>
                  <a:lnTo>
                    <a:pt x="43" y="39"/>
                  </a:lnTo>
                  <a:lnTo>
                    <a:pt x="42" y="36"/>
                  </a:lnTo>
                  <a:lnTo>
                    <a:pt x="35" y="36"/>
                  </a:lnTo>
                  <a:lnTo>
                    <a:pt x="29" y="31"/>
                  </a:lnTo>
                  <a:lnTo>
                    <a:pt x="26" y="31"/>
                  </a:lnTo>
                  <a:lnTo>
                    <a:pt x="18" y="25"/>
                  </a:lnTo>
                  <a:lnTo>
                    <a:pt x="4" y="20"/>
                  </a:lnTo>
                  <a:lnTo>
                    <a:pt x="4" y="10"/>
                  </a:lnTo>
                  <a:lnTo>
                    <a:pt x="0" y="3"/>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2" name="Freeform 13">
              <a:extLst>
                <a:ext uri="{FF2B5EF4-FFF2-40B4-BE49-F238E27FC236}">
                  <a16:creationId xmlns:a16="http://schemas.microsoft.com/office/drawing/2014/main" id="{ED7CF2F5-C9DC-4FD5-84E4-91B77375C554}"/>
                </a:ext>
              </a:extLst>
            </p:cNvPr>
            <p:cNvSpPr>
              <a:spLocks noEditPoints="1"/>
            </p:cNvSpPr>
            <p:nvPr/>
          </p:nvSpPr>
          <p:spPr bwMode="auto">
            <a:xfrm>
              <a:off x="7013576" y="3693639"/>
              <a:ext cx="867006" cy="831246"/>
            </a:xfrm>
            <a:custGeom>
              <a:avLst/>
              <a:gdLst>
                <a:gd name="T0" fmla="*/ 2629 w 2996"/>
                <a:gd name="T1" fmla="*/ 334 h 2800"/>
                <a:gd name="T2" fmla="*/ 2651 w 2996"/>
                <a:gd name="T3" fmla="*/ 521 h 2800"/>
                <a:gd name="T4" fmla="*/ 2668 w 2996"/>
                <a:gd name="T5" fmla="*/ 706 h 2800"/>
                <a:gd name="T6" fmla="*/ 2806 w 2996"/>
                <a:gd name="T7" fmla="*/ 849 h 2800"/>
                <a:gd name="T8" fmla="*/ 2893 w 2996"/>
                <a:gd name="T9" fmla="*/ 1012 h 2800"/>
                <a:gd name="T10" fmla="*/ 2961 w 2996"/>
                <a:gd name="T11" fmla="*/ 1174 h 2800"/>
                <a:gd name="T12" fmla="*/ 2955 w 2996"/>
                <a:gd name="T13" fmla="*/ 1413 h 2800"/>
                <a:gd name="T14" fmla="*/ 2851 w 2996"/>
                <a:gd name="T15" fmla="*/ 1675 h 2800"/>
                <a:gd name="T16" fmla="*/ 2654 w 2996"/>
                <a:gd name="T17" fmla="*/ 1904 h 2800"/>
                <a:gd name="T18" fmla="*/ 2448 w 2996"/>
                <a:gd name="T19" fmla="*/ 2127 h 2800"/>
                <a:gd name="T20" fmla="*/ 2290 w 2996"/>
                <a:gd name="T21" fmla="*/ 2305 h 2800"/>
                <a:gd name="T22" fmla="*/ 2014 w 2996"/>
                <a:gd name="T23" fmla="*/ 2412 h 2800"/>
                <a:gd name="T24" fmla="*/ 1930 w 2996"/>
                <a:gd name="T25" fmla="*/ 2332 h 2800"/>
                <a:gd name="T26" fmla="*/ 1719 w 2996"/>
                <a:gd name="T27" fmla="*/ 2350 h 2800"/>
                <a:gd name="T28" fmla="*/ 1669 w 2996"/>
                <a:gd name="T29" fmla="*/ 2167 h 2800"/>
                <a:gd name="T30" fmla="*/ 1641 w 2996"/>
                <a:gd name="T31" fmla="*/ 2018 h 2800"/>
                <a:gd name="T32" fmla="*/ 1600 w 2996"/>
                <a:gd name="T33" fmla="*/ 1996 h 2800"/>
                <a:gd name="T34" fmla="*/ 1521 w 2996"/>
                <a:gd name="T35" fmla="*/ 1993 h 2800"/>
                <a:gd name="T36" fmla="*/ 1427 w 2996"/>
                <a:gd name="T37" fmla="*/ 1919 h 2800"/>
                <a:gd name="T38" fmla="*/ 1303 w 2996"/>
                <a:gd name="T39" fmla="*/ 1814 h 2800"/>
                <a:gd name="T40" fmla="*/ 922 w 2996"/>
                <a:gd name="T41" fmla="*/ 1840 h 2800"/>
                <a:gd name="T42" fmla="*/ 664 w 2996"/>
                <a:gd name="T43" fmla="*/ 1942 h 2800"/>
                <a:gd name="T44" fmla="*/ 458 w 2996"/>
                <a:gd name="T45" fmla="*/ 1970 h 2800"/>
                <a:gd name="T46" fmla="*/ 274 w 2996"/>
                <a:gd name="T47" fmla="*/ 2025 h 2800"/>
                <a:gd name="T48" fmla="*/ 87 w 2996"/>
                <a:gd name="T49" fmla="*/ 2072 h 2800"/>
                <a:gd name="T50" fmla="*/ 59 w 2996"/>
                <a:gd name="T51" fmla="*/ 1942 h 2800"/>
                <a:gd name="T52" fmla="*/ 124 w 2996"/>
                <a:gd name="T53" fmla="*/ 1783 h 2800"/>
                <a:gd name="T54" fmla="*/ 123 w 2996"/>
                <a:gd name="T55" fmla="*/ 1544 h 2800"/>
                <a:gd name="T56" fmla="*/ 91 w 2996"/>
                <a:gd name="T57" fmla="*/ 1352 h 2800"/>
                <a:gd name="T58" fmla="*/ 138 w 2996"/>
                <a:gd name="T59" fmla="*/ 1298 h 2800"/>
                <a:gd name="T60" fmla="*/ 141 w 2996"/>
                <a:gd name="T61" fmla="*/ 1193 h 2800"/>
                <a:gd name="T62" fmla="*/ 189 w 2996"/>
                <a:gd name="T63" fmla="*/ 1055 h 2800"/>
                <a:gd name="T64" fmla="*/ 270 w 2996"/>
                <a:gd name="T65" fmla="*/ 950 h 2800"/>
                <a:gd name="T66" fmla="*/ 476 w 2996"/>
                <a:gd name="T67" fmla="*/ 848 h 2800"/>
                <a:gd name="T68" fmla="*/ 621 w 2996"/>
                <a:gd name="T69" fmla="*/ 798 h 2800"/>
                <a:gd name="T70" fmla="*/ 812 w 2996"/>
                <a:gd name="T71" fmla="*/ 730 h 2800"/>
                <a:gd name="T72" fmla="*/ 910 w 2996"/>
                <a:gd name="T73" fmla="*/ 561 h 2800"/>
                <a:gd name="T74" fmla="*/ 1008 w 2996"/>
                <a:gd name="T75" fmla="*/ 505 h 2800"/>
                <a:gd name="T76" fmla="*/ 1134 w 2996"/>
                <a:gd name="T77" fmla="*/ 375 h 2800"/>
                <a:gd name="T78" fmla="*/ 1232 w 2996"/>
                <a:gd name="T79" fmla="*/ 313 h 2800"/>
                <a:gd name="T80" fmla="*/ 1358 w 2996"/>
                <a:gd name="T81" fmla="*/ 307 h 2800"/>
                <a:gd name="T82" fmla="*/ 1476 w 2996"/>
                <a:gd name="T83" fmla="*/ 320 h 2800"/>
                <a:gd name="T84" fmla="*/ 1588 w 2996"/>
                <a:gd name="T85" fmla="*/ 159 h 2800"/>
                <a:gd name="T86" fmla="*/ 1743 w 2996"/>
                <a:gd name="T87" fmla="*/ 80 h 2800"/>
                <a:gd name="T88" fmla="*/ 1815 w 2996"/>
                <a:gd name="T89" fmla="*/ 95 h 2800"/>
                <a:gd name="T90" fmla="*/ 1988 w 2996"/>
                <a:gd name="T91" fmla="*/ 110 h 2800"/>
                <a:gd name="T92" fmla="*/ 2038 w 2996"/>
                <a:gd name="T93" fmla="*/ 189 h 2800"/>
                <a:gd name="T94" fmla="*/ 1954 w 2996"/>
                <a:gd name="T95" fmla="*/ 303 h 2800"/>
                <a:gd name="T96" fmla="*/ 2027 w 2996"/>
                <a:gd name="T97" fmla="*/ 443 h 2800"/>
                <a:gd name="T98" fmla="*/ 2161 w 2996"/>
                <a:gd name="T99" fmla="*/ 545 h 2800"/>
                <a:gd name="T100" fmla="*/ 2310 w 2996"/>
                <a:gd name="T101" fmla="*/ 525 h 2800"/>
                <a:gd name="T102" fmla="*/ 2381 w 2996"/>
                <a:gd name="T103" fmla="*/ 332 h 2800"/>
                <a:gd name="T104" fmla="*/ 2425 w 2996"/>
                <a:gd name="T105" fmla="*/ 177 h 2800"/>
                <a:gd name="T106" fmla="*/ 2466 w 2996"/>
                <a:gd name="T107" fmla="*/ 32 h 2800"/>
                <a:gd name="T108" fmla="*/ 2530 w 2996"/>
                <a:gd name="T109" fmla="*/ 105 h 2800"/>
                <a:gd name="T110" fmla="*/ 2540 w 2996"/>
                <a:gd name="T111" fmla="*/ 264 h 2800"/>
                <a:gd name="T112" fmla="*/ 2023 w 2996"/>
                <a:gd name="T113" fmla="*/ 2562 h 2800"/>
                <a:gd name="T114" fmla="*/ 1911 w 2996"/>
                <a:gd name="T115" fmla="*/ 2764 h 2800"/>
                <a:gd name="T116" fmla="*/ 1765 w 2996"/>
                <a:gd name="T117" fmla="*/ 2793 h 2800"/>
                <a:gd name="T118" fmla="*/ 1824 w 2996"/>
                <a:gd name="T119" fmla="*/ 2553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6" h="2800">
                  <a:moveTo>
                    <a:pt x="2540" y="264"/>
                  </a:moveTo>
                  <a:lnTo>
                    <a:pt x="2557" y="330"/>
                  </a:lnTo>
                  <a:lnTo>
                    <a:pt x="2610" y="298"/>
                  </a:lnTo>
                  <a:lnTo>
                    <a:pt x="2629" y="334"/>
                  </a:lnTo>
                  <a:lnTo>
                    <a:pt x="2659" y="368"/>
                  </a:lnTo>
                  <a:lnTo>
                    <a:pt x="2645" y="405"/>
                  </a:lnTo>
                  <a:lnTo>
                    <a:pt x="2647" y="478"/>
                  </a:lnTo>
                  <a:lnTo>
                    <a:pt x="2651" y="521"/>
                  </a:lnTo>
                  <a:lnTo>
                    <a:pt x="2667" y="531"/>
                  </a:lnTo>
                  <a:lnTo>
                    <a:pt x="2673" y="604"/>
                  </a:lnTo>
                  <a:lnTo>
                    <a:pt x="2656" y="648"/>
                  </a:lnTo>
                  <a:lnTo>
                    <a:pt x="2668" y="706"/>
                  </a:lnTo>
                  <a:lnTo>
                    <a:pt x="2738" y="750"/>
                  </a:lnTo>
                  <a:lnTo>
                    <a:pt x="2780" y="791"/>
                  </a:lnTo>
                  <a:lnTo>
                    <a:pt x="2821" y="828"/>
                  </a:lnTo>
                  <a:lnTo>
                    <a:pt x="2806" y="849"/>
                  </a:lnTo>
                  <a:lnTo>
                    <a:pt x="2835" y="902"/>
                  </a:lnTo>
                  <a:lnTo>
                    <a:pt x="2839" y="994"/>
                  </a:lnTo>
                  <a:lnTo>
                    <a:pt x="2873" y="975"/>
                  </a:lnTo>
                  <a:lnTo>
                    <a:pt x="2893" y="1012"/>
                  </a:lnTo>
                  <a:lnTo>
                    <a:pt x="2914" y="999"/>
                  </a:lnTo>
                  <a:lnTo>
                    <a:pt x="2901" y="1089"/>
                  </a:lnTo>
                  <a:lnTo>
                    <a:pt x="2937" y="1142"/>
                  </a:lnTo>
                  <a:lnTo>
                    <a:pt x="2961" y="1174"/>
                  </a:lnTo>
                  <a:lnTo>
                    <a:pt x="2996" y="1243"/>
                  </a:lnTo>
                  <a:lnTo>
                    <a:pt x="2994" y="1311"/>
                  </a:lnTo>
                  <a:lnTo>
                    <a:pt x="2979" y="1360"/>
                  </a:lnTo>
                  <a:lnTo>
                    <a:pt x="2955" y="1413"/>
                  </a:lnTo>
                  <a:lnTo>
                    <a:pt x="2963" y="1485"/>
                  </a:lnTo>
                  <a:lnTo>
                    <a:pt x="2930" y="1560"/>
                  </a:lnTo>
                  <a:lnTo>
                    <a:pt x="2902" y="1599"/>
                  </a:lnTo>
                  <a:lnTo>
                    <a:pt x="2851" y="1675"/>
                  </a:lnTo>
                  <a:lnTo>
                    <a:pt x="2832" y="1724"/>
                  </a:lnTo>
                  <a:lnTo>
                    <a:pt x="2792" y="1785"/>
                  </a:lnTo>
                  <a:lnTo>
                    <a:pt x="2726" y="1862"/>
                  </a:lnTo>
                  <a:lnTo>
                    <a:pt x="2654" y="1904"/>
                  </a:lnTo>
                  <a:lnTo>
                    <a:pt x="2597" y="1970"/>
                  </a:lnTo>
                  <a:lnTo>
                    <a:pt x="2553" y="2012"/>
                  </a:lnTo>
                  <a:lnTo>
                    <a:pt x="2496" y="2085"/>
                  </a:lnTo>
                  <a:lnTo>
                    <a:pt x="2448" y="2127"/>
                  </a:lnTo>
                  <a:lnTo>
                    <a:pt x="2397" y="2191"/>
                  </a:lnTo>
                  <a:lnTo>
                    <a:pt x="2357" y="2249"/>
                  </a:lnTo>
                  <a:lnTo>
                    <a:pt x="2347" y="2276"/>
                  </a:lnTo>
                  <a:lnTo>
                    <a:pt x="2290" y="2305"/>
                  </a:lnTo>
                  <a:lnTo>
                    <a:pt x="2210" y="2308"/>
                  </a:lnTo>
                  <a:lnTo>
                    <a:pt x="2127" y="2343"/>
                  </a:lnTo>
                  <a:lnTo>
                    <a:pt x="2077" y="2376"/>
                  </a:lnTo>
                  <a:lnTo>
                    <a:pt x="2014" y="2412"/>
                  </a:lnTo>
                  <a:lnTo>
                    <a:pt x="1977" y="2375"/>
                  </a:lnTo>
                  <a:lnTo>
                    <a:pt x="1943" y="2360"/>
                  </a:lnTo>
                  <a:lnTo>
                    <a:pt x="1977" y="2316"/>
                  </a:lnTo>
                  <a:lnTo>
                    <a:pt x="1930" y="2332"/>
                  </a:lnTo>
                  <a:lnTo>
                    <a:pt x="1836" y="2393"/>
                  </a:lnTo>
                  <a:lnTo>
                    <a:pt x="1788" y="2370"/>
                  </a:lnTo>
                  <a:lnTo>
                    <a:pt x="1756" y="2357"/>
                  </a:lnTo>
                  <a:lnTo>
                    <a:pt x="1719" y="2350"/>
                  </a:lnTo>
                  <a:lnTo>
                    <a:pt x="1664" y="2326"/>
                  </a:lnTo>
                  <a:lnTo>
                    <a:pt x="1646" y="2274"/>
                  </a:lnTo>
                  <a:lnTo>
                    <a:pt x="1665" y="2210"/>
                  </a:lnTo>
                  <a:lnTo>
                    <a:pt x="1669" y="2167"/>
                  </a:lnTo>
                  <a:lnTo>
                    <a:pt x="1651" y="2132"/>
                  </a:lnTo>
                  <a:lnTo>
                    <a:pt x="1587" y="2122"/>
                  </a:lnTo>
                  <a:lnTo>
                    <a:pt x="1630" y="2081"/>
                  </a:lnTo>
                  <a:lnTo>
                    <a:pt x="1641" y="2018"/>
                  </a:lnTo>
                  <a:lnTo>
                    <a:pt x="1580" y="2077"/>
                  </a:lnTo>
                  <a:lnTo>
                    <a:pt x="1510" y="2092"/>
                  </a:lnTo>
                  <a:lnTo>
                    <a:pt x="1568" y="2045"/>
                  </a:lnTo>
                  <a:lnTo>
                    <a:pt x="1600" y="1996"/>
                  </a:lnTo>
                  <a:lnTo>
                    <a:pt x="1646" y="1955"/>
                  </a:lnTo>
                  <a:lnTo>
                    <a:pt x="1667" y="1892"/>
                  </a:lnTo>
                  <a:lnTo>
                    <a:pt x="1578" y="1964"/>
                  </a:lnTo>
                  <a:lnTo>
                    <a:pt x="1521" y="1993"/>
                  </a:lnTo>
                  <a:lnTo>
                    <a:pt x="1464" y="2061"/>
                  </a:lnTo>
                  <a:lnTo>
                    <a:pt x="1424" y="2026"/>
                  </a:lnTo>
                  <a:lnTo>
                    <a:pt x="1446" y="1981"/>
                  </a:lnTo>
                  <a:lnTo>
                    <a:pt x="1427" y="1919"/>
                  </a:lnTo>
                  <a:lnTo>
                    <a:pt x="1402" y="1888"/>
                  </a:lnTo>
                  <a:lnTo>
                    <a:pt x="1424" y="1868"/>
                  </a:lnTo>
                  <a:lnTo>
                    <a:pt x="1352" y="1816"/>
                  </a:lnTo>
                  <a:lnTo>
                    <a:pt x="1303" y="1814"/>
                  </a:lnTo>
                  <a:lnTo>
                    <a:pt x="1250" y="1773"/>
                  </a:lnTo>
                  <a:lnTo>
                    <a:pt x="1118" y="1781"/>
                  </a:lnTo>
                  <a:lnTo>
                    <a:pt x="1014" y="1811"/>
                  </a:lnTo>
                  <a:lnTo>
                    <a:pt x="922" y="1840"/>
                  </a:lnTo>
                  <a:lnTo>
                    <a:pt x="856" y="1834"/>
                  </a:lnTo>
                  <a:lnTo>
                    <a:pt x="764" y="1877"/>
                  </a:lnTo>
                  <a:lnTo>
                    <a:pt x="694" y="1897"/>
                  </a:lnTo>
                  <a:lnTo>
                    <a:pt x="664" y="1942"/>
                  </a:lnTo>
                  <a:lnTo>
                    <a:pt x="624" y="1976"/>
                  </a:lnTo>
                  <a:lnTo>
                    <a:pt x="563" y="1978"/>
                  </a:lnTo>
                  <a:lnTo>
                    <a:pt x="515" y="1986"/>
                  </a:lnTo>
                  <a:lnTo>
                    <a:pt x="458" y="1970"/>
                  </a:lnTo>
                  <a:lnTo>
                    <a:pt x="404" y="1979"/>
                  </a:lnTo>
                  <a:lnTo>
                    <a:pt x="353" y="1983"/>
                  </a:lnTo>
                  <a:lnTo>
                    <a:pt x="294" y="2029"/>
                  </a:lnTo>
                  <a:lnTo>
                    <a:pt x="274" y="2025"/>
                  </a:lnTo>
                  <a:lnTo>
                    <a:pt x="230" y="2049"/>
                  </a:lnTo>
                  <a:lnTo>
                    <a:pt x="185" y="2076"/>
                  </a:lnTo>
                  <a:lnTo>
                    <a:pt x="135" y="2072"/>
                  </a:lnTo>
                  <a:lnTo>
                    <a:pt x="87" y="2072"/>
                  </a:lnTo>
                  <a:lnTo>
                    <a:pt x="32" y="2018"/>
                  </a:lnTo>
                  <a:lnTo>
                    <a:pt x="0" y="2002"/>
                  </a:lnTo>
                  <a:lnTo>
                    <a:pt x="19" y="1953"/>
                  </a:lnTo>
                  <a:lnTo>
                    <a:pt x="59" y="1942"/>
                  </a:lnTo>
                  <a:lnTo>
                    <a:pt x="78" y="1923"/>
                  </a:lnTo>
                  <a:lnTo>
                    <a:pt x="86" y="1892"/>
                  </a:lnTo>
                  <a:lnTo>
                    <a:pt x="115" y="1833"/>
                  </a:lnTo>
                  <a:lnTo>
                    <a:pt x="124" y="1783"/>
                  </a:lnTo>
                  <a:lnTo>
                    <a:pt x="114" y="1697"/>
                  </a:lnTo>
                  <a:lnTo>
                    <a:pt x="117" y="1648"/>
                  </a:lnTo>
                  <a:lnTo>
                    <a:pt x="135" y="1600"/>
                  </a:lnTo>
                  <a:lnTo>
                    <a:pt x="123" y="1544"/>
                  </a:lnTo>
                  <a:lnTo>
                    <a:pt x="128" y="1519"/>
                  </a:lnTo>
                  <a:lnTo>
                    <a:pt x="105" y="1486"/>
                  </a:lnTo>
                  <a:lnTo>
                    <a:pt x="115" y="1419"/>
                  </a:lnTo>
                  <a:lnTo>
                    <a:pt x="91" y="1352"/>
                  </a:lnTo>
                  <a:lnTo>
                    <a:pt x="90" y="1315"/>
                  </a:lnTo>
                  <a:lnTo>
                    <a:pt x="113" y="1352"/>
                  </a:lnTo>
                  <a:lnTo>
                    <a:pt x="108" y="1273"/>
                  </a:lnTo>
                  <a:lnTo>
                    <a:pt x="138" y="1298"/>
                  </a:lnTo>
                  <a:lnTo>
                    <a:pt x="151" y="1331"/>
                  </a:lnTo>
                  <a:lnTo>
                    <a:pt x="161" y="1287"/>
                  </a:lnTo>
                  <a:lnTo>
                    <a:pt x="142" y="1220"/>
                  </a:lnTo>
                  <a:lnTo>
                    <a:pt x="141" y="1193"/>
                  </a:lnTo>
                  <a:lnTo>
                    <a:pt x="130" y="1168"/>
                  </a:lnTo>
                  <a:lnTo>
                    <a:pt x="149" y="1119"/>
                  </a:lnTo>
                  <a:lnTo>
                    <a:pt x="169" y="1098"/>
                  </a:lnTo>
                  <a:lnTo>
                    <a:pt x="189" y="1055"/>
                  </a:lnTo>
                  <a:lnTo>
                    <a:pt x="191" y="1005"/>
                  </a:lnTo>
                  <a:lnTo>
                    <a:pt x="235" y="944"/>
                  </a:lnTo>
                  <a:lnTo>
                    <a:pt x="227" y="1009"/>
                  </a:lnTo>
                  <a:lnTo>
                    <a:pt x="270" y="950"/>
                  </a:lnTo>
                  <a:lnTo>
                    <a:pt x="336" y="922"/>
                  </a:lnTo>
                  <a:lnTo>
                    <a:pt x="379" y="886"/>
                  </a:lnTo>
                  <a:lnTo>
                    <a:pt x="442" y="854"/>
                  </a:lnTo>
                  <a:lnTo>
                    <a:pt x="476" y="848"/>
                  </a:lnTo>
                  <a:lnTo>
                    <a:pt x="495" y="858"/>
                  </a:lnTo>
                  <a:lnTo>
                    <a:pt x="559" y="826"/>
                  </a:lnTo>
                  <a:lnTo>
                    <a:pt x="606" y="817"/>
                  </a:lnTo>
                  <a:lnTo>
                    <a:pt x="621" y="798"/>
                  </a:lnTo>
                  <a:lnTo>
                    <a:pt x="642" y="791"/>
                  </a:lnTo>
                  <a:lnTo>
                    <a:pt x="682" y="793"/>
                  </a:lnTo>
                  <a:lnTo>
                    <a:pt x="765" y="768"/>
                  </a:lnTo>
                  <a:lnTo>
                    <a:pt x="812" y="730"/>
                  </a:lnTo>
                  <a:lnTo>
                    <a:pt x="840" y="684"/>
                  </a:lnTo>
                  <a:lnTo>
                    <a:pt x="891" y="641"/>
                  </a:lnTo>
                  <a:lnTo>
                    <a:pt x="900" y="607"/>
                  </a:lnTo>
                  <a:lnTo>
                    <a:pt x="910" y="561"/>
                  </a:lnTo>
                  <a:lnTo>
                    <a:pt x="974" y="489"/>
                  </a:lnTo>
                  <a:lnTo>
                    <a:pt x="993" y="562"/>
                  </a:lnTo>
                  <a:lnTo>
                    <a:pt x="1028" y="545"/>
                  </a:lnTo>
                  <a:lnTo>
                    <a:pt x="1008" y="505"/>
                  </a:lnTo>
                  <a:lnTo>
                    <a:pt x="1038" y="464"/>
                  </a:lnTo>
                  <a:lnTo>
                    <a:pt x="1068" y="482"/>
                  </a:lnTo>
                  <a:lnTo>
                    <a:pt x="1087" y="417"/>
                  </a:lnTo>
                  <a:lnTo>
                    <a:pt x="1134" y="375"/>
                  </a:lnTo>
                  <a:lnTo>
                    <a:pt x="1157" y="342"/>
                  </a:lnTo>
                  <a:lnTo>
                    <a:pt x="1196" y="327"/>
                  </a:lnTo>
                  <a:lnTo>
                    <a:pt x="1201" y="303"/>
                  </a:lnTo>
                  <a:lnTo>
                    <a:pt x="1232" y="313"/>
                  </a:lnTo>
                  <a:lnTo>
                    <a:pt x="1236" y="292"/>
                  </a:lnTo>
                  <a:lnTo>
                    <a:pt x="1271" y="280"/>
                  </a:lnTo>
                  <a:lnTo>
                    <a:pt x="1308" y="268"/>
                  </a:lnTo>
                  <a:lnTo>
                    <a:pt x="1358" y="307"/>
                  </a:lnTo>
                  <a:lnTo>
                    <a:pt x="1392" y="358"/>
                  </a:lnTo>
                  <a:lnTo>
                    <a:pt x="1439" y="358"/>
                  </a:lnTo>
                  <a:lnTo>
                    <a:pt x="1485" y="366"/>
                  </a:lnTo>
                  <a:lnTo>
                    <a:pt x="1476" y="320"/>
                  </a:lnTo>
                  <a:lnTo>
                    <a:pt x="1521" y="251"/>
                  </a:lnTo>
                  <a:lnTo>
                    <a:pt x="1558" y="229"/>
                  </a:lnTo>
                  <a:lnTo>
                    <a:pt x="1549" y="208"/>
                  </a:lnTo>
                  <a:lnTo>
                    <a:pt x="1588" y="159"/>
                  </a:lnTo>
                  <a:lnTo>
                    <a:pt x="1637" y="129"/>
                  </a:lnTo>
                  <a:lnTo>
                    <a:pt x="1674" y="139"/>
                  </a:lnTo>
                  <a:lnTo>
                    <a:pt x="1739" y="123"/>
                  </a:lnTo>
                  <a:lnTo>
                    <a:pt x="1743" y="80"/>
                  </a:lnTo>
                  <a:lnTo>
                    <a:pt x="1691" y="52"/>
                  </a:lnTo>
                  <a:lnTo>
                    <a:pt x="1733" y="39"/>
                  </a:lnTo>
                  <a:lnTo>
                    <a:pt x="1780" y="60"/>
                  </a:lnTo>
                  <a:lnTo>
                    <a:pt x="1815" y="95"/>
                  </a:lnTo>
                  <a:lnTo>
                    <a:pt x="1876" y="117"/>
                  </a:lnTo>
                  <a:lnTo>
                    <a:pt x="1898" y="108"/>
                  </a:lnTo>
                  <a:lnTo>
                    <a:pt x="1941" y="135"/>
                  </a:lnTo>
                  <a:lnTo>
                    <a:pt x="1988" y="110"/>
                  </a:lnTo>
                  <a:lnTo>
                    <a:pt x="2015" y="118"/>
                  </a:lnTo>
                  <a:lnTo>
                    <a:pt x="2035" y="101"/>
                  </a:lnTo>
                  <a:lnTo>
                    <a:pt x="2064" y="143"/>
                  </a:lnTo>
                  <a:lnTo>
                    <a:pt x="2038" y="189"/>
                  </a:lnTo>
                  <a:lnTo>
                    <a:pt x="2005" y="223"/>
                  </a:lnTo>
                  <a:lnTo>
                    <a:pt x="1978" y="226"/>
                  </a:lnTo>
                  <a:lnTo>
                    <a:pt x="1982" y="260"/>
                  </a:lnTo>
                  <a:lnTo>
                    <a:pt x="1954" y="303"/>
                  </a:lnTo>
                  <a:lnTo>
                    <a:pt x="1921" y="345"/>
                  </a:lnTo>
                  <a:lnTo>
                    <a:pt x="1923" y="369"/>
                  </a:lnTo>
                  <a:lnTo>
                    <a:pt x="1974" y="416"/>
                  </a:lnTo>
                  <a:lnTo>
                    <a:pt x="2027" y="443"/>
                  </a:lnTo>
                  <a:lnTo>
                    <a:pt x="2060" y="472"/>
                  </a:lnTo>
                  <a:lnTo>
                    <a:pt x="2105" y="523"/>
                  </a:lnTo>
                  <a:lnTo>
                    <a:pt x="2126" y="523"/>
                  </a:lnTo>
                  <a:lnTo>
                    <a:pt x="2161" y="545"/>
                  </a:lnTo>
                  <a:lnTo>
                    <a:pt x="2167" y="571"/>
                  </a:lnTo>
                  <a:lnTo>
                    <a:pt x="2232" y="600"/>
                  </a:lnTo>
                  <a:lnTo>
                    <a:pt x="2287" y="571"/>
                  </a:lnTo>
                  <a:lnTo>
                    <a:pt x="2310" y="525"/>
                  </a:lnTo>
                  <a:lnTo>
                    <a:pt x="2332" y="487"/>
                  </a:lnTo>
                  <a:lnTo>
                    <a:pt x="2350" y="440"/>
                  </a:lnTo>
                  <a:lnTo>
                    <a:pt x="2384" y="373"/>
                  </a:lnTo>
                  <a:lnTo>
                    <a:pt x="2381" y="332"/>
                  </a:lnTo>
                  <a:lnTo>
                    <a:pt x="2390" y="307"/>
                  </a:lnTo>
                  <a:lnTo>
                    <a:pt x="2389" y="258"/>
                  </a:lnTo>
                  <a:lnTo>
                    <a:pt x="2408" y="194"/>
                  </a:lnTo>
                  <a:lnTo>
                    <a:pt x="2425" y="177"/>
                  </a:lnTo>
                  <a:lnTo>
                    <a:pt x="2417" y="148"/>
                  </a:lnTo>
                  <a:lnTo>
                    <a:pt x="2441" y="103"/>
                  </a:lnTo>
                  <a:lnTo>
                    <a:pt x="2461" y="56"/>
                  </a:lnTo>
                  <a:lnTo>
                    <a:pt x="2466" y="32"/>
                  </a:lnTo>
                  <a:lnTo>
                    <a:pt x="2498" y="0"/>
                  </a:lnTo>
                  <a:lnTo>
                    <a:pt x="2514" y="42"/>
                  </a:lnTo>
                  <a:lnTo>
                    <a:pt x="2512" y="95"/>
                  </a:lnTo>
                  <a:lnTo>
                    <a:pt x="2530" y="105"/>
                  </a:lnTo>
                  <a:lnTo>
                    <a:pt x="2528" y="141"/>
                  </a:lnTo>
                  <a:lnTo>
                    <a:pt x="2549" y="184"/>
                  </a:lnTo>
                  <a:lnTo>
                    <a:pt x="2548" y="233"/>
                  </a:lnTo>
                  <a:lnTo>
                    <a:pt x="2540" y="264"/>
                  </a:lnTo>
                  <a:moveTo>
                    <a:pt x="1865" y="2560"/>
                  </a:moveTo>
                  <a:lnTo>
                    <a:pt x="1914" y="2590"/>
                  </a:lnTo>
                  <a:lnTo>
                    <a:pt x="1959" y="2578"/>
                  </a:lnTo>
                  <a:lnTo>
                    <a:pt x="2023" y="2562"/>
                  </a:lnTo>
                  <a:lnTo>
                    <a:pt x="2061" y="2567"/>
                  </a:lnTo>
                  <a:lnTo>
                    <a:pt x="2004" y="2667"/>
                  </a:lnTo>
                  <a:lnTo>
                    <a:pt x="1962" y="2696"/>
                  </a:lnTo>
                  <a:lnTo>
                    <a:pt x="1911" y="2764"/>
                  </a:lnTo>
                  <a:lnTo>
                    <a:pt x="1902" y="2741"/>
                  </a:lnTo>
                  <a:lnTo>
                    <a:pt x="1816" y="2800"/>
                  </a:lnTo>
                  <a:lnTo>
                    <a:pt x="1805" y="2795"/>
                  </a:lnTo>
                  <a:lnTo>
                    <a:pt x="1765" y="2793"/>
                  </a:lnTo>
                  <a:lnTo>
                    <a:pt x="1769" y="2721"/>
                  </a:lnTo>
                  <a:lnTo>
                    <a:pt x="1795" y="2665"/>
                  </a:lnTo>
                  <a:lnTo>
                    <a:pt x="1800" y="2592"/>
                  </a:lnTo>
                  <a:lnTo>
                    <a:pt x="1824" y="2553"/>
                  </a:lnTo>
                  <a:lnTo>
                    <a:pt x="1865" y="2560"/>
                  </a:lnTo>
                </a:path>
              </a:pathLst>
            </a:custGeom>
            <a:solidFill>
              <a:srgbClr val="83409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13" name="Freeform 14">
              <a:extLst>
                <a:ext uri="{FF2B5EF4-FFF2-40B4-BE49-F238E27FC236}">
                  <a16:creationId xmlns:a16="http://schemas.microsoft.com/office/drawing/2014/main" id="{D6223941-84F1-4B81-B0EC-02E02481A715}"/>
                </a:ext>
              </a:extLst>
            </p:cNvPr>
            <p:cNvSpPr>
              <a:spLocks/>
            </p:cNvSpPr>
            <p:nvPr/>
          </p:nvSpPr>
          <p:spPr bwMode="auto">
            <a:xfrm>
              <a:off x="4828865" y="2188147"/>
              <a:ext cx="142326" cy="65721"/>
            </a:xfrm>
            <a:custGeom>
              <a:avLst/>
              <a:gdLst>
                <a:gd name="T0" fmla="*/ 120 w 120"/>
                <a:gd name="T1" fmla="*/ 19 h 54"/>
                <a:gd name="T2" fmla="*/ 119 w 120"/>
                <a:gd name="T3" fmla="*/ 27 h 54"/>
                <a:gd name="T4" fmla="*/ 110 w 120"/>
                <a:gd name="T5" fmla="*/ 27 h 54"/>
                <a:gd name="T6" fmla="*/ 114 w 120"/>
                <a:gd name="T7" fmla="*/ 32 h 54"/>
                <a:gd name="T8" fmla="*/ 109 w 120"/>
                <a:gd name="T9" fmla="*/ 45 h 54"/>
                <a:gd name="T10" fmla="*/ 107 w 120"/>
                <a:gd name="T11" fmla="*/ 48 h 54"/>
                <a:gd name="T12" fmla="*/ 92 w 120"/>
                <a:gd name="T13" fmla="*/ 49 h 54"/>
                <a:gd name="T14" fmla="*/ 85 w 120"/>
                <a:gd name="T15" fmla="*/ 54 h 54"/>
                <a:gd name="T16" fmla="*/ 71 w 120"/>
                <a:gd name="T17" fmla="*/ 52 h 54"/>
                <a:gd name="T18" fmla="*/ 47 w 120"/>
                <a:gd name="T19" fmla="*/ 47 h 54"/>
                <a:gd name="T20" fmla="*/ 43 w 120"/>
                <a:gd name="T21" fmla="*/ 40 h 54"/>
                <a:gd name="T22" fmla="*/ 27 w 120"/>
                <a:gd name="T23" fmla="*/ 43 h 54"/>
                <a:gd name="T24" fmla="*/ 25 w 120"/>
                <a:gd name="T25" fmla="*/ 47 h 54"/>
                <a:gd name="T26" fmla="*/ 15 w 120"/>
                <a:gd name="T27" fmla="*/ 44 h 54"/>
                <a:gd name="T28" fmla="*/ 7 w 120"/>
                <a:gd name="T29" fmla="*/ 44 h 54"/>
                <a:gd name="T30" fmla="*/ 0 w 120"/>
                <a:gd name="T31" fmla="*/ 40 h 54"/>
                <a:gd name="T32" fmla="*/ 2 w 120"/>
                <a:gd name="T33" fmla="*/ 35 h 54"/>
                <a:gd name="T34" fmla="*/ 1 w 120"/>
                <a:gd name="T35" fmla="*/ 31 h 54"/>
                <a:gd name="T36" fmla="*/ 6 w 120"/>
                <a:gd name="T37" fmla="*/ 30 h 54"/>
                <a:gd name="T38" fmla="*/ 15 w 120"/>
                <a:gd name="T39" fmla="*/ 36 h 54"/>
                <a:gd name="T40" fmla="*/ 16 w 120"/>
                <a:gd name="T41" fmla="*/ 30 h 54"/>
                <a:gd name="T42" fmla="*/ 31 w 120"/>
                <a:gd name="T43" fmla="*/ 31 h 54"/>
                <a:gd name="T44" fmla="*/ 42 w 120"/>
                <a:gd name="T45" fmla="*/ 28 h 54"/>
                <a:gd name="T46" fmla="*/ 50 w 120"/>
                <a:gd name="T47" fmla="*/ 28 h 54"/>
                <a:gd name="T48" fmla="*/ 55 w 120"/>
                <a:gd name="T49" fmla="*/ 32 h 54"/>
                <a:gd name="T50" fmla="*/ 57 w 120"/>
                <a:gd name="T51" fmla="*/ 29 h 54"/>
                <a:gd name="T52" fmla="*/ 53 w 120"/>
                <a:gd name="T53" fmla="*/ 16 h 54"/>
                <a:gd name="T54" fmla="*/ 59 w 120"/>
                <a:gd name="T55" fmla="*/ 13 h 54"/>
                <a:gd name="T56" fmla="*/ 64 w 120"/>
                <a:gd name="T57" fmla="*/ 4 h 54"/>
                <a:gd name="T58" fmla="*/ 77 w 120"/>
                <a:gd name="T59" fmla="*/ 10 h 54"/>
                <a:gd name="T60" fmla="*/ 85 w 120"/>
                <a:gd name="T61" fmla="*/ 2 h 54"/>
                <a:gd name="T62" fmla="*/ 90 w 120"/>
                <a:gd name="T63" fmla="*/ 0 h 54"/>
                <a:gd name="T64" fmla="*/ 103 w 120"/>
                <a:gd name="T65" fmla="*/ 7 h 54"/>
                <a:gd name="T66" fmla="*/ 111 w 120"/>
                <a:gd name="T67" fmla="*/ 6 h 54"/>
                <a:gd name="T68" fmla="*/ 119 w 120"/>
                <a:gd name="T69" fmla="*/ 9 h 54"/>
                <a:gd name="T70" fmla="*/ 118 w 120"/>
                <a:gd name="T71" fmla="*/ 12 h 54"/>
                <a:gd name="T72" fmla="*/ 120 w 120"/>
                <a:gd name="T73" fmla="*/ 1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 h="54">
                  <a:moveTo>
                    <a:pt x="120" y="19"/>
                  </a:moveTo>
                  <a:lnTo>
                    <a:pt x="119" y="27"/>
                  </a:lnTo>
                  <a:lnTo>
                    <a:pt x="110" y="27"/>
                  </a:lnTo>
                  <a:lnTo>
                    <a:pt x="114" y="32"/>
                  </a:lnTo>
                  <a:lnTo>
                    <a:pt x="109" y="45"/>
                  </a:lnTo>
                  <a:lnTo>
                    <a:pt x="107" y="48"/>
                  </a:lnTo>
                  <a:lnTo>
                    <a:pt x="92" y="49"/>
                  </a:lnTo>
                  <a:lnTo>
                    <a:pt x="85" y="54"/>
                  </a:lnTo>
                  <a:lnTo>
                    <a:pt x="71" y="52"/>
                  </a:lnTo>
                  <a:lnTo>
                    <a:pt x="47" y="47"/>
                  </a:lnTo>
                  <a:lnTo>
                    <a:pt x="43" y="40"/>
                  </a:lnTo>
                  <a:lnTo>
                    <a:pt x="27" y="43"/>
                  </a:lnTo>
                  <a:lnTo>
                    <a:pt x="25" y="47"/>
                  </a:lnTo>
                  <a:lnTo>
                    <a:pt x="15" y="44"/>
                  </a:lnTo>
                  <a:lnTo>
                    <a:pt x="7" y="44"/>
                  </a:lnTo>
                  <a:lnTo>
                    <a:pt x="0" y="40"/>
                  </a:lnTo>
                  <a:lnTo>
                    <a:pt x="2" y="35"/>
                  </a:lnTo>
                  <a:lnTo>
                    <a:pt x="1" y="31"/>
                  </a:lnTo>
                  <a:lnTo>
                    <a:pt x="6" y="30"/>
                  </a:lnTo>
                  <a:lnTo>
                    <a:pt x="15" y="36"/>
                  </a:lnTo>
                  <a:lnTo>
                    <a:pt x="16" y="30"/>
                  </a:lnTo>
                  <a:lnTo>
                    <a:pt x="31" y="31"/>
                  </a:lnTo>
                  <a:lnTo>
                    <a:pt x="42" y="28"/>
                  </a:lnTo>
                  <a:lnTo>
                    <a:pt x="50" y="28"/>
                  </a:lnTo>
                  <a:lnTo>
                    <a:pt x="55" y="32"/>
                  </a:lnTo>
                  <a:lnTo>
                    <a:pt x="57" y="29"/>
                  </a:lnTo>
                  <a:lnTo>
                    <a:pt x="53" y="16"/>
                  </a:lnTo>
                  <a:lnTo>
                    <a:pt x="59" y="13"/>
                  </a:lnTo>
                  <a:lnTo>
                    <a:pt x="64" y="4"/>
                  </a:lnTo>
                  <a:lnTo>
                    <a:pt x="77" y="10"/>
                  </a:lnTo>
                  <a:lnTo>
                    <a:pt x="85" y="2"/>
                  </a:lnTo>
                  <a:lnTo>
                    <a:pt x="90" y="0"/>
                  </a:lnTo>
                  <a:lnTo>
                    <a:pt x="103" y="7"/>
                  </a:lnTo>
                  <a:lnTo>
                    <a:pt x="111" y="6"/>
                  </a:lnTo>
                  <a:lnTo>
                    <a:pt x="119" y="9"/>
                  </a:lnTo>
                  <a:lnTo>
                    <a:pt x="118" y="12"/>
                  </a:lnTo>
                  <a:lnTo>
                    <a:pt x="120" y="19"/>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4" name="Freeform 15">
              <a:extLst>
                <a:ext uri="{FF2B5EF4-FFF2-40B4-BE49-F238E27FC236}">
                  <a16:creationId xmlns:a16="http://schemas.microsoft.com/office/drawing/2014/main" id="{22B01709-BB43-4725-A6B1-62C0936F63AB}"/>
                </a:ext>
              </a:extLst>
            </p:cNvPr>
            <p:cNvSpPr>
              <a:spLocks/>
            </p:cNvSpPr>
            <p:nvPr/>
          </p:nvSpPr>
          <p:spPr bwMode="auto">
            <a:xfrm>
              <a:off x="5546427" y="2420604"/>
              <a:ext cx="30837" cy="24340"/>
            </a:xfrm>
            <a:custGeom>
              <a:avLst/>
              <a:gdLst>
                <a:gd name="T0" fmla="*/ 14 w 108"/>
                <a:gd name="T1" fmla="*/ 1 h 85"/>
                <a:gd name="T2" fmla="*/ 38 w 108"/>
                <a:gd name="T3" fmla="*/ 23 h 85"/>
                <a:gd name="T4" fmla="*/ 69 w 108"/>
                <a:gd name="T5" fmla="*/ 23 h 85"/>
                <a:gd name="T6" fmla="*/ 71 w 108"/>
                <a:gd name="T7" fmla="*/ 36 h 85"/>
                <a:gd name="T8" fmla="*/ 108 w 108"/>
                <a:gd name="T9" fmla="*/ 85 h 85"/>
                <a:gd name="T10" fmla="*/ 58 w 108"/>
                <a:gd name="T11" fmla="*/ 74 h 85"/>
                <a:gd name="T12" fmla="*/ 16 w 108"/>
                <a:gd name="T13" fmla="*/ 35 h 85"/>
                <a:gd name="T14" fmla="*/ 0 w 108"/>
                <a:gd name="T15" fmla="*/ 3 h 85"/>
                <a:gd name="T16" fmla="*/ 14 w 108"/>
                <a:gd name="T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85">
                  <a:moveTo>
                    <a:pt x="14" y="1"/>
                  </a:moveTo>
                  <a:lnTo>
                    <a:pt x="38" y="23"/>
                  </a:lnTo>
                  <a:lnTo>
                    <a:pt x="69" y="23"/>
                  </a:lnTo>
                  <a:lnTo>
                    <a:pt x="71" y="36"/>
                  </a:lnTo>
                  <a:lnTo>
                    <a:pt x="108" y="85"/>
                  </a:lnTo>
                  <a:lnTo>
                    <a:pt x="58" y="74"/>
                  </a:lnTo>
                  <a:lnTo>
                    <a:pt x="16" y="35"/>
                  </a:lnTo>
                  <a:lnTo>
                    <a:pt x="0" y="3"/>
                  </a:lnTo>
                  <a:lnTo>
                    <a:pt x="14" y="0"/>
                  </a:lnTo>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5" name="Freeform 16">
              <a:extLst>
                <a:ext uri="{FF2B5EF4-FFF2-40B4-BE49-F238E27FC236}">
                  <a16:creationId xmlns:a16="http://schemas.microsoft.com/office/drawing/2014/main" id="{2C780A3B-CEB1-495E-BA97-2F360429DD61}"/>
                </a:ext>
              </a:extLst>
            </p:cNvPr>
            <p:cNvSpPr>
              <a:spLocks/>
            </p:cNvSpPr>
            <p:nvPr/>
          </p:nvSpPr>
          <p:spPr bwMode="auto">
            <a:xfrm>
              <a:off x="5542870" y="2367055"/>
              <a:ext cx="112675" cy="90063"/>
            </a:xfrm>
            <a:custGeom>
              <a:avLst/>
              <a:gdLst>
                <a:gd name="T0" fmla="*/ 40 w 95"/>
                <a:gd name="T1" fmla="*/ 13 h 74"/>
                <a:gd name="T2" fmla="*/ 48 w 95"/>
                <a:gd name="T3" fmla="*/ 15 h 74"/>
                <a:gd name="T4" fmla="*/ 50 w 95"/>
                <a:gd name="T5" fmla="*/ 9 h 74"/>
                <a:gd name="T6" fmla="*/ 58 w 95"/>
                <a:gd name="T7" fmla="*/ 1 h 74"/>
                <a:gd name="T8" fmla="*/ 69 w 95"/>
                <a:gd name="T9" fmla="*/ 12 h 74"/>
                <a:gd name="T10" fmla="*/ 81 w 95"/>
                <a:gd name="T11" fmla="*/ 27 h 74"/>
                <a:gd name="T12" fmla="*/ 89 w 95"/>
                <a:gd name="T13" fmla="*/ 28 h 74"/>
                <a:gd name="T14" fmla="*/ 95 w 95"/>
                <a:gd name="T15" fmla="*/ 33 h 74"/>
                <a:gd name="T16" fmla="*/ 82 w 95"/>
                <a:gd name="T17" fmla="*/ 35 h 74"/>
                <a:gd name="T18" fmla="*/ 82 w 95"/>
                <a:gd name="T19" fmla="*/ 51 h 74"/>
                <a:gd name="T20" fmla="*/ 80 w 95"/>
                <a:gd name="T21" fmla="*/ 58 h 74"/>
                <a:gd name="T22" fmla="*/ 75 w 95"/>
                <a:gd name="T23" fmla="*/ 63 h 74"/>
                <a:gd name="T24" fmla="*/ 77 w 95"/>
                <a:gd name="T25" fmla="*/ 73 h 74"/>
                <a:gd name="T26" fmla="*/ 73 w 95"/>
                <a:gd name="T27" fmla="*/ 74 h 74"/>
                <a:gd name="T28" fmla="*/ 61 w 95"/>
                <a:gd name="T29" fmla="*/ 63 h 74"/>
                <a:gd name="T30" fmla="*/ 65 w 95"/>
                <a:gd name="T31" fmla="*/ 53 h 74"/>
                <a:gd name="T32" fmla="*/ 59 w 95"/>
                <a:gd name="T33" fmla="*/ 47 h 74"/>
                <a:gd name="T34" fmla="*/ 52 w 95"/>
                <a:gd name="T35" fmla="*/ 49 h 74"/>
                <a:gd name="T36" fmla="*/ 35 w 95"/>
                <a:gd name="T37" fmla="*/ 64 h 74"/>
                <a:gd name="T38" fmla="*/ 32 w 95"/>
                <a:gd name="T39" fmla="*/ 49 h 74"/>
                <a:gd name="T40" fmla="*/ 24 w 95"/>
                <a:gd name="T41" fmla="*/ 46 h 74"/>
                <a:gd name="T42" fmla="*/ 16 w 95"/>
                <a:gd name="T43" fmla="*/ 40 h 74"/>
                <a:gd name="T44" fmla="*/ 19 w 95"/>
                <a:gd name="T45" fmla="*/ 34 h 74"/>
                <a:gd name="T46" fmla="*/ 9 w 95"/>
                <a:gd name="T47" fmla="*/ 27 h 74"/>
                <a:gd name="T48" fmla="*/ 11 w 95"/>
                <a:gd name="T49" fmla="*/ 22 h 74"/>
                <a:gd name="T50" fmla="*/ 4 w 95"/>
                <a:gd name="T51" fmla="*/ 18 h 74"/>
                <a:gd name="T52" fmla="*/ 0 w 95"/>
                <a:gd name="T53" fmla="*/ 13 h 74"/>
                <a:gd name="T54" fmla="*/ 3 w 95"/>
                <a:gd name="T55" fmla="*/ 9 h 74"/>
                <a:gd name="T56" fmla="*/ 17 w 95"/>
                <a:gd name="T57" fmla="*/ 15 h 74"/>
                <a:gd name="T58" fmla="*/ 26 w 95"/>
                <a:gd name="T59" fmla="*/ 17 h 74"/>
                <a:gd name="T60" fmla="*/ 28 w 95"/>
                <a:gd name="T61" fmla="*/ 14 h 74"/>
                <a:gd name="T62" fmla="*/ 18 w 95"/>
                <a:gd name="T63" fmla="*/ 3 h 74"/>
                <a:gd name="T64" fmla="*/ 21 w 95"/>
                <a:gd name="T65" fmla="*/ 0 h 74"/>
                <a:gd name="T66" fmla="*/ 26 w 95"/>
                <a:gd name="T67" fmla="*/ 1 h 74"/>
                <a:gd name="T68" fmla="*/ 40 w 95"/>
                <a:gd name="T69" fmla="*/ 1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74">
                  <a:moveTo>
                    <a:pt x="40" y="13"/>
                  </a:moveTo>
                  <a:lnTo>
                    <a:pt x="48" y="15"/>
                  </a:lnTo>
                  <a:lnTo>
                    <a:pt x="50" y="9"/>
                  </a:lnTo>
                  <a:lnTo>
                    <a:pt x="58" y="1"/>
                  </a:lnTo>
                  <a:lnTo>
                    <a:pt x="69" y="12"/>
                  </a:lnTo>
                  <a:lnTo>
                    <a:pt x="81" y="27"/>
                  </a:lnTo>
                  <a:lnTo>
                    <a:pt x="89" y="28"/>
                  </a:lnTo>
                  <a:lnTo>
                    <a:pt x="95" y="33"/>
                  </a:lnTo>
                  <a:lnTo>
                    <a:pt x="82" y="35"/>
                  </a:lnTo>
                  <a:lnTo>
                    <a:pt x="82" y="51"/>
                  </a:lnTo>
                  <a:lnTo>
                    <a:pt x="80" y="58"/>
                  </a:lnTo>
                  <a:lnTo>
                    <a:pt x="75" y="63"/>
                  </a:lnTo>
                  <a:lnTo>
                    <a:pt x="77" y="73"/>
                  </a:lnTo>
                  <a:lnTo>
                    <a:pt x="73" y="74"/>
                  </a:lnTo>
                  <a:lnTo>
                    <a:pt x="61" y="63"/>
                  </a:lnTo>
                  <a:lnTo>
                    <a:pt x="65" y="53"/>
                  </a:lnTo>
                  <a:lnTo>
                    <a:pt x="59" y="47"/>
                  </a:lnTo>
                  <a:lnTo>
                    <a:pt x="52" y="49"/>
                  </a:lnTo>
                  <a:lnTo>
                    <a:pt x="35" y="64"/>
                  </a:lnTo>
                  <a:lnTo>
                    <a:pt x="32" y="49"/>
                  </a:lnTo>
                  <a:lnTo>
                    <a:pt x="24" y="46"/>
                  </a:lnTo>
                  <a:lnTo>
                    <a:pt x="16" y="40"/>
                  </a:lnTo>
                  <a:lnTo>
                    <a:pt x="19" y="34"/>
                  </a:lnTo>
                  <a:lnTo>
                    <a:pt x="9" y="27"/>
                  </a:lnTo>
                  <a:lnTo>
                    <a:pt x="11" y="22"/>
                  </a:lnTo>
                  <a:lnTo>
                    <a:pt x="4" y="18"/>
                  </a:lnTo>
                  <a:lnTo>
                    <a:pt x="0" y="13"/>
                  </a:lnTo>
                  <a:lnTo>
                    <a:pt x="3" y="9"/>
                  </a:lnTo>
                  <a:lnTo>
                    <a:pt x="17" y="15"/>
                  </a:lnTo>
                  <a:lnTo>
                    <a:pt x="26" y="17"/>
                  </a:lnTo>
                  <a:lnTo>
                    <a:pt x="28" y="14"/>
                  </a:lnTo>
                  <a:lnTo>
                    <a:pt x="18" y="3"/>
                  </a:lnTo>
                  <a:lnTo>
                    <a:pt x="21" y="0"/>
                  </a:lnTo>
                  <a:lnTo>
                    <a:pt x="26" y="1"/>
                  </a:lnTo>
                  <a:lnTo>
                    <a:pt x="40" y="13"/>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6" name="Freeform 17">
              <a:extLst>
                <a:ext uri="{FF2B5EF4-FFF2-40B4-BE49-F238E27FC236}">
                  <a16:creationId xmlns:a16="http://schemas.microsoft.com/office/drawing/2014/main" id="{985BD04F-F90A-48EB-BA00-92BFD6624CB9}"/>
                </a:ext>
              </a:extLst>
            </p:cNvPr>
            <p:cNvSpPr>
              <a:spLocks/>
            </p:cNvSpPr>
            <p:nvPr/>
          </p:nvSpPr>
          <p:spPr bwMode="auto">
            <a:xfrm>
              <a:off x="5278380" y="3483090"/>
              <a:ext cx="36768" cy="54768"/>
            </a:xfrm>
            <a:custGeom>
              <a:avLst/>
              <a:gdLst>
                <a:gd name="T0" fmla="*/ 5 w 31"/>
                <a:gd name="T1" fmla="*/ 45 h 45"/>
                <a:gd name="T2" fmla="*/ 4 w 31"/>
                <a:gd name="T3" fmla="*/ 20 h 45"/>
                <a:gd name="T4" fmla="*/ 0 w 31"/>
                <a:gd name="T5" fmla="*/ 10 h 45"/>
                <a:gd name="T6" fmla="*/ 11 w 31"/>
                <a:gd name="T7" fmla="*/ 12 h 45"/>
                <a:gd name="T8" fmla="*/ 16 w 31"/>
                <a:gd name="T9" fmla="*/ 0 h 45"/>
                <a:gd name="T10" fmla="*/ 26 w 31"/>
                <a:gd name="T11" fmla="*/ 2 h 45"/>
                <a:gd name="T12" fmla="*/ 27 w 31"/>
                <a:gd name="T13" fmla="*/ 10 h 45"/>
                <a:gd name="T14" fmla="*/ 31 w 31"/>
                <a:gd name="T15" fmla="*/ 14 h 45"/>
                <a:gd name="T16" fmla="*/ 31 w 31"/>
                <a:gd name="T17" fmla="*/ 21 h 45"/>
                <a:gd name="T18" fmla="*/ 27 w 31"/>
                <a:gd name="T19" fmla="*/ 25 h 45"/>
                <a:gd name="T20" fmla="*/ 19 w 31"/>
                <a:gd name="T21" fmla="*/ 36 h 45"/>
                <a:gd name="T22" fmla="*/ 12 w 31"/>
                <a:gd name="T23" fmla="*/ 44 h 45"/>
                <a:gd name="T24" fmla="*/ 5 w 31"/>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45">
                  <a:moveTo>
                    <a:pt x="5" y="45"/>
                  </a:moveTo>
                  <a:lnTo>
                    <a:pt x="4" y="20"/>
                  </a:lnTo>
                  <a:lnTo>
                    <a:pt x="0" y="10"/>
                  </a:lnTo>
                  <a:lnTo>
                    <a:pt x="11" y="12"/>
                  </a:lnTo>
                  <a:lnTo>
                    <a:pt x="16" y="0"/>
                  </a:lnTo>
                  <a:lnTo>
                    <a:pt x="26" y="2"/>
                  </a:lnTo>
                  <a:lnTo>
                    <a:pt x="27" y="10"/>
                  </a:lnTo>
                  <a:lnTo>
                    <a:pt x="31" y="14"/>
                  </a:lnTo>
                  <a:lnTo>
                    <a:pt x="31" y="21"/>
                  </a:lnTo>
                  <a:lnTo>
                    <a:pt x="27" y="25"/>
                  </a:lnTo>
                  <a:lnTo>
                    <a:pt x="19" y="36"/>
                  </a:lnTo>
                  <a:lnTo>
                    <a:pt x="12" y="44"/>
                  </a:lnTo>
                  <a:lnTo>
                    <a:pt x="5" y="45"/>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7" name="Freeform 18">
              <a:extLst>
                <a:ext uri="{FF2B5EF4-FFF2-40B4-BE49-F238E27FC236}">
                  <a16:creationId xmlns:a16="http://schemas.microsoft.com/office/drawing/2014/main" id="{FAC8487D-6C1A-4D90-99A7-2747844746B1}"/>
                </a:ext>
              </a:extLst>
            </p:cNvPr>
            <p:cNvSpPr>
              <a:spLocks/>
            </p:cNvSpPr>
            <p:nvPr/>
          </p:nvSpPr>
          <p:spPr bwMode="auto">
            <a:xfrm>
              <a:off x="4692468" y="2128513"/>
              <a:ext cx="68791" cy="48682"/>
            </a:xfrm>
            <a:custGeom>
              <a:avLst/>
              <a:gdLst>
                <a:gd name="T0" fmla="*/ 13 w 58"/>
                <a:gd name="T1" fmla="*/ 3 h 40"/>
                <a:gd name="T2" fmla="*/ 24 w 58"/>
                <a:gd name="T3" fmla="*/ 4 h 40"/>
                <a:gd name="T4" fmla="*/ 39 w 58"/>
                <a:gd name="T5" fmla="*/ 0 h 40"/>
                <a:gd name="T6" fmla="*/ 49 w 58"/>
                <a:gd name="T7" fmla="*/ 9 h 40"/>
                <a:gd name="T8" fmla="*/ 58 w 58"/>
                <a:gd name="T9" fmla="*/ 14 h 40"/>
                <a:gd name="T10" fmla="*/ 57 w 58"/>
                <a:gd name="T11" fmla="*/ 27 h 40"/>
                <a:gd name="T12" fmla="*/ 53 w 58"/>
                <a:gd name="T13" fmla="*/ 28 h 40"/>
                <a:gd name="T14" fmla="*/ 51 w 58"/>
                <a:gd name="T15" fmla="*/ 40 h 40"/>
                <a:gd name="T16" fmla="*/ 37 w 58"/>
                <a:gd name="T17" fmla="*/ 30 h 40"/>
                <a:gd name="T18" fmla="*/ 29 w 58"/>
                <a:gd name="T19" fmla="*/ 32 h 40"/>
                <a:gd name="T20" fmla="*/ 17 w 58"/>
                <a:gd name="T21" fmla="*/ 22 h 40"/>
                <a:gd name="T22" fmla="*/ 10 w 58"/>
                <a:gd name="T23" fmla="*/ 14 h 40"/>
                <a:gd name="T24" fmla="*/ 3 w 58"/>
                <a:gd name="T25" fmla="*/ 14 h 40"/>
                <a:gd name="T26" fmla="*/ 0 w 58"/>
                <a:gd name="T27" fmla="*/ 7 h 40"/>
                <a:gd name="T28" fmla="*/ 13 w 58"/>
                <a:gd name="T29"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40">
                  <a:moveTo>
                    <a:pt x="13" y="3"/>
                  </a:moveTo>
                  <a:lnTo>
                    <a:pt x="24" y="4"/>
                  </a:lnTo>
                  <a:lnTo>
                    <a:pt x="39" y="0"/>
                  </a:lnTo>
                  <a:lnTo>
                    <a:pt x="49" y="9"/>
                  </a:lnTo>
                  <a:lnTo>
                    <a:pt x="58" y="14"/>
                  </a:lnTo>
                  <a:lnTo>
                    <a:pt x="57" y="27"/>
                  </a:lnTo>
                  <a:lnTo>
                    <a:pt x="53" y="28"/>
                  </a:lnTo>
                  <a:lnTo>
                    <a:pt x="51" y="40"/>
                  </a:lnTo>
                  <a:lnTo>
                    <a:pt x="37" y="30"/>
                  </a:lnTo>
                  <a:lnTo>
                    <a:pt x="29" y="32"/>
                  </a:lnTo>
                  <a:lnTo>
                    <a:pt x="17" y="22"/>
                  </a:lnTo>
                  <a:lnTo>
                    <a:pt x="10" y="14"/>
                  </a:lnTo>
                  <a:lnTo>
                    <a:pt x="3" y="14"/>
                  </a:lnTo>
                  <a:lnTo>
                    <a:pt x="0" y="7"/>
                  </a:lnTo>
                  <a:lnTo>
                    <a:pt x="13" y="3"/>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8" name="Freeform 19">
              <a:extLst>
                <a:ext uri="{FF2B5EF4-FFF2-40B4-BE49-F238E27FC236}">
                  <a16:creationId xmlns:a16="http://schemas.microsoft.com/office/drawing/2014/main" id="{B68F20CF-0A4B-4353-8F13-AAF08C99CF86}"/>
                </a:ext>
              </a:extLst>
            </p:cNvPr>
            <p:cNvSpPr>
              <a:spLocks/>
            </p:cNvSpPr>
            <p:nvPr/>
          </p:nvSpPr>
          <p:spPr bwMode="auto">
            <a:xfrm>
              <a:off x="4661631" y="3114324"/>
              <a:ext cx="66419" cy="154566"/>
            </a:xfrm>
            <a:custGeom>
              <a:avLst/>
              <a:gdLst>
                <a:gd name="T0" fmla="*/ 36 w 56"/>
                <a:gd name="T1" fmla="*/ 124 h 127"/>
                <a:gd name="T2" fmla="*/ 20 w 56"/>
                <a:gd name="T3" fmla="*/ 127 h 127"/>
                <a:gd name="T4" fmla="*/ 16 w 56"/>
                <a:gd name="T5" fmla="*/ 113 h 127"/>
                <a:gd name="T6" fmla="*/ 17 w 56"/>
                <a:gd name="T7" fmla="*/ 65 h 127"/>
                <a:gd name="T8" fmla="*/ 13 w 56"/>
                <a:gd name="T9" fmla="*/ 61 h 127"/>
                <a:gd name="T10" fmla="*/ 12 w 56"/>
                <a:gd name="T11" fmla="*/ 50 h 127"/>
                <a:gd name="T12" fmla="*/ 6 w 56"/>
                <a:gd name="T13" fmla="*/ 43 h 127"/>
                <a:gd name="T14" fmla="*/ 0 w 56"/>
                <a:gd name="T15" fmla="*/ 37 h 127"/>
                <a:gd name="T16" fmla="*/ 3 w 56"/>
                <a:gd name="T17" fmla="*/ 26 h 127"/>
                <a:gd name="T18" fmla="*/ 9 w 56"/>
                <a:gd name="T19" fmla="*/ 23 h 127"/>
                <a:gd name="T20" fmla="*/ 13 w 56"/>
                <a:gd name="T21" fmla="*/ 14 h 127"/>
                <a:gd name="T22" fmla="*/ 22 w 56"/>
                <a:gd name="T23" fmla="*/ 13 h 127"/>
                <a:gd name="T24" fmla="*/ 26 w 56"/>
                <a:gd name="T25" fmla="*/ 6 h 127"/>
                <a:gd name="T26" fmla="*/ 32 w 56"/>
                <a:gd name="T27" fmla="*/ 0 h 127"/>
                <a:gd name="T28" fmla="*/ 38 w 56"/>
                <a:gd name="T29" fmla="*/ 0 h 127"/>
                <a:gd name="T30" fmla="*/ 52 w 56"/>
                <a:gd name="T31" fmla="*/ 12 h 127"/>
                <a:gd name="T32" fmla="*/ 52 w 56"/>
                <a:gd name="T33" fmla="*/ 19 h 127"/>
                <a:gd name="T34" fmla="*/ 56 w 56"/>
                <a:gd name="T35" fmla="*/ 31 h 127"/>
                <a:gd name="T36" fmla="*/ 52 w 56"/>
                <a:gd name="T37" fmla="*/ 40 h 127"/>
                <a:gd name="T38" fmla="*/ 54 w 56"/>
                <a:gd name="T39" fmla="*/ 45 h 127"/>
                <a:gd name="T40" fmla="*/ 45 w 56"/>
                <a:gd name="T41" fmla="*/ 58 h 127"/>
                <a:gd name="T42" fmla="*/ 40 w 56"/>
                <a:gd name="T43" fmla="*/ 64 h 127"/>
                <a:gd name="T44" fmla="*/ 36 w 56"/>
                <a:gd name="T45" fmla="*/ 78 h 127"/>
                <a:gd name="T46" fmla="*/ 37 w 56"/>
                <a:gd name="T47" fmla="*/ 91 h 127"/>
                <a:gd name="T48" fmla="*/ 36 w 56"/>
                <a:gd name="T49" fmla="*/ 12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127">
                  <a:moveTo>
                    <a:pt x="36" y="124"/>
                  </a:moveTo>
                  <a:lnTo>
                    <a:pt x="20" y="127"/>
                  </a:lnTo>
                  <a:lnTo>
                    <a:pt x="16" y="113"/>
                  </a:lnTo>
                  <a:lnTo>
                    <a:pt x="17" y="65"/>
                  </a:lnTo>
                  <a:lnTo>
                    <a:pt x="13" y="61"/>
                  </a:lnTo>
                  <a:lnTo>
                    <a:pt x="12" y="50"/>
                  </a:lnTo>
                  <a:lnTo>
                    <a:pt x="6" y="43"/>
                  </a:lnTo>
                  <a:lnTo>
                    <a:pt x="0" y="37"/>
                  </a:lnTo>
                  <a:lnTo>
                    <a:pt x="3" y="26"/>
                  </a:lnTo>
                  <a:lnTo>
                    <a:pt x="9" y="23"/>
                  </a:lnTo>
                  <a:lnTo>
                    <a:pt x="13" y="14"/>
                  </a:lnTo>
                  <a:lnTo>
                    <a:pt x="22" y="13"/>
                  </a:lnTo>
                  <a:lnTo>
                    <a:pt x="26" y="6"/>
                  </a:lnTo>
                  <a:lnTo>
                    <a:pt x="32" y="0"/>
                  </a:lnTo>
                  <a:lnTo>
                    <a:pt x="38" y="0"/>
                  </a:lnTo>
                  <a:lnTo>
                    <a:pt x="52" y="12"/>
                  </a:lnTo>
                  <a:lnTo>
                    <a:pt x="52" y="19"/>
                  </a:lnTo>
                  <a:lnTo>
                    <a:pt x="56" y="31"/>
                  </a:lnTo>
                  <a:lnTo>
                    <a:pt x="52" y="40"/>
                  </a:lnTo>
                  <a:lnTo>
                    <a:pt x="54" y="45"/>
                  </a:lnTo>
                  <a:lnTo>
                    <a:pt x="45" y="58"/>
                  </a:lnTo>
                  <a:lnTo>
                    <a:pt x="40" y="64"/>
                  </a:lnTo>
                  <a:lnTo>
                    <a:pt x="36" y="78"/>
                  </a:lnTo>
                  <a:lnTo>
                    <a:pt x="37" y="91"/>
                  </a:lnTo>
                  <a:lnTo>
                    <a:pt x="36" y="124"/>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9" name="Freeform 20">
              <a:extLst>
                <a:ext uri="{FF2B5EF4-FFF2-40B4-BE49-F238E27FC236}">
                  <a16:creationId xmlns:a16="http://schemas.microsoft.com/office/drawing/2014/main" id="{94723E8E-6727-4EAC-A2F9-A77FDB8E7E49}"/>
                </a:ext>
              </a:extLst>
            </p:cNvPr>
            <p:cNvSpPr>
              <a:spLocks/>
            </p:cNvSpPr>
            <p:nvPr/>
          </p:nvSpPr>
          <p:spPr bwMode="auto">
            <a:xfrm>
              <a:off x="4526422" y="3041300"/>
              <a:ext cx="166048" cy="139961"/>
            </a:xfrm>
            <a:custGeom>
              <a:avLst/>
              <a:gdLst>
                <a:gd name="T0" fmla="*/ 49 w 140"/>
                <a:gd name="T1" fmla="*/ 114 h 115"/>
                <a:gd name="T2" fmla="*/ 36 w 140"/>
                <a:gd name="T3" fmla="*/ 109 h 115"/>
                <a:gd name="T4" fmla="*/ 28 w 140"/>
                <a:gd name="T5" fmla="*/ 110 h 115"/>
                <a:gd name="T6" fmla="*/ 21 w 140"/>
                <a:gd name="T7" fmla="*/ 115 h 115"/>
                <a:gd name="T8" fmla="*/ 13 w 140"/>
                <a:gd name="T9" fmla="*/ 110 h 115"/>
                <a:gd name="T10" fmla="*/ 10 w 140"/>
                <a:gd name="T11" fmla="*/ 103 h 115"/>
                <a:gd name="T12" fmla="*/ 1 w 140"/>
                <a:gd name="T13" fmla="*/ 99 h 115"/>
                <a:gd name="T14" fmla="*/ 0 w 140"/>
                <a:gd name="T15" fmla="*/ 87 h 115"/>
                <a:gd name="T16" fmla="*/ 5 w 140"/>
                <a:gd name="T17" fmla="*/ 78 h 115"/>
                <a:gd name="T18" fmla="*/ 5 w 140"/>
                <a:gd name="T19" fmla="*/ 71 h 115"/>
                <a:gd name="T20" fmla="*/ 19 w 140"/>
                <a:gd name="T21" fmla="*/ 54 h 115"/>
                <a:gd name="T22" fmla="*/ 22 w 140"/>
                <a:gd name="T23" fmla="*/ 40 h 115"/>
                <a:gd name="T24" fmla="*/ 27 w 140"/>
                <a:gd name="T25" fmla="*/ 34 h 115"/>
                <a:gd name="T26" fmla="*/ 36 w 140"/>
                <a:gd name="T27" fmla="*/ 37 h 115"/>
                <a:gd name="T28" fmla="*/ 44 w 140"/>
                <a:gd name="T29" fmla="*/ 33 h 115"/>
                <a:gd name="T30" fmla="*/ 46 w 140"/>
                <a:gd name="T31" fmla="*/ 28 h 115"/>
                <a:gd name="T32" fmla="*/ 61 w 140"/>
                <a:gd name="T33" fmla="*/ 18 h 115"/>
                <a:gd name="T34" fmla="*/ 64 w 140"/>
                <a:gd name="T35" fmla="*/ 12 h 115"/>
                <a:gd name="T36" fmla="*/ 81 w 140"/>
                <a:gd name="T37" fmla="*/ 3 h 115"/>
                <a:gd name="T38" fmla="*/ 91 w 140"/>
                <a:gd name="T39" fmla="*/ 0 h 115"/>
                <a:gd name="T40" fmla="*/ 95 w 140"/>
                <a:gd name="T41" fmla="*/ 4 h 115"/>
                <a:gd name="T42" fmla="*/ 107 w 140"/>
                <a:gd name="T43" fmla="*/ 4 h 115"/>
                <a:gd name="T44" fmla="*/ 106 w 140"/>
                <a:gd name="T45" fmla="*/ 14 h 115"/>
                <a:gd name="T46" fmla="*/ 108 w 140"/>
                <a:gd name="T47" fmla="*/ 24 h 115"/>
                <a:gd name="T48" fmla="*/ 118 w 140"/>
                <a:gd name="T49" fmla="*/ 37 h 115"/>
                <a:gd name="T50" fmla="*/ 119 w 140"/>
                <a:gd name="T51" fmla="*/ 47 h 115"/>
                <a:gd name="T52" fmla="*/ 140 w 140"/>
                <a:gd name="T53" fmla="*/ 52 h 115"/>
                <a:gd name="T54" fmla="*/ 140 w 140"/>
                <a:gd name="T55" fmla="*/ 66 h 115"/>
                <a:gd name="T56" fmla="*/ 136 w 140"/>
                <a:gd name="T57" fmla="*/ 73 h 115"/>
                <a:gd name="T58" fmla="*/ 127 w 140"/>
                <a:gd name="T59" fmla="*/ 74 h 115"/>
                <a:gd name="T60" fmla="*/ 123 w 140"/>
                <a:gd name="T61" fmla="*/ 83 h 115"/>
                <a:gd name="T62" fmla="*/ 117 w 140"/>
                <a:gd name="T63" fmla="*/ 86 h 115"/>
                <a:gd name="T64" fmla="*/ 101 w 140"/>
                <a:gd name="T65" fmla="*/ 85 h 115"/>
                <a:gd name="T66" fmla="*/ 92 w 140"/>
                <a:gd name="T67" fmla="*/ 84 h 115"/>
                <a:gd name="T68" fmla="*/ 86 w 140"/>
                <a:gd name="T69" fmla="*/ 87 h 115"/>
                <a:gd name="T70" fmla="*/ 78 w 140"/>
                <a:gd name="T71" fmla="*/ 86 h 115"/>
                <a:gd name="T72" fmla="*/ 47 w 140"/>
                <a:gd name="T73" fmla="*/ 87 h 115"/>
                <a:gd name="T74" fmla="*/ 46 w 140"/>
                <a:gd name="T75" fmla="*/ 98 h 115"/>
                <a:gd name="T76" fmla="*/ 49 w 140"/>
                <a:gd name="T77"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115">
                  <a:moveTo>
                    <a:pt x="49" y="114"/>
                  </a:moveTo>
                  <a:lnTo>
                    <a:pt x="36" y="109"/>
                  </a:lnTo>
                  <a:lnTo>
                    <a:pt x="28" y="110"/>
                  </a:lnTo>
                  <a:lnTo>
                    <a:pt x="21" y="115"/>
                  </a:lnTo>
                  <a:lnTo>
                    <a:pt x="13" y="110"/>
                  </a:lnTo>
                  <a:lnTo>
                    <a:pt x="10" y="103"/>
                  </a:lnTo>
                  <a:lnTo>
                    <a:pt x="1" y="99"/>
                  </a:lnTo>
                  <a:lnTo>
                    <a:pt x="0" y="87"/>
                  </a:lnTo>
                  <a:lnTo>
                    <a:pt x="5" y="78"/>
                  </a:lnTo>
                  <a:lnTo>
                    <a:pt x="5" y="71"/>
                  </a:lnTo>
                  <a:lnTo>
                    <a:pt x="19" y="54"/>
                  </a:lnTo>
                  <a:lnTo>
                    <a:pt x="22" y="40"/>
                  </a:lnTo>
                  <a:lnTo>
                    <a:pt x="27" y="34"/>
                  </a:lnTo>
                  <a:lnTo>
                    <a:pt x="36" y="37"/>
                  </a:lnTo>
                  <a:lnTo>
                    <a:pt x="44" y="33"/>
                  </a:lnTo>
                  <a:lnTo>
                    <a:pt x="46" y="28"/>
                  </a:lnTo>
                  <a:lnTo>
                    <a:pt x="61" y="18"/>
                  </a:lnTo>
                  <a:lnTo>
                    <a:pt x="64" y="12"/>
                  </a:lnTo>
                  <a:lnTo>
                    <a:pt x="81" y="3"/>
                  </a:lnTo>
                  <a:lnTo>
                    <a:pt x="91" y="0"/>
                  </a:lnTo>
                  <a:lnTo>
                    <a:pt x="95" y="4"/>
                  </a:lnTo>
                  <a:lnTo>
                    <a:pt x="107" y="4"/>
                  </a:lnTo>
                  <a:lnTo>
                    <a:pt x="106" y="14"/>
                  </a:lnTo>
                  <a:lnTo>
                    <a:pt x="108" y="24"/>
                  </a:lnTo>
                  <a:lnTo>
                    <a:pt x="118" y="37"/>
                  </a:lnTo>
                  <a:lnTo>
                    <a:pt x="119" y="47"/>
                  </a:lnTo>
                  <a:lnTo>
                    <a:pt x="140" y="52"/>
                  </a:lnTo>
                  <a:lnTo>
                    <a:pt x="140" y="66"/>
                  </a:lnTo>
                  <a:lnTo>
                    <a:pt x="136" y="73"/>
                  </a:lnTo>
                  <a:lnTo>
                    <a:pt x="127" y="74"/>
                  </a:lnTo>
                  <a:lnTo>
                    <a:pt x="123" y="83"/>
                  </a:lnTo>
                  <a:lnTo>
                    <a:pt x="117" y="86"/>
                  </a:lnTo>
                  <a:lnTo>
                    <a:pt x="101" y="85"/>
                  </a:lnTo>
                  <a:lnTo>
                    <a:pt x="92" y="84"/>
                  </a:lnTo>
                  <a:lnTo>
                    <a:pt x="86" y="87"/>
                  </a:lnTo>
                  <a:lnTo>
                    <a:pt x="78" y="86"/>
                  </a:lnTo>
                  <a:lnTo>
                    <a:pt x="47" y="87"/>
                  </a:lnTo>
                  <a:lnTo>
                    <a:pt x="46" y="98"/>
                  </a:lnTo>
                  <a:lnTo>
                    <a:pt x="49" y="114"/>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20" name="Freeform 21">
              <a:extLst>
                <a:ext uri="{FF2B5EF4-FFF2-40B4-BE49-F238E27FC236}">
                  <a16:creationId xmlns:a16="http://schemas.microsoft.com/office/drawing/2014/main" id="{18B25E15-CAFF-485B-B45D-760064251D2A}"/>
                </a:ext>
              </a:extLst>
            </p:cNvPr>
            <p:cNvSpPr>
              <a:spLocks/>
            </p:cNvSpPr>
            <p:nvPr/>
          </p:nvSpPr>
          <p:spPr bwMode="auto">
            <a:xfrm>
              <a:off x="6509505" y="2755294"/>
              <a:ext cx="115048" cy="146047"/>
            </a:xfrm>
            <a:custGeom>
              <a:avLst/>
              <a:gdLst>
                <a:gd name="T0" fmla="*/ 94 w 97"/>
                <a:gd name="T1" fmla="*/ 92 h 120"/>
                <a:gd name="T2" fmla="*/ 97 w 97"/>
                <a:gd name="T3" fmla="*/ 106 h 120"/>
                <a:gd name="T4" fmla="*/ 90 w 97"/>
                <a:gd name="T5" fmla="*/ 103 h 120"/>
                <a:gd name="T6" fmla="*/ 94 w 97"/>
                <a:gd name="T7" fmla="*/ 120 h 120"/>
                <a:gd name="T8" fmla="*/ 87 w 97"/>
                <a:gd name="T9" fmla="*/ 109 h 120"/>
                <a:gd name="T10" fmla="*/ 84 w 97"/>
                <a:gd name="T11" fmla="*/ 99 h 120"/>
                <a:gd name="T12" fmla="*/ 79 w 97"/>
                <a:gd name="T13" fmla="*/ 89 h 120"/>
                <a:gd name="T14" fmla="*/ 69 w 97"/>
                <a:gd name="T15" fmla="*/ 76 h 120"/>
                <a:gd name="T16" fmla="*/ 53 w 97"/>
                <a:gd name="T17" fmla="*/ 76 h 120"/>
                <a:gd name="T18" fmla="*/ 56 w 97"/>
                <a:gd name="T19" fmla="*/ 84 h 120"/>
                <a:gd name="T20" fmla="*/ 52 w 97"/>
                <a:gd name="T21" fmla="*/ 96 h 120"/>
                <a:gd name="T22" fmla="*/ 44 w 97"/>
                <a:gd name="T23" fmla="*/ 92 h 120"/>
                <a:gd name="T24" fmla="*/ 42 w 97"/>
                <a:gd name="T25" fmla="*/ 95 h 120"/>
                <a:gd name="T26" fmla="*/ 36 w 97"/>
                <a:gd name="T27" fmla="*/ 93 h 120"/>
                <a:gd name="T28" fmla="*/ 29 w 97"/>
                <a:gd name="T29" fmla="*/ 91 h 120"/>
                <a:gd name="T30" fmla="*/ 23 w 97"/>
                <a:gd name="T31" fmla="*/ 74 h 120"/>
                <a:gd name="T32" fmla="*/ 14 w 97"/>
                <a:gd name="T33" fmla="*/ 58 h 120"/>
                <a:gd name="T34" fmla="*/ 15 w 97"/>
                <a:gd name="T35" fmla="*/ 46 h 120"/>
                <a:gd name="T36" fmla="*/ 3 w 97"/>
                <a:gd name="T37" fmla="*/ 40 h 120"/>
                <a:gd name="T38" fmla="*/ 6 w 97"/>
                <a:gd name="T39" fmla="*/ 33 h 120"/>
                <a:gd name="T40" fmla="*/ 16 w 97"/>
                <a:gd name="T41" fmla="*/ 25 h 120"/>
                <a:gd name="T42" fmla="*/ 0 w 97"/>
                <a:gd name="T43" fmla="*/ 14 h 120"/>
                <a:gd name="T44" fmla="*/ 4 w 97"/>
                <a:gd name="T45" fmla="*/ 0 h 120"/>
                <a:gd name="T46" fmla="*/ 20 w 97"/>
                <a:gd name="T47" fmla="*/ 9 h 120"/>
                <a:gd name="T48" fmla="*/ 28 w 97"/>
                <a:gd name="T49" fmla="*/ 10 h 120"/>
                <a:gd name="T50" fmla="*/ 33 w 97"/>
                <a:gd name="T51" fmla="*/ 24 h 120"/>
                <a:gd name="T52" fmla="*/ 50 w 97"/>
                <a:gd name="T53" fmla="*/ 27 h 120"/>
                <a:gd name="T54" fmla="*/ 67 w 97"/>
                <a:gd name="T55" fmla="*/ 27 h 120"/>
                <a:gd name="T56" fmla="*/ 78 w 97"/>
                <a:gd name="T57" fmla="*/ 31 h 120"/>
                <a:gd name="T58" fmla="*/ 73 w 97"/>
                <a:gd name="T59" fmla="*/ 48 h 120"/>
                <a:gd name="T60" fmla="*/ 65 w 97"/>
                <a:gd name="T61" fmla="*/ 49 h 120"/>
                <a:gd name="T62" fmla="*/ 62 w 97"/>
                <a:gd name="T63" fmla="*/ 61 h 120"/>
                <a:gd name="T64" fmla="*/ 74 w 97"/>
                <a:gd name="T65" fmla="*/ 72 h 120"/>
                <a:gd name="T66" fmla="*/ 74 w 97"/>
                <a:gd name="T67" fmla="*/ 59 h 120"/>
                <a:gd name="T68" fmla="*/ 79 w 97"/>
                <a:gd name="T69" fmla="*/ 59 h 120"/>
                <a:gd name="T70" fmla="*/ 94 w 97"/>
                <a:gd name="T71"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7" h="120">
                  <a:moveTo>
                    <a:pt x="94" y="92"/>
                  </a:moveTo>
                  <a:lnTo>
                    <a:pt x="97" y="106"/>
                  </a:lnTo>
                  <a:lnTo>
                    <a:pt x="90" y="103"/>
                  </a:lnTo>
                  <a:lnTo>
                    <a:pt x="94" y="120"/>
                  </a:lnTo>
                  <a:lnTo>
                    <a:pt x="87" y="109"/>
                  </a:lnTo>
                  <a:lnTo>
                    <a:pt x="84" y="99"/>
                  </a:lnTo>
                  <a:lnTo>
                    <a:pt x="79" y="89"/>
                  </a:lnTo>
                  <a:lnTo>
                    <a:pt x="69" y="76"/>
                  </a:lnTo>
                  <a:lnTo>
                    <a:pt x="53" y="76"/>
                  </a:lnTo>
                  <a:lnTo>
                    <a:pt x="56" y="84"/>
                  </a:lnTo>
                  <a:lnTo>
                    <a:pt x="52" y="96"/>
                  </a:lnTo>
                  <a:lnTo>
                    <a:pt x="44" y="92"/>
                  </a:lnTo>
                  <a:lnTo>
                    <a:pt x="42" y="95"/>
                  </a:lnTo>
                  <a:lnTo>
                    <a:pt x="36" y="93"/>
                  </a:lnTo>
                  <a:lnTo>
                    <a:pt x="29" y="91"/>
                  </a:lnTo>
                  <a:lnTo>
                    <a:pt x="23" y="74"/>
                  </a:lnTo>
                  <a:lnTo>
                    <a:pt x="14" y="58"/>
                  </a:lnTo>
                  <a:lnTo>
                    <a:pt x="15" y="46"/>
                  </a:lnTo>
                  <a:lnTo>
                    <a:pt x="3" y="40"/>
                  </a:lnTo>
                  <a:lnTo>
                    <a:pt x="6" y="33"/>
                  </a:lnTo>
                  <a:lnTo>
                    <a:pt x="16" y="25"/>
                  </a:lnTo>
                  <a:lnTo>
                    <a:pt x="0" y="14"/>
                  </a:lnTo>
                  <a:lnTo>
                    <a:pt x="4" y="0"/>
                  </a:lnTo>
                  <a:lnTo>
                    <a:pt x="20" y="9"/>
                  </a:lnTo>
                  <a:lnTo>
                    <a:pt x="28" y="10"/>
                  </a:lnTo>
                  <a:lnTo>
                    <a:pt x="33" y="24"/>
                  </a:lnTo>
                  <a:lnTo>
                    <a:pt x="50" y="27"/>
                  </a:lnTo>
                  <a:lnTo>
                    <a:pt x="67" y="27"/>
                  </a:lnTo>
                  <a:lnTo>
                    <a:pt x="78" y="31"/>
                  </a:lnTo>
                  <a:lnTo>
                    <a:pt x="73" y="48"/>
                  </a:lnTo>
                  <a:lnTo>
                    <a:pt x="65" y="49"/>
                  </a:lnTo>
                  <a:lnTo>
                    <a:pt x="62" y="61"/>
                  </a:lnTo>
                  <a:lnTo>
                    <a:pt x="74" y="72"/>
                  </a:lnTo>
                  <a:lnTo>
                    <a:pt x="74" y="59"/>
                  </a:lnTo>
                  <a:lnTo>
                    <a:pt x="79" y="59"/>
                  </a:lnTo>
                  <a:lnTo>
                    <a:pt x="94" y="92"/>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21" name="Freeform 22">
              <a:extLst>
                <a:ext uri="{FF2B5EF4-FFF2-40B4-BE49-F238E27FC236}">
                  <a16:creationId xmlns:a16="http://schemas.microsoft.com/office/drawing/2014/main" id="{2B445B9B-70FC-4FAF-95B6-1AF975DE5EB6}"/>
                </a:ext>
              </a:extLst>
            </p:cNvPr>
            <p:cNvSpPr>
              <a:spLocks/>
            </p:cNvSpPr>
            <p:nvPr/>
          </p:nvSpPr>
          <p:spPr bwMode="auto">
            <a:xfrm>
              <a:off x="5086238" y="2307418"/>
              <a:ext cx="120977" cy="75458"/>
            </a:xfrm>
            <a:custGeom>
              <a:avLst/>
              <a:gdLst>
                <a:gd name="T0" fmla="*/ 3 w 102"/>
                <a:gd name="T1" fmla="*/ 0 h 62"/>
                <a:gd name="T2" fmla="*/ 9 w 102"/>
                <a:gd name="T3" fmla="*/ 9 h 62"/>
                <a:gd name="T4" fmla="*/ 15 w 102"/>
                <a:gd name="T5" fmla="*/ 7 h 62"/>
                <a:gd name="T6" fmla="*/ 28 w 102"/>
                <a:gd name="T7" fmla="*/ 10 h 62"/>
                <a:gd name="T8" fmla="*/ 53 w 102"/>
                <a:gd name="T9" fmla="*/ 12 h 62"/>
                <a:gd name="T10" fmla="*/ 60 w 102"/>
                <a:gd name="T11" fmla="*/ 6 h 62"/>
                <a:gd name="T12" fmla="*/ 80 w 102"/>
                <a:gd name="T13" fmla="*/ 2 h 62"/>
                <a:gd name="T14" fmla="*/ 92 w 102"/>
                <a:gd name="T15" fmla="*/ 9 h 62"/>
                <a:gd name="T16" fmla="*/ 102 w 102"/>
                <a:gd name="T17" fmla="*/ 11 h 62"/>
                <a:gd name="T18" fmla="*/ 95 w 102"/>
                <a:gd name="T19" fmla="*/ 20 h 62"/>
                <a:gd name="T20" fmla="*/ 91 w 102"/>
                <a:gd name="T21" fmla="*/ 34 h 62"/>
                <a:gd name="T22" fmla="*/ 98 w 102"/>
                <a:gd name="T23" fmla="*/ 46 h 62"/>
                <a:gd name="T24" fmla="*/ 83 w 102"/>
                <a:gd name="T25" fmla="*/ 43 h 62"/>
                <a:gd name="T26" fmla="*/ 66 w 102"/>
                <a:gd name="T27" fmla="*/ 50 h 62"/>
                <a:gd name="T28" fmla="*/ 67 w 102"/>
                <a:gd name="T29" fmla="*/ 60 h 62"/>
                <a:gd name="T30" fmla="*/ 52 w 102"/>
                <a:gd name="T31" fmla="*/ 62 h 62"/>
                <a:gd name="T32" fmla="*/ 40 w 102"/>
                <a:gd name="T33" fmla="*/ 55 h 62"/>
                <a:gd name="T34" fmla="*/ 27 w 102"/>
                <a:gd name="T35" fmla="*/ 60 h 62"/>
                <a:gd name="T36" fmla="*/ 14 w 102"/>
                <a:gd name="T37" fmla="*/ 60 h 62"/>
                <a:gd name="T38" fmla="*/ 12 w 102"/>
                <a:gd name="T39" fmla="*/ 46 h 62"/>
                <a:gd name="T40" fmla="*/ 3 w 102"/>
                <a:gd name="T41" fmla="*/ 40 h 62"/>
                <a:gd name="T42" fmla="*/ 5 w 102"/>
                <a:gd name="T43" fmla="*/ 37 h 62"/>
                <a:gd name="T44" fmla="*/ 3 w 102"/>
                <a:gd name="T45" fmla="*/ 34 h 62"/>
                <a:gd name="T46" fmla="*/ 5 w 102"/>
                <a:gd name="T47" fmla="*/ 28 h 62"/>
                <a:gd name="T48" fmla="*/ 11 w 102"/>
                <a:gd name="T49" fmla="*/ 21 h 62"/>
                <a:gd name="T50" fmla="*/ 2 w 102"/>
                <a:gd name="T51" fmla="*/ 13 h 62"/>
                <a:gd name="T52" fmla="*/ 0 w 102"/>
                <a:gd name="T53" fmla="*/ 5 h 62"/>
                <a:gd name="T54" fmla="*/ 3 w 102"/>
                <a:gd name="T5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62">
                  <a:moveTo>
                    <a:pt x="3" y="0"/>
                  </a:moveTo>
                  <a:lnTo>
                    <a:pt x="9" y="9"/>
                  </a:lnTo>
                  <a:lnTo>
                    <a:pt x="15" y="7"/>
                  </a:lnTo>
                  <a:lnTo>
                    <a:pt x="28" y="10"/>
                  </a:lnTo>
                  <a:lnTo>
                    <a:pt x="53" y="12"/>
                  </a:lnTo>
                  <a:lnTo>
                    <a:pt x="60" y="6"/>
                  </a:lnTo>
                  <a:lnTo>
                    <a:pt x="80" y="2"/>
                  </a:lnTo>
                  <a:lnTo>
                    <a:pt x="92" y="9"/>
                  </a:lnTo>
                  <a:lnTo>
                    <a:pt x="102" y="11"/>
                  </a:lnTo>
                  <a:lnTo>
                    <a:pt x="95" y="20"/>
                  </a:lnTo>
                  <a:lnTo>
                    <a:pt x="91" y="34"/>
                  </a:lnTo>
                  <a:lnTo>
                    <a:pt x="98" y="46"/>
                  </a:lnTo>
                  <a:lnTo>
                    <a:pt x="83" y="43"/>
                  </a:lnTo>
                  <a:lnTo>
                    <a:pt x="66" y="50"/>
                  </a:lnTo>
                  <a:lnTo>
                    <a:pt x="67" y="60"/>
                  </a:lnTo>
                  <a:lnTo>
                    <a:pt x="52" y="62"/>
                  </a:lnTo>
                  <a:lnTo>
                    <a:pt x="40" y="55"/>
                  </a:lnTo>
                  <a:lnTo>
                    <a:pt x="27" y="60"/>
                  </a:lnTo>
                  <a:lnTo>
                    <a:pt x="14" y="60"/>
                  </a:lnTo>
                  <a:lnTo>
                    <a:pt x="12" y="46"/>
                  </a:lnTo>
                  <a:lnTo>
                    <a:pt x="3" y="40"/>
                  </a:lnTo>
                  <a:lnTo>
                    <a:pt x="5" y="37"/>
                  </a:lnTo>
                  <a:lnTo>
                    <a:pt x="3" y="34"/>
                  </a:lnTo>
                  <a:lnTo>
                    <a:pt x="5" y="28"/>
                  </a:lnTo>
                  <a:lnTo>
                    <a:pt x="11" y="21"/>
                  </a:lnTo>
                  <a:lnTo>
                    <a:pt x="2" y="13"/>
                  </a:lnTo>
                  <a:lnTo>
                    <a:pt x="0" y="5"/>
                  </a:lnTo>
                  <a:lnTo>
                    <a:pt x="3" y="0"/>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22" name="Freeform 23">
              <a:extLst>
                <a:ext uri="{FF2B5EF4-FFF2-40B4-BE49-F238E27FC236}">
                  <a16:creationId xmlns:a16="http://schemas.microsoft.com/office/drawing/2014/main" id="{6F3B1FF6-86C0-47EB-A591-A8669A0E540C}"/>
                </a:ext>
              </a:extLst>
            </p:cNvPr>
            <p:cNvSpPr>
              <a:spLocks/>
            </p:cNvSpPr>
            <p:nvPr/>
          </p:nvSpPr>
          <p:spPr bwMode="auto">
            <a:xfrm>
              <a:off x="2983363" y="2786936"/>
              <a:ext cx="17792" cy="37729"/>
            </a:xfrm>
            <a:custGeom>
              <a:avLst/>
              <a:gdLst>
                <a:gd name="T0" fmla="*/ 13 w 15"/>
                <a:gd name="T1" fmla="*/ 30 h 31"/>
                <a:gd name="T2" fmla="*/ 8 w 15"/>
                <a:gd name="T3" fmla="*/ 31 h 31"/>
                <a:gd name="T4" fmla="*/ 5 w 15"/>
                <a:gd name="T5" fmla="*/ 19 h 31"/>
                <a:gd name="T6" fmla="*/ 0 w 15"/>
                <a:gd name="T7" fmla="*/ 13 h 31"/>
                <a:gd name="T8" fmla="*/ 6 w 15"/>
                <a:gd name="T9" fmla="*/ 0 h 31"/>
                <a:gd name="T10" fmla="*/ 11 w 15"/>
                <a:gd name="T11" fmla="*/ 0 h 31"/>
                <a:gd name="T12" fmla="*/ 15 w 15"/>
                <a:gd name="T13" fmla="*/ 18 h 31"/>
                <a:gd name="T14" fmla="*/ 13 w 15"/>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31">
                  <a:moveTo>
                    <a:pt x="13" y="30"/>
                  </a:moveTo>
                  <a:lnTo>
                    <a:pt x="8" y="31"/>
                  </a:lnTo>
                  <a:lnTo>
                    <a:pt x="5" y="19"/>
                  </a:lnTo>
                  <a:lnTo>
                    <a:pt x="0" y="13"/>
                  </a:lnTo>
                  <a:lnTo>
                    <a:pt x="6" y="0"/>
                  </a:lnTo>
                  <a:lnTo>
                    <a:pt x="11" y="0"/>
                  </a:lnTo>
                  <a:lnTo>
                    <a:pt x="15" y="18"/>
                  </a:lnTo>
                  <a:lnTo>
                    <a:pt x="13" y="30"/>
                  </a:lnTo>
                  <a:close/>
                </a:path>
              </a:pathLst>
            </a:custGeom>
            <a:solidFill>
              <a:srgbClr val="CA8D27"/>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23" name="Freeform 24">
              <a:extLst>
                <a:ext uri="{FF2B5EF4-FFF2-40B4-BE49-F238E27FC236}">
                  <a16:creationId xmlns:a16="http://schemas.microsoft.com/office/drawing/2014/main" id="{98C2866A-4AA7-4586-A308-6FF197553335}"/>
                </a:ext>
              </a:extLst>
            </p:cNvPr>
            <p:cNvSpPr>
              <a:spLocks/>
            </p:cNvSpPr>
            <p:nvPr/>
          </p:nvSpPr>
          <p:spPr bwMode="auto">
            <a:xfrm>
              <a:off x="2979806" y="2744341"/>
              <a:ext cx="24907" cy="12171"/>
            </a:xfrm>
            <a:custGeom>
              <a:avLst/>
              <a:gdLst>
                <a:gd name="T0" fmla="*/ 20 w 21"/>
                <a:gd name="T1" fmla="*/ 6 h 10"/>
                <a:gd name="T2" fmla="*/ 0 w 21"/>
                <a:gd name="T3" fmla="*/ 10 h 10"/>
                <a:gd name="T4" fmla="*/ 0 w 21"/>
                <a:gd name="T5" fmla="*/ 2 h 10"/>
                <a:gd name="T6" fmla="*/ 9 w 21"/>
                <a:gd name="T7" fmla="*/ 0 h 10"/>
                <a:gd name="T8" fmla="*/ 21 w 21"/>
                <a:gd name="T9" fmla="*/ 1 h 10"/>
                <a:gd name="T10" fmla="*/ 20 w 21"/>
                <a:gd name="T11" fmla="*/ 6 h 10"/>
              </a:gdLst>
              <a:ahLst/>
              <a:cxnLst>
                <a:cxn ang="0">
                  <a:pos x="T0" y="T1"/>
                </a:cxn>
                <a:cxn ang="0">
                  <a:pos x="T2" y="T3"/>
                </a:cxn>
                <a:cxn ang="0">
                  <a:pos x="T4" y="T5"/>
                </a:cxn>
                <a:cxn ang="0">
                  <a:pos x="T6" y="T7"/>
                </a:cxn>
                <a:cxn ang="0">
                  <a:pos x="T8" y="T9"/>
                </a:cxn>
                <a:cxn ang="0">
                  <a:pos x="T10" y="T11"/>
                </a:cxn>
              </a:cxnLst>
              <a:rect l="0" t="0" r="r" b="b"/>
              <a:pathLst>
                <a:path w="21" h="10">
                  <a:moveTo>
                    <a:pt x="20" y="6"/>
                  </a:moveTo>
                  <a:lnTo>
                    <a:pt x="0" y="10"/>
                  </a:lnTo>
                  <a:lnTo>
                    <a:pt x="0" y="2"/>
                  </a:lnTo>
                  <a:lnTo>
                    <a:pt x="9" y="0"/>
                  </a:lnTo>
                  <a:lnTo>
                    <a:pt x="21" y="1"/>
                  </a:lnTo>
                  <a:lnTo>
                    <a:pt x="20" y="6"/>
                  </a:lnTo>
                  <a:close/>
                </a:path>
              </a:pathLst>
            </a:custGeom>
            <a:solidFill>
              <a:srgbClr val="CA8D27"/>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24" name="Freeform 25">
              <a:extLst>
                <a:ext uri="{FF2B5EF4-FFF2-40B4-BE49-F238E27FC236}">
                  <a16:creationId xmlns:a16="http://schemas.microsoft.com/office/drawing/2014/main" id="{86A6F802-89BE-4EC8-8AD0-148DFDDF47FB}"/>
                </a:ext>
              </a:extLst>
            </p:cNvPr>
            <p:cNvSpPr>
              <a:spLocks/>
            </p:cNvSpPr>
            <p:nvPr/>
          </p:nvSpPr>
          <p:spPr bwMode="auto">
            <a:xfrm>
              <a:off x="3005899" y="2740688"/>
              <a:ext cx="15419" cy="29210"/>
            </a:xfrm>
            <a:custGeom>
              <a:avLst/>
              <a:gdLst>
                <a:gd name="T0" fmla="*/ 13 w 13"/>
                <a:gd name="T1" fmla="*/ 9 h 24"/>
                <a:gd name="T2" fmla="*/ 7 w 13"/>
                <a:gd name="T3" fmla="*/ 24 h 24"/>
                <a:gd name="T4" fmla="*/ 5 w 13"/>
                <a:gd name="T5" fmla="*/ 21 h 24"/>
                <a:gd name="T6" fmla="*/ 7 w 13"/>
                <a:gd name="T7" fmla="*/ 10 h 24"/>
                <a:gd name="T8" fmla="*/ 0 w 13"/>
                <a:gd name="T9" fmla="*/ 2 h 24"/>
                <a:gd name="T10" fmla="*/ 1 w 13"/>
                <a:gd name="T11" fmla="*/ 0 h 24"/>
                <a:gd name="T12" fmla="*/ 13 w 13"/>
                <a:gd name="T13" fmla="*/ 9 h 24"/>
              </a:gdLst>
              <a:ahLst/>
              <a:cxnLst>
                <a:cxn ang="0">
                  <a:pos x="T0" y="T1"/>
                </a:cxn>
                <a:cxn ang="0">
                  <a:pos x="T2" y="T3"/>
                </a:cxn>
                <a:cxn ang="0">
                  <a:pos x="T4" y="T5"/>
                </a:cxn>
                <a:cxn ang="0">
                  <a:pos x="T6" y="T7"/>
                </a:cxn>
                <a:cxn ang="0">
                  <a:pos x="T8" y="T9"/>
                </a:cxn>
                <a:cxn ang="0">
                  <a:pos x="T10" y="T11"/>
                </a:cxn>
                <a:cxn ang="0">
                  <a:pos x="T12" y="T13"/>
                </a:cxn>
              </a:cxnLst>
              <a:rect l="0" t="0" r="r" b="b"/>
              <a:pathLst>
                <a:path w="13" h="24">
                  <a:moveTo>
                    <a:pt x="13" y="9"/>
                  </a:moveTo>
                  <a:lnTo>
                    <a:pt x="7" y="24"/>
                  </a:lnTo>
                  <a:lnTo>
                    <a:pt x="5" y="21"/>
                  </a:lnTo>
                  <a:lnTo>
                    <a:pt x="7" y="10"/>
                  </a:lnTo>
                  <a:lnTo>
                    <a:pt x="0" y="2"/>
                  </a:lnTo>
                  <a:lnTo>
                    <a:pt x="1" y="0"/>
                  </a:lnTo>
                  <a:lnTo>
                    <a:pt x="13" y="9"/>
                  </a:lnTo>
                  <a:close/>
                </a:path>
              </a:pathLst>
            </a:custGeom>
            <a:solidFill>
              <a:srgbClr val="CA8D27"/>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25" name="Freeform 26">
              <a:extLst>
                <a:ext uri="{FF2B5EF4-FFF2-40B4-BE49-F238E27FC236}">
                  <a16:creationId xmlns:a16="http://schemas.microsoft.com/office/drawing/2014/main" id="{39EC9492-259C-413B-AEBB-45EE5CB8AA74}"/>
                </a:ext>
              </a:extLst>
            </p:cNvPr>
            <p:cNvSpPr>
              <a:spLocks/>
            </p:cNvSpPr>
            <p:nvPr/>
          </p:nvSpPr>
          <p:spPr bwMode="auto">
            <a:xfrm>
              <a:off x="4953401" y="2283077"/>
              <a:ext cx="77093" cy="64504"/>
            </a:xfrm>
            <a:custGeom>
              <a:avLst/>
              <a:gdLst>
                <a:gd name="T0" fmla="*/ 54 w 65"/>
                <a:gd name="T1" fmla="*/ 7 h 53"/>
                <a:gd name="T2" fmla="*/ 60 w 65"/>
                <a:gd name="T3" fmla="*/ 7 h 53"/>
                <a:gd name="T4" fmla="*/ 56 w 65"/>
                <a:gd name="T5" fmla="*/ 16 h 53"/>
                <a:gd name="T6" fmla="*/ 65 w 65"/>
                <a:gd name="T7" fmla="*/ 24 h 53"/>
                <a:gd name="T8" fmla="*/ 64 w 65"/>
                <a:gd name="T9" fmla="*/ 34 h 53"/>
                <a:gd name="T10" fmla="*/ 60 w 65"/>
                <a:gd name="T11" fmla="*/ 35 h 53"/>
                <a:gd name="T12" fmla="*/ 57 w 65"/>
                <a:gd name="T13" fmla="*/ 37 h 53"/>
                <a:gd name="T14" fmla="*/ 52 w 65"/>
                <a:gd name="T15" fmla="*/ 42 h 53"/>
                <a:gd name="T16" fmla="*/ 50 w 65"/>
                <a:gd name="T17" fmla="*/ 53 h 53"/>
                <a:gd name="T18" fmla="*/ 35 w 65"/>
                <a:gd name="T19" fmla="*/ 45 h 53"/>
                <a:gd name="T20" fmla="*/ 28 w 65"/>
                <a:gd name="T21" fmla="*/ 37 h 53"/>
                <a:gd name="T22" fmla="*/ 21 w 65"/>
                <a:gd name="T23" fmla="*/ 32 h 53"/>
                <a:gd name="T24" fmla="*/ 13 w 65"/>
                <a:gd name="T25" fmla="*/ 24 h 53"/>
                <a:gd name="T26" fmla="*/ 9 w 65"/>
                <a:gd name="T27" fmla="*/ 18 h 53"/>
                <a:gd name="T28" fmla="*/ 0 w 65"/>
                <a:gd name="T29" fmla="*/ 8 h 53"/>
                <a:gd name="T30" fmla="*/ 3 w 65"/>
                <a:gd name="T31" fmla="*/ 0 h 53"/>
                <a:gd name="T32" fmla="*/ 9 w 65"/>
                <a:gd name="T33" fmla="*/ 5 h 53"/>
                <a:gd name="T34" fmla="*/ 13 w 65"/>
                <a:gd name="T35" fmla="*/ 0 h 53"/>
                <a:gd name="T36" fmla="*/ 20 w 65"/>
                <a:gd name="T37" fmla="*/ 0 h 53"/>
                <a:gd name="T38" fmla="*/ 35 w 65"/>
                <a:gd name="T39" fmla="*/ 3 h 53"/>
                <a:gd name="T40" fmla="*/ 46 w 65"/>
                <a:gd name="T41" fmla="*/ 3 h 53"/>
                <a:gd name="T42" fmla="*/ 54 w 65"/>
                <a:gd name="T43"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53">
                  <a:moveTo>
                    <a:pt x="54" y="7"/>
                  </a:moveTo>
                  <a:lnTo>
                    <a:pt x="60" y="7"/>
                  </a:lnTo>
                  <a:lnTo>
                    <a:pt x="56" y="16"/>
                  </a:lnTo>
                  <a:lnTo>
                    <a:pt x="65" y="24"/>
                  </a:lnTo>
                  <a:lnTo>
                    <a:pt x="64" y="34"/>
                  </a:lnTo>
                  <a:lnTo>
                    <a:pt x="60" y="35"/>
                  </a:lnTo>
                  <a:lnTo>
                    <a:pt x="57" y="37"/>
                  </a:lnTo>
                  <a:lnTo>
                    <a:pt x="52" y="42"/>
                  </a:lnTo>
                  <a:lnTo>
                    <a:pt x="50" y="53"/>
                  </a:lnTo>
                  <a:lnTo>
                    <a:pt x="35" y="45"/>
                  </a:lnTo>
                  <a:lnTo>
                    <a:pt x="28" y="37"/>
                  </a:lnTo>
                  <a:lnTo>
                    <a:pt x="21" y="32"/>
                  </a:lnTo>
                  <a:lnTo>
                    <a:pt x="13" y="24"/>
                  </a:lnTo>
                  <a:lnTo>
                    <a:pt x="9" y="18"/>
                  </a:lnTo>
                  <a:lnTo>
                    <a:pt x="0" y="8"/>
                  </a:lnTo>
                  <a:lnTo>
                    <a:pt x="3" y="0"/>
                  </a:lnTo>
                  <a:lnTo>
                    <a:pt x="9" y="5"/>
                  </a:lnTo>
                  <a:lnTo>
                    <a:pt x="13" y="0"/>
                  </a:lnTo>
                  <a:lnTo>
                    <a:pt x="20" y="0"/>
                  </a:lnTo>
                  <a:lnTo>
                    <a:pt x="35" y="3"/>
                  </a:lnTo>
                  <a:lnTo>
                    <a:pt x="46" y="3"/>
                  </a:lnTo>
                  <a:lnTo>
                    <a:pt x="54" y="7"/>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26" name="Freeform 27">
              <a:extLst>
                <a:ext uri="{FF2B5EF4-FFF2-40B4-BE49-F238E27FC236}">
                  <a16:creationId xmlns:a16="http://schemas.microsoft.com/office/drawing/2014/main" id="{F1FFE380-A252-4DBB-9BDF-DC44C10CDF24}"/>
                </a:ext>
              </a:extLst>
            </p:cNvPr>
            <p:cNvSpPr>
              <a:spLocks/>
            </p:cNvSpPr>
            <p:nvPr/>
          </p:nvSpPr>
          <p:spPr bwMode="auto">
            <a:xfrm>
              <a:off x="5076750" y="2015327"/>
              <a:ext cx="173164" cy="116836"/>
            </a:xfrm>
            <a:custGeom>
              <a:avLst/>
              <a:gdLst>
                <a:gd name="T0" fmla="*/ 1 w 146"/>
                <a:gd name="T1" fmla="*/ 44 h 96"/>
                <a:gd name="T2" fmla="*/ 15 w 146"/>
                <a:gd name="T3" fmla="*/ 44 h 96"/>
                <a:gd name="T4" fmla="*/ 31 w 146"/>
                <a:gd name="T5" fmla="*/ 37 h 96"/>
                <a:gd name="T6" fmla="*/ 33 w 146"/>
                <a:gd name="T7" fmla="*/ 26 h 96"/>
                <a:gd name="T8" fmla="*/ 45 w 146"/>
                <a:gd name="T9" fmla="*/ 20 h 96"/>
                <a:gd name="T10" fmla="*/ 42 w 146"/>
                <a:gd name="T11" fmla="*/ 11 h 96"/>
                <a:gd name="T12" fmla="*/ 50 w 146"/>
                <a:gd name="T13" fmla="*/ 7 h 96"/>
                <a:gd name="T14" fmla="*/ 65 w 146"/>
                <a:gd name="T15" fmla="*/ 0 h 96"/>
                <a:gd name="T16" fmla="*/ 82 w 146"/>
                <a:gd name="T17" fmla="*/ 5 h 96"/>
                <a:gd name="T18" fmla="*/ 85 w 146"/>
                <a:gd name="T19" fmla="*/ 10 h 96"/>
                <a:gd name="T20" fmla="*/ 93 w 146"/>
                <a:gd name="T21" fmla="*/ 7 h 96"/>
                <a:gd name="T22" fmla="*/ 109 w 146"/>
                <a:gd name="T23" fmla="*/ 12 h 96"/>
                <a:gd name="T24" fmla="*/ 112 w 146"/>
                <a:gd name="T25" fmla="*/ 21 h 96"/>
                <a:gd name="T26" fmla="*/ 110 w 146"/>
                <a:gd name="T27" fmla="*/ 27 h 96"/>
                <a:gd name="T28" fmla="*/ 122 w 146"/>
                <a:gd name="T29" fmla="*/ 40 h 96"/>
                <a:gd name="T30" fmla="*/ 129 w 146"/>
                <a:gd name="T31" fmla="*/ 43 h 96"/>
                <a:gd name="T32" fmla="*/ 129 w 146"/>
                <a:gd name="T33" fmla="*/ 47 h 96"/>
                <a:gd name="T34" fmla="*/ 140 w 146"/>
                <a:gd name="T35" fmla="*/ 50 h 96"/>
                <a:gd name="T36" fmla="*/ 146 w 146"/>
                <a:gd name="T37" fmla="*/ 56 h 96"/>
                <a:gd name="T38" fmla="*/ 140 w 146"/>
                <a:gd name="T39" fmla="*/ 60 h 96"/>
                <a:gd name="T40" fmla="*/ 128 w 146"/>
                <a:gd name="T41" fmla="*/ 59 h 96"/>
                <a:gd name="T42" fmla="*/ 125 w 146"/>
                <a:gd name="T43" fmla="*/ 61 h 96"/>
                <a:gd name="T44" fmla="*/ 130 w 146"/>
                <a:gd name="T45" fmla="*/ 68 h 96"/>
                <a:gd name="T46" fmla="*/ 136 w 146"/>
                <a:gd name="T47" fmla="*/ 81 h 96"/>
                <a:gd name="T48" fmla="*/ 123 w 146"/>
                <a:gd name="T49" fmla="*/ 82 h 96"/>
                <a:gd name="T50" fmla="*/ 119 w 146"/>
                <a:gd name="T51" fmla="*/ 86 h 96"/>
                <a:gd name="T52" fmla="*/ 119 w 146"/>
                <a:gd name="T53" fmla="*/ 96 h 96"/>
                <a:gd name="T54" fmla="*/ 113 w 146"/>
                <a:gd name="T55" fmla="*/ 95 h 96"/>
                <a:gd name="T56" fmla="*/ 99 w 146"/>
                <a:gd name="T57" fmla="*/ 95 h 96"/>
                <a:gd name="T58" fmla="*/ 94 w 146"/>
                <a:gd name="T59" fmla="*/ 91 h 96"/>
                <a:gd name="T60" fmla="*/ 88 w 146"/>
                <a:gd name="T61" fmla="*/ 94 h 96"/>
                <a:gd name="T62" fmla="*/ 82 w 146"/>
                <a:gd name="T63" fmla="*/ 91 h 96"/>
                <a:gd name="T64" fmla="*/ 70 w 146"/>
                <a:gd name="T65" fmla="*/ 91 h 96"/>
                <a:gd name="T66" fmla="*/ 51 w 146"/>
                <a:gd name="T67" fmla="*/ 86 h 96"/>
                <a:gd name="T68" fmla="*/ 35 w 146"/>
                <a:gd name="T69" fmla="*/ 84 h 96"/>
                <a:gd name="T70" fmla="*/ 23 w 146"/>
                <a:gd name="T71" fmla="*/ 85 h 96"/>
                <a:gd name="T72" fmla="*/ 15 w 146"/>
                <a:gd name="T73" fmla="*/ 90 h 96"/>
                <a:gd name="T74" fmla="*/ 8 w 146"/>
                <a:gd name="T75" fmla="*/ 91 h 96"/>
                <a:gd name="T76" fmla="*/ 6 w 146"/>
                <a:gd name="T77" fmla="*/ 82 h 96"/>
                <a:gd name="T78" fmla="*/ 0 w 146"/>
                <a:gd name="T79" fmla="*/ 73 h 96"/>
                <a:gd name="T80" fmla="*/ 9 w 146"/>
                <a:gd name="T81" fmla="*/ 69 h 96"/>
                <a:gd name="T82" fmla="*/ 8 w 146"/>
                <a:gd name="T83" fmla="*/ 61 h 96"/>
                <a:gd name="T84" fmla="*/ 3 w 146"/>
                <a:gd name="T85" fmla="*/ 53 h 96"/>
                <a:gd name="T86" fmla="*/ 1 w 146"/>
                <a:gd name="T8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96">
                  <a:moveTo>
                    <a:pt x="1" y="44"/>
                  </a:moveTo>
                  <a:lnTo>
                    <a:pt x="15" y="44"/>
                  </a:lnTo>
                  <a:lnTo>
                    <a:pt x="31" y="37"/>
                  </a:lnTo>
                  <a:lnTo>
                    <a:pt x="33" y="26"/>
                  </a:lnTo>
                  <a:lnTo>
                    <a:pt x="45" y="20"/>
                  </a:lnTo>
                  <a:lnTo>
                    <a:pt x="42" y="11"/>
                  </a:lnTo>
                  <a:lnTo>
                    <a:pt x="50" y="7"/>
                  </a:lnTo>
                  <a:lnTo>
                    <a:pt x="65" y="0"/>
                  </a:lnTo>
                  <a:lnTo>
                    <a:pt x="82" y="5"/>
                  </a:lnTo>
                  <a:lnTo>
                    <a:pt x="85" y="10"/>
                  </a:lnTo>
                  <a:lnTo>
                    <a:pt x="93" y="7"/>
                  </a:lnTo>
                  <a:lnTo>
                    <a:pt x="109" y="12"/>
                  </a:lnTo>
                  <a:lnTo>
                    <a:pt x="112" y="21"/>
                  </a:lnTo>
                  <a:lnTo>
                    <a:pt x="110" y="27"/>
                  </a:lnTo>
                  <a:lnTo>
                    <a:pt x="122" y="40"/>
                  </a:lnTo>
                  <a:lnTo>
                    <a:pt x="129" y="43"/>
                  </a:lnTo>
                  <a:lnTo>
                    <a:pt x="129" y="47"/>
                  </a:lnTo>
                  <a:lnTo>
                    <a:pt x="140" y="50"/>
                  </a:lnTo>
                  <a:lnTo>
                    <a:pt x="146" y="56"/>
                  </a:lnTo>
                  <a:lnTo>
                    <a:pt x="140" y="60"/>
                  </a:lnTo>
                  <a:lnTo>
                    <a:pt x="128" y="59"/>
                  </a:lnTo>
                  <a:lnTo>
                    <a:pt x="125" y="61"/>
                  </a:lnTo>
                  <a:lnTo>
                    <a:pt x="130" y="68"/>
                  </a:lnTo>
                  <a:lnTo>
                    <a:pt x="136" y="81"/>
                  </a:lnTo>
                  <a:lnTo>
                    <a:pt x="123" y="82"/>
                  </a:lnTo>
                  <a:lnTo>
                    <a:pt x="119" y="86"/>
                  </a:lnTo>
                  <a:lnTo>
                    <a:pt x="119" y="96"/>
                  </a:lnTo>
                  <a:lnTo>
                    <a:pt x="113" y="95"/>
                  </a:lnTo>
                  <a:lnTo>
                    <a:pt x="99" y="95"/>
                  </a:lnTo>
                  <a:lnTo>
                    <a:pt x="94" y="91"/>
                  </a:lnTo>
                  <a:lnTo>
                    <a:pt x="88" y="94"/>
                  </a:lnTo>
                  <a:lnTo>
                    <a:pt x="82" y="91"/>
                  </a:lnTo>
                  <a:lnTo>
                    <a:pt x="70" y="91"/>
                  </a:lnTo>
                  <a:lnTo>
                    <a:pt x="51" y="86"/>
                  </a:lnTo>
                  <a:lnTo>
                    <a:pt x="35" y="84"/>
                  </a:lnTo>
                  <a:lnTo>
                    <a:pt x="23" y="85"/>
                  </a:lnTo>
                  <a:lnTo>
                    <a:pt x="15" y="90"/>
                  </a:lnTo>
                  <a:lnTo>
                    <a:pt x="8" y="91"/>
                  </a:lnTo>
                  <a:lnTo>
                    <a:pt x="6" y="82"/>
                  </a:lnTo>
                  <a:lnTo>
                    <a:pt x="0" y="73"/>
                  </a:lnTo>
                  <a:lnTo>
                    <a:pt x="9" y="69"/>
                  </a:lnTo>
                  <a:lnTo>
                    <a:pt x="8" y="61"/>
                  </a:lnTo>
                  <a:lnTo>
                    <a:pt x="3" y="53"/>
                  </a:lnTo>
                  <a:lnTo>
                    <a:pt x="1" y="44"/>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27" name="Freeform 28">
              <a:extLst>
                <a:ext uri="{FF2B5EF4-FFF2-40B4-BE49-F238E27FC236}">
                  <a16:creationId xmlns:a16="http://schemas.microsoft.com/office/drawing/2014/main" id="{D5F986ED-994B-44D8-9D47-D4953C14F174}"/>
                </a:ext>
              </a:extLst>
            </p:cNvPr>
            <p:cNvSpPr>
              <a:spLocks/>
            </p:cNvSpPr>
            <p:nvPr/>
          </p:nvSpPr>
          <p:spPr bwMode="auto">
            <a:xfrm>
              <a:off x="2722431" y="2956106"/>
              <a:ext cx="30837" cy="65721"/>
            </a:xfrm>
            <a:custGeom>
              <a:avLst/>
              <a:gdLst>
                <a:gd name="T0" fmla="*/ 6 w 26"/>
                <a:gd name="T1" fmla="*/ 14 h 54"/>
                <a:gd name="T2" fmla="*/ 6 w 26"/>
                <a:gd name="T3" fmla="*/ 11 h 54"/>
                <a:gd name="T4" fmla="*/ 9 w 26"/>
                <a:gd name="T5" fmla="*/ 11 h 54"/>
                <a:gd name="T6" fmla="*/ 12 w 26"/>
                <a:gd name="T7" fmla="*/ 13 h 54"/>
                <a:gd name="T8" fmla="*/ 20 w 26"/>
                <a:gd name="T9" fmla="*/ 0 h 54"/>
                <a:gd name="T10" fmla="*/ 23 w 26"/>
                <a:gd name="T11" fmla="*/ 0 h 54"/>
                <a:gd name="T12" fmla="*/ 23 w 26"/>
                <a:gd name="T13" fmla="*/ 3 h 54"/>
                <a:gd name="T14" fmla="*/ 26 w 26"/>
                <a:gd name="T15" fmla="*/ 3 h 54"/>
                <a:gd name="T16" fmla="*/ 25 w 26"/>
                <a:gd name="T17" fmla="*/ 9 h 54"/>
                <a:gd name="T18" fmla="*/ 21 w 26"/>
                <a:gd name="T19" fmla="*/ 18 h 54"/>
                <a:gd name="T20" fmla="*/ 22 w 26"/>
                <a:gd name="T21" fmla="*/ 21 h 54"/>
                <a:gd name="T22" fmla="*/ 19 w 26"/>
                <a:gd name="T23" fmla="*/ 29 h 54"/>
                <a:gd name="T24" fmla="*/ 20 w 26"/>
                <a:gd name="T25" fmla="*/ 31 h 54"/>
                <a:gd name="T26" fmla="*/ 17 w 26"/>
                <a:gd name="T27" fmla="*/ 41 h 54"/>
                <a:gd name="T28" fmla="*/ 13 w 26"/>
                <a:gd name="T29" fmla="*/ 46 h 54"/>
                <a:gd name="T30" fmla="*/ 10 w 26"/>
                <a:gd name="T31" fmla="*/ 47 h 54"/>
                <a:gd name="T32" fmla="*/ 5 w 26"/>
                <a:gd name="T33" fmla="*/ 54 h 54"/>
                <a:gd name="T34" fmla="*/ 0 w 26"/>
                <a:gd name="T35" fmla="*/ 54 h 54"/>
                <a:gd name="T36" fmla="*/ 4 w 26"/>
                <a:gd name="T37" fmla="*/ 31 h 54"/>
                <a:gd name="T38" fmla="*/ 6 w 26"/>
                <a:gd name="T3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4">
                  <a:moveTo>
                    <a:pt x="6" y="14"/>
                  </a:moveTo>
                  <a:lnTo>
                    <a:pt x="6" y="11"/>
                  </a:lnTo>
                  <a:lnTo>
                    <a:pt x="9" y="11"/>
                  </a:lnTo>
                  <a:lnTo>
                    <a:pt x="12" y="13"/>
                  </a:lnTo>
                  <a:lnTo>
                    <a:pt x="20" y="0"/>
                  </a:lnTo>
                  <a:lnTo>
                    <a:pt x="23" y="0"/>
                  </a:lnTo>
                  <a:lnTo>
                    <a:pt x="23" y="3"/>
                  </a:lnTo>
                  <a:lnTo>
                    <a:pt x="26" y="3"/>
                  </a:lnTo>
                  <a:lnTo>
                    <a:pt x="25" y="9"/>
                  </a:lnTo>
                  <a:lnTo>
                    <a:pt x="21" y="18"/>
                  </a:lnTo>
                  <a:lnTo>
                    <a:pt x="22" y="21"/>
                  </a:lnTo>
                  <a:lnTo>
                    <a:pt x="19" y="29"/>
                  </a:lnTo>
                  <a:lnTo>
                    <a:pt x="20" y="31"/>
                  </a:lnTo>
                  <a:lnTo>
                    <a:pt x="17" y="41"/>
                  </a:lnTo>
                  <a:lnTo>
                    <a:pt x="13" y="46"/>
                  </a:lnTo>
                  <a:lnTo>
                    <a:pt x="10" y="47"/>
                  </a:lnTo>
                  <a:lnTo>
                    <a:pt x="5" y="54"/>
                  </a:lnTo>
                  <a:lnTo>
                    <a:pt x="0" y="54"/>
                  </a:lnTo>
                  <a:lnTo>
                    <a:pt x="4" y="31"/>
                  </a:lnTo>
                  <a:lnTo>
                    <a:pt x="6" y="14"/>
                  </a:lnTo>
                  <a:close/>
                </a:path>
              </a:pathLst>
            </a:custGeom>
            <a:solidFill>
              <a:srgbClr val="CA8D27"/>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28" name="Freeform 29">
              <a:extLst>
                <a:ext uri="{FF2B5EF4-FFF2-40B4-BE49-F238E27FC236}">
                  <a16:creationId xmlns:a16="http://schemas.microsoft.com/office/drawing/2014/main" id="{3EEF7F8C-6F01-4C2A-952A-184A40297DEE}"/>
                </a:ext>
              </a:extLst>
            </p:cNvPr>
            <p:cNvSpPr>
              <a:spLocks/>
            </p:cNvSpPr>
            <p:nvPr/>
          </p:nvSpPr>
          <p:spPr bwMode="auto">
            <a:xfrm>
              <a:off x="3137550" y="3670516"/>
              <a:ext cx="272792" cy="332255"/>
            </a:xfrm>
            <a:custGeom>
              <a:avLst/>
              <a:gdLst>
                <a:gd name="T0" fmla="*/ 141 w 230"/>
                <a:gd name="T1" fmla="*/ 255 h 273"/>
                <a:gd name="T2" fmla="*/ 121 w 230"/>
                <a:gd name="T3" fmla="*/ 254 h 273"/>
                <a:gd name="T4" fmla="*/ 116 w 230"/>
                <a:gd name="T5" fmla="*/ 271 h 273"/>
                <a:gd name="T6" fmla="*/ 104 w 230"/>
                <a:gd name="T7" fmla="*/ 256 h 273"/>
                <a:gd name="T8" fmla="*/ 79 w 230"/>
                <a:gd name="T9" fmla="*/ 251 h 273"/>
                <a:gd name="T10" fmla="*/ 67 w 230"/>
                <a:gd name="T11" fmla="*/ 270 h 273"/>
                <a:gd name="T12" fmla="*/ 54 w 230"/>
                <a:gd name="T13" fmla="*/ 273 h 273"/>
                <a:gd name="T14" fmla="*/ 43 w 230"/>
                <a:gd name="T15" fmla="*/ 244 h 273"/>
                <a:gd name="T16" fmla="*/ 31 w 230"/>
                <a:gd name="T17" fmla="*/ 221 h 273"/>
                <a:gd name="T18" fmla="*/ 34 w 230"/>
                <a:gd name="T19" fmla="*/ 201 h 273"/>
                <a:gd name="T20" fmla="*/ 24 w 230"/>
                <a:gd name="T21" fmla="*/ 192 h 273"/>
                <a:gd name="T22" fmla="*/ 20 w 230"/>
                <a:gd name="T23" fmla="*/ 177 h 273"/>
                <a:gd name="T24" fmla="*/ 10 w 230"/>
                <a:gd name="T25" fmla="*/ 163 h 273"/>
                <a:gd name="T26" fmla="*/ 19 w 230"/>
                <a:gd name="T27" fmla="*/ 140 h 273"/>
                <a:gd name="T28" fmla="*/ 10 w 230"/>
                <a:gd name="T29" fmla="*/ 123 h 273"/>
                <a:gd name="T30" fmla="*/ 13 w 230"/>
                <a:gd name="T31" fmla="*/ 116 h 273"/>
                <a:gd name="T32" fmla="*/ 10 w 230"/>
                <a:gd name="T33" fmla="*/ 108 h 273"/>
                <a:gd name="T34" fmla="*/ 16 w 230"/>
                <a:gd name="T35" fmla="*/ 98 h 273"/>
                <a:gd name="T36" fmla="*/ 15 w 230"/>
                <a:gd name="T37" fmla="*/ 80 h 273"/>
                <a:gd name="T38" fmla="*/ 15 w 230"/>
                <a:gd name="T39" fmla="*/ 65 h 273"/>
                <a:gd name="T40" fmla="*/ 18 w 230"/>
                <a:gd name="T41" fmla="*/ 58 h 273"/>
                <a:gd name="T42" fmla="*/ 0 w 230"/>
                <a:gd name="T43" fmla="*/ 25 h 273"/>
                <a:gd name="T44" fmla="*/ 14 w 230"/>
                <a:gd name="T45" fmla="*/ 27 h 273"/>
                <a:gd name="T46" fmla="*/ 23 w 230"/>
                <a:gd name="T47" fmla="*/ 26 h 273"/>
                <a:gd name="T48" fmla="*/ 27 w 230"/>
                <a:gd name="T49" fmla="*/ 20 h 273"/>
                <a:gd name="T50" fmla="*/ 43 w 230"/>
                <a:gd name="T51" fmla="*/ 12 h 273"/>
                <a:gd name="T52" fmla="*/ 52 w 230"/>
                <a:gd name="T53" fmla="*/ 4 h 273"/>
                <a:gd name="T54" fmla="*/ 76 w 230"/>
                <a:gd name="T55" fmla="*/ 0 h 273"/>
                <a:gd name="T56" fmla="*/ 74 w 230"/>
                <a:gd name="T57" fmla="*/ 16 h 273"/>
                <a:gd name="T58" fmla="*/ 77 w 230"/>
                <a:gd name="T59" fmla="*/ 24 h 273"/>
                <a:gd name="T60" fmla="*/ 76 w 230"/>
                <a:gd name="T61" fmla="*/ 38 h 273"/>
                <a:gd name="T62" fmla="*/ 97 w 230"/>
                <a:gd name="T63" fmla="*/ 56 h 273"/>
                <a:gd name="T64" fmla="*/ 118 w 230"/>
                <a:gd name="T65" fmla="*/ 60 h 273"/>
                <a:gd name="T66" fmla="*/ 126 w 230"/>
                <a:gd name="T67" fmla="*/ 68 h 273"/>
                <a:gd name="T68" fmla="*/ 138 w 230"/>
                <a:gd name="T69" fmla="*/ 72 h 273"/>
                <a:gd name="T70" fmla="*/ 146 w 230"/>
                <a:gd name="T71" fmla="*/ 78 h 273"/>
                <a:gd name="T72" fmla="*/ 158 w 230"/>
                <a:gd name="T73" fmla="*/ 77 h 273"/>
                <a:gd name="T74" fmla="*/ 169 w 230"/>
                <a:gd name="T75" fmla="*/ 84 h 273"/>
                <a:gd name="T76" fmla="*/ 170 w 230"/>
                <a:gd name="T77" fmla="*/ 96 h 273"/>
                <a:gd name="T78" fmla="*/ 174 w 230"/>
                <a:gd name="T79" fmla="*/ 102 h 273"/>
                <a:gd name="T80" fmla="*/ 175 w 230"/>
                <a:gd name="T81" fmla="*/ 111 h 273"/>
                <a:gd name="T82" fmla="*/ 170 w 230"/>
                <a:gd name="T83" fmla="*/ 111 h 273"/>
                <a:gd name="T84" fmla="*/ 179 w 230"/>
                <a:gd name="T85" fmla="*/ 135 h 273"/>
                <a:gd name="T86" fmla="*/ 213 w 230"/>
                <a:gd name="T87" fmla="*/ 136 h 273"/>
                <a:gd name="T88" fmla="*/ 212 w 230"/>
                <a:gd name="T89" fmla="*/ 148 h 273"/>
                <a:gd name="T90" fmla="*/ 214 w 230"/>
                <a:gd name="T91" fmla="*/ 156 h 273"/>
                <a:gd name="T92" fmla="*/ 225 w 230"/>
                <a:gd name="T93" fmla="*/ 162 h 273"/>
                <a:gd name="T94" fmla="*/ 230 w 230"/>
                <a:gd name="T95" fmla="*/ 175 h 273"/>
                <a:gd name="T96" fmla="*/ 228 w 230"/>
                <a:gd name="T97" fmla="*/ 191 h 273"/>
                <a:gd name="T98" fmla="*/ 224 w 230"/>
                <a:gd name="T99" fmla="*/ 201 h 273"/>
                <a:gd name="T100" fmla="*/ 227 w 230"/>
                <a:gd name="T101" fmla="*/ 212 h 273"/>
                <a:gd name="T102" fmla="*/ 222 w 230"/>
                <a:gd name="T103" fmla="*/ 217 h 273"/>
                <a:gd name="T104" fmla="*/ 221 w 230"/>
                <a:gd name="T105" fmla="*/ 210 h 273"/>
                <a:gd name="T106" fmla="*/ 203 w 230"/>
                <a:gd name="T107" fmla="*/ 200 h 273"/>
                <a:gd name="T108" fmla="*/ 186 w 230"/>
                <a:gd name="T109" fmla="*/ 199 h 273"/>
                <a:gd name="T110" fmla="*/ 155 w 230"/>
                <a:gd name="T111" fmla="*/ 205 h 273"/>
                <a:gd name="T112" fmla="*/ 148 w 230"/>
                <a:gd name="T113" fmla="*/ 224 h 273"/>
                <a:gd name="T114" fmla="*/ 149 w 230"/>
                <a:gd name="T115" fmla="*/ 235 h 273"/>
                <a:gd name="T116" fmla="*/ 145 w 230"/>
                <a:gd name="T117" fmla="*/ 260 h 273"/>
                <a:gd name="T118" fmla="*/ 141 w 230"/>
                <a:gd name="T119" fmla="*/ 255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0" h="273">
                  <a:moveTo>
                    <a:pt x="141" y="255"/>
                  </a:moveTo>
                  <a:lnTo>
                    <a:pt x="121" y="254"/>
                  </a:lnTo>
                  <a:lnTo>
                    <a:pt x="116" y="271"/>
                  </a:lnTo>
                  <a:lnTo>
                    <a:pt x="104" y="256"/>
                  </a:lnTo>
                  <a:lnTo>
                    <a:pt x="79" y="251"/>
                  </a:lnTo>
                  <a:lnTo>
                    <a:pt x="67" y="270"/>
                  </a:lnTo>
                  <a:lnTo>
                    <a:pt x="54" y="273"/>
                  </a:lnTo>
                  <a:lnTo>
                    <a:pt x="43" y="244"/>
                  </a:lnTo>
                  <a:lnTo>
                    <a:pt x="31" y="221"/>
                  </a:lnTo>
                  <a:lnTo>
                    <a:pt x="34" y="201"/>
                  </a:lnTo>
                  <a:lnTo>
                    <a:pt x="24" y="192"/>
                  </a:lnTo>
                  <a:lnTo>
                    <a:pt x="20" y="177"/>
                  </a:lnTo>
                  <a:lnTo>
                    <a:pt x="10" y="163"/>
                  </a:lnTo>
                  <a:lnTo>
                    <a:pt x="19" y="140"/>
                  </a:lnTo>
                  <a:lnTo>
                    <a:pt x="10" y="123"/>
                  </a:lnTo>
                  <a:lnTo>
                    <a:pt x="13" y="116"/>
                  </a:lnTo>
                  <a:lnTo>
                    <a:pt x="10" y="108"/>
                  </a:lnTo>
                  <a:lnTo>
                    <a:pt x="16" y="98"/>
                  </a:lnTo>
                  <a:lnTo>
                    <a:pt x="15" y="80"/>
                  </a:lnTo>
                  <a:lnTo>
                    <a:pt x="15" y="65"/>
                  </a:lnTo>
                  <a:lnTo>
                    <a:pt x="18" y="58"/>
                  </a:lnTo>
                  <a:lnTo>
                    <a:pt x="0" y="25"/>
                  </a:lnTo>
                  <a:lnTo>
                    <a:pt x="14" y="27"/>
                  </a:lnTo>
                  <a:lnTo>
                    <a:pt x="23" y="26"/>
                  </a:lnTo>
                  <a:lnTo>
                    <a:pt x="27" y="20"/>
                  </a:lnTo>
                  <a:lnTo>
                    <a:pt x="43" y="12"/>
                  </a:lnTo>
                  <a:lnTo>
                    <a:pt x="52" y="4"/>
                  </a:lnTo>
                  <a:lnTo>
                    <a:pt x="76" y="0"/>
                  </a:lnTo>
                  <a:lnTo>
                    <a:pt x="74" y="16"/>
                  </a:lnTo>
                  <a:lnTo>
                    <a:pt x="77" y="24"/>
                  </a:lnTo>
                  <a:lnTo>
                    <a:pt x="76" y="38"/>
                  </a:lnTo>
                  <a:lnTo>
                    <a:pt x="97" y="56"/>
                  </a:lnTo>
                  <a:lnTo>
                    <a:pt x="118" y="60"/>
                  </a:lnTo>
                  <a:lnTo>
                    <a:pt x="126" y="68"/>
                  </a:lnTo>
                  <a:lnTo>
                    <a:pt x="138" y="72"/>
                  </a:lnTo>
                  <a:lnTo>
                    <a:pt x="146" y="78"/>
                  </a:lnTo>
                  <a:lnTo>
                    <a:pt x="158" y="77"/>
                  </a:lnTo>
                  <a:lnTo>
                    <a:pt x="169" y="84"/>
                  </a:lnTo>
                  <a:lnTo>
                    <a:pt x="170" y="96"/>
                  </a:lnTo>
                  <a:lnTo>
                    <a:pt x="174" y="102"/>
                  </a:lnTo>
                  <a:lnTo>
                    <a:pt x="175" y="111"/>
                  </a:lnTo>
                  <a:lnTo>
                    <a:pt x="170" y="111"/>
                  </a:lnTo>
                  <a:lnTo>
                    <a:pt x="179" y="135"/>
                  </a:lnTo>
                  <a:lnTo>
                    <a:pt x="213" y="136"/>
                  </a:lnTo>
                  <a:lnTo>
                    <a:pt x="212" y="148"/>
                  </a:lnTo>
                  <a:lnTo>
                    <a:pt x="214" y="156"/>
                  </a:lnTo>
                  <a:lnTo>
                    <a:pt x="225" y="162"/>
                  </a:lnTo>
                  <a:lnTo>
                    <a:pt x="230" y="175"/>
                  </a:lnTo>
                  <a:lnTo>
                    <a:pt x="228" y="191"/>
                  </a:lnTo>
                  <a:lnTo>
                    <a:pt x="224" y="201"/>
                  </a:lnTo>
                  <a:lnTo>
                    <a:pt x="227" y="212"/>
                  </a:lnTo>
                  <a:lnTo>
                    <a:pt x="222" y="217"/>
                  </a:lnTo>
                  <a:lnTo>
                    <a:pt x="221" y="210"/>
                  </a:lnTo>
                  <a:lnTo>
                    <a:pt x="203" y="200"/>
                  </a:lnTo>
                  <a:lnTo>
                    <a:pt x="186" y="199"/>
                  </a:lnTo>
                  <a:lnTo>
                    <a:pt x="155" y="205"/>
                  </a:lnTo>
                  <a:lnTo>
                    <a:pt x="148" y="224"/>
                  </a:lnTo>
                  <a:lnTo>
                    <a:pt x="149" y="235"/>
                  </a:lnTo>
                  <a:lnTo>
                    <a:pt x="145" y="260"/>
                  </a:lnTo>
                  <a:lnTo>
                    <a:pt x="141" y="255"/>
                  </a:lnTo>
                  <a:close/>
                </a:path>
              </a:pathLst>
            </a:custGeom>
            <a:solidFill>
              <a:srgbClr val="083E7A"/>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29" name="Freeform 30">
              <a:extLst>
                <a:ext uri="{FF2B5EF4-FFF2-40B4-BE49-F238E27FC236}">
                  <a16:creationId xmlns:a16="http://schemas.microsoft.com/office/drawing/2014/main" id="{6DF80FCD-486B-41AA-93D4-4ABCCBC5CA6B}"/>
                </a:ext>
              </a:extLst>
            </p:cNvPr>
            <p:cNvSpPr>
              <a:spLocks/>
            </p:cNvSpPr>
            <p:nvPr/>
          </p:nvSpPr>
          <p:spPr bwMode="auto">
            <a:xfrm>
              <a:off x="3036737" y="3290796"/>
              <a:ext cx="853960" cy="987028"/>
            </a:xfrm>
            <a:custGeom>
              <a:avLst/>
              <a:gdLst>
                <a:gd name="T0" fmla="*/ 390 w 720"/>
                <a:gd name="T1" fmla="*/ 680 h 811"/>
                <a:gd name="T2" fmla="*/ 383 w 720"/>
                <a:gd name="T3" fmla="*/ 644 h 811"/>
                <a:gd name="T4" fmla="*/ 378 w 720"/>
                <a:gd name="T5" fmla="*/ 605 h 811"/>
                <a:gd name="T6" fmla="*/ 358 w 720"/>
                <a:gd name="T7" fmla="*/ 580 h 811"/>
                <a:gd name="T8" fmla="*/ 315 w 720"/>
                <a:gd name="T9" fmla="*/ 568 h 811"/>
                <a:gd name="T10" fmla="*/ 309 w 720"/>
                <a:gd name="T11" fmla="*/ 513 h 811"/>
                <a:gd name="T12" fmla="*/ 299 w 720"/>
                <a:gd name="T13" fmla="*/ 468 h 811"/>
                <a:gd name="T14" fmla="*/ 255 w 720"/>
                <a:gd name="T15" fmla="*/ 423 h 811"/>
                <a:gd name="T16" fmla="*/ 254 w 720"/>
                <a:gd name="T17" fmla="*/ 396 h 811"/>
                <a:gd name="T18" fmla="*/ 211 w 720"/>
                <a:gd name="T19" fmla="*/ 380 h 811"/>
                <a:gd name="T20" fmla="*/ 162 w 720"/>
                <a:gd name="T21" fmla="*/ 336 h 811"/>
                <a:gd name="T22" fmla="*/ 128 w 720"/>
                <a:gd name="T23" fmla="*/ 324 h 811"/>
                <a:gd name="T24" fmla="*/ 85 w 720"/>
                <a:gd name="T25" fmla="*/ 337 h 811"/>
                <a:gd name="T26" fmla="*/ 52 w 720"/>
                <a:gd name="T27" fmla="*/ 319 h 811"/>
                <a:gd name="T28" fmla="*/ 19 w 720"/>
                <a:gd name="T29" fmla="*/ 297 h 811"/>
                <a:gd name="T30" fmla="*/ 4 w 720"/>
                <a:gd name="T31" fmla="*/ 253 h 811"/>
                <a:gd name="T32" fmla="*/ 19 w 720"/>
                <a:gd name="T33" fmla="*/ 219 h 811"/>
                <a:gd name="T34" fmla="*/ 73 w 720"/>
                <a:gd name="T35" fmla="*/ 199 h 811"/>
                <a:gd name="T36" fmla="*/ 70 w 720"/>
                <a:gd name="T37" fmla="*/ 113 h 811"/>
                <a:gd name="T38" fmla="*/ 85 w 720"/>
                <a:gd name="T39" fmla="*/ 89 h 811"/>
                <a:gd name="T40" fmla="*/ 116 w 720"/>
                <a:gd name="T41" fmla="*/ 67 h 811"/>
                <a:gd name="T42" fmla="*/ 138 w 720"/>
                <a:gd name="T43" fmla="*/ 94 h 811"/>
                <a:gd name="T44" fmla="*/ 177 w 720"/>
                <a:gd name="T45" fmla="*/ 78 h 811"/>
                <a:gd name="T46" fmla="*/ 176 w 720"/>
                <a:gd name="T47" fmla="*/ 58 h 811"/>
                <a:gd name="T48" fmla="*/ 170 w 720"/>
                <a:gd name="T49" fmla="*/ 23 h 811"/>
                <a:gd name="T50" fmla="*/ 216 w 720"/>
                <a:gd name="T51" fmla="*/ 23 h 811"/>
                <a:gd name="T52" fmla="*/ 251 w 720"/>
                <a:gd name="T53" fmla="*/ 0 h 811"/>
                <a:gd name="T54" fmla="*/ 263 w 720"/>
                <a:gd name="T55" fmla="*/ 27 h 811"/>
                <a:gd name="T56" fmla="*/ 261 w 720"/>
                <a:gd name="T57" fmla="*/ 72 h 811"/>
                <a:gd name="T58" fmla="*/ 289 w 720"/>
                <a:gd name="T59" fmla="*/ 78 h 811"/>
                <a:gd name="T60" fmla="*/ 318 w 720"/>
                <a:gd name="T61" fmla="*/ 70 h 811"/>
                <a:gd name="T62" fmla="*/ 328 w 720"/>
                <a:gd name="T63" fmla="*/ 57 h 811"/>
                <a:gd name="T64" fmla="*/ 363 w 720"/>
                <a:gd name="T65" fmla="*/ 66 h 811"/>
                <a:gd name="T66" fmla="*/ 384 w 720"/>
                <a:gd name="T67" fmla="*/ 65 h 811"/>
                <a:gd name="T68" fmla="*/ 414 w 720"/>
                <a:gd name="T69" fmla="*/ 22 h 811"/>
                <a:gd name="T70" fmla="*/ 439 w 720"/>
                <a:gd name="T71" fmla="*/ 88 h 811"/>
                <a:gd name="T72" fmla="*/ 464 w 720"/>
                <a:gd name="T73" fmla="*/ 135 h 811"/>
                <a:gd name="T74" fmla="*/ 540 w 720"/>
                <a:gd name="T75" fmla="*/ 154 h 811"/>
                <a:gd name="T76" fmla="*/ 622 w 720"/>
                <a:gd name="T77" fmla="*/ 169 h 811"/>
                <a:gd name="T78" fmla="*/ 703 w 720"/>
                <a:gd name="T79" fmla="*/ 216 h 811"/>
                <a:gd name="T80" fmla="*/ 713 w 720"/>
                <a:gd name="T81" fmla="*/ 296 h 811"/>
                <a:gd name="T82" fmla="*/ 656 w 720"/>
                <a:gd name="T83" fmla="*/ 380 h 811"/>
                <a:gd name="T84" fmla="*/ 646 w 720"/>
                <a:gd name="T85" fmla="*/ 467 h 811"/>
                <a:gd name="T86" fmla="*/ 622 w 720"/>
                <a:gd name="T87" fmla="*/ 544 h 811"/>
                <a:gd name="T88" fmla="*/ 584 w 720"/>
                <a:gd name="T89" fmla="*/ 587 h 811"/>
                <a:gd name="T90" fmla="*/ 505 w 720"/>
                <a:gd name="T91" fmla="*/ 626 h 811"/>
                <a:gd name="T92" fmla="*/ 495 w 720"/>
                <a:gd name="T93" fmla="*/ 695 h 811"/>
                <a:gd name="T94" fmla="*/ 453 w 720"/>
                <a:gd name="T95" fmla="*/ 770 h 811"/>
                <a:gd name="T96" fmla="*/ 422 w 720"/>
                <a:gd name="T97" fmla="*/ 799 h 811"/>
                <a:gd name="T98" fmla="*/ 380 w 720"/>
                <a:gd name="T99" fmla="*/ 7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0" h="811">
                  <a:moveTo>
                    <a:pt x="342" y="737"/>
                  </a:moveTo>
                  <a:lnTo>
                    <a:pt x="362" y="709"/>
                  </a:lnTo>
                  <a:lnTo>
                    <a:pt x="379" y="689"/>
                  </a:lnTo>
                  <a:lnTo>
                    <a:pt x="390" y="680"/>
                  </a:lnTo>
                  <a:lnTo>
                    <a:pt x="403" y="669"/>
                  </a:lnTo>
                  <a:lnTo>
                    <a:pt x="401" y="652"/>
                  </a:lnTo>
                  <a:lnTo>
                    <a:pt x="391" y="640"/>
                  </a:lnTo>
                  <a:lnTo>
                    <a:pt x="383" y="644"/>
                  </a:lnTo>
                  <a:lnTo>
                    <a:pt x="385" y="632"/>
                  </a:lnTo>
                  <a:lnTo>
                    <a:pt x="386" y="620"/>
                  </a:lnTo>
                  <a:lnTo>
                    <a:pt x="385" y="608"/>
                  </a:lnTo>
                  <a:lnTo>
                    <a:pt x="378" y="605"/>
                  </a:lnTo>
                  <a:lnTo>
                    <a:pt x="371" y="608"/>
                  </a:lnTo>
                  <a:lnTo>
                    <a:pt x="365" y="607"/>
                  </a:lnTo>
                  <a:lnTo>
                    <a:pt x="362" y="599"/>
                  </a:lnTo>
                  <a:lnTo>
                    <a:pt x="358" y="580"/>
                  </a:lnTo>
                  <a:lnTo>
                    <a:pt x="354" y="574"/>
                  </a:lnTo>
                  <a:lnTo>
                    <a:pt x="341" y="568"/>
                  </a:lnTo>
                  <a:lnTo>
                    <a:pt x="334" y="572"/>
                  </a:lnTo>
                  <a:lnTo>
                    <a:pt x="315" y="568"/>
                  </a:lnTo>
                  <a:lnTo>
                    <a:pt x="313" y="540"/>
                  </a:lnTo>
                  <a:lnTo>
                    <a:pt x="307" y="529"/>
                  </a:lnTo>
                  <a:lnTo>
                    <a:pt x="312" y="524"/>
                  </a:lnTo>
                  <a:lnTo>
                    <a:pt x="309" y="513"/>
                  </a:lnTo>
                  <a:lnTo>
                    <a:pt x="313" y="503"/>
                  </a:lnTo>
                  <a:lnTo>
                    <a:pt x="315" y="487"/>
                  </a:lnTo>
                  <a:lnTo>
                    <a:pt x="310" y="474"/>
                  </a:lnTo>
                  <a:lnTo>
                    <a:pt x="299" y="468"/>
                  </a:lnTo>
                  <a:lnTo>
                    <a:pt x="297" y="460"/>
                  </a:lnTo>
                  <a:lnTo>
                    <a:pt x="298" y="448"/>
                  </a:lnTo>
                  <a:lnTo>
                    <a:pt x="264" y="447"/>
                  </a:lnTo>
                  <a:lnTo>
                    <a:pt x="255" y="423"/>
                  </a:lnTo>
                  <a:lnTo>
                    <a:pt x="260" y="423"/>
                  </a:lnTo>
                  <a:lnTo>
                    <a:pt x="259" y="414"/>
                  </a:lnTo>
                  <a:lnTo>
                    <a:pt x="255" y="408"/>
                  </a:lnTo>
                  <a:lnTo>
                    <a:pt x="254" y="396"/>
                  </a:lnTo>
                  <a:lnTo>
                    <a:pt x="243" y="389"/>
                  </a:lnTo>
                  <a:lnTo>
                    <a:pt x="231" y="390"/>
                  </a:lnTo>
                  <a:lnTo>
                    <a:pt x="223" y="384"/>
                  </a:lnTo>
                  <a:lnTo>
                    <a:pt x="211" y="380"/>
                  </a:lnTo>
                  <a:lnTo>
                    <a:pt x="203" y="372"/>
                  </a:lnTo>
                  <a:lnTo>
                    <a:pt x="182" y="368"/>
                  </a:lnTo>
                  <a:lnTo>
                    <a:pt x="161" y="350"/>
                  </a:lnTo>
                  <a:lnTo>
                    <a:pt x="162" y="336"/>
                  </a:lnTo>
                  <a:lnTo>
                    <a:pt x="159" y="328"/>
                  </a:lnTo>
                  <a:lnTo>
                    <a:pt x="161" y="312"/>
                  </a:lnTo>
                  <a:lnTo>
                    <a:pt x="137" y="316"/>
                  </a:lnTo>
                  <a:lnTo>
                    <a:pt x="128" y="324"/>
                  </a:lnTo>
                  <a:lnTo>
                    <a:pt x="112" y="332"/>
                  </a:lnTo>
                  <a:lnTo>
                    <a:pt x="108" y="338"/>
                  </a:lnTo>
                  <a:lnTo>
                    <a:pt x="99" y="339"/>
                  </a:lnTo>
                  <a:lnTo>
                    <a:pt x="85" y="337"/>
                  </a:lnTo>
                  <a:lnTo>
                    <a:pt x="75" y="341"/>
                  </a:lnTo>
                  <a:lnTo>
                    <a:pt x="67" y="338"/>
                  </a:lnTo>
                  <a:lnTo>
                    <a:pt x="66" y="307"/>
                  </a:lnTo>
                  <a:lnTo>
                    <a:pt x="52" y="319"/>
                  </a:lnTo>
                  <a:lnTo>
                    <a:pt x="36" y="318"/>
                  </a:lnTo>
                  <a:lnTo>
                    <a:pt x="28" y="307"/>
                  </a:lnTo>
                  <a:lnTo>
                    <a:pt x="16" y="306"/>
                  </a:lnTo>
                  <a:lnTo>
                    <a:pt x="19" y="297"/>
                  </a:lnTo>
                  <a:lnTo>
                    <a:pt x="9" y="284"/>
                  </a:lnTo>
                  <a:lnTo>
                    <a:pt x="0" y="266"/>
                  </a:lnTo>
                  <a:lnTo>
                    <a:pt x="5" y="262"/>
                  </a:lnTo>
                  <a:lnTo>
                    <a:pt x="4" y="253"/>
                  </a:lnTo>
                  <a:lnTo>
                    <a:pt x="15" y="247"/>
                  </a:lnTo>
                  <a:lnTo>
                    <a:pt x="13" y="236"/>
                  </a:lnTo>
                  <a:lnTo>
                    <a:pt x="18" y="229"/>
                  </a:lnTo>
                  <a:lnTo>
                    <a:pt x="19" y="219"/>
                  </a:lnTo>
                  <a:lnTo>
                    <a:pt x="39" y="205"/>
                  </a:lnTo>
                  <a:lnTo>
                    <a:pt x="54" y="201"/>
                  </a:lnTo>
                  <a:lnTo>
                    <a:pt x="56" y="198"/>
                  </a:lnTo>
                  <a:lnTo>
                    <a:pt x="73" y="199"/>
                  </a:lnTo>
                  <a:lnTo>
                    <a:pt x="80" y="142"/>
                  </a:lnTo>
                  <a:lnTo>
                    <a:pt x="81" y="133"/>
                  </a:lnTo>
                  <a:lnTo>
                    <a:pt x="78" y="121"/>
                  </a:lnTo>
                  <a:lnTo>
                    <a:pt x="70" y="113"/>
                  </a:lnTo>
                  <a:lnTo>
                    <a:pt x="70" y="98"/>
                  </a:lnTo>
                  <a:lnTo>
                    <a:pt x="80" y="95"/>
                  </a:lnTo>
                  <a:lnTo>
                    <a:pt x="84" y="97"/>
                  </a:lnTo>
                  <a:lnTo>
                    <a:pt x="85" y="89"/>
                  </a:lnTo>
                  <a:lnTo>
                    <a:pt x="74" y="87"/>
                  </a:lnTo>
                  <a:lnTo>
                    <a:pt x="74" y="74"/>
                  </a:lnTo>
                  <a:lnTo>
                    <a:pt x="109" y="74"/>
                  </a:lnTo>
                  <a:lnTo>
                    <a:pt x="116" y="67"/>
                  </a:lnTo>
                  <a:lnTo>
                    <a:pt x="121" y="74"/>
                  </a:lnTo>
                  <a:lnTo>
                    <a:pt x="124" y="86"/>
                  </a:lnTo>
                  <a:lnTo>
                    <a:pt x="128" y="83"/>
                  </a:lnTo>
                  <a:lnTo>
                    <a:pt x="138" y="94"/>
                  </a:lnTo>
                  <a:lnTo>
                    <a:pt x="152" y="93"/>
                  </a:lnTo>
                  <a:lnTo>
                    <a:pt x="156" y="87"/>
                  </a:lnTo>
                  <a:lnTo>
                    <a:pt x="169" y="82"/>
                  </a:lnTo>
                  <a:lnTo>
                    <a:pt x="177" y="78"/>
                  </a:lnTo>
                  <a:lnTo>
                    <a:pt x="179" y="70"/>
                  </a:lnTo>
                  <a:lnTo>
                    <a:pt x="192" y="64"/>
                  </a:lnTo>
                  <a:lnTo>
                    <a:pt x="191" y="59"/>
                  </a:lnTo>
                  <a:lnTo>
                    <a:pt x="176" y="58"/>
                  </a:lnTo>
                  <a:lnTo>
                    <a:pt x="173" y="44"/>
                  </a:lnTo>
                  <a:lnTo>
                    <a:pt x="174" y="30"/>
                  </a:lnTo>
                  <a:lnTo>
                    <a:pt x="166" y="25"/>
                  </a:lnTo>
                  <a:lnTo>
                    <a:pt x="170" y="23"/>
                  </a:lnTo>
                  <a:lnTo>
                    <a:pt x="183" y="26"/>
                  </a:lnTo>
                  <a:lnTo>
                    <a:pt x="198" y="31"/>
                  </a:lnTo>
                  <a:lnTo>
                    <a:pt x="203" y="26"/>
                  </a:lnTo>
                  <a:lnTo>
                    <a:pt x="216" y="23"/>
                  </a:lnTo>
                  <a:lnTo>
                    <a:pt x="237" y="15"/>
                  </a:lnTo>
                  <a:lnTo>
                    <a:pt x="244" y="7"/>
                  </a:lnTo>
                  <a:lnTo>
                    <a:pt x="242" y="1"/>
                  </a:lnTo>
                  <a:lnTo>
                    <a:pt x="251" y="0"/>
                  </a:lnTo>
                  <a:lnTo>
                    <a:pt x="255" y="5"/>
                  </a:lnTo>
                  <a:lnTo>
                    <a:pt x="253" y="14"/>
                  </a:lnTo>
                  <a:lnTo>
                    <a:pt x="259" y="18"/>
                  </a:lnTo>
                  <a:lnTo>
                    <a:pt x="263" y="27"/>
                  </a:lnTo>
                  <a:lnTo>
                    <a:pt x="258" y="34"/>
                  </a:lnTo>
                  <a:lnTo>
                    <a:pt x="255" y="52"/>
                  </a:lnTo>
                  <a:lnTo>
                    <a:pt x="259" y="63"/>
                  </a:lnTo>
                  <a:lnTo>
                    <a:pt x="261" y="72"/>
                  </a:lnTo>
                  <a:lnTo>
                    <a:pt x="272" y="82"/>
                  </a:lnTo>
                  <a:lnTo>
                    <a:pt x="281" y="83"/>
                  </a:lnTo>
                  <a:lnTo>
                    <a:pt x="283" y="79"/>
                  </a:lnTo>
                  <a:lnTo>
                    <a:pt x="289" y="78"/>
                  </a:lnTo>
                  <a:lnTo>
                    <a:pt x="297" y="74"/>
                  </a:lnTo>
                  <a:lnTo>
                    <a:pt x="303" y="69"/>
                  </a:lnTo>
                  <a:lnTo>
                    <a:pt x="313" y="71"/>
                  </a:lnTo>
                  <a:lnTo>
                    <a:pt x="318" y="70"/>
                  </a:lnTo>
                  <a:lnTo>
                    <a:pt x="328" y="72"/>
                  </a:lnTo>
                  <a:lnTo>
                    <a:pt x="329" y="67"/>
                  </a:lnTo>
                  <a:lnTo>
                    <a:pt x="326" y="63"/>
                  </a:lnTo>
                  <a:lnTo>
                    <a:pt x="328" y="57"/>
                  </a:lnTo>
                  <a:lnTo>
                    <a:pt x="336" y="59"/>
                  </a:lnTo>
                  <a:lnTo>
                    <a:pt x="344" y="57"/>
                  </a:lnTo>
                  <a:lnTo>
                    <a:pt x="355" y="61"/>
                  </a:lnTo>
                  <a:lnTo>
                    <a:pt x="363" y="66"/>
                  </a:lnTo>
                  <a:lnTo>
                    <a:pt x="368" y="60"/>
                  </a:lnTo>
                  <a:lnTo>
                    <a:pt x="373" y="61"/>
                  </a:lnTo>
                  <a:lnTo>
                    <a:pt x="375" y="67"/>
                  </a:lnTo>
                  <a:lnTo>
                    <a:pt x="384" y="65"/>
                  </a:lnTo>
                  <a:lnTo>
                    <a:pt x="391" y="57"/>
                  </a:lnTo>
                  <a:lnTo>
                    <a:pt x="397" y="42"/>
                  </a:lnTo>
                  <a:lnTo>
                    <a:pt x="408" y="23"/>
                  </a:lnTo>
                  <a:lnTo>
                    <a:pt x="414" y="22"/>
                  </a:lnTo>
                  <a:lnTo>
                    <a:pt x="419" y="34"/>
                  </a:lnTo>
                  <a:lnTo>
                    <a:pt x="429" y="70"/>
                  </a:lnTo>
                  <a:lnTo>
                    <a:pt x="438" y="73"/>
                  </a:lnTo>
                  <a:lnTo>
                    <a:pt x="439" y="88"/>
                  </a:lnTo>
                  <a:lnTo>
                    <a:pt x="425" y="105"/>
                  </a:lnTo>
                  <a:lnTo>
                    <a:pt x="430" y="111"/>
                  </a:lnTo>
                  <a:lnTo>
                    <a:pt x="463" y="114"/>
                  </a:lnTo>
                  <a:lnTo>
                    <a:pt x="464" y="135"/>
                  </a:lnTo>
                  <a:lnTo>
                    <a:pt x="478" y="121"/>
                  </a:lnTo>
                  <a:lnTo>
                    <a:pt x="501" y="129"/>
                  </a:lnTo>
                  <a:lnTo>
                    <a:pt x="531" y="142"/>
                  </a:lnTo>
                  <a:lnTo>
                    <a:pt x="540" y="154"/>
                  </a:lnTo>
                  <a:lnTo>
                    <a:pt x="537" y="165"/>
                  </a:lnTo>
                  <a:lnTo>
                    <a:pt x="559" y="159"/>
                  </a:lnTo>
                  <a:lnTo>
                    <a:pt x="595" y="170"/>
                  </a:lnTo>
                  <a:lnTo>
                    <a:pt x="622" y="169"/>
                  </a:lnTo>
                  <a:lnTo>
                    <a:pt x="649" y="186"/>
                  </a:lnTo>
                  <a:lnTo>
                    <a:pt x="673" y="210"/>
                  </a:lnTo>
                  <a:lnTo>
                    <a:pt x="687" y="216"/>
                  </a:lnTo>
                  <a:lnTo>
                    <a:pt x="703" y="216"/>
                  </a:lnTo>
                  <a:lnTo>
                    <a:pt x="710" y="223"/>
                  </a:lnTo>
                  <a:lnTo>
                    <a:pt x="716" y="249"/>
                  </a:lnTo>
                  <a:lnTo>
                    <a:pt x="720" y="262"/>
                  </a:lnTo>
                  <a:lnTo>
                    <a:pt x="713" y="296"/>
                  </a:lnTo>
                  <a:lnTo>
                    <a:pt x="704" y="310"/>
                  </a:lnTo>
                  <a:lnTo>
                    <a:pt x="679" y="339"/>
                  </a:lnTo>
                  <a:lnTo>
                    <a:pt x="668" y="362"/>
                  </a:lnTo>
                  <a:lnTo>
                    <a:pt x="656" y="380"/>
                  </a:lnTo>
                  <a:lnTo>
                    <a:pt x="651" y="381"/>
                  </a:lnTo>
                  <a:lnTo>
                    <a:pt x="647" y="396"/>
                  </a:lnTo>
                  <a:lnTo>
                    <a:pt x="649" y="435"/>
                  </a:lnTo>
                  <a:lnTo>
                    <a:pt x="646" y="467"/>
                  </a:lnTo>
                  <a:lnTo>
                    <a:pt x="645" y="481"/>
                  </a:lnTo>
                  <a:lnTo>
                    <a:pt x="640" y="489"/>
                  </a:lnTo>
                  <a:lnTo>
                    <a:pt x="638" y="516"/>
                  </a:lnTo>
                  <a:lnTo>
                    <a:pt x="622" y="544"/>
                  </a:lnTo>
                  <a:lnTo>
                    <a:pt x="620" y="565"/>
                  </a:lnTo>
                  <a:lnTo>
                    <a:pt x="606" y="574"/>
                  </a:lnTo>
                  <a:lnTo>
                    <a:pt x="603" y="587"/>
                  </a:lnTo>
                  <a:lnTo>
                    <a:pt x="584" y="587"/>
                  </a:lnTo>
                  <a:lnTo>
                    <a:pt x="556" y="595"/>
                  </a:lnTo>
                  <a:lnTo>
                    <a:pt x="544" y="604"/>
                  </a:lnTo>
                  <a:lnTo>
                    <a:pt x="525" y="610"/>
                  </a:lnTo>
                  <a:lnTo>
                    <a:pt x="505" y="626"/>
                  </a:lnTo>
                  <a:lnTo>
                    <a:pt x="492" y="647"/>
                  </a:lnTo>
                  <a:lnTo>
                    <a:pt x="491" y="662"/>
                  </a:lnTo>
                  <a:lnTo>
                    <a:pt x="496" y="674"/>
                  </a:lnTo>
                  <a:lnTo>
                    <a:pt x="495" y="695"/>
                  </a:lnTo>
                  <a:lnTo>
                    <a:pt x="492" y="705"/>
                  </a:lnTo>
                  <a:lnTo>
                    <a:pt x="481" y="717"/>
                  </a:lnTo>
                  <a:lnTo>
                    <a:pt x="466" y="753"/>
                  </a:lnTo>
                  <a:lnTo>
                    <a:pt x="453" y="770"/>
                  </a:lnTo>
                  <a:lnTo>
                    <a:pt x="443" y="779"/>
                  </a:lnTo>
                  <a:lnTo>
                    <a:pt x="438" y="799"/>
                  </a:lnTo>
                  <a:lnTo>
                    <a:pt x="429" y="811"/>
                  </a:lnTo>
                  <a:lnTo>
                    <a:pt x="422" y="799"/>
                  </a:lnTo>
                  <a:lnTo>
                    <a:pt x="428" y="789"/>
                  </a:lnTo>
                  <a:lnTo>
                    <a:pt x="416" y="775"/>
                  </a:lnTo>
                  <a:lnTo>
                    <a:pt x="400" y="764"/>
                  </a:lnTo>
                  <a:lnTo>
                    <a:pt x="380" y="750"/>
                  </a:lnTo>
                  <a:lnTo>
                    <a:pt x="374" y="751"/>
                  </a:lnTo>
                  <a:lnTo>
                    <a:pt x="353" y="735"/>
                  </a:lnTo>
                  <a:lnTo>
                    <a:pt x="342" y="737"/>
                  </a:lnTo>
                  <a:close/>
                </a:path>
              </a:pathLst>
            </a:custGeom>
            <a:solidFill>
              <a:srgbClr val="083E7A"/>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30" name="Freeform 31">
              <a:extLst>
                <a:ext uri="{FF2B5EF4-FFF2-40B4-BE49-F238E27FC236}">
                  <a16:creationId xmlns:a16="http://schemas.microsoft.com/office/drawing/2014/main" id="{2B1EE6DB-2625-47FC-BA4E-3025ABBB28ED}"/>
                </a:ext>
              </a:extLst>
            </p:cNvPr>
            <p:cNvSpPr>
              <a:spLocks/>
            </p:cNvSpPr>
            <p:nvPr/>
          </p:nvSpPr>
          <p:spPr bwMode="auto">
            <a:xfrm>
              <a:off x="7132182" y="3285928"/>
              <a:ext cx="26093" cy="36511"/>
            </a:xfrm>
            <a:custGeom>
              <a:avLst/>
              <a:gdLst>
                <a:gd name="T0" fmla="*/ 0 w 22"/>
                <a:gd name="T1" fmla="*/ 19 h 30"/>
                <a:gd name="T2" fmla="*/ 7 w 22"/>
                <a:gd name="T3" fmla="*/ 12 h 30"/>
                <a:gd name="T4" fmla="*/ 22 w 22"/>
                <a:gd name="T5" fmla="*/ 0 h 30"/>
                <a:gd name="T6" fmla="*/ 22 w 22"/>
                <a:gd name="T7" fmla="*/ 11 h 30"/>
                <a:gd name="T8" fmla="*/ 21 w 22"/>
                <a:gd name="T9" fmla="*/ 24 h 30"/>
                <a:gd name="T10" fmla="*/ 12 w 22"/>
                <a:gd name="T11" fmla="*/ 23 h 30"/>
                <a:gd name="T12" fmla="*/ 9 w 22"/>
                <a:gd name="T13" fmla="*/ 30 h 30"/>
                <a:gd name="T14" fmla="*/ 0 w 22"/>
                <a:gd name="T15" fmla="*/ 1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30">
                  <a:moveTo>
                    <a:pt x="0" y="19"/>
                  </a:moveTo>
                  <a:lnTo>
                    <a:pt x="7" y="12"/>
                  </a:lnTo>
                  <a:lnTo>
                    <a:pt x="22" y="0"/>
                  </a:lnTo>
                  <a:lnTo>
                    <a:pt x="22" y="11"/>
                  </a:lnTo>
                  <a:lnTo>
                    <a:pt x="21" y="24"/>
                  </a:lnTo>
                  <a:lnTo>
                    <a:pt x="12" y="23"/>
                  </a:lnTo>
                  <a:lnTo>
                    <a:pt x="9" y="30"/>
                  </a:lnTo>
                  <a:lnTo>
                    <a:pt x="0" y="19"/>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31" name="Freeform 32">
              <a:extLst>
                <a:ext uri="{FF2B5EF4-FFF2-40B4-BE49-F238E27FC236}">
                  <a16:creationId xmlns:a16="http://schemas.microsoft.com/office/drawing/2014/main" id="{A7699AFD-CE01-4AC1-82F3-243C56B536D7}"/>
                </a:ext>
              </a:extLst>
            </p:cNvPr>
            <p:cNvSpPr>
              <a:spLocks/>
            </p:cNvSpPr>
            <p:nvPr/>
          </p:nvSpPr>
          <p:spPr bwMode="auto">
            <a:xfrm>
              <a:off x="6515434" y="2709046"/>
              <a:ext cx="69978" cy="38945"/>
            </a:xfrm>
            <a:custGeom>
              <a:avLst/>
              <a:gdLst>
                <a:gd name="T0" fmla="*/ 49 w 59"/>
                <a:gd name="T1" fmla="*/ 11 h 32"/>
                <a:gd name="T2" fmla="*/ 57 w 59"/>
                <a:gd name="T3" fmla="*/ 17 h 32"/>
                <a:gd name="T4" fmla="*/ 59 w 59"/>
                <a:gd name="T5" fmla="*/ 30 h 32"/>
                <a:gd name="T6" fmla="*/ 45 w 59"/>
                <a:gd name="T7" fmla="*/ 31 h 32"/>
                <a:gd name="T8" fmla="*/ 29 w 59"/>
                <a:gd name="T9" fmla="*/ 29 h 32"/>
                <a:gd name="T10" fmla="*/ 19 w 59"/>
                <a:gd name="T11" fmla="*/ 32 h 32"/>
                <a:gd name="T12" fmla="*/ 1 w 59"/>
                <a:gd name="T13" fmla="*/ 24 h 32"/>
                <a:gd name="T14" fmla="*/ 0 w 59"/>
                <a:gd name="T15" fmla="*/ 20 h 32"/>
                <a:gd name="T16" fmla="*/ 8 w 59"/>
                <a:gd name="T17" fmla="*/ 5 h 32"/>
                <a:gd name="T18" fmla="*/ 17 w 59"/>
                <a:gd name="T19" fmla="*/ 0 h 32"/>
                <a:gd name="T20" fmla="*/ 30 w 59"/>
                <a:gd name="T21" fmla="*/ 4 h 32"/>
                <a:gd name="T22" fmla="*/ 40 w 59"/>
                <a:gd name="T23" fmla="*/ 5 h 32"/>
                <a:gd name="T24" fmla="*/ 49 w 59"/>
                <a:gd name="T25" fmla="*/ 1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32">
                  <a:moveTo>
                    <a:pt x="49" y="11"/>
                  </a:moveTo>
                  <a:lnTo>
                    <a:pt x="57" y="17"/>
                  </a:lnTo>
                  <a:lnTo>
                    <a:pt x="59" y="30"/>
                  </a:lnTo>
                  <a:lnTo>
                    <a:pt x="45" y="31"/>
                  </a:lnTo>
                  <a:lnTo>
                    <a:pt x="29" y="29"/>
                  </a:lnTo>
                  <a:lnTo>
                    <a:pt x="19" y="32"/>
                  </a:lnTo>
                  <a:lnTo>
                    <a:pt x="1" y="24"/>
                  </a:lnTo>
                  <a:lnTo>
                    <a:pt x="0" y="20"/>
                  </a:lnTo>
                  <a:lnTo>
                    <a:pt x="8" y="5"/>
                  </a:lnTo>
                  <a:lnTo>
                    <a:pt x="17" y="0"/>
                  </a:lnTo>
                  <a:lnTo>
                    <a:pt x="30" y="4"/>
                  </a:lnTo>
                  <a:lnTo>
                    <a:pt x="40" y="5"/>
                  </a:lnTo>
                  <a:lnTo>
                    <a:pt x="49" y="11"/>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32" name="Freeform 33">
              <a:extLst>
                <a:ext uri="{FF2B5EF4-FFF2-40B4-BE49-F238E27FC236}">
                  <a16:creationId xmlns:a16="http://schemas.microsoft.com/office/drawing/2014/main" id="{4B4024BC-1215-4DF4-BFD5-513AFB1EC5B0}"/>
                </a:ext>
              </a:extLst>
            </p:cNvPr>
            <p:cNvSpPr>
              <a:spLocks/>
            </p:cNvSpPr>
            <p:nvPr/>
          </p:nvSpPr>
          <p:spPr bwMode="auto">
            <a:xfrm>
              <a:off x="5067262" y="3870112"/>
              <a:ext cx="205188" cy="232457"/>
            </a:xfrm>
            <a:custGeom>
              <a:avLst/>
              <a:gdLst>
                <a:gd name="T0" fmla="*/ 108 w 173"/>
                <a:gd name="T1" fmla="*/ 19 h 191"/>
                <a:gd name="T2" fmla="*/ 112 w 173"/>
                <a:gd name="T3" fmla="*/ 22 h 191"/>
                <a:gd name="T4" fmla="*/ 117 w 173"/>
                <a:gd name="T5" fmla="*/ 34 h 191"/>
                <a:gd name="T6" fmla="*/ 137 w 173"/>
                <a:gd name="T7" fmla="*/ 57 h 191"/>
                <a:gd name="T8" fmla="*/ 144 w 173"/>
                <a:gd name="T9" fmla="*/ 59 h 191"/>
                <a:gd name="T10" fmla="*/ 144 w 173"/>
                <a:gd name="T11" fmla="*/ 67 h 191"/>
                <a:gd name="T12" fmla="*/ 149 w 173"/>
                <a:gd name="T13" fmla="*/ 80 h 191"/>
                <a:gd name="T14" fmla="*/ 162 w 173"/>
                <a:gd name="T15" fmla="*/ 83 h 191"/>
                <a:gd name="T16" fmla="*/ 173 w 173"/>
                <a:gd name="T17" fmla="*/ 92 h 191"/>
                <a:gd name="T18" fmla="*/ 147 w 173"/>
                <a:gd name="T19" fmla="*/ 108 h 191"/>
                <a:gd name="T20" fmla="*/ 130 w 173"/>
                <a:gd name="T21" fmla="*/ 123 h 191"/>
                <a:gd name="T22" fmla="*/ 124 w 173"/>
                <a:gd name="T23" fmla="*/ 137 h 191"/>
                <a:gd name="T24" fmla="*/ 118 w 173"/>
                <a:gd name="T25" fmla="*/ 145 h 191"/>
                <a:gd name="T26" fmla="*/ 108 w 173"/>
                <a:gd name="T27" fmla="*/ 146 h 191"/>
                <a:gd name="T28" fmla="*/ 104 w 173"/>
                <a:gd name="T29" fmla="*/ 156 h 191"/>
                <a:gd name="T30" fmla="*/ 102 w 173"/>
                <a:gd name="T31" fmla="*/ 163 h 191"/>
                <a:gd name="T32" fmla="*/ 90 w 173"/>
                <a:gd name="T33" fmla="*/ 168 h 191"/>
                <a:gd name="T34" fmla="*/ 76 w 173"/>
                <a:gd name="T35" fmla="*/ 167 h 191"/>
                <a:gd name="T36" fmla="*/ 68 w 173"/>
                <a:gd name="T37" fmla="*/ 161 h 191"/>
                <a:gd name="T38" fmla="*/ 60 w 173"/>
                <a:gd name="T39" fmla="*/ 158 h 191"/>
                <a:gd name="T40" fmla="*/ 51 w 173"/>
                <a:gd name="T41" fmla="*/ 163 h 191"/>
                <a:gd name="T42" fmla="*/ 47 w 173"/>
                <a:gd name="T43" fmla="*/ 173 h 191"/>
                <a:gd name="T44" fmla="*/ 38 w 173"/>
                <a:gd name="T45" fmla="*/ 179 h 191"/>
                <a:gd name="T46" fmla="*/ 28 w 173"/>
                <a:gd name="T47" fmla="*/ 189 h 191"/>
                <a:gd name="T48" fmla="*/ 16 w 173"/>
                <a:gd name="T49" fmla="*/ 191 h 191"/>
                <a:gd name="T50" fmla="*/ 12 w 173"/>
                <a:gd name="T51" fmla="*/ 183 h 191"/>
                <a:gd name="T52" fmla="*/ 14 w 173"/>
                <a:gd name="T53" fmla="*/ 171 h 191"/>
                <a:gd name="T54" fmla="*/ 4 w 173"/>
                <a:gd name="T55" fmla="*/ 151 h 191"/>
                <a:gd name="T56" fmla="*/ 0 w 173"/>
                <a:gd name="T57" fmla="*/ 148 h 191"/>
                <a:gd name="T58" fmla="*/ 2 w 173"/>
                <a:gd name="T59" fmla="*/ 87 h 191"/>
                <a:gd name="T60" fmla="*/ 20 w 173"/>
                <a:gd name="T61" fmla="*/ 87 h 191"/>
                <a:gd name="T62" fmla="*/ 23 w 173"/>
                <a:gd name="T63" fmla="*/ 13 h 191"/>
                <a:gd name="T64" fmla="*/ 36 w 173"/>
                <a:gd name="T65" fmla="*/ 12 h 191"/>
                <a:gd name="T66" fmla="*/ 65 w 173"/>
                <a:gd name="T67" fmla="*/ 5 h 191"/>
                <a:gd name="T68" fmla="*/ 71 w 173"/>
                <a:gd name="T69" fmla="*/ 13 h 191"/>
                <a:gd name="T70" fmla="*/ 83 w 173"/>
                <a:gd name="T71" fmla="*/ 5 h 191"/>
                <a:gd name="T72" fmla="*/ 89 w 173"/>
                <a:gd name="T73" fmla="*/ 5 h 191"/>
                <a:gd name="T74" fmla="*/ 99 w 173"/>
                <a:gd name="T75" fmla="*/ 0 h 191"/>
                <a:gd name="T76" fmla="*/ 102 w 173"/>
                <a:gd name="T77" fmla="*/ 2 h 191"/>
                <a:gd name="T78" fmla="*/ 108 w 173"/>
                <a:gd name="T79" fmla="*/ 19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191">
                  <a:moveTo>
                    <a:pt x="108" y="19"/>
                  </a:moveTo>
                  <a:lnTo>
                    <a:pt x="112" y="22"/>
                  </a:lnTo>
                  <a:lnTo>
                    <a:pt x="117" y="34"/>
                  </a:lnTo>
                  <a:lnTo>
                    <a:pt x="137" y="57"/>
                  </a:lnTo>
                  <a:lnTo>
                    <a:pt x="144" y="59"/>
                  </a:lnTo>
                  <a:lnTo>
                    <a:pt x="144" y="67"/>
                  </a:lnTo>
                  <a:lnTo>
                    <a:pt x="149" y="80"/>
                  </a:lnTo>
                  <a:lnTo>
                    <a:pt x="162" y="83"/>
                  </a:lnTo>
                  <a:lnTo>
                    <a:pt x="173" y="92"/>
                  </a:lnTo>
                  <a:lnTo>
                    <a:pt x="147" y="108"/>
                  </a:lnTo>
                  <a:lnTo>
                    <a:pt x="130" y="123"/>
                  </a:lnTo>
                  <a:lnTo>
                    <a:pt x="124" y="137"/>
                  </a:lnTo>
                  <a:lnTo>
                    <a:pt x="118" y="145"/>
                  </a:lnTo>
                  <a:lnTo>
                    <a:pt x="108" y="146"/>
                  </a:lnTo>
                  <a:lnTo>
                    <a:pt x="104" y="156"/>
                  </a:lnTo>
                  <a:lnTo>
                    <a:pt x="102" y="163"/>
                  </a:lnTo>
                  <a:lnTo>
                    <a:pt x="90" y="168"/>
                  </a:lnTo>
                  <a:lnTo>
                    <a:pt x="76" y="167"/>
                  </a:lnTo>
                  <a:lnTo>
                    <a:pt x="68" y="161"/>
                  </a:lnTo>
                  <a:lnTo>
                    <a:pt x="60" y="158"/>
                  </a:lnTo>
                  <a:lnTo>
                    <a:pt x="51" y="163"/>
                  </a:lnTo>
                  <a:lnTo>
                    <a:pt x="47" y="173"/>
                  </a:lnTo>
                  <a:lnTo>
                    <a:pt x="38" y="179"/>
                  </a:lnTo>
                  <a:lnTo>
                    <a:pt x="28" y="189"/>
                  </a:lnTo>
                  <a:lnTo>
                    <a:pt x="16" y="191"/>
                  </a:lnTo>
                  <a:lnTo>
                    <a:pt x="12" y="183"/>
                  </a:lnTo>
                  <a:lnTo>
                    <a:pt x="14" y="171"/>
                  </a:lnTo>
                  <a:lnTo>
                    <a:pt x="4" y="151"/>
                  </a:lnTo>
                  <a:lnTo>
                    <a:pt x="0" y="148"/>
                  </a:lnTo>
                  <a:lnTo>
                    <a:pt x="2" y="87"/>
                  </a:lnTo>
                  <a:lnTo>
                    <a:pt x="20" y="87"/>
                  </a:lnTo>
                  <a:lnTo>
                    <a:pt x="23" y="13"/>
                  </a:lnTo>
                  <a:lnTo>
                    <a:pt x="36" y="12"/>
                  </a:lnTo>
                  <a:lnTo>
                    <a:pt x="65" y="5"/>
                  </a:lnTo>
                  <a:lnTo>
                    <a:pt x="71" y="13"/>
                  </a:lnTo>
                  <a:lnTo>
                    <a:pt x="83" y="5"/>
                  </a:lnTo>
                  <a:lnTo>
                    <a:pt x="89" y="5"/>
                  </a:lnTo>
                  <a:lnTo>
                    <a:pt x="99" y="0"/>
                  </a:lnTo>
                  <a:lnTo>
                    <a:pt x="102" y="2"/>
                  </a:lnTo>
                  <a:lnTo>
                    <a:pt x="108" y="19"/>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33" name="Freeform 34">
              <a:extLst>
                <a:ext uri="{FF2B5EF4-FFF2-40B4-BE49-F238E27FC236}">
                  <a16:creationId xmlns:a16="http://schemas.microsoft.com/office/drawing/2014/main" id="{BEC8C6C5-3150-478D-88EA-2CB400275CE2}"/>
                </a:ext>
              </a:extLst>
            </p:cNvPr>
            <p:cNvSpPr>
              <a:spLocks/>
            </p:cNvSpPr>
            <p:nvPr/>
          </p:nvSpPr>
          <p:spPr bwMode="auto">
            <a:xfrm>
              <a:off x="4960517" y="3142316"/>
              <a:ext cx="281095" cy="223939"/>
            </a:xfrm>
            <a:custGeom>
              <a:avLst/>
              <a:gdLst>
                <a:gd name="T0" fmla="*/ 14 w 237"/>
                <a:gd name="T1" fmla="*/ 77 h 184"/>
                <a:gd name="T2" fmla="*/ 29 w 237"/>
                <a:gd name="T3" fmla="*/ 76 h 184"/>
                <a:gd name="T4" fmla="*/ 33 w 237"/>
                <a:gd name="T5" fmla="*/ 70 h 184"/>
                <a:gd name="T6" fmla="*/ 36 w 237"/>
                <a:gd name="T7" fmla="*/ 71 h 184"/>
                <a:gd name="T8" fmla="*/ 40 w 237"/>
                <a:gd name="T9" fmla="*/ 75 h 184"/>
                <a:gd name="T10" fmla="*/ 64 w 237"/>
                <a:gd name="T11" fmla="*/ 68 h 184"/>
                <a:gd name="T12" fmla="*/ 71 w 237"/>
                <a:gd name="T13" fmla="*/ 59 h 184"/>
                <a:gd name="T14" fmla="*/ 81 w 237"/>
                <a:gd name="T15" fmla="*/ 52 h 184"/>
                <a:gd name="T16" fmla="*/ 79 w 237"/>
                <a:gd name="T17" fmla="*/ 45 h 184"/>
                <a:gd name="T18" fmla="*/ 84 w 237"/>
                <a:gd name="T19" fmla="*/ 43 h 184"/>
                <a:gd name="T20" fmla="*/ 102 w 237"/>
                <a:gd name="T21" fmla="*/ 44 h 184"/>
                <a:gd name="T22" fmla="*/ 119 w 237"/>
                <a:gd name="T23" fmla="*/ 35 h 184"/>
                <a:gd name="T24" fmla="*/ 132 w 237"/>
                <a:gd name="T25" fmla="*/ 12 h 184"/>
                <a:gd name="T26" fmla="*/ 141 w 237"/>
                <a:gd name="T27" fmla="*/ 3 h 184"/>
                <a:gd name="T28" fmla="*/ 152 w 237"/>
                <a:gd name="T29" fmla="*/ 0 h 184"/>
                <a:gd name="T30" fmla="*/ 155 w 237"/>
                <a:gd name="T31" fmla="*/ 9 h 184"/>
                <a:gd name="T32" fmla="*/ 165 w 237"/>
                <a:gd name="T33" fmla="*/ 22 h 184"/>
                <a:gd name="T34" fmla="*/ 165 w 237"/>
                <a:gd name="T35" fmla="*/ 30 h 184"/>
                <a:gd name="T36" fmla="*/ 163 w 237"/>
                <a:gd name="T37" fmla="*/ 39 h 184"/>
                <a:gd name="T38" fmla="*/ 164 w 237"/>
                <a:gd name="T39" fmla="*/ 45 h 184"/>
                <a:gd name="T40" fmla="*/ 170 w 237"/>
                <a:gd name="T41" fmla="*/ 51 h 184"/>
                <a:gd name="T42" fmla="*/ 185 w 237"/>
                <a:gd name="T43" fmla="*/ 61 h 184"/>
                <a:gd name="T44" fmla="*/ 195 w 237"/>
                <a:gd name="T45" fmla="*/ 69 h 184"/>
                <a:gd name="T46" fmla="*/ 195 w 237"/>
                <a:gd name="T47" fmla="*/ 76 h 184"/>
                <a:gd name="T48" fmla="*/ 207 w 237"/>
                <a:gd name="T49" fmla="*/ 86 h 184"/>
                <a:gd name="T50" fmla="*/ 215 w 237"/>
                <a:gd name="T51" fmla="*/ 95 h 184"/>
                <a:gd name="T52" fmla="*/ 220 w 237"/>
                <a:gd name="T53" fmla="*/ 108 h 184"/>
                <a:gd name="T54" fmla="*/ 234 w 237"/>
                <a:gd name="T55" fmla="*/ 116 h 184"/>
                <a:gd name="T56" fmla="*/ 237 w 237"/>
                <a:gd name="T57" fmla="*/ 123 h 184"/>
                <a:gd name="T58" fmla="*/ 231 w 237"/>
                <a:gd name="T59" fmla="*/ 125 h 184"/>
                <a:gd name="T60" fmla="*/ 219 w 237"/>
                <a:gd name="T61" fmla="*/ 124 h 184"/>
                <a:gd name="T62" fmla="*/ 205 w 237"/>
                <a:gd name="T63" fmla="*/ 122 h 184"/>
                <a:gd name="T64" fmla="*/ 198 w 237"/>
                <a:gd name="T65" fmla="*/ 124 h 184"/>
                <a:gd name="T66" fmla="*/ 196 w 237"/>
                <a:gd name="T67" fmla="*/ 129 h 184"/>
                <a:gd name="T68" fmla="*/ 190 w 237"/>
                <a:gd name="T69" fmla="*/ 130 h 184"/>
                <a:gd name="T70" fmla="*/ 182 w 237"/>
                <a:gd name="T71" fmla="*/ 125 h 184"/>
                <a:gd name="T72" fmla="*/ 162 w 237"/>
                <a:gd name="T73" fmla="*/ 136 h 184"/>
                <a:gd name="T74" fmla="*/ 154 w 237"/>
                <a:gd name="T75" fmla="*/ 133 h 184"/>
                <a:gd name="T76" fmla="*/ 151 w 237"/>
                <a:gd name="T77" fmla="*/ 135 h 184"/>
                <a:gd name="T78" fmla="*/ 146 w 237"/>
                <a:gd name="T79" fmla="*/ 148 h 184"/>
                <a:gd name="T80" fmla="*/ 132 w 237"/>
                <a:gd name="T81" fmla="*/ 144 h 184"/>
                <a:gd name="T82" fmla="*/ 119 w 237"/>
                <a:gd name="T83" fmla="*/ 142 h 184"/>
                <a:gd name="T84" fmla="*/ 107 w 237"/>
                <a:gd name="T85" fmla="*/ 134 h 184"/>
                <a:gd name="T86" fmla="*/ 92 w 237"/>
                <a:gd name="T87" fmla="*/ 127 h 184"/>
                <a:gd name="T88" fmla="*/ 82 w 237"/>
                <a:gd name="T89" fmla="*/ 133 h 184"/>
                <a:gd name="T90" fmla="*/ 75 w 237"/>
                <a:gd name="T91" fmla="*/ 144 h 184"/>
                <a:gd name="T92" fmla="*/ 73 w 237"/>
                <a:gd name="T93" fmla="*/ 159 h 184"/>
                <a:gd name="T94" fmla="*/ 61 w 237"/>
                <a:gd name="T95" fmla="*/ 157 h 184"/>
                <a:gd name="T96" fmla="*/ 49 w 237"/>
                <a:gd name="T97" fmla="*/ 154 h 184"/>
                <a:gd name="T98" fmla="*/ 38 w 237"/>
                <a:gd name="T99" fmla="*/ 165 h 184"/>
                <a:gd name="T100" fmla="*/ 29 w 237"/>
                <a:gd name="T101" fmla="*/ 184 h 184"/>
                <a:gd name="T102" fmla="*/ 27 w 237"/>
                <a:gd name="T103" fmla="*/ 178 h 184"/>
                <a:gd name="T104" fmla="*/ 26 w 237"/>
                <a:gd name="T105" fmla="*/ 169 h 184"/>
                <a:gd name="T106" fmla="*/ 17 w 237"/>
                <a:gd name="T107" fmla="*/ 162 h 184"/>
                <a:gd name="T108" fmla="*/ 10 w 237"/>
                <a:gd name="T109" fmla="*/ 152 h 184"/>
                <a:gd name="T110" fmla="*/ 9 w 237"/>
                <a:gd name="T111" fmla="*/ 144 h 184"/>
                <a:gd name="T112" fmla="*/ 0 w 237"/>
                <a:gd name="T113" fmla="*/ 133 h 184"/>
                <a:gd name="T114" fmla="*/ 2 w 237"/>
                <a:gd name="T115" fmla="*/ 127 h 184"/>
                <a:gd name="T116" fmla="*/ 0 w 237"/>
                <a:gd name="T117" fmla="*/ 118 h 184"/>
                <a:gd name="T118" fmla="*/ 1 w 237"/>
                <a:gd name="T119" fmla="*/ 102 h 184"/>
                <a:gd name="T120" fmla="*/ 5 w 237"/>
                <a:gd name="T121" fmla="*/ 98 h 184"/>
                <a:gd name="T122" fmla="*/ 14 w 237"/>
                <a:gd name="T123" fmla="*/ 7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 h="184">
                  <a:moveTo>
                    <a:pt x="14" y="77"/>
                  </a:moveTo>
                  <a:lnTo>
                    <a:pt x="29" y="76"/>
                  </a:lnTo>
                  <a:lnTo>
                    <a:pt x="33" y="70"/>
                  </a:lnTo>
                  <a:lnTo>
                    <a:pt x="36" y="71"/>
                  </a:lnTo>
                  <a:lnTo>
                    <a:pt x="40" y="75"/>
                  </a:lnTo>
                  <a:lnTo>
                    <a:pt x="64" y="68"/>
                  </a:lnTo>
                  <a:lnTo>
                    <a:pt x="71" y="59"/>
                  </a:lnTo>
                  <a:lnTo>
                    <a:pt x="81" y="52"/>
                  </a:lnTo>
                  <a:lnTo>
                    <a:pt x="79" y="45"/>
                  </a:lnTo>
                  <a:lnTo>
                    <a:pt x="84" y="43"/>
                  </a:lnTo>
                  <a:lnTo>
                    <a:pt x="102" y="44"/>
                  </a:lnTo>
                  <a:lnTo>
                    <a:pt x="119" y="35"/>
                  </a:lnTo>
                  <a:lnTo>
                    <a:pt x="132" y="12"/>
                  </a:lnTo>
                  <a:lnTo>
                    <a:pt x="141" y="3"/>
                  </a:lnTo>
                  <a:lnTo>
                    <a:pt x="152" y="0"/>
                  </a:lnTo>
                  <a:lnTo>
                    <a:pt x="155" y="9"/>
                  </a:lnTo>
                  <a:lnTo>
                    <a:pt x="165" y="22"/>
                  </a:lnTo>
                  <a:lnTo>
                    <a:pt x="165" y="30"/>
                  </a:lnTo>
                  <a:lnTo>
                    <a:pt x="163" y="39"/>
                  </a:lnTo>
                  <a:lnTo>
                    <a:pt x="164" y="45"/>
                  </a:lnTo>
                  <a:lnTo>
                    <a:pt x="170" y="51"/>
                  </a:lnTo>
                  <a:lnTo>
                    <a:pt x="185" y="61"/>
                  </a:lnTo>
                  <a:lnTo>
                    <a:pt x="195" y="69"/>
                  </a:lnTo>
                  <a:lnTo>
                    <a:pt x="195" y="76"/>
                  </a:lnTo>
                  <a:lnTo>
                    <a:pt x="207" y="86"/>
                  </a:lnTo>
                  <a:lnTo>
                    <a:pt x="215" y="95"/>
                  </a:lnTo>
                  <a:lnTo>
                    <a:pt x="220" y="108"/>
                  </a:lnTo>
                  <a:lnTo>
                    <a:pt x="234" y="116"/>
                  </a:lnTo>
                  <a:lnTo>
                    <a:pt x="237" y="123"/>
                  </a:lnTo>
                  <a:lnTo>
                    <a:pt x="231" y="125"/>
                  </a:lnTo>
                  <a:lnTo>
                    <a:pt x="219" y="124"/>
                  </a:lnTo>
                  <a:lnTo>
                    <a:pt x="205" y="122"/>
                  </a:lnTo>
                  <a:lnTo>
                    <a:pt x="198" y="124"/>
                  </a:lnTo>
                  <a:lnTo>
                    <a:pt x="196" y="129"/>
                  </a:lnTo>
                  <a:lnTo>
                    <a:pt x="190" y="130"/>
                  </a:lnTo>
                  <a:lnTo>
                    <a:pt x="182" y="125"/>
                  </a:lnTo>
                  <a:lnTo>
                    <a:pt x="162" y="136"/>
                  </a:lnTo>
                  <a:lnTo>
                    <a:pt x="154" y="133"/>
                  </a:lnTo>
                  <a:lnTo>
                    <a:pt x="151" y="135"/>
                  </a:lnTo>
                  <a:lnTo>
                    <a:pt x="146" y="148"/>
                  </a:lnTo>
                  <a:lnTo>
                    <a:pt x="132" y="144"/>
                  </a:lnTo>
                  <a:lnTo>
                    <a:pt x="119" y="142"/>
                  </a:lnTo>
                  <a:lnTo>
                    <a:pt x="107" y="134"/>
                  </a:lnTo>
                  <a:lnTo>
                    <a:pt x="92" y="127"/>
                  </a:lnTo>
                  <a:lnTo>
                    <a:pt x="82" y="133"/>
                  </a:lnTo>
                  <a:lnTo>
                    <a:pt x="75" y="144"/>
                  </a:lnTo>
                  <a:lnTo>
                    <a:pt x="73" y="159"/>
                  </a:lnTo>
                  <a:lnTo>
                    <a:pt x="61" y="157"/>
                  </a:lnTo>
                  <a:lnTo>
                    <a:pt x="49" y="154"/>
                  </a:lnTo>
                  <a:lnTo>
                    <a:pt x="38" y="165"/>
                  </a:lnTo>
                  <a:lnTo>
                    <a:pt x="29" y="184"/>
                  </a:lnTo>
                  <a:lnTo>
                    <a:pt x="27" y="178"/>
                  </a:lnTo>
                  <a:lnTo>
                    <a:pt x="26" y="169"/>
                  </a:lnTo>
                  <a:lnTo>
                    <a:pt x="17" y="162"/>
                  </a:lnTo>
                  <a:lnTo>
                    <a:pt x="10" y="152"/>
                  </a:lnTo>
                  <a:lnTo>
                    <a:pt x="9" y="144"/>
                  </a:lnTo>
                  <a:lnTo>
                    <a:pt x="0" y="133"/>
                  </a:lnTo>
                  <a:lnTo>
                    <a:pt x="2" y="127"/>
                  </a:lnTo>
                  <a:lnTo>
                    <a:pt x="0" y="118"/>
                  </a:lnTo>
                  <a:lnTo>
                    <a:pt x="1" y="102"/>
                  </a:lnTo>
                  <a:lnTo>
                    <a:pt x="5" y="98"/>
                  </a:lnTo>
                  <a:lnTo>
                    <a:pt x="14" y="77"/>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34" name="Freeform 35">
              <a:extLst>
                <a:ext uri="{FF2B5EF4-FFF2-40B4-BE49-F238E27FC236}">
                  <a16:creationId xmlns:a16="http://schemas.microsoft.com/office/drawing/2014/main" id="{C33CEA3F-A7B8-4FA1-A168-581326747F06}"/>
                </a:ext>
              </a:extLst>
            </p:cNvPr>
            <p:cNvSpPr>
              <a:spLocks/>
            </p:cNvSpPr>
            <p:nvPr/>
          </p:nvSpPr>
          <p:spPr bwMode="auto">
            <a:xfrm>
              <a:off x="3399669" y="2238046"/>
              <a:ext cx="43885" cy="26775"/>
            </a:xfrm>
            <a:custGeom>
              <a:avLst/>
              <a:gdLst>
                <a:gd name="T0" fmla="*/ 11 w 37"/>
                <a:gd name="T1" fmla="*/ 10 h 22"/>
                <a:gd name="T2" fmla="*/ 22 w 37"/>
                <a:gd name="T3" fmla="*/ 13 h 22"/>
                <a:gd name="T4" fmla="*/ 37 w 37"/>
                <a:gd name="T5" fmla="*/ 12 h 22"/>
                <a:gd name="T6" fmla="*/ 26 w 37"/>
                <a:gd name="T7" fmla="*/ 21 h 22"/>
                <a:gd name="T8" fmla="*/ 20 w 37"/>
                <a:gd name="T9" fmla="*/ 22 h 22"/>
                <a:gd name="T10" fmla="*/ 2 w 37"/>
                <a:gd name="T11" fmla="*/ 13 h 22"/>
                <a:gd name="T12" fmla="*/ 0 w 37"/>
                <a:gd name="T13" fmla="*/ 6 h 22"/>
                <a:gd name="T14" fmla="*/ 8 w 37"/>
                <a:gd name="T15" fmla="*/ 0 h 22"/>
                <a:gd name="T16" fmla="*/ 11 w 37"/>
                <a:gd name="T17" fmla="*/ 1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2">
                  <a:moveTo>
                    <a:pt x="11" y="10"/>
                  </a:moveTo>
                  <a:lnTo>
                    <a:pt x="22" y="13"/>
                  </a:lnTo>
                  <a:lnTo>
                    <a:pt x="37" y="12"/>
                  </a:lnTo>
                  <a:lnTo>
                    <a:pt x="26" y="21"/>
                  </a:lnTo>
                  <a:lnTo>
                    <a:pt x="20" y="22"/>
                  </a:lnTo>
                  <a:lnTo>
                    <a:pt x="2" y="13"/>
                  </a:lnTo>
                  <a:lnTo>
                    <a:pt x="0" y="6"/>
                  </a:lnTo>
                  <a:lnTo>
                    <a:pt x="8" y="0"/>
                  </a:lnTo>
                  <a:lnTo>
                    <a:pt x="11" y="10"/>
                  </a:lnTo>
                  <a:close/>
                </a:path>
              </a:pathLst>
            </a:custGeom>
            <a:solidFill>
              <a:schemeClr val="tx1"/>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35" name="Freeform 36">
              <a:extLst>
                <a:ext uri="{FF2B5EF4-FFF2-40B4-BE49-F238E27FC236}">
                  <a16:creationId xmlns:a16="http://schemas.microsoft.com/office/drawing/2014/main" id="{05777778-5A79-4F43-8389-988D8BA0A85C}"/>
                </a:ext>
              </a:extLst>
            </p:cNvPr>
            <p:cNvSpPr>
              <a:spLocks noEditPoints="1"/>
            </p:cNvSpPr>
            <p:nvPr/>
          </p:nvSpPr>
          <p:spPr bwMode="auto">
            <a:xfrm>
              <a:off x="2188707" y="1460351"/>
              <a:ext cx="1649802" cy="911572"/>
            </a:xfrm>
            <a:custGeom>
              <a:avLst/>
              <a:gdLst>
                <a:gd name="T0" fmla="*/ 5030 w 5699"/>
                <a:gd name="T1" fmla="*/ 189 h 3068"/>
                <a:gd name="T2" fmla="*/ 4486 w 5699"/>
                <a:gd name="T3" fmla="*/ 395 h 3068"/>
                <a:gd name="T4" fmla="*/ 4419 w 5699"/>
                <a:gd name="T5" fmla="*/ 225 h 3068"/>
                <a:gd name="T6" fmla="*/ 4392 w 5699"/>
                <a:gd name="T7" fmla="*/ 58 h 3068"/>
                <a:gd name="T8" fmla="*/ 5423 w 5699"/>
                <a:gd name="T9" fmla="*/ 7 h 3068"/>
                <a:gd name="T10" fmla="*/ 4022 w 5699"/>
                <a:gd name="T11" fmla="*/ 136 h 3068"/>
                <a:gd name="T12" fmla="*/ 3430 w 5699"/>
                <a:gd name="T13" fmla="*/ 261 h 3068"/>
                <a:gd name="T14" fmla="*/ 3861 w 5699"/>
                <a:gd name="T15" fmla="*/ 239 h 3068"/>
                <a:gd name="T16" fmla="*/ 3040 w 5699"/>
                <a:gd name="T17" fmla="*/ 281 h 3068"/>
                <a:gd name="T18" fmla="*/ 2702 w 5699"/>
                <a:gd name="T19" fmla="*/ 373 h 3068"/>
                <a:gd name="T20" fmla="*/ 3998 w 5699"/>
                <a:gd name="T21" fmla="*/ 378 h 3068"/>
                <a:gd name="T22" fmla="*/ 4259 w 5699"/>
                <a:gd name="T23" fmla="*/ 497 h 3068"/>
                <a:gd name="T24" fmla="*/ 3108 w 5699"/>
                <a:gd name="T25" fmla="*/ 415 h 3068"/>
                <a:gd name="T26" fmla="*/ 2781 w 5699"/>
                <a:gd name="T27" fmla="*/ 376 h 3068"/>
                <a:gd name="T28" fmla="*/ 3397 w 5699"/>
                <a:gd name="T29" fmla="*/ 466 h 3068"/>
                <a:gd name="T30" fmla="*/ 3741 w 5699"/>
                <a:gd name="T31" fmla="*/ 428 h 3068"/>
                <a:gd name="T32" fmla="*/ 2485 w 5699"/>
                <a:gd name="T33" fmla="*/ 522 h 3068"/>
                <a:gd name="T34" fmla="*/ 3658 w 5699"/>
                <a:gd name="T35" fmla="*/ 525 h 3068"/>
                <a:gd name="T36" fmla="*/ 3220 w 5699"/>
                <a:gd name="T37" fmla="*/ 713 h 3068"/>
                <a:gd name="T38" fmla="*/ 4363 w 5699"/>
                <a:gd name="T39" fmla="*/ 644 h 3068"/>
                <a:gd name="T40" fmla="*/ 4935 w 5699"/>
                <a:gd name="T41" fmla="*/ 1030 h 3068"/>
                <a:gd name="T42" fmla="*/ 4609 w 5699"/>
                <a:gd name="T43" fmla="*/ 1331 h 3068"/>
                <a:gd name="T44" fmla="*/ 3970 w 5699"/>
                <a:gd name="T45" fmla="*/ 1206 h 3068"/>
                <a:gd name="T46" fmla="*/ 4260 w 5699"/>
                <a:gd name="T47" fmla="*/ 820 h 3068"/>
                <a:gd name="T48" fmla="*/ 4081 w 5699"/>
                <a:gd name="T49" fmla="*/ 547 h 3068"/>
                <a:gd name="T50" fmla="*/ 3095 w 5699"/>
                <a:gd name="T51" fmla="*/ 573 h 3068"/>
                <a:gd name="T52" fmla="*/ 2829 w 5699"/>
                <a:gd name="T53" fmla="*/ 664 h 3068"/>
                <a:gd name="T54" fmla="*/ 2787 w 5699"/>
                <a:gd name="T55" fmla="*/ 885 h 3068"/>
                <a:gd name="T56" fmla="*/ 2450 w 5699"/>
                <a:gd name="T57" fmla="*/ 782 h 3068"/>
                <a:gd name="T58" fmla="*/ 3509 w 5699"/>
                <a:gd name="T59" fmla="*/ 917 h 3068"/>
                <a:gd name="T60" fmla="*/ 3972 w 5699"/>
                <a:gd name="T61" fmla="*/ 981 h 3068"/>
                <a:gd name="T62" fmla="*/ 2985 w 5699"/>
                <a:gd name="T63" fmla="*/ 1402 h 3068"/>
                <a:gd name="T64" fmla="*/ 3247 w 5699"/>
                <a:gd name="T65" fmla="*/ 1941 h 3068"/>
                <a:gd name="T66" fmla="*/ 3750 w 5699"/>
                <a:gd name="T67" fmla="*/ 1783 h 3068"/>
                <a:gd name="T68" fmla="*/ 4337 w 5699"/>
                <a:gd name="T69" fmla="*/ 1477 h 3068"/>
                <a:gd name="T70" fmla="*/ 4740 w 5699"/>
                <a:gd name="T71" fmla="*/ 1945 h 3068"/>
                <a:gd name="T72" fmla="*/ 4219 w 5699"/>
                <a:gd name="T73" fmla="*/ 2347 h 3068"/>
                <a:gd name="T74" fmla="*/ 4164 w 5699"/>
                <a:gd name="T75" fmla="*/ 2685 h 3068"/>
                <a:gd name="T76" fmla="*/ 4034 w 5699"/>
                <a:gd name="T77" fmla="*/ 2767 h 3068"/>
                <a:gd name="T78" fmla="*/ 3533 w 5699"/>
                <a:gd name="T79" fmla="*/ 2788 h 3068"/>
                <a:gd name="T80" fmla="*/ 2912 w 5699"/>
                <a:gd name="T81" fmla="*/ 3023 h 3068"/>
                <a:gd name="T82" fmla="*/ 2877 w 5699"/>
                <a:gd name="T83" fmla="*/ 2695 h 3068"/>
                <a:gd name="T84" fmla="*/ 2569 w 5699"/>
                <a:gd name="T85" fmla="*/ 2536 h 3068"/>
                <a:gd name="T86" fmla="*/ 1634 w 5699"/>
                <a:gd name="T87" fmla="*/ 2455 h 3068"/>
                <a:gd name="T88" fmla="*/ 264 w 5699"/>
                <a:gd name="T89" fmla="*/ 2180 h 3068"/>
                <a:gd name="T90" fmla="*/ 224 w 5699"/>
                <a:gd name="T91" fmla="*/ 1603 h 3068"/>
                <a:gd name="T92" fmla="*/ 1272 w 5699"/>
                <a:gd name="T93" fmla="*/ 843 h 3068"/>
                <a:gd name="T94" fmla="*/ 1966 w 5699"/>
                <a:gd name="T95" fmla="*/ 852 h 3068"/>
                <a:gd name="T96" fmla="*/ 2624 w 5699"/>
                <a:gd name="T97" fmla="*/ 901 h 3068"/>
                <a:gd name="T98" fmla="*/ 3256 w 5699"/>
                <a:gd name="T99" fmla="*/ 947 h 3068"/>
                <a:gd name="T100" fmla="*/ 3159 w 5699"/>
                <a:gd name="T101" fmla="*/ 875 h 3068"/>
                <a:gd name="T102" fmla="*/ 4305 w 5699"/>
                <a:gd name="T103" fmla="*/ 930 h 3068"/>
                <a:gd name="T104" fmla="*/ 3839 w 5699"/>
                <a:gd name="T105" fmla="*/ 1271 h 3068"/>
                <a:gd name="T106" fmla="*/ 3588 w 5699"/>
                <a:gd name="T107" fmla="*/ 1392 h 3068"/>
                <a:gd name="T108" fmla="*/ 3812 w 5699"/>
                <a:gd name="T109" fmla="*/ 1392 h 3068"/>
                <a:gd name="T110" fmla="*/ 4766 w 5699"/>
                <a:gd name="T111" fmla="*/ 2387 h 3068"/>
                <a:gd name="T112" fmla="*/ 4866 w 5699"/>
                <a:gd name="T113" fmla="*/ 2637 h 3068"/>
                <a:gd name="T114" fmla="*/ 4753 w 5699"/>
                <a:gd name="T115" fmla="*/ 2312 h 3068"/>
                <a:gd name="T116" fmla="*/ 117 w 5699"/>
                <a:gd name="T117" fmla="*/ 2327 h 3068"/>
                <a:gd name="T118" fmla="*/ 4287 w 5699"/>
                <a:gd name="T119" fmla="*/ 2375 h 3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99" h="3068">
                  <a:moveTo>
                    <a:pt x="5423" y="7"/>
                  </a:moveTo>
                  <a:lnTo>
                    <a:pt x="5539" y="10"/>
                  </a:lnTo>
                  <a:lnTo>
                    <a:pt x="5629" y="17"/>
                  </a:lnTo>
                  <a:lnTo>
                    <a:pt x="5699" y="30"/>
                  </a:lnTo>
                  <a:lnTo>
                    <a:pt x="5686" y="44"/>
                  </a:lnTo>
                  <a:lnTo>
                    <a:pt x="5555" y="66"/>
                  </a:lnTo>
                  <a:lnTo>
                    <a:pt x="5436" y="76"/>
                  </a:lnTo>
                  <a:lnTo>
                    <a:pt x="5383" y="88"/>
                  </a:lnTo>
                  <a:lnTo>
                    <a:pt x="5484" y="87"/>
                  </a:lnTo>
                  <a:lnTo>
                    <a:pt x="5346" y="120"/>
                  </a:lnTo>
                  <a:lnTo>
                    <a:pt x="5257" y="135"/>
                  </a:lnTo>
                  <a:lnTo>
                    <a:pt x="5136" y="180"/>
                  </a:lnTo>
                  <a:lnTo>
                    <a:pt x="5030" y="189"/>
                  </a:lnTo>
                  <a:lnTo>
                    <a:pt x="4989" y="201"/>
                  </a:lnTo>
                  <a:lnTo>
                    <a:pt x="4840" y="207"/>
                  </a:lnTo>
                  <a:lnTo>
                    <a:pt x="4898" y="214"/>
                  </a:lnTo>
                  <a:lnTo>
                    <a:pt x="4856" y="224"/>
                  </a:lnTo>
                  <a:lnTo>
                    <a:pt x="4869" y="253"/>
                  </a:lnTo>
                  <a:lnTo>
                    <a:pt x="4804" y="273"/>
                  </a:lnTo>
                  <a:lnTo>
                    <a:pt x="4714" y="290"/>
                  </a:lnTo>
                  <a:lnTo>
                    <a:pt x="4669" y="313"/>
                  </a:lnTo>
                  <a:lnTo>
                    <a:pt x="4584" y="331"/>
                  </a:lnTo>
                  <a:lnTo>
                    <a:pt x="4578" y="345"/>
                  </a:lnTo>
                  <a:lnTo>
                    <a:pt x="4664" y="343"/>
                  </a:lnTo>
                  <a:lnTo>
                    <a:pt x="4652" y="357"/>
                  </a:lnTo>
                  <a:lnTo>
                    <a:pt x="4486" y="395"/>
                  </a:lnTo>
                  <a:lnTo>
                    <a:pt x="4373" y="377"/>
                  </a:lnTo>
                  <a:lnTo>
                    <a:pt x="4218" y="387"/>
                  </a:lnTo>
                  <a:lnTo>
                    <a:pt x="4152" y="380"/>
                  </a:lnTo>
                  <a:lnTo>
                    <a:pt x="4062" y="376"/>
                  </a:lnTo>
                  <a:lnTo>
                    <a:pt x="4086" y="347"/>
                  </a:lnTo>
                  <a:lnTo>
                    <a:pt x="4191" y="333"/>
                  </a:lnTo>
                  <a:lnTo>
                    <a:pt x="4212" y="290"/>
                  </a:lnTo>
                  <a:lnTo>
                    <a:pt x="4246" y="285"/>
                  </a:lnTo>
                  <a:lnTo>
                    <a:pt x="4349" y="311"/>
                  </a:lnTo>
                  <a:lnTo>
                    <a:pt x="4322" y="273"/>
                  </a:lnTo>
                  <a:lnTo>
                    <a:pt x="4256" y="262"/>
                  </a:lnTo>
                  <a:lnTo>
                    <a:pt x="4319" y="239"/>
                  </a:lnTo>
                  <a:lnTo>
                    <a:pt x="4419" y="225"/>
                  </a:lnTo>
                  <a:lnTo>
                    <a:pt x="4453" y="206"/>
                  </a:lnTo>
                  <a:lnTo>
                    <a:pt x="4411" y="184"/>
                  </a:lnTo>
                  <a:lnTo>
                    <a:pt x="4423" y="155"/>
                  </a:lnTo>
                  <a:lnTo>
                    <a:pt x="4548" y="157"/>
                  </a:lnTo>
                  <a:lnTo>
                    <a:pt x="4578" y="163"/>
                  </a:lnTo>
                  <a:lnTo>
                    <a:pt x="4673" y="143"/>
                  </a:lnTo>
                  <a:lnTo>
                    <a:pt x="4575" y="137"/>
                  </a:lnTo>
                  <a:lnTo>
                    <a:pt x="4408" y="140"/>
                  </a:lnTo>
                  <a:lnTo>
                    <a:pt x="4347" y="122"/>
                  </a:lnTo>
                  <a:lnTo>
                    <a:pt x="4335" y="100"/>
                  </a:lnTo>
                  <a:lnTo>
                    <a:pt x="4300" y="85"/>
                  </a:lnTo>
                  <a:lnTo>
                    <a:pt x="4312" y="67"/>
                  </a:lnTo>
                  <a:lnTo>
                    <a:pt x="4392" y="58"/>
                  </a:lnTo>
                  <a:lnTo>
                    <a:pt x="4447" y="56"/>
                  </a:lnTo>
                  <a:lnTo>
                    <a:pt x="4547" y="48"/>
                  </a:lnTo>
                  <a:lnTo>
                    <a:pt x="4636" y="29"/>
                  </a:lnTo>
                  <a:lnTo>
                    <a:pt x="4688" y="32"/>
                  </a:lnTo>
                  <a:lnTo>
                    <a:pt x="4721" y="46"/>
                  </a:lnTo>
                  <a:lnTo>
                    <a:pt x="4787" y="19"/>
                  </a:lnTo>
                  <a:lnTo>
                    <a:pt x="4855" y="11"/>
                  </a:lnTo>
                  <a:lnTo>
                    <a:pt x="4941" y="5"/>
                  </a:lnTo>
                  <a:lnTo>
                    <a:pt x="5080" y="3"/>
                  </a:lnTo>
                  <a:lnTo>
                    <a:pt x="5098" y="9"/>
                  </a:lnTo>
                  <a:lnTo>
                    <a:pt x="5236" y="0"/>
                  </a:lnTo>
                  <a:lnTo>
                    <a:pt x="5329" y="3"/>
                  </a:lnTo>
                  <a:lnTo>
                    <a:pt x="5423" y="7"/>
                  </a:lnTo>
                  <a:moveTo>
                    <a:pt x="4382" y="188"/>
                  </a:moveTo>
                  <a:lnTo>
                    <a:pt x="4419" y="206"/>
                  </a:lnTo>
                  <a:lnTo>
                    <a:pt x="4335" y="223"/>
                  </a:lnTo>
                  <a:lnTo>
                    <a:pt x="4199" y="267"/>
                  </a:lnTo>
                  <a:lnTo>
                    <a:pt x="4110" y="271"/>
                  </a:lnTo>
                  <a:lnTo>
                    <a:pt x="4018" y="263"/>
                  </a:lnTo>
                  <a:lnTo>
                    <a:pt x="3994" y="240"/>
                  </a:lnTo>
                  <a:lnTo>
                    <a:pt x="4019" y="219"/>
                  </a:lnTo>
                  <a:lnTo>
                    <a:pt x="4074" y="204"/>
                  </a:lnTo>
                  <a:lnTo>
                    <a:pt x="3987" y="204"/>
                  </a:lnTo>
                  <a:lnTo>
                    <a:pt x="3958" y="185"/>
                  </a:lnTo>
                  <a:lnTo>
                    <a:pt x="3959" y="160"/>
                  </a:lnTo>
                  <a:lnTo>
                    <a:pt x="4022" y="136"/>
                  </a:lnTo>
                  <a:lnTo>
                    <a:pt x="4075" y="119"/>
                  </a:lnTo>
                  <a:lnTo>
                    <a:pt x="4127" y="116"/>
                  </a:lnTo>
                  <a:lnTo>
                    <a:pt x="4123" y="103"/>
                  </a:lnTo>
                  <a:lnTo>
                    <a:pt x="4233" y="101"/>
                  </a:lnTo>
                  <a:lnTo>
                    <a:pt x="4257" y="129"/>
                  </a:lnTo>
                  <a:lnTo>
                    <a:pt x="4321" y="141"/>
                  </a:lnTo>
                  <a:lnTo>
                    <a:pt x="4386" y="151"/>
                  </a:lnTo>
                  <a:lnTo>
                    <a:pt x="4382" y="188"/>
                  </a:lnTo>
                  <a:moveTo>
                    <a:pt x="3671" y="265"/>
                  </a:moveTo>
                  <a:lnTo>
                    <a:pt x="3660" y="289"/>
                  </a:lnTo>
                  <a:lnTo>
                    <a:pt x="3589" y="283"/>
                  </a:lnTo>
                  <a:lnTo>
                    <a:pt x="3534" y="263"/>
                  </a:lnTo>
                  <a:lnTo>
                    <a:pt x="3430" y="261"/>
                  </a:lnTo>
                  <a:lnTo>
                    <a:pt x="3498" y="244"/>
                  </a:lnTo>
                  <a:lnTo>
                    <a:pt x="3458" y="230"/>
                  </a:lnTo>
                  <a:lnTo>
                    <a:pt x="3484" y="208"/>
                  </a:lnTo>
                  <a:lnTo>
                    <a:pt x="3567" y="216"/>
                  </a:lnTo>
                  <a:lnTo>
                    <a:pt x="3669" y="237"/>
                  </a:lnTo>
                  <a:lnTo>
                    <a:pt x="3671" y="265"/>
                  </a:lnTo>
                  <a:moveTo>
                    <a:pt x="3857" y="280"/>
                  </a:moveTo>
                  <a:lnTo>
                    <a:pt x="3771" y="293"/>
                  </a:lnTo>
                  <a:lnTo>
                    <a:pt x="3748" y="279"/>
                  </a:lnTo>
                  <a:lnTo>
                    <a:pt x="3753" y="257"/>
                  </a:lnTo>
                  <a:lnTo>
                    <a:pt x="3779" y="233"/>
                  </a:lnTo>
                  <a:lnTo>
                    <a:pt x="3838" y="235"/>
                  </a:lnTo>
                  <a:lnTo>
                    <a:pt x="3861" y="239"/>
                  </a:lnTo>
                  <a:lnTo>
                    <a:pt x="3894" y="259"/>
                  </a:lnTo>
                  <a:lnTo>
                    <a:pt x="3857" y="280"/>
                  </a:lnTo>
                  <a:moveTo>
                    <a:pt x="3231" y="248"/>
                  </a:moveTo>
                  <a:lnTo>
                    <a:pt x="3157" y="260"/>
                  </a:lnTo>
                  <a:lnTo>
                    <a:pt x="3078" y="260"/>
                  </a:lnTo>
                  <a:lnTo>
                    <a:pt x="3090" y="251"/>
                  </a:lnTo>
                  <a:lnTo>
                    <a:pt x="3163" y="234"/>
                  </a:lnTo>
                  <a:lnTo>
                    <a:pt x="3185" y="237"/>
                  </a:lnTo>
                  <a:lnTo>
                    <a:pt x="3231" y="248"/>
                  </a:lnTo>
                  <a:moveTo>
                    <a:pt x="3135" y="302"/>
                  </a:moveTo>
                  <a:lnTo>
                    <a:pt x="3021" y="319"/>
                  </a:lnTo>
                  <a:lnTo>
                    <a:pt x="2975" y="300"/>
                  </a:lnTo>
                  <a:lnTo>
                    <a:pt x="3040" y="281"/>
                  </a:lnTo>
                  <a:lnTo>
                    <a:pt x="3119" y="275"/>
                  </a:lnTo>
                  <a:lnTo>
                    <a:pt x="3175" y="284"/>
                  </a:lnTo>
                  <a:lnTo>
                    <a:pt x="3135" y="302"/>
                  </a:lnTo>
                  <a:moveTo>
                    <a:pt x="3917" y="312"/>
                  </a:moveTo>
                  <a:lnTo>
                    <a:pt x="3893" y="314"/>
                  </a:lnTo>
                  <a:lnTo>
                    <a:pt x="3806" y="310"/>
                  </a:lnTo>
                  <a:lnTo>
                    <a:pt x="3812" y="294"/>
                  </a:lnTo>
                  <a:lnTo>
                    <a:pt x="3909" y="294"/>
                  </a:lnTo>
                  <a:lnTo>
                    <a:pt x="3930" y="305"/>
                  </a:lnTo>
                  <a:lnTo>
                    <a:pt x="3917" y="312"/>
                  </a:lnTo>
                  <a:moveTo>
                    <a:pt x="2839" y="305"/>
                  </a:moveTo>
                  <a:lnTo>
                    <a:pt x="2768" y="351"/>
                  </a:lnTo>
                  <a:lnTo>
                    <a:pt x="2702" y="373"/>
                  </a:lnTo>
                  <a:lnTo>
                    <a:pt x="2651" y="376"/>
                  </a:lnTo>
                  <a:lnTo>
                    <a:pt x="2523" y="402"/>
                  </a:lnTo>
                  <a:lnTo>
                    <a:pt x="2430" y="412"/>
                  </a:lnTo>
                  <a:lnTo>
                    <a:pt x="2382" y="398"/>
                  </a:lnTo>
                  <a:lnTo>
                    <a:pt x="2382" y="398"/>
                  </a:lnTo>
                  <a:lnTo>
                    <a:pt x="2530" y="352"/>
                  </a:lnTo>
                  <a:lnTo>
                    <a:pt x="2686" y="313"/>
                  </a:lnTo>
                  <a:lnTo>
                    <a:pt x="2760" y="314"/>
                  </a:lnTo>
                  <a:lnTo>
                    <a:pt x="2839" y="305"/>
                  </a:lnTo>
                  <a:moveTo>
                    <a:pt x="3847" y="338"/>
                  </a:moveTo>
                  <a:lnTo>
                    <a:pt x="3880" y="358"/>
                  </a:lnTo>
                  <a:lnTo>
                    <a:pt x="3977" y="357"/>
                  </a:lnTo>
                  <a:lnTo>
                    <a:pt x="3998" y="378"/>
                  </a:lnTo>
                  <a:lnTo>
                    <a:pt x="3963" y="401"/>
                  </a:lnTo>
                  <a:lnTo>
                    <a:pt x="4005" y="415"/>
                  </a:lnTo>
                  <a:lnTo>
                    <a:pt x="4022" y="430"/>
                  </a:lnTo>
                  <a:lnTo>
                    <a:pt x="4087" y="433"/>
                  </a:lnTo>
                  <a:lnTo>
                    <a:pt x="4155" y="438"/>
                  </a:lnTo>
                  <a:lnTo>
                    <a:pt x="4247" y="425"/>
                  </a:lnTo>
                  <a:lnTo>
                    <a:pt x="4354" y="419"/>
                  </a:lnTo>
                  <a:lnTo>
                    <a:pt x="4431" y="424"/>
                  </a:lnTo>
                  <a:lnTo>
                    <a:pt x="4463" y="448"/>
                  </a:lnTo>
                  <a:lnTo>
                    <a:pt x="4451" y="474"/>
                  </a:lnTo>
                  <a:lnTo>
                    <a:pt x="4405" y="491"/>
                  </a:lnTo>
                  <a:lnTo>
                    <a:pt x="4317" y="505"/>
                  </a:lnTo>
                  <a:lnTo>
                    <a:pt x="4259" y="497"/>
                  </a:lnTo>
                  <a:lnTo>
                    <a:pt x="4104" y="507"/>
                  </a:lnTo>
                  <a:lnTo>
                    <a:pt x="3998" y="509"/>
                  </a:lnTo>
                  <a:lnTo>
                    <a:pt x="3924" y="501"/>
                  </a:lnTo>
                  <a:lnTo>
                    <a:pt x="3810" y="480"/>
                  </a:lnTo>
                  <a:lnTo>
                    <a:pt x="3828" y="444"/>
                  </a:lnTo>
                  <a:lnTo>
                    <a:pt x="3855" y="413"/>
                  </a:lnTo>
                  <a:lnTo>
                    <a:pt x="3834" y="386"/>
                  </a:lnTo>
                  <a:lnTo>
                    <a:pt x="3740" y="378"/>
                  </a:lnTo>
                  <a:lnTo>
                    <a:pt x="3704" y="359"/>
                  </a:lnTo>
                  <a:lnTo>
                    <a:pt x="3751" y="334"/>
                  </a:lnTo>
                  <a:lnTo>
                    <a:pt x="3847" y="338"/>
                  </a:lnTo>
                  <a:moveTo>
                    <a:pt x="3116" y="393"/>
                  </a:moveTo>
                  <a:lnTo>
                    <a:pt x="3108" y="415"/>
                  </a:lnTo>
                  <a:lnTo>
                    <a:pt x="3165" y="405"/>
                  </a:lnTo>
                  <a:lnTo>
                    <a:pt x="3214" y="408"/>
                  </a:lnTo>
                  <a:lnTo>
                    <a:pt x="3186" y="439"/>
                  </a:lnTo>
                  <a:lnTo>
                    <a:pt x="3120" y="469"/>
                  </a:lnTo>
                  <a:lnTo>
                    <a:pt x="2937" y="479"/>
                  </a:lnTo>
                  <a:lnTo>
                    <a:pt x="2775" y="507"/>
                  </a:lnTo>
                  <a:lnTo>
                    <a:pt x="2696" y="508"/>
                  </a:lnTo>
                  <a:lnTo>
                    <a:pt x="2716" y="487"/>
                  </a:lnTo>
                  <a:lnTo>
                    <a:pt x="2856" y="459"/>
                  </a:lnTo>
                  <a:lnTo>
                    <a:pt x="2618" y="466"/>
                  </a:lnTo>
                  <a:lnTo>
                    <a:pt x="2563" y="455"/>
                  </a:lnTo>
                  <a:lnTo>
                    <a:pt x="2712" y="393"/>
                  </a:lnTo>
                  <a:lnTo>
                    <a:pt x="2781" y="376"/>
                  </a:lnTo>
                  <a:lnTo>
                    <a:pt x="2894" y="397"/>
                  </a:lnTo>
                  <a:lnTo>
                    <a:pt x="2935" y="434"/>
                  </a:lnTo>
                  <a:lnTo>
                    <a:pt x="3017" y="439"/>
                  </a:lnTo>
                  <a:lnTo>
                    <a:pt x="3020" y="379"/>
                  </a:lnTo>
                  <a:lnTo>
                    <a:pt x="3094" y="356"/>
                  </a:lnTo>
                  <a:lnTo>
                    <a:pt x="3136" y="364"/>
                  </a:lnTo>
                  <a:lnTo>
                    <a:pt x="3116" y="393"/>
                  </a:lnTo>
                  <a:moveTo>
                    <a:pt x="3634" y="361"/>
                  </a:moveTo>
                  <a:lnTo>
                    <a:pt x="3639" y="390"/>
                  </a:lnTo>
                  <a:lnTo>
                    <a:pt x="3605" y="422"/>
                  </a:lnTo>
                  <a:lnTo>
                    <a:pt x="3531" y="469"/>
                  </a:lnTo>
                  <a:lnTo>
                    <a:pt x="3440" y="476"/>
                  </a:lnTo>
                  <a:lnTo>
                    <a:pt x="3397" y="466"/>
                  </a:lnTo>
                  <a:lnTo>
                    <a:pt x="3440" y="428"/>
                  </a:lnTo>
                  <a:lnTo>
                    <a:pt x="3353" y="433"/>
                  </a:lnTo>
                  <a:lnTo>
                    <a:pt x="3406" y="385"/>
                  </a:lnTo>
                  <a:lnTo>
                    <a:pt x="3457" y="387"/>
                  </a:lnTo>
                  <a:lnTo>
                    <a:pt x="3555" y="366"/>
                  </a:lnTo>
                  <a:lnTo>
                    <a:pt x="3621" y="369"/>
                  </a:lnTo>
                  <a:lnTo>
                    <a:pt x="3634" y="361"/>
                  </a:lnTo>
                  <a:moveTo>
                    <a:pt x="3759" y="471"/>
                  </a:moveTo>
                  <a:lnTo>
                    <a:pt x="3706" y="496"/>
                  </a:lnTo>
                  <a:lnTo>
                    <a:pt x="3637" y="491"/>
                  </a:lnTo>
                  <a:lnTo>
                    <a:pt x="3593" y="474"/>
                  </a:lnTo>
                  <a:lnTo>
                    <a:pt x="3651" y="445"/>
                  </a:lnTo>
                  <a:lnTo>
                    <a:pt x="3741" y="428"/>
                  </a:lnTo>
                  <a:lnTo>
                    <a:pt x="3762" y="450"/>
                  </a:lnTo>
                  <a:lnTo>
                    <a:pt x="3759" y="471"/>
                  </a:lnTo>
                  <a:moveTo>
                    <a:pt x="2102" y="711"/>
                  </a:moveTo>
                  <a:lnTo>
                    <a:pt x="1922" y="744"/>
                  </a:lnTo>
                  <a:lnTo>
                    <a:pt x="1931" y="714"/>
                  </a:lnTo>
                  <a:lnTo>
                    <a:pt x="1854" y="677"/>
                  </a:lnTo>
                  <a:lnTo>
                    <a:pt x="1914" y="648"/>
                  </a:lnTo>
                  <a:lnTo>
                    <a:pt x="2013" y="599"/>
                  </a:lnTo>
                  <a:lnTo>
                    <a:pt x="2115" y="555"/>
                  </a:lnTo>
                  <a:lnTo>
                    <a:pt x="2118" y="515"/>
                  </a:lnTo>
                  <a:lnTo>
                    <a:pt x="2304" y="505"/>
                  </a:lnTo>
                  <a:lnTo>
                    <a:pt x="2359" y="518"/>
                  </a:lnTo>
                  <a:lnTo>
                    <a:pt x="2485" y="522"/>
                  </a:lnTo>
                  <a:lnTo>
                    <a:pt x="2511" y="541"/>
                  </a:lnTo>
                  <a:lnTo>
                    <a:pt x="2532" y="569"/>
                  </a:lnTo>
                  <a:lnTo>
                    <a:pt x="2446" y="586"/>
                  </a:lnTo>
                  <a:lnTo>
                    <a:pt x="2261" y="633"/>
                  </a:lnTo>
                  <a:lnTo>
                    <a:pt x="2138" y="681"/>
                  </a:lnTo>
                  <a:lnTo>
                    <a:pt x="2102" y="711"/>
                  </a:lnTo>
                  <a:moveTo>
                    <a:pt x="3636" y="616"/>
                  </a:moveTo>
                  <a:lnTo>
                    <a:pt x="3531" y="667"/>
                  </a:lnTo>
                  <a:lnTo>
                    <a:pt x="3474" y="664"/>
                  </a:lnTo>
                  <a:lnTo>
                    <a:pt x="3499" y="605"/>
                  </a:lnTo>
                  <a:lnTo>
                    <a:pt x="3534" y="571"/>
                  </a:lnTo>
                  <a:lnTo>
                    <a:pt x="3589" y="543"/>
                  </a:lnTo>
                  <a:lnTo>
                    <a:pt x="3658" y="525"/>
                  </a:lnTo>
                  <a:lnTo>
                    <a:pt x="3762" y="528"/>
                  </a:lnTo>
                  <a:lnTo>
                    <a:pt x="3844" y="544"/>
                  </a:lnTo>
                  <a:lnTo>
                    <a:pt x="3710" y="603"/>
                  </a:lnTo>
                  <a:lnTo>
                    <a:pt x="3636" y="616"/>
                  </a:lnTo>
                  <a:moveTo>
                    <a:pt x="3338" y="545"/>
                  </a:moveTo>
                  <a:lnTo>
                    <a:pt x="3385" y="558"/>
                  </a:lnTo>
                  <a:lnTo>
                    <a:pt x="3485" y="550"/>
                  </a:lnTo>
                  <a:lnTo>
                    <a:pt x="3479" y="569"/>
                  </a:lnTo>
                  <a:lnTo>
                    <a:pt x="3398" y="601"/>
                  </a:lnTo>
                  <a:lnTo>
                    <a:pt x="3448" y="630"/>
                  </a:lnTo>
                  <a:lnTo>
                    <a:pt x="3378" y="692"/>
                  </a:lnTo>
                  <a:lnTo>
                    <a:pt x="3265" y="718"/>
                  </a:lnTo>
                  <a:lnTo>
                    <a:pt x="3220" y="713"/>
                  </a:lnTo>
                  <a:lnTo>
                    <a:pt x="3210" y="686"/>
                  </a:lnTo>
                  <a:lnTo>
                    <a:pt x="3133" y="634"/>
                  </a:lnTo>
                  <a:lnTo>
                    <a:pt x="3157" y="612"/>
                  </a:lnTo>
                  <a:lnTo>
                    <a:pt x="3254" y="620"/>
                  </a:lnTo>
                  <a:lnTo>
                    <a:pt x="3243" y="577"/>
                  </a:lnTo>
                  <a:lnTo>
                    <a:pt x="3338" y="545"/>
                  </a:lnTo>
                  <a:moveTo>
                    <a:pt x="4004" y="590"/>
                  </a:moveTo>
                  <a:lnTo>
                    <a:pt x="4008" y="632"/>
                  </a:lnTo>
                  <a:lnTo>
                    <a:pt x="4104" y="578"/>
                  </a:lnTo>
                  <a:lnTo>
                    <a:pt x="4258" y="551"/>
                  </a:lnTo>
                  <a:lnTo>
                    <a:pt x="4288" y="620"/>
                  </a:lnTo>
                  <a:lnTo>
                    <a:pt x="4244" y="664"/>
                  </a:lnTo>
                  <a:lnTo>
                    <a:pt x="4363" y="644"/>
                  </a:lnTo>
                  <a:lnTo>
                    <a:pt x="4434" y="618"/>
                  </a:lnTo>
                  <a:lnTo>
                    <a:pt x="4523" y="652"/>
                  </a:lnTo>
                  <a:lnTo>
                    <a:pt x="4571" y="684"/>
                  </a:lnTo>
                  <a:lnTo>
                    <a:pt x="4556" y="714"/>
                  </a:lnTo>
                  <a:lnTo>
                    <a:pt x="4665" y="699"/>
                  </a:lnTo>
                  <a:lnTo>
                    <a:pt x="4689" y="743"/>
                  </a:lnTo>
                  <a:lnTo>
                    <a:pt x="4799" y="771"/>
                  </a:lnTo>
                  <a:lnTo>
                    <a:pt x="4828" y="799"/>
                  </a:lnTo>
                  <a:lnTo>
                    <a:pt x="4836" y="866"/>
                  </a:lnTo>
                  <a:lnTo>
                    <a:pt x="4715" y="899"/>
                  </a:lnTo>
                  <a:lnTo>
                    <a:pt x="4815" y="946"/>
                  </a:lnTo>
                  <a:lnTo>
                    <a:pt x="4893" y="962"/>
                  </a:lnTo>
                  <a:lnTo>
                    <a:pt x="4935" y="1030"/>
                  </a:lnTo>
                  <a:lnTo>
                    <a:pt x="5020" y="1035"/>
                  </a:lnTo>
                  <a:lnTo>
                    <a:pt x="4975" y="1087"/>
                  </a:lnTo>
                  <a:lnTo>
                    <a:pt x="4828" y="1174"/>
                  </a:lnTo>
                  <a:lnTo>
                    <a:pt x="4776" y="1142"/>
                  </a:lnTo>
                  <a:lnTo>
                    <a:pt x="4727" y="1070"/>
                  </a:lnTo>
                  <a:lnTo>
                    <a:pt x="4649" y="1079"/>
                  </a:lnTo>
                  <a:lnTo>
                    <a:pt x="4617" y="1122"/>
                  </a:lnTo>
                  <a:lnTo>
                    <a:pt x="4652" y="1166"/>
                  </a:lnTo>
                  <a:lnTo>
                    <a:pt x="4710" y="1201"/>
                  </a:lnTo>
                  <a:lnTo>
                    <a:pt x="4723" y="1221"/>
                  </a:lnTo>
                  <a:lnTo>
                    <a:pt x="4721" y="1296"/>
                  </a:lnTo>
                  <a:lnTo>
                    <a:pt x="4672" y="1352"/>
                  </a:lnTo>
                  <a:lnTo>
                    <a:pt x="4609" y="1331"/>
                  </a:lnTo>
                  <a:lnTo>
                    <a:pt x="4496" y="1269"/>
                  </a:lnTo>
                  <a:lnTo>
                    <a:pt x="4542" y="1335"/>
                  </a:lnTo>
                  <a:lnTo>
                    <a:pt x="4579" y="1382"/>
                  </a:lnTo>
                  <a:lnTo>
                    <a:pt x="4575" y="1409"/>
                  </a:lnTo>
                  <a:lnTo>
                    <a:pt x="4431" y="1378"/>
                  </a:lnTo>
                  <a:lnTo>
                    <a:pt x="4330" y="1333"/>
                  </a:lnTo>
                  <a:lnTo>
                    <a:pt x="4281" y="1296"/>
                  </a:lnTo>
                  <a:lnTo>
                    <a:pt x="4313" y="1274"/>
                  </a:lnTo>
                  <a:lnTo>
                    <a:pt x="4250" y="1235"/>
                  </a:lnTo>
                  <a:lnTo>
                    <a:pt x="4189" y="1198"/>
                  </a:lnTo>
                  <a:lnTo>
                    <a:pt x="4176" y="1220"/>
                  </a:lnTo>
                  <a:lnTo>
                    <a:pt x="4002" y="1232"/>
                  </a:lnTo>
                  <a:lnTo>
                    <a:pt x="3970" y="1206"/>
                  </a:lnTo>
                  <a:lnTo>
                    <a:pt x="4044" y="1151"/>
                  </a:lnTo>
                  <a:lnTo>
                    <a:pt x="4152" y="1149"/>
                  </a:lnTo>
                  <a:lnTo>
                    <a:pt x="4275" y="1140"/>
                  </a:lnTo>
                  <a:lnTo>
                    <a:pt x="4273" y="1113"/>
                  </a:lnTo>
                  <a:lnTo>
                    <a:pt x="4317" y="1076"/>
                  </a:lnTo>
                  <a:lnTo>
                    <a:pt x="4435" y="1004"/>
                  </a:lnTo>
                  <a:lnTo>
                    <a:pt x="4441" y="971"/>
                  </a:lnTo>
                  <a:lnTo>
                    <a:pt x="4436" y="946"/>
                  </a:lnTo>
                  <a:lnTo>
                    <a:pt x="4376" y="911"/>
                  </a:lnTo>
                  <a:lnTo>
                    <a:pt x="4282" y="887"/>
                  </a:lnTo>
                  <a:lnTo>
                    <a:pt x="4330" y="868"/>
                  </a:lnTo>
                  <a:lnTo>
                    <a:pt x="4305" y="824"/>
                  </a:lnTo>
                  <a:lnTo>
                    <a:pt x="4260" y="820"/>
                  </a:lnTo>
                  <a:lnTo>
                    <a:pt x="4235" y="796"/>
                  </a:lnTo>
                  <a:lnTo>
                    <a:pt x="4191" y="817"/>
                  </a:lnTo>
                  <a:lnTo>
                    <a:pt x="4086" y="826"/>
                  </a:lnTo>
                  <a:lnTo>
                    <a:pt x="3902" y="810"/>
                  </a:lnTo>
                  <a:lnTo>
                    <a:pt x="3805" y="789"/>
                  </a:lnTo>
                  <a:lnTo>
                    <a:pt x="3727" y="779"/>
                  </a:lnTo>
                  <a:lnTo>
                    <a:pt x="3704" y="754"/>
                  </a:lnTo>
                  <a:lnTo>
                    <a:pt x="3787" y="722"/>
                  </a:lnTo>
                  <a:lnTo>
                    <a:pt x="3712" y="722"/>
                  </a:lnTo>
                  <a:lnTo>
                    <a:pt x="3758" y="652"/>
                  </a:lnTo>
                  <a:lnTo>
                    <a:pt x="3854" y="592"/>
                  </a:lnTo>
                  <a:lnTo>
                    <a:pt x="3932" y="565"/>
                  </a:lnTo>
                  <a:lnTo>
                    <a:pt x="4081" y="547"/>
                  </a:lnTo>
                  <a:lnTo>
                    <a:pt x="4004" y="590"/>
                  </a:lnTo>
                  <a:moveTo>
                    <a:pt x="4530" y="594"/>
                  </a:moveTo>
                  <a:lnTo>
                    <a:pt x="4520" y="612"/>
                  </a:lnTo>
                  <a:lnTo>
                    <a:pt x="4467" y="610"/>
                  </a:lnTo>
                  <a:lnTo>
                    <a:pt x="4412" y="609"/>
                  </a:lnTo>
                  <a:lnTo>
                    <a:pt x="4347" y="618"/>
                  </a:lnTo>
                  <a:lnTo>
                    <a:pt x="4336" y="614"/>
                  </a:lnTo>
                  <a:lnTo>
                    <a:pt x="4308" y="578"/>
                  </a:lnTo>
                  <a:lnTo>
                    <a:pt x="4331" y="554"/>
                  </a:lnTo>
                  <a:lnTo>
                    <a:pt x="4359" y="550"/>
                  </a:lnTo>
                  <a:lnTo>
                    <a:pt x="4471" y="557"/>
                  </a:lnTo>
                  <a:lnTo>
                    <a:pt x="4530" y="594"/>
                  </a:lnTo>
                  <a:moveTo>
                    <a:pt x="3095" y="573"/>
                  </a:moveTo>
                  <a:lnTo>
                    <a:pt x="3001" y="617"/>
                  </a:lnTo>
                  <a:lnTo>
                    <a:pt x="2972" y="570"/>
                  </a:lnTo>
                  <a:lnTo>
                    <a:pt x="3000" y="561"/>
                  </a:lnTo>
                  <a:lnTo>
                    <a:pt x="3072" y="558"/>
                  </a:lnTo>
                  <a:lnTo>
                    <a:pt x="3095" y="573"/>
                  </a:lnTo>
                  <a:moveTo>
                    <a:pt x="2573" y="593"/>
                  </a:moveTo>
                  <a:lnTo>
                    <a:pt x="2509" y="624"/>
                  </a:lnTo>
                  <a:lnTo>
                    <a:pt x="2649" y="604"/>
                  </a:lnTo>
                  <a:lnTo>
                    <a:pt x="2682" y="638"/>
                  </a:lnTo>
                  <a:lnTo>
                    <a:pt x="2780" y="603"/>
                  </a:lnTo>
                  <a:lnTo>
                    <a:pt x="2803" y="625"/>
                  </a:lnTo>
                  <a:lnTo>
                    <a:pt x="2772" y="692"/>
                  </a:lnTo>
                  <a:lnTo>
                    <a:pt x="2829" y="664"/>
                  </a:lnTo>
                  <a:lnTo>
                    <a:pt x="2869" y="595"/>
                  </a:lnTo>
                  <a:lnTo>
                    <a:pt x="2926" y="585"/>
                  </a:lnTo>
                  <a:lnTo>
                    <a:pt x="2965" y="596"/>
                  </a:lnTo>
                  <a:lnTo>
                    <a:pt x="2994" y="623"/>
                  </a:lnTo>
                  <a:lnTo>
                    <a:pt x="2956" y="689"/>
                  </a:lnTo>
                  <a:lnTo>
                    <a:pt x="2922" y="738"/>
                  </a:lnTo>
                  <a:lnTo>
                    <a:pt x="2976" y="773"/>
                  </a:lnTo>
                  <a:lnTo>
                    <a:pt x="3041" y="806"/>
                  </a:lnTo>
                  <a:lnTo>
                    <a:pt x="3005" y="837"/>
                  </a:lnTo>
                  <a:lnTo>
                    <a:pt x="2910" y="843"/>
                  </a:lnTo>
                  <a:lnTo>
                    <a:pt x="2919" y="870"/>
                  </a:lnTo>
                  <a:lnTo>
                    <a:pt x="2875" y="897"/>
                  </a:lnTo>
                  <a:lnTo>
                    <a:pt x="2787" y="885"/>
                  </a:lnTo>
                  <a:lnTo>
                    <a:pt x="2712" y="866"/>
                  </a:lnTo>
                  <a:lnTo>
                    <a:pt x="2644" y="870"/>
                  </a:lnTo>
                  <a:lnTo>
                    <a:pt x="2517" y="895"/>
                  </a:lnTo>
                  <a:lnTo>
                    <a:pt x="2367" y="906"/>
                  </a:lnTo>
                  <a:lnTo>
                    <a:pt x="2263" y="912"/>
                  </a:lnTo>
                  <a:lnTo>
                    <a:pt x="2269" y="878"/>
                  </a:lnTo>
                  <a:lnTo>
                    <a:pt x="2215" y="859"/>
                  </a:lnTo>
                  <a:lnTo>
                    <a:pt x="2158" y="867"/>
                  </a:lnTo>
                  <a:lnTo>
                    <a:pt x="2154" y="810"/>
                  </a:lnTo>
                  <a:lnTo>
                    <a:pt x="2198" y="803"/>
                  </a:lnTo>
                  <a:lnTo>
                    <a:pt x="2294" y="791"/>
                  </a:lnTo>
                  <a:lnTo>
                    <a:pt x="2367" y="794"/>
                  </a:lnTo>
                  <a:lnTo>
                    <a:pt x="2450" y="782"/>
                  </a:lnTo>
                  <a:lnTo>
                    <a:pt x="2365" y="765"/>
                  </a:lnTo>
                  <a:lnTo>
                    <a:pt x="2244" y="771"/>
                  </a:lnTo>
                  <a:lnTo>
                    <a:pt x="2170" y="770"/>
                  </a:lnTo>
                  <a:lnTo>
                    <a:pt x="2171" y="744"/>
                  </a:lnTo>
                  <a:lnTo>
                    <a:pt x="2326" y="716"/>
                  </a:lnTo>
                  <a:lnTo>
                    <a:pt x="2244" y="717"/>
                  </a:lnTo>
                  <a:lnTo>
                    <a:pt x="2172" y="699"/>
                  </a:lnTo>
                  <a:lnTo>
                    <a:pt x="2278" y="647"/>
                  </a:lnTo>
                  <a:lnTo>
                    <a:pt x="2347" y="620"/>
                  </a:lnTo>
                  <a:lnTo>
                    <a:pt x="2535" y="580"/>
                  </a:lnTo>
                  <a:lnTo>
                    <a:pt x="2573" y="593"/>
                  </a:lnTo>
                  <a:moveTo>
                    <a:pt x="3571" y="843"/>
                  </a:moveTo>
                  <a:lnTo>
                    <a:pt x="3509" y="917"/>
                  </a:lnTo>
                  <a:lnTo>
                    <a:pt x="3629" y="860"/>
                  </a:lnTo>
                  <a:lnTo>
                    <a:pt x="3656" y="907"/>
                  </a:lnTo>
                  <a:lnTo>
                    <a:pt x="3596" y="961"/>
                  </a:lnTo>
                  <a:lnTo>
                    <a:pt x="3611" y="1010"/>
                  </a:lnTo>
                  <a:lnTo>
                    <a:pt x="3711" y="957"/>
                  </a:lnTo>
                  <a:lnTo>
                    <a:pt x="3800" y="894"/>
                  </a:lnTo>
                  <a:lnTo>
                    <a:pt x="3866" y="816"/>
                  </a:lnTo>
                  <a:lnTo>
                    <a:pt x="3938" y="821"/>
                  </a:lnTo>
                  <a:lnTo>
                    <a:pt x="4010" y="832"/>
                  </a:lnTo>
                  <a:lnTo>
                    <a:pt x="4055" y="867"/>
                  </a:lnTo>
                  <a:lnTo>
                    <a:pt x="4032" y="903"/>
                  </a:lnTo>
                  <a:lnTo>
                    <a:pt x="3962" y="942"/>
                  </a:lnTo>
                  <a:lnTo>
                    <a:pt x="3972" y="981"/>
                  </a:lnTo>
                  <a:lnTo>
                    <a:pt x="3939" y="1016"/>
                  </a:lnTo>
                  <a:lnTo>
                    <a:pt x="3792" y="1068"/>
                  </a:lnTo>
                  <a:lnTo>
                    <a:pt x="3706" y="1080"/>
                  </a:lnTo>
                  <a:lnTo>
                    <a:pt x="3664" y="1057"/>
                  </a:lnTo>
                  <a:lnTo>
                    <a:pt x="3619" y="1095"/>
                  </a:lnTo>
                  <a:lnTo>
                    <a:pt x="3518" y="1158"/>
                  </a:lnTo>
                  <a:lnTo>
                    <a:pt x="3477" y="1191"/>
                  </a:lnTo>
                  <a:lnTo>
                    <a:pt x="3373" y="1242"/>
                  </a:lnTo>
                  <a:lnTo>
                    <a:pt x="3287" y="1247"/>
                  </a:lnTo>
                  <a:lnTo>
                    <a:pt x="3218" y="1280"/>
                  </a:lnTo>
                  <a:lnTo>
                    <a:pt x="3178" y="1330"/>
                  </a:lnTo>
                  <a:lnTo>
                    <a:pt x="3103" y="1339"/>
                  </a:lnTo>
                  <a:lnTo>
                    <a:pt x="2985" y="1402"/>
                  </a:lnTo>
                  <a:lnTo>
                    <a:pt x="2858" y="1490"/>
                  </a:lnTo>
                  <a:lnTo>
                    <a:pt x="2792" y="1552"/>
                  </a:lnTo>
                  <a:lnTo>
                    <a:pt x="2726" y="1644"/>
                  </a:lnTo>
                  <a:lnTo>
                    <a:pt x="2806" y="1657"/>
                  </a:lnTo>
                  <a:lnTo>
                    <a:pt x="2785" y="1732"/>
                  </a:lnTo>
                  <a:lnTo>
                    <a:pt x="2776" y="1793"/>
                  </a:lnTo>
                  <a:lnTo>
                    <a:pt x="2872" y="1777"/>
                  </a:lnTo>
                  <a:lnTo>
                    <a:pt x="2966" y="1812"/>
                  </a:lnTo>
                  <a:lnTo>
                    <a:pt x="3010" y="1842"/>
                  </a:lnTo>
                  <a:lnTo>
                    <a:pt x="3032" y="1880"/>
                  </a:lnTo>
                  <a:lnTo>
                    <a:pt x="3098" y="1903"/>
                  </a:lnTo>
                  <a:lnTo>
                    <a:pt x="3146" y="1937"/>
                  </a:lnTo>
                  <a:lnTo>
                    <a:pt x="3247" y="1941"/>
                  </a:lnTo>
                  <a:lnTo>
                    <a:pt x="3311" y="1949"/>
                  </a:lnTo>
                  <a:lnTo>
                    <a:pt x="3264" y="2020"/>
                  </a:lnTo>
                  <a:lnTo>
                    <a:pt x="3242" y="2102"/>
                  </a:lnTo>
                  <a:lnTo>
                    <a:pt x="3244" y="2194"/>
                  </a:lnTo>
                  <a:lnTo>
                    <a:pt x="3304" y="2272"/>
                  </a:lnTo>
                  <a:lnTo>
                    <a:pt x="3366" y="2245"/>
                  </a:lnTo>
                  <a:lnTo>
                    <a:pt x="3439" y="2160"/>
                  </a:lnTo>
                  <a:lnTo>
                    <a:pt x="3468" y="2031"/>
                  </a:lnTo>
                  <a:lnTo>
                    <a:pt x="3445" y="1988"/>
                  </a:lnTo>
                  <a:lnTo>
                    <a:pt x="3565" y="1950"/>
                  </a:lnTo>
                  <a:lnTo>
                    <a:pt x="3664" y="1893"/>
                  </a:lnTo>
                  <a:lnTo>
                    <a:pt x="3727" y="1837"/>
                  </a:lnTo>
                  <a:lnTo>
                    <a:pt x="3750" y="1783"/>
                  </a:lnTo>
                  <a:lnTo>
                    <a:pt x="3744" y="1715"/>
                  </a:lnTo>
                  <a:lnTo>
                    <a:pt x="3702" y="1655"/>
                  </a:lnTo>
                  <a:lnTo>
                    <a:pt x="3820" y="1572"/>
                  </a:lnTo>
                  <a:lnTo>
                    <a:pt x="3835" y="1501"/>
                  </a:lnTo>
                  <a:lnTo>
                    <a:pt x="3888" y="1379"/>
                  </a:lnTo>
                  <a:lnTo>
                    <a:pt x="3939" y="1361"/>
                  </a:lnTo>
                  <a:lnTo>
                    <a:pt x="4028" y="1382"/>
                  </a:lnTo>
                  <a:lnTo>
                    <a:pt x="4084" y="1390"/>
                  </a:lnTo>
                  <a:lnTo>
                    <a:pt x="4144" y="1370"/>
                  </a:lnTo>
                  <a:lnTo>
                    <a:pt x="4184" y="1396"/>
                  </a:lnTo>
                  <a:lnTo>
                    <a:pt x="4232" y="1441"/>
                  </a:lnTo>
                  <a:lnTo>
                    <a:pt x="4233" y="1471"/>
                  </a:lnTo>
                  <a:lnTo>
                    <a:pt x="4337" y="1477"/>
                  </a:lnTo>
                  <a:lnTo>
                    <a:pt x="4301" y="1543"/>
                  </a:lnTo>
                  <a:lnTo>
                    <a:pt x="4270" y="1643"/>
                  </a:lnTo>
                  <a:lnTo>
                    <a:pt x="4320" y="1656"/>
                  </a:lnTo>
                  <a:lnTo>
                    <a:pt x="4342" y="1702"/>
                  </a:lnTo>
                  <a:lnTo>
                    <a:pt x="4451" y="1658"/>
                  </a:lnTo>
                  <a:lnTo>
                    <a:pt x="4550" y="1571"/>
                  </a:lnTo>
                  <a:lnTo>
                    <a:pt x="4608" y="1534"/>
                  </a:lnTo>
                  <a:lnTo>
                    <a:pt x="4621" y="1605"/>
                  </a:lnTo>
                  <a:lnTo>
                    <a:pt x="4655" y="1706"/>
                  </a:lnTo>
                  <a:lnTo>
                    <a:pt x="4683" y="1802"/>
                  </a:lnTo>
                  <a:lnTo>
                    <a:pt x="4637" y="1853"/>
                  </a:lnTo>
                  <a:lnTo>
                    <a:pt x="4702" y="1898"/>
                  </a:lnTo>
                  <a:lnTo>
                    <a:pt x="4740" y="1945"/>
                  </a:lnTo>
                  <a:lnTo>
                    <a:pt x="4833" y="1966"/>
                  </a:lnTo>
                  <a:lnTo>
                    <a:pt x="4864" y="1992"/>
                  </a:lnTo>
                  <a:lnTo>
                    <a:pt x="4864" y="2061"/>
                  </a:lnTo>
                  <a:lnTo>
                    <a:pt x="4910" y="2072"/>
                  </a:lnTo>
                  <a:lnTo>
                    <a:pt x="4925" y="2102"/>
                  </a:lnTo>
                  <a:lnTo>
                    <a:pt x="4899" y="2195"/>
                  </a:lnTo>
                  <a:lnTo>
                    <a:pt x="4842" y="2226"/>
                  </a:lnTo>
                  <a:lnTo>
                    <a:pt x="4786" y="2254"/>
                  </a:lnTo>
                  <a:lnTo>
                    <a:pt x="4670" y="2284"/>
                  </a:lnTo>
                  <a:lnTo>
                    <a:pt x="4565" y="2352"/>
                  </a:lnTo>
                  <a:lnTo>
                    <a:pt x="4450" y="2365"/>
                  </a:lnTo>
                  <a:lnTo>
                    <a:pt x="4317" y="2348"/>
                  </a:lnTo>
                  <a:lnTo>
                    <a:pt x="4219" y="2347"/>
                  </a:lnTo>
                  <a:lnTo>
                    <a:pt x="4149" y="2353"/>
                  </a:lnTo>
                  <a:lnTo>
                    <a:pt x="4073" y="2412"/>
                  </a:lnTo>
                  <a:lnTo>
                    <a:pt x="3976" y="2449"/>
                  </a:lnTo>
                  <a:lnTo>
                    <a:pt x="3840" y="2559"/>
                  </a:lnTo>
                  <a:lnTo>
                    <a:pt x="3736" y="2636"/>
                  </a:lnTo>
                  <a:lnTo>
                    <a:pt x="3798" y="2622"/>
                  </a:lnTo>
                  <a:lnTo>
                    <a:pt x="3943" y="2513"/>
                  </a:lnTo>
                  <a:lnTo>
                    <a:pt x="4107" y="2444"/>
                  </a:lnTo>
                  <a:lnTo>
                    <a:pt x="4208" y="2435"/>
                  </a:lnTo>
                  <a:lnTo>
                    <a:pt x="4252" y="2476"/>
                  </a:lnTo>
                  <a:lnTo>
                    <a:pt x="4171" y="2532"/>
                  </a:lnTo>
                  <a:lnTo>
                    <a:pt x="4162" y="2622"/>
                  </a:lnTo>
                  <a:lnTo>
                    <a:pt x="4164" y="2685"/>
                  </a:lnTo>
                  <a:lnTo>
                    <a:pt x="4238" y="2727"/>
                  </a:lnTo>
                  <a:lnTo>
                    <a:pt x="4353" y="2715"/>
                  </a:lnTo>
                  <a:lnTo>
                    <a:pt x="4448" y="2621"/>
                  </a:lnTo>
                  <a:lnTo>
                    <a:pt x="4434" y="2681"/>
                  </a:lnTo>
                  <a:lnTo>
                    <a:pt x="4469" y="2712"/>
                  </a:lnTo>
                  <a:lnTo>
                    <a:pt x="4370" y="2766"/>
                  </a:lnTo>
                  <a:lnTo>
                    <a:pt x="4206" y="2816"/>
                  </a:lnTo>
                  <a:lnTo>
                    <a:pt x="4129" y="2850"/>
                  </a:lnTo>
                  <a:lnTo>
                    <a:pt x="4035" y="2911"/>
                  </a:lnTo>
                  <a:lnTo>
                    <a:pt x="3985" y="2905"/>
                  </a:lnTo>
                  <a:lnTo>
                    <a:pt x="4004" y="2834"/>
                  </a:lnTo>
                  <a:lnTo>
                    <a:pt x="4142" y="2764"/>
                  </a:lnTo>
                  <a:lnTo>
                    <a:pt x="4034" y="2767"/>
                  </a:lnTo>
                  <a:lnTo>
                    <a:pt x="3955" y="2777"/>
                  </a:lnTo>
                  <a:lnTo>
                    <a:pt x="3927" y="2730"/>
                  </a:lnTo>
                  <a:lnTo>
                    <a:pt x="3965" y="2616"/>
                  </a:lnTo>
                  <a:lnTo>
                    <a:pt x="3943" y="2592"/>
                  </a:lnTo>
                  <a:lnTo>
                    <a:pt x="3894" y="2606"/>
                  </a:lnTo>
                  <a:lnTo>
                    <a:pt x="3879" y="2584"/>
                  </a:lnTo>
                  <a:lnTo>
                    <a:pt x="3806" y="2647"/>
                  </a:lnTo>
                  <a:lnTo>
                    <a:pt x="3764" y="2712"/>
                  </a:lnTo>
                  <a:lnTo>
                    <a:pt x="3727" y="2750"/>
                  </a:lnTo>
                  <a:lnTo>
                    <a:pt x="3694" y="2763"/>
                  </a:lnTo>
                  <a:lnTo>
                    <a:pt x="3671" y="2767"/>
                  </a:lnTo>
                  <a:lnTo>
                    <a:pt x="3657" y="2788"/>
                  </a:lnTo>
                  <a:lnTo>
                    <a:pt x="3533" y="2788"/>
                  </a:lnTo>
                  <a:lnTo>
                    <a:pt x="3430" y="2789"/>
                  </a:lnTo>
                  <a:lnTo>
                    <a:pt x="3394" y="2804"/>
                  </a:lnTo>
                  <a:lnTo>
                    <a:pt x="3301" y="2864"/>
                  </a:lnTo>
                  <a:lnTo>
                    <a:pt x="3291" y="2871"/>
                  </a:lnTo>
                  <a:lnTo>
                    <a:pt x="3258" y="2904"/>
                  </a:lnTo>
                  <a:lnTo>
                    <a:pt x="3195" y="2904"/>
                  </a:lnTo>
                  <a:lnTo>
                    <a:pt x="3128" y="2904"/>
                  </a:lnTo>
                  <a:lnTo>
                    <a:pt x="3093" y="2917"/>
                  </a:lnTo>
                  <a:lnTo>
                    <a:pt x="3098" y="2934"/>
                  </a:lnTo>
                  <a:lnTo>
                    <a:pt x="3095" y="2960"/>
                  </a:lnTo>
                  <a:lnTo>
                    <a:pt x="3091" y="2968"/>
                  </a:lnTo>
                  <a:lnTo>
                    <a:pt x="2987" y="3010"/>
                  </a:lnTo>
                  <a:lnTo>
                    <a:pt x="2912" y="3023"/>
                  </a:lnTo>
                  <a:lnTo>
                    <a:pt x="2816" y="3068"/>
                  </a:lnTo>
                  <a:lnTo>
                    <a:pt x="2799" y="3068"/>
                  </a:lnTo>
                  <a:lnTo>
                    <a:pt x="2780" y="3055"/>
                  </a:lnTo>
                  <a:lnTo>
                    <a:pt x="2777" y="3043"/>
                  </a:lnTo>
                  <a:lnTo>
                    <a:pt x="2782" y="3034"/>
                  </a:lnTo>
                  <a:lnTo>
                    <a:pt x="2807" y="3005"/>
                  </a:lnTo>
                  <a:lnTo>
                    <a:pt x="2856" y="2958"/>
                  </a:lnTo>
                  <a:lnTo>
                    <a:pt x="2894" y="2909"/>
                  </a:lnTo>
                  <a:lnTo>
                    <a:pt x="2908" y="2836"/>
                  </a:lnTo>
                  <a:lnTo>
                    <a:pt x="2923" y="2760"/>
                  </a:lnTo>
                  <a:lnTo>
                    <a:pt x="2868" y="2720"/>
                  </a:lnTo>
                  <a:lnTo>
                    <a:pt x="2882" y="2705"/>
                  </a:lnTo>
                  <a:lnTo>
                    <a:pt x="2877" y="2695"/>
                  </a:lnTo>
                  <a:lnTo>
                    <a:pt x="2858" y="2695"/>
                  </a:lnTo>
                  <a:lnTo>
                    <a:pt x="2850" y="2682"/>
                  </a:lnTo>
                  <a:lnTo>
                    <a:pt x="2855" y="2662"/>
                  </a:lnTo>
                  <a:lnTo>
                    <a:pt x="2838" y="2671"/>
                  </a:lnTo>
                  <a:lnTo>
                    <a:pt x="2822" y="2668"/>
                  </a:lnTo>
                  <a:lnTo>
                    <a:pt x="2829" y="2660"/>
                  </a:lnTo>
                  <a:lnTo>
                    <a:pt x="2817" y="2652"/>
                  </a:lnTo>
                  <a:lnTo>
                    <a:pt x="2820" y="2630"/>
                  </a:lnTo>
                  <a:lnTo>
                    <a:pt x="2779" y="2603"/>
                  </a:lnTo>
                  <a:lnTo>
                    <a:pt x="2738" y="2575"/>
                  </a:lnTo>
                  <a:lnTo>
                    <a:pt x="2687" y="2543"/>
                  </a:lnTo>
                  <a:lnTo>
                    <a:pt x="2639" y="2513"/>
                  </a:lnTo>
                  <a:lnTo>
                    <a:pt x="2569" y="2536"/>
                  </a:lnTo>
                  <a:lnTo>
                    <a:pt x="2547" y="2537"/>
                  </a:lnTo>
                  <a:lnTo>
                    <a:pt x="2475" y="2515"/>
                  </a:lnTo>
                  <a:lnTo>
                    <a:pt x="2416" y="2526"/>
                  </a:lnTo>
                  <a:lnTo>
                    <a:pt x="2365" y="2500"/>
                  </a:lnTo>
                  <a:lnTo>
                    <a:pt x="2304" y="2487"/>
                  </a:lnTo>
                  <a:lnTo>
                    <a:pt x="2260" y="2482"/>
                  </a:lnTo>
                  <a:lnTo>
                    <a:pt x="2247" y="2468"/>
                  </a:lnTo>
                  <a:lnTo>
                    <a:pt x="2258" y="2422"/>
                  </a:lnTo>
                  <a:lnTo>
                    <a:pt x="2236" y="2423"/>
                  </a:lnTo>
                  <a:lnTo>
                    <a:pt x="2219" y="2455"/>
                  </a:lnTo>
                  <a:lnTo>
                    <a:pt x="2083" y="2455"/>
                  </a:lnTo>
                  <a:lnTo>
                    <a:pt x="1858" y="2455"/>
                  </a:lnTo>
                  <a:lnTo>
                    <a:pt x="1634" y="2455"/>
                  </a:lnTo>
                  <a:lnTo>
                    <a:pt x="1436" y="2455"/>
                  </a:lnTo>
                  <a:lnTo>
                    <a:pt x="1239" y="2455"/>
                  </a:lnTo>
                  <a:lnTo>
                    <a:pt x="1045" y="2455"/>
                  </a:lnTo>
                  <a:lnTo>
                    <a:pt x="844" y="2455"/>
                  </a:lnTo>
                  <a:lnTo>
                    <a:pt x="779" y="2455"/>
                  </a:lnTo>
                  <a:lnTo>
                    <a:pt x="584" y="2455"/>
                  </a:lnTo>
                  <a:lnTo>
                    <a:pt x="397" y="2455"/>
                  </a:lnTo>
                  <a:lnTo>
                    <a:pt x="388" y="2455"/>
                  </a:lnTo>
                  <a:lnTo>
                    <a:pt x="316" y="2373"/>
                  </a:lnTo>
                  <a:lnTo>
                    <a:pt x="294" y="2337"/>
                  </a:lnTo>
                  <a:lnTo>
                    <a:pt x="200" y="2303"/>
                  </a:lnTo>
                  <a:lnTo>
                    <a:pt x="217" y="2230"/>
                  </a:lnTo>
                  <a:lnTo>
                    <a:pt x="264" y="2180"/>
                  </a:lnTo>
                  <a:lnTo>
                    <a:pt x="209" y="2145"/>
                  </a:lnTo>
                  <a:lnTo>
                    <a:pt x="249" y="2079"/>
                  </a:lnTo>
                  <a:lnTo>
                    <a:pt x="220" y="2019"/>
                  </a:lnTo>
                  <a:lnTo>
                    <a:pt x="253" y="1977"/>
                  </a:lnTo>
                  <a:lnTo>
                    <a:pt x="320" y="1938"/>
                  </a:lnTo>
                  <a:lnTo>
                    <a:pt x="362" y="1887"/>
                  </a:lnTo>
                  <a:lnTo>
                    <a:pt x="300" y="1836"/>
                  </a:lnTo>
                  <a:lnTo>
                    <a:pt x="319" y="1744"/>
                  </a:lnTo>
                  <a:lnTo>
                    <a:pt x="333" y="1687"/>
                  </a:lnTo>
                  <a:lnTo>
                    <a:pt x="311" y="1651"/>
                  </a:lnTo>
                  <a:lnTo>
                    <a:pt x="302" y="1618"/>
                  </a:lnTo>
                  <a:lnTo>
                    <a:pt x="309" y="1577"/>
                  </a:lnTo>
                  <a:lnTo>
                    <a:pt x="224" y="1603"/>
                  </a:lnTo>
                  <a:lnTo>
                    <a:pt x="121" y="1647"/>
                  </a:lnTo>
                  <a:lnTo>
                    <a:pt x="119" y="1595"/>
                  </a:lnTo>
                  <a:lnTo>
                    <a:pt x="111" y="1561"/>
                  </a:lnTo>
                  <a:lnTo>
                    <a:pt x="75" y="1539"/>
                  </a:lnTo>
                  <a:lnTo>
                    <a:pt x="18" y="1536"/>
                  </a:lnTo>
                  <a:lnTo>
                    <a:pt x="510" y="1099"/>
                  </a:lnTo>
                  <a:lnTo>
                    <a:pt x="854" y="828"/>
                  </a:lnTo>
                  <a:lnTo>
                    <a:pt x="933" y="845"/>
                  </a:lnTo>
                  <a:lnTo>
                    <a:pt x="974" y="880"/>
                  </a:lnTo>
                  <a:lnTo>
                    <a:pt x="1022" y="886"/>
                  </a:lnTo>
                  <a:lnTo>
                    <a:pt x="1108" y="856"/>
                  </a:lnTo>
                  <a:lnTo>
                    <a:pt x="1202" y="834"/>
                  </a:lnTo>
                  <a:lnTo>
                    <a:pt x="1272" y="843"/>
                  </a:lnTo>
                  <a:lnTo>
                    <a:pt x="1392" y="812"/>
                  </a:lnTo>
                  <a:lnTo>
                    <a:pt x="1502" y="794"/>
                  </a:lnTo>
                  <a:lnTo>
                    <a:pt x="1503" y="823"/>
                  </a:lnTo>
                  <a:lnTo>
                    <a:pt x="1564" y="807"/>
                  </a:lnTo>
                  <a:lnTo>
                    <a:pt x="1617" y="774"/>
                  </a:lnTo>
                  <a:lnTo>
                    <a:pt x="1644" y="781"/>
                  </a:lnTo>
                  <a:lnTo>
                    <a:pt x="1659" y="845"/>
                  </a:lnTo>
                  <a:lnTo>
                    <a:pt x="1788" y="796"/>
                  </a:lnTo>
                  <a:lnTo>
                    <a:pt x="1732" y="850"/>
                  </a:lnTo>
                  <a:lnTo>
                    <a:pt x="1812" y="839"/>
                  </a:lnTo>
                  <a:lnTo>
                    <a:pt x="1857" y="818"/>
                  </a:lnTo>
                  <a:lnTo>
                    <a:pt x="1917" y="822"/>
                  </a:lnTo>
                  <a:lnTo>
                    <a:pt x="1966" y="852"/>
                  </a:lnTo>
                  <a:lnTo>
                    <a:pt x="2065" y="878"/>
                  </a:lnTo>
                  <a:lnTo>
                    <a:pt x="2127" y="890"/>
                  </a:lnTo>
                  <a:lnTo>
                    <a:pt x="2185" y="886"/>
                  </a:lnTo>
                  <a:lnTo>
                    <a:pt x="2220" y="922"/>
                  </a:lnTo>
                  <a:lnTo>
                    <a:pt x="2105" y="958"/>
                  </a:lnTo>
                  <a:lnTo>
                    <a:pt x="2189" y="974"/>
                  </a:lnTo>
                  <a:lnTo>
                    <a:pt x="2347" y="965"/>
                  </a:lnTo>
                  <a:lnTo>
                    <a:pt x="2407" y="953"/>
                  </a:lnTo>
                  <a:lnTo>
                    <a:pt x="2423" y="997"/>
                  </a:lnTo>
                  <a:lnTo>
                    <a:pt x="2520" y="960"/>
                  </a:lnTo>
                  <a:lnTo>
                    <a:pt x="2494" y="929"/>
                  </a:lnTo>
                  <a:lnTo>
                    <a:pt x="2554" y="904"/>
                  </a:lnTo>
                  <a:lnTo>
                    <a:pt x="2624" y="901"/>
                  </a:lnTo>
                  <a:lnTo>
                    <a:pt x="2675" y="893"/>
                  </a:lnTo>
                  <a:lnTo>
                    <a:pt x="2702" y="911"/>
                  </a:lnTo>
                  <a:lnTo>
                    <a:pt x="2720" y="950"/>
                  </a:lnTo>
                  <a:lnTo>
                    <a:pt x="2787" y="944"/>
                  </a:lnTo>
                  <a:lnTo>
                    <a:pt x="2854" y="977"/>
                  </a:lnTo>
                  <a:lnTo>
                    <a:pt x="2951" y="965"/>
                  </a:lnTo>
                  <a:lnTo>
                    <a:pt x="3030" y="967"/>
                  </a:lnTo>
                  <a:lnTo>
                    <a:pt x="3064" y="922"/>
                  </a:lnTo>
                  <a:lnTo>
                    <a:pt x="3124" y="909"/>
                  </a:lnTo>
                  <a:lnTo>
                    <a:pt x="3188" y="934"/>
                  </a:lnTo>
                  <a:lnTo>
                    <a:pt x="3128" y="1003"/>
                  </a:lnTo>
                  <a:lnTo>
                    <a:pt x="3213" y="945"/>
                  </a:lnTo>
                  <a:lnTo>
                    <a:pt x="3256" y="947"/>
                  </a:lnTo>
                  <a:lnTo>
                    <a:pt x="3344" y="874"/>
                  </a:lnTo>
                  <a:lnTo>
                    <a:pt x="3325" y="830"/>
                  </a:lnTo>
                  <a:lnTo>
                    <a:pt x="3288" y="801"/>
                  </a:lnTo>
                  <a:lnTo>
                    <a:pt x="3365" y="724"/>
                  </a:lnTo>
                  <a:lnTo>
                    <a:pt x="3475" y="674"/>
                  </a:lnTo>
                  <a:lnTo>
                    <a:pt x="3534" y="685"/>
                  </a:lnTo>
                  <a:lnTo>
                    <a:pt x="3559" y="715"/>
                  </a:lnTo>
                  <a:lnTo>
                    <a:pt x="3561" y="794"/>
                  </a:lnTo>
                  <a:lnTo>
                    <a:pt x="3483" y="829"/>
                  </a:lnTo>
                  <a:lnTo>
                    <a:pt x="3571" y="843"/>
                  </a:lnTo>
                  <a:moveTo>
                    <a:pt x="3269" y="871"/>
                  </a:moveTo>
                  <a:lnTo>
                    <a:pt x="3213" y="896"/>
                  </a:lnTo>
                  <a:lnTo>
                    <a:pt x="3159" y="875"/>
                  </a:lnTo>
                  <a:lnTo>
                    <a:pt x="3107" y="882"/>
                  </a:lnTo>
                  <a:lnTo>
                    <a:pt x="3062" y="850"/>
                  </a:lnTo>
                  <a:lnTo>
                    <a:pt x="3131" y="828"/>
                  </a:lnTo>
                  <a:lnTo>
                    <a:pt x="3197" y="797"/>
                  </a:lnTo>
                  <a:lnTo>
                    <a:pt x="3236" y="818"/>
                  </a:lnTo>
                  <a:lnTo>
                    <a:pt x="3257" y="830"/>
                  </a:lnTo>
                  <a:lnTo>
                    <a:pt x="3261" y="844"/>
                  </a:lnTo>
                  <a:lnTo>
                    <a:pt x="3269" y="871"/>
                  </a:lnTo>
                  <a:moveTo>
                    <a:pt x="4250" y="1014"/>
                  </a:moveTo>
                  <a:lnTo>
                    <a:pt x="4184" y="1017"/>
                  </a:lnTo>
                  <a:lnTo>
                    <a:pt x="4195" y="981"/>
                  </a:lnTo>
                  <a:lnTo>
                    <a:pt x="4247" y="940"/>
                  </a:lnTo>
                  <a:lnTo>
                    <a:pt x="4305" y="930"/>
                  </a:lnTo>
                  <a:lnTo>
                    <a:pt x="4334" y="951"/>
                  </a:lnTo>
                  <a:lnTo>
                    <a:pt x="4313" y="982"/>
                  </a:lnTo>
                  <a:lnTo>
                    <a:pt x="4300" y="992"/>
                  </a:lnTo>
                  <a:lnTo>
                    <a:pt x="4250" y="1014"/>
                  </a:lnTo>
                  <a:moveTo>
                    <a:pt x="3649" y="1125"/>
                  </a:moveTo>
                  <a:lnTo>
                    <a:pt x="3636" y="1158"/>
                  </a:lnTo>
                  <a:lnTo>
                    <a:pt x="3673" y="1146"/>
                  </a:lnTo>
                  <a:lnTo>
                    <a:pt x="3692" y="1166"/>
                  </a:lnTo>
                  <a:lnTo>
                    <a:pt x="3737" y="1192"/>
                  </a:lnTo>
                  <a:lnTo>
                    <a:pt x="3787" y="1215"/>
                  </a:lnTo>
                  <a:lnTo>
                    <a:pt x="3768" y="1251"/>
                  </a:lnTo>
                  <a:lnTo>
                    <a:pt x="3814" y="1246"/>
                  </a:lnTo>
                  <a:lnTo>
                    <a:pt x="3839" y="1271"/>
                  </a:lnTo>
                  <a:lnTo>
                    <a:pt x="3772" y="1295"/>
                  </a:lnTo>
                  <a:lnTo>
                    <a:pt x="3693" y="1277"/>
                  </a:lnTo>
                  <a:lnTo>
                    <a:pt x="3684" y="1242"/>
                  </a:lnTo>
                  <a:lnTo>
                    <a:pt x="3599" y="1283"/>
                  </a:lnTo>
                  <a:lnTo>
                    <a:pt x="3489" y="1323"/>
                  </a:lnTo>
                  <a:lnTo>
                    <a:pt x="3500" y="1278"/>
                  </a:lnTo>
                  <a:lnTo>
                    <a:pt x="3416" y="1285"/>
                  </a:lnTo>
                  <a:lnTo>
                    <a:pt x="3493" y="1247"/>
                  </a:lnTo>
                  <a:lnTo>
                    <a:pt x="3543" y="1187"/>
                  </a:lnTo>
                  <a:lnTo>
                    <a:pt x="3612" y="1118"/>
                  </a:lnTo>
                  <a:lnTo>
                    <a:pt x="3649" y="1125"/>
                  </a:lnTo>
                  <a:moveTo>
                    <a:pt x="3684" y="1349"/>
                  </a:moveTo>
                  <a:lnTo>
                    <a:pt x="3588" y="1392"/>
                  </a:lnTo>
                  <a:lnTo>
                    <a:pt x="3547" y="1390"/>
                  </a:lnTo>
                  <a:lnTo>
                    <a:pt x="3548" y="1369"/>
                  </a:lnTo>
                  <a:lnTo>
                    <a:pt x="3615" y="1333"/>
                  </a:lnTo>
                  <a:lnTo>
                    <a:pt x="3695" y="1334"/>
                  </a:lnTo>
                  <a:lnTo>
                    <a:pt x="3684" y="1349"/>
                  </a:lnTo>
                  <a:moveTo>
                    <a:pt x="3812" y="1392"/>
                  </a:moveTo>
                  <a:lnTo>
                    <a:pt x="3764" y="1432"/>
                  </a:lnTo>
                  <a:lnTo>
                    <a:pt x="3741" y="1426"/>
                  </a:lnTo>
                  <a:lnTo>
                    <a:pt x="3740" y="1403"/>
                  </a:lnTo>
                  <a:lnTo>
                    <a:pt x="3746" y="1397"/>
                  </a:lnTo>
                  <a:lnTo>
                    <a:pt x="3783" y="1374"/>
                  </a:lnTo>
                  <a:lnTo>
                    <a:pt x="3807" y="1376"/>
                  </a:lnTo>
                  <a:lnTo>
                    <a:pt x="3812" y="1392"/>
                  </a:lnTo>
                  <a:moveTo>
                    <a:pt x="43" y="2029"/>
                  </a:moveTo>
                  <a:lnTo>
                    <a:pt x="64" y="2040"/>
                  </a:lnTo>
                  <a:lnTo>
                    <a:pt x="130" y="2033"/>
                  </a:lnTo>
                  <a:lnTo>
                    <a:pt x="37" y="2126"/>
                  </a:lnTo>
                  <a:lnTo>
                    <a:pt x="41" y="2192"/>
                  </a:lnTo>
                  <a:lnTo>
                    <a:pt x="15" y="2192"/>
                  </a:lnTo>
                  <a:lnTo>
                    <a:pt x="6" y="2154"/>
                  </a:lnTo>
                  <a:lnTo>
                    <a:pt x="12" y="2116"/>
                  </a:lnTo>
                  <a:lnTo>
                    <a:pt x="0" y="2091"/>
                  </a:lnTo>
                  <a:lnTo>
                    <a:pt x="18" y="2055"/>
                  </a:lnTo>
                  <a:lnTo>
                    <a:pt x="43" y="2029"/>
                  </a:lnTo>
                  <a:moveTo>
                    <a:pt x="4831" y="2315"/>
                  </a:moveTo>
                  <a:lnTo>
                    <a:pt x="4766" y="2387"/>
                  </a:lnTo>
                  <a:lnTo>
                    <a:pt x="4817" y="2359"/>
                  </a:lnTo>
                  <a:lnTo>
                    <a:pt x="4855" y="2377"/>
                  </a:lnTo>
                  <a:lnTo>
                    <a:pt x="4824" y="2406"/>
                  </a:lnTo>
                  <a:lnTo>
                    <a:pt x="4875" y="2429"/>
                  </a:lnTo>
                  <a:lnTo>
                    <a:pt x="4911" y="2409"/>
                  </a:lnTo>
                  <a:lnTo>
                    <a:pt x="4969" y="2434"/>
                  </a:lnTo>
                  <a:lnTo>
                    <a:pt x="4932" y="2495"/>
                  </a:lnTo>
                  <a:lnTo>
                    <a:pt x="4982" y="2481"/>
                  </a:lnTo>
                  <a:lnTo>
                    <a:pt x="4978" y="2525"/>
                  </a:lnTo>
                  <a:lnTo>
                    <a:pt x="4985" y="2577"/>
                  </a:lnTo>
                  <a:lnTo>
                    <a:pt x="4937" y="2650"/>
                  </a:lnTo>
                  <a:lnTo>
                    <a:pt x="4906" y="2653"/>
                  </a:lnTo>
                  <a:lnTo>
                    <a:pt x="4866" y="2637"/>
                  </a:lnTo>
                  <a:lnTo>
                    <a:pt x="4899" y="2569"/>
                  </a:lnTo>
                  <a:lnTo>
                    <a:pt x="4884" y="2559"/>
                  </a:lnTo>
                  <a:lnTo>
                    <a:pt x="4786" y="2631"/>
                  </a:lnTo>
                  <a:lnTo>
                    <a:pt x="4747" y="2628"/>
                  </a:lnTo>
                  <a:lnTo>
                    <a:pt x="4805" y="2589"/>
                  </a:lnTo>
                  <a:lnTo>
                    <a:pt x="4747" y="2569"/>
                  </a:lnTo>
                  <a:lnTo>
                    <a:pt x="4675" y="2574"/>
                  </a:lnTo>
                  <a:lnTo>
                    <a:pt x="4546" y="2571"/>
                  </a:lnTo>
                  <a:lnTo>
                    <a:pt x="4544" y="2546"/>
                  </a:lnTo>
                  <a:lnTo>
                    <a:pt x="4594" y="2517"/>
                  </a:lnTo>
                  <a:lnTo>
                    <a:pt x="4572" y="2494"/>
                  </a:lnTo>
                  <a:lnTo>
                    <a:pt x="4643" y="2444"/>
                  </a:lnTo>
                  <a:lnTo>
                    <a:pt x="4753" y="2312"/>
                  </a:lnTo>
                  <a:lnTo>
                    <a:pt x="4808" y="2265"/>
                  </a:lnTo>
                  <a:lnTo>
                    <a:pt x="4873" y="2237"/>
                  </a:lnTo>
                  <a:lnTo>
                    <a:pt x="4902" y="2241"/>
                  </a:lnTo>
                  <a:lnTo>
                    <a:pt x="4883" y="2263"/>
                  </a:lnTo>
                  <a:lnTo>
                    <a:pt x="4831" y="2315"/>
                  </a:lnTo>
                  <a:moveTo>
                    <a:pt x="326" y="2496"/>
                  </a:moveTo>
                  <a:lnTo>
                    <a:pt x="285" y="2507"/>
                  </a:lnTo>
                  <a:lnTo>
                    <a:pt x="202" y="2469"/>
                  </a:lnTo>
                  <a:lnTo>
                    <a:pt x="202" y="2440"/>
                  </a:lnTo>
                  <a:lnTo>
                    <a:pt x="163" y="2411"/>
                  </a:lnTo>
                  <a:lnTo>
                    <a:pt x="167" y="2387"/>
                  </a:lnTo>
                  <a:lnTo>
                    <a:pt x="110" y="2372"/>
                  </a:lnTo>
                  <a:lnTo>
                    <a:pt x="117" y="2327"/>
                  </a:lnTo>
                  <a:lnTo>
                    <a:pt x="137" y="2308"/>
                  </a:lnTo>
                  <a:lnTo>
                    <a:pt x="192" y="2326"/>
                  </a:lnTo>
                  <a:lnTo>
                    <a:pt x="223" y="2339"/>
                  </a:lnTo>
                  <a:lnTo>
                    <a:pt x="278" y="2347"/>
                  </a:lnTo>
                  <a:lnTo>
                    <a:pt x="281" y="2376"/>
                  </a:lnTo>
                  <a:lnTo>
                    <a:pt x="286" y="2415"/>
                  </a:lnTo>
                  <a:lnTo>
                    <a:pt x="329" y="2450"/>
                  </a:lnTo>
                  <a:lnTo>
                    <a:pt x="326" y="2496"/>
                  </a:lnTo>
                  <a:moveTo>
                    <a:pt x="4418" y="2446"/>
                  </a:moveTo>
                  <a:lnTo>
                    <a:pt x="4385" y="2448"/>
                  </a:lnTo>
                  <a:lnTo>
                    <a:pt x="4309" y="2422"/>
                  </a:lnTo>
                  <a:lnTo>
                    <a:pt x="4262" y="2382"/>
                  </a:lnTo>
                  <a:lnTo>
                    <a:pt x="4287" y="2375"/>
                  </a:lnTo>
                  <a:lnTo>
                    <a:pt x="4366" y="2396"/>
                  </a:lnTo>
                  <a:lnTo>
                    <a:pt x="4421" y="2431"/>
                  </a:lnTo>
                  <a:lnTo>
                    <a:pt x="4418" y="2446"/>
                  </a:lnTo>
                </a:path>
              </a:pathLst>
            </a:custGeom>
            <a:solidFill>
              <a:srgbClr val="CA8D27"/>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36" name="Freeform 37">
              <a:extLst>
                <a:ext uri="{FF2B5EF4-FFF2-40B4-BE49-F238E27FC236}">
                  <a16:creationId xmlns:a16="http://schemas.microsoft.com/office/drawing/2014/main" id="{C3BC1BBB-BBB7-4B89-BC7B-31274F56C69E}"/>
                </a:ext>
              </a:extLst>
            </p:cNvPr>
            <p:cNvSpPr>
              <a:spLocks/>
            </p:cNvSpPr>
            <p:nvPr/>
          </p:nvSpPr>
          <p:spPr bwMode="auto">
            <a:xfrm>
              <a:off x="4762445" y="2218575"/>
              <a:ext cx="84211" cy="51116"/>
            </a:xfrm>
            <a:custGeom>
              <a:avLst/>
              <a:gdLst>
                <a:gd name="T0" fmla="*/ 57 w 71"/>
                <a:gd name="T1" fmla="*/ 6 h 42"/>
                <a:gd name="T2" fmla="*/ 58 w 71"/>
                <a:gd name="T3" fmla="*/ 10 h 42"/>
                <a:gd name="T4" fmla="*/ 56 w 71"/>
                <a:gd name="T5" fmla="*/ 15 h 42"/>
                <a:gd name="T6" fmla="*/ 63 w 71"/>
                <a:gd name="T7" fmla="*/ 19 h 42"/>
                <a:gd name="T8" fmla="*/ 71 w 71"/>
                <a:gd name="T9" fmla="*/ 19 h 42"/>
                <a:gd name="T10" fmla="*/ 71 w 71"/>
                <a:gd name="T11" fmla="*/ 27 h 42"/>
                <a:gd name="T12" fmla="*/ 64 w 71"/>
                <a:gd name="T13" fmla="*/ 31 h 42"/>
                <a:gd name="T14" fmla="*/ 51 w 71"/>
                <a:gd name="T15" fmla="*/ 28 h 42"/>
                <a:gd name="T16" fmla="*/ 48 w 71"/>
                <a:gd name="T17" fmla="*/ 37 h 42"/>
                <a:gd name="T18" fmla="*/ 40 w 71"/>
                <a:gd name="T19" fmla="*/ 37 h 42"/>
                <a:gd name="T20" fmla="*/ 38 w 71"/>
                <a:gd name="T21" fmla="*/ 34 h 42"/>
                <a:gd name="T22" fmla="*/ 29 w 71"/>
                <a:gd name="T23" fmla="*/ 41 h 42"/>
                <a:gd name="T24" fmla="*/ 21 w 71"/>
                <a:gd name="T25" fmla="*/ 42 h 42"/>
                <a:gd name="T26" fmla="*/ 13 w 71"/>
                <a:gd name="T27" fmla="*/ 38 h 42"/>
                <a:gd name="T28" fmla="*/ 8 w 71"/>
                <a:gd name="T29" fmla="*/ 29 h 42"/>
                <a:gd name="T30" fmla="*/ 0 w 71"/>
                <a:gd name="T31" fmla="*/ 32 h 42"/>
                <a:gd name="T32" fmla="*/ 0 w 71"/>
                <a:gd name="T33" fmla="*/ 22 h 42"/>
                <a:gd name="T34" fmla="*/ 11 w 71"/>
                <a:gd name="T35" fmla="*/ 11 h 42"/>
                <a:gd name="T36" fmla="*/ 11 w 71"/>
                <a:gd name="T37" fmla="*/ 6 h 42"/>
                <a:gd name="T38" fmla="*/ 18 w 71"/>
                <a:gd name="T39" fmla="*/ 8 h 42"/>
                <a:gd name="T40" fmla="*/ 22 w 71"/>
                <a:gd name="T41" fmla="*/ 4 h 42"/>
                <a:gd name="T42" fmla="*/ 36 w 71"/>
                <a:gd name="T43" fmla="*/ 4 h 42"/>
                <a:gd name="T44" fmla="*/ 40 w 71"/>
                <a:gd name="T45" fmla="*/ 0 h 42"/>
                <a:gd name="T46" fmla="*/ 57 w 71"/>
                <a:gd name="T4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42">
                  <a:moveTo>
                    <a:pt x="57" y="6"/>
                  </a:moveTo>
                  <a:lnTo>
                    <a:pt x="58" y="10"/>
                  </a:lnTo>
                  <a:lnTo>
                    <a:pt x="56" y="15"/>
                  </a:lnTo>
                  <a:lnTo>
                    <a:pt x="63" y="19"/>
                  </a:lnTo>
                  <a:lnTo>
                    <a:pt x="71" y="19"/>
                  </a:lnTo>
                  <a:lnTo>
                    <a:pt x="71" y="27"/>
                  </a:lnTo>
                  <a:lnTo>
                    <a:pt x="64" y="31"/>
                  </a:lnTo>
                  <a:lnTo>
                    <a:pt x="51" y="28"/>
                  </a:lnTo>
                  <a:lnTo>
                    <a:pt x="48" y="37"/>
                  </a:lnTo>
                  <a:lnTo>
                    <a:pt x="40" y="37"/>
                  </a:lnTo>
                  <a:lnTo>
                    <a:pt x="38" y="34"/>
                  </a:lnTo>
                  <a:lnTo>
                    <a:pt x="29" y="41"/>
                  </a:lnTo>
                  <a:lnTo>
                    <a:pt x="21" y="42"/>
                  </a:lnTo>
                  <a:lnTo>
                    <a:pt x="13" y="38"/>
                  </a:lnTo>
                  <a:lnTo>
                    <a:pt x="8" y="29"/>
                  </a:lnTo>
                  <a:lnTo>
                    <a:pt x="0" y="32"/>
                  </a:lnTo>
                  <a:lnTo>
                    <a:pt x="0" y="22"/>
                  </a:lnTo>
                  <a:lnTo>
                    <a:pt x="11" y="11"/>
                  </a:lnTo>
                  <a:lnTo>
                    <a:pt x="11" y="6"/>
                  </a:lnTo>
                  <a:lnTo>
                    <a:pt x="18" y="8"/>
                  </a:lnTo>
                  <a:lnTo>
                    <a:pt x="22" y="4"/>
                  </a:lnTo>
                  <a:lnTo>
                    <a:pt x="36" y="4"/>
                  </a:lnTo>
                  <a:lnTo>
                    <a:pt x="40" y="0"/>
                  </a:lnTo>
                  <a:lnTo>
                    <a:pt x="57" y="6"/>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37" name="Freeform 38">
              <a:extLst>
                <a:ext uri="{FF2B5EF4-FFF2-40B4-BE49-F238E27FC236}">
                  <a16:creationId xmlns:a16="http://schemas.microsoft.com/office/drawing/2014/main" id="{917FEBC6-8E17-4A07-8EB7-90C561E91498}"/>
                </a:ext>
              </a:extLst>
            </p:cNvPr>
            <p:cNvSpPr>
              <a:spLocks noEditPoints="1"/>
            </p:cNvSpPr>
            <p:nvPr/>
          </p:nvSpPr>
          <p:spPr bwMode="auto">
            <a:xfrm>
              <a:off x="3133993" y="3868895"/>
              <a:ext cx="289398" cy="950517"/>
            </a:xfrm>
            <a:custGeom>
              <a:avLst/>
              <a:gdLst>
                <a:gd name="T0" fmla="*/ 233 w 999"/>
                <a:gd name="T1" fmla="*/ 450 h 3202"/>
                <a:gd name="T2" fmla="*/ 296 w 999"/>
                <a:gd name="T3" fmla="*/ 460 h 3202"/>
                <a:gd name="T4" fmla="*/ 208 w 999"/>
                <a:gd name="T5" fmla="*/ 590 h 3202"/>
                <a:gd name="T6" fmla="*/ 221 w 999"/>
                <a:gd name="T7" fmla="*/ 759 h 3202"/>
                <a:gd name="T8" fmla="*/ 205 w 999"/>
                <a:gd name="T9" fmla="*/ 846 h 3202"/>
                <a:gd name="T10" fmla="*/ 159 w 999"/>
                <a:gd name="T11" fmla="*/ 1003 h 3202"/>
                <a:gd name="T12" fmla="*/ 154 w 999"/>
                <a:gd name="T13" fmla="*/ 1173 h 3202"/>
                <a:gd name="T14" fmla="*/ 239 w 999"/>
                <a:gd name="T15" fmla="*/ 1335 h 3202"/>
                <a:gd name="T16" fmla="*/ 234 w 999"/>
                <a:gd name="T17" fmla="*/ 1496 h 3202"/>
                <a:gd name="T18" fmla="*/ 212 w 999"/>
                <a:gd name="T19" fmla="*/ 1622 h 3202"/>
                <a:gd name="T20" fmla="*/ 275 w 999"/>
                <a:gd name="T21" fmla="*/ 1782 h 3202"/>
                <a:gd name="T22" fmla="*/ 244 w 999"/>
                <a:gd name="T23" fmla="*/ 1888 h 3202"/>
                <a:gd name="T24" fmla="*/ 295 w 999"/>
                <a:gd name="T25" fmla="*/ 2078 h 3202"/>
                <a:gd name="T26" fmla="*/ 319 w 999"/>
                <a:gd name="T27" fmla="*/ 2192 h 3202"/>
                <a:gd name="T28" fmla="*/ 349 w 999"/>
                <a:gd name="T29" fmla="*/ 2259 h 3202"/>
                <a:gd name="T30" fmla="*/ 404 w 999"/>
                <a:gd name="T31" fmla="*/ 2307 h 3202"/>
                <a:gd name="T32" fmla="*/ 404 w 999"/>
                <a:gd name="T33" fmla="*/ 2372 h 3202"/>
                <a:gd name="T34" fmla="*/ 409 w 999"/>
                <a:gd name="T35" fmla="*/ 2554 h 3202"/>
                <a:gd name="T36" fmla="*/ 431 w 999"/>
                <a:gd name="T37" fmla="*/ 2649 h 3202"/>
                <a:gd name="T38" fmla="*/ 436 w 999"/>
                <a:gd name="T39" fmla="*/ 2774 h 3202"/>
                <a:gd name="T40" fmla="*/ 513 w 999"/>
                <a:gd name="T41" fmla="*/ 2798 h 3202"/>
                <a:gd name="T42" fmla="*/ 583 w 999"/>
                <a:gd name="T43" fmla="*/ 2908 h 3202"/>
                <a:gd name="T44" fmla="*/ 808 w 999"/>
                <a:gd name="T45" fmla="*/ 2932 h 3202"/>
                <a:gd name="T46" fmla="*/ 728 w 999"/>
                <a:gd name="T47" fmla="*/ 2952 h 3202"/>
                <a:gd name="T48" fmla="*/ 706 w 999"/>
                <a:gd name="T49" fmla="*/ 3058 h 3202"/>
                <a:gd name="T50" fmla="*/ 596 w 999"/>
                <a:gd name="T51" fmla="*/ 3033 h 3202"/>
                <a:gd name="T52" fmla="*/ 498 w 999"/>
                <a:gd name="T53" fmla="*/ 2976 h 3202"/>
                <a:gd name="T54" fmla="*/ 354 w 999"/>
                <a:gd name="T55" fmla="*/ 2877 h 3202"/>
                <a:gd name="T56" fmla="*/ 296 w 999"/>
                <a:gd name="T57" fmla="*/ 2774 h 3202"/>
                <a:gd name="T58" fmla="*/ 226 w 999"/>
                <a:gd name="T59" fmla="*/ 2552 h 3202"/>
                <a:gd name="T60" fmla="*/ 162 w 999"/>
                <a:gd name="T61" fmla="*/ 2463 h 3202"/>
                <a:gd name="T62" fmla="*/ 173 w 999"/>
                <a:gd name="T63" fmla="*/ 2250 h 3202"/>
                <a:gd name="T64" fmla="*/ 237 w 999"/>
                <a:gd name="T65" fmla="*/ 2105 h 3202"/>
                <a:gd name="T66" fmla="*/ 196 w 999"/>
                <a:gd name="T67" fmla="*/ 2188 h 3202"/>
                <a:gd name="T68" fmla="*/ 132 w 999"/>
                <a:gd name="T69" fmla="*/ 2056 h 3202"/>
                <a:gd name="T70" fmla="*/ 124 w 999"/>
                <a:gd name="T71" fmla="*/ 1842 h 3202"/>
                <a:gd name="T72" fmla="*/ 50 w 999"/>
                <a:gd name="T73" fmla="*/ 1664 h 3202"/>
                <a:gd name="T74" fmla="*/ 88 w 999"/>
                <a:gd name="T75" fmla="*/ 1524 h 3202"/>
                <a:gd name="T76" fmla="*/ 107 w 999"/>
                <a:gd name="T77" fmla="*/ 1262 h 3202"/>
                <a:gd name="T78" fmla="*/ 72 w 999"/>
                <a:gd name="T79" fmla="*/ 1065 h 3202"/>
                <a:gd name="T80" fmla="*/ 68 w 999"/>
                <a:gd name="T81" fmla="*/ 856 h 3202"/>
                <a:gd name="T82" fmla="*/ 52 w 999"/>
                <a:gd name="T83" fmla="*/ 515 h 3202"/>
                <a:gd name="T84" fmla="*/ 28 w 999"/>
                <a:gd name="T85" fmla="*/ 185 h 3202"/>
                <a:gd name="T86" fmla="*/ 36 w 999"/>
                <a:gd name="T87" fmla="*/ 43 h 3202"/>
                <a:gd name="T88" fmla="*/ 93 w 999"/>
                <a:gd name="T89" fmla="*/ 57 h 3202"/>
                <a:gd name="T90" fmla="*/ 152 w 999"/>
                <a:gd name="T91" fmla="*/ 155 h 3202"/>
                <a:gd name="T92" fmla="*/ 189 w 999"/>
                <a:gd name="T93" fmla="*/ 333 h 3202"/>
                <a:gd name="T94" fmla="*/ 893 w 999"/>
                <a:gd name="T95" fmla="*/ 3142 h 3202"/>
                <a:gd name="T96" fmla="*/ 999 w 999"/>
                <a:gd name="T97" fmla="*/ 3144 h 3202"/>
                <a:gd name="T98" fmla="*/ 950 w 999"/>
                <a:gd name="T99" fmla="*/ 3202 h 3202"/>
                <a:gd name="T100" fmla="*/ 878 w 999"/>
                <a:gd name="T101" fmla="*/ 3193 h 3202"/>
                <a:gd name="T102" fmla="*/ 750 w 999"/>
                <a:gd name="T103" fmla="*/ 3157 h 3202"/>
                <a:gd name="T104" fmla="*/ 565 w 999"/>
                <a:gd name="T105" fmla="*/ 3068 h 3202"/>
                <a:gd name="T106" fmla="*/ 497 w 999"/>
                <a:gd name="T107" fmla="*/ 2993 h 3202"/>
                <a:gd name="T108" fmla="*/ 708 w 999"/>
                <a:gd name="T109" fmla="*/ 3077 h 3202"/>
                <a:gd name="T110" fmla="*/ 721 w 999"/>
                <a:gd name="T111" fmla="*/ 2984 h 3202"/>
                <a:gd name="T112" fmla="*/ 816 w 999"/>
                <a:gd name="T113" fmla="*/ 2960 h 3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9" h="3202">
                  <a:moveTo>
                    <a:pt x="189" y="333"/>
                  </a:moveTo>
                  <a:lnTo>
                    <a:pt x="233" y="450"/>
                  </a:lnTo>
                  <a:lnTo>
                    <a:pt x="284" y="439"/>
                  </a:lnTo>
                  <a:lnTo>
                    <a:pt x="296" y="460"/>
                  </a:lnTo>
                  <a:lnTo>
                    <a:pt x="282" y="548"/>
                  </a:lnTo>
                  <a:lnTo>
                    <a:pt x="208" y="590"/>
                  </a:lnTo>
                  <a:lnTo>
                    <a:pt x="231" y="732"/>
                  </a:lnTo>
                  <a:lnTo>
                    <a:pt x="221" y="759"/>
                  </a:lnTo>
                  <a:lnTo>
                    <a:pt x="248" y="793"/>
                  </a:lnTo>
                  <a:lnTo>
                    <a:pt x="205" y="846"/>
                  </a:lnTo>
                  <a:lnTo>
                    <a:pt x="171" y="926"/>
                  </a:lnTo>
                  <a:lnTo>
                    <a:pt x="159" y="1003"/>
                  </a:lnTo>
                  <a:lnTo>
                    <a:pt x="181" y="1085"/>
                  </a:lnTo>
                  <a:lnTo>
                    <a:pt x="154" y="1173"/>
                  </a:lnTo>
                  <a:lnTo>
                    <a:pt x="217" y="1319"/>
                  </a:lnTo>
                  <a:lnTo>
                    <a:pt x="239" y="1335"/>
                  </a:lnTo>
                  <a:lnTo>
                    <a:pt x="256" y="1413"/>
                  </a:lnTo>
                  <a:lnTo>
                    <a:pt x="234" y="1496"/>
                  </a:lnTo>
                  <a:lnTo>
                    <a:pt x="252" y="1566"/>
                  </a:lnTo>
                  <a:lnTo>
                    <a:pt x="212" y="1622"/>
                  </a:lnTo>
                  <a:lnTo>
                    <a:pt x="232" y="1700"/>
                  </a:lnTo>
                  <a:lnTo>
                    <a:pt x="275" y="1782"/>
                  </a:lnTo>
                  <a:lnTo>
                    <a:pt x="242" y="1813"/>
                  </a:lnTo>
                  <a:lnTo>
                    <a:pt x="244" y="1888"/>
                  </a:lnTo>
                  <a:lnTo>
                    <a:pt x="253" y="1975"/>
                  </a:lnTo>
                  <a:lnTo>
                    <a:pt x="295" y="2078"/>
                  </a:lnTo>
                  <a:lnTo>
                    <a:pt x="273" y="2095"/>
                  </a:lnTo>
                  <a:lnTo>
                    <a:pt x="319" y="2192"/>
                  </a:lnTo>
                  <a:lnTo>
                    <a:pt x="360" y="2224"/>
                  </a:lnTo>
                  <a:lnTo>
                    <a:pt x="349" y="2259"/>
                  </a:lnTo>
                  <a:lnTo>
                    <a:pt x="386" y="2276"/>
                  </a:lnTo>
                  <a:lnTo>
                    <a:pt x="404" y="2307"/>
                  </a:lnTo>
                  <a:lnTo>
                    <a:pt x="380" y="2323"/>
                  </a:lnTo>
                  <a:lnTo>
                    <a:pt x="404" y="2372"/>
                  </a:lnTo>
                  <a:lnTo>
                    <a:pt x="418" y="2483"/>
                  </a:lnTo>
                  <a:lnTo>
                    <a:pt x="409" y="2554"/>
                  </a:lnTo>
                  <a:lnTo>
                    <a:pt x="432" y="2596"/>
                  </a:lnTo>
                  <a:lnTo>
                    <a:pt x="431" y="2649"/>
                  </a:lnTo>
                  <a:lnTo>
                    <a:pt x="395" y="2686"/>
                  </a:lnTo>
                  <a:lnTo>
                    <a:pt x="436" y="2774"/>
                  </a:lnTo>
                  <a:lnTo>
                    <a:pt x="471" y="2804"/>
                  </a:lnTo>
                  <a:lnTo>
                    <a:pt x="513" y="2798"/>
                  </a:lnTo>
                  <a:lnTo>
                    <a:pt x="537" y="2860"/>
                  </a:lnTo>
                  <a:lnTo>
                    <a:pt x="583" y="2908"/>
                  </a:lnTo>
                  <a:lnTo>
                    <a:pt x="744" y="2919"/>
                  </a:lnTo>
                  <a:lnTo>
                    <a:pt x="808" y="2932"/>
                  </a:lnTo>
                  <a:lnTo>
                    <a:pt x="751" y="2931"/>
                  </a:lnTo>
                  <a:lnTo>
                    <a:pt x="728" y="2952"/>
                  </a:lnTo>
                  <a:lnTo>
                    <a:pt x="683" y="2981"/>
                  </a:lnTo>
                  <a:lnTo>
                    <a:pt x="706" y="3058"/>
                  </a:lnTo>
                  <a:lnTo>
                    <a:pt x="680" y="3060"/>
                  </a:lnTo>
                  <a:lnTo>
                    <a:pt x="596" y="3033"/>
                  </a:lnTo>
                  <a:lnTo>
                    <a:pt x="498" y="2976"/>
                  </a:lnTo>
                  <a:lnTo>
                    <a:pt x="498" y="2976"/>
                  </a:lnTo>
                  <a:lnTo>
                    <a:pt x="397" y="2929"/>
                  </a:lnTo>
                  <a:lnTo>
                    <a:pt x="354" y="2877"/>
                  </a:lnTo>
                  <a:lnTo>
                    <a:pt x="352" y="2829"/>
                  </a:lnTo>
                  <a:lnTo>
                    <a:pt x="296" y="2774"/>
                  </a:lnTo>
                  <a:lnTo>
                    <a:pt x="230" y="2632"/>
                  </a:lnTo>
                  <a:lnTo>
                    <a:pt x="226" y="2552"/>
                  </a:lnTo>
                  <a:lnTo>
                    <a:pt x="272" y="2488"/>
                  </a:lnTo>
                  <a:lnTo>
                    <a:pt x="162" y="2463"/>
                  </a:lnTo>
                  <a:lnTo>
                    <a:pt x="199" y="2389"/>
                  </a:lnTo>
                  <a:lnTo>
                    <a:pt x="173" y="2250"/>
                  </a:lnTo>
                  <a:lnTo>
                    <a:pt x="258" y="2280"/>
                  </a:lnTo>
                  <a:lnTo>
                    <a:pt x="237" y="2105"/>
                  </a:lnTo>
                  <a:lnTo>
                    <a:pt x="184" y="2083"/>
                  </a:lnTo>
                  <a:lnTo>
                    <a:pt x="196" y="2188"/>
                  </a:lnTo>
                  <a:lnTo>
                    <a:pt x="150" y="2176"/>
                  </a:lnTo>
                  <a:lnTo>
                    <a:pt x="132" y="2056"/>
                  </a:lnTo>
                  <a:lnTo>
                    <a:pt x="109" y="1900"/>
                  </a:lnTo>
                  <a:lnTo>
                    <a:pt x="124" y="1842"/>
                  </a:lnTo>
                  <a:lnTo>
                    <a:pt x="81" y="1759"/>
                  </a:lnTo>
                  <a:lnTo>
                    <a:pt x="50" y="1664"/>
                  </a:lnTo>
                  <a:lnTo>
                    <a:pt x="79" y="1661"/>
                  </a:lnTo>
                  <a:lnTo>
                    <a:pt x="88" y="1524"/>
                  </a:lnTo>
                  <a:lnTo>
                    <a:pt x="105" y="1389"/>
                  </a:lnTo>
                  <a:lnTo>
                    <a:pt x="107" y="1262"/>
                  </a:lnTo>
                  <a:lnTo>
                    <a:pt x="65" y="1135"/>
                  </a:lnTo>
                  <a:lnTo>
                    <a:pt x="72" y="1065"/>
                  </a:lnTo>
                  <a:lnTo>
                    <a:pt x="44" y="960"/>
                  </a:lnTo>
                  <a:lnTo>
                    <a:pt x="68" y="856"/>
                  </a:lnTo>
                  <a:lnTo>
                    <a:pt x="55" y="691"/>
                  </a:lnTo>
                  <a:lnTo>
                    <a:pt x="52" y="515"/>
                  </a:lnTo>
                  <a:lnTo>
                    <a:pt x="50" y="324"/>
                  </a:lnTo>
                  <a:lnTo>
                    <a:pt x="28" y="185"/>
                  </a:lnTo>
                  <a:lnTo>
                    <a:pt x="0" y="65"/>
                  </a:lnTo>
                  <a:lnTo>
                    <a:pt x="36" y="43"/>
                  </a:lnTo>
                  <a:lnTo>
                    <a:pt x="51" y="0"/>
                  </a:lnTo>
                  <a:lnTo>
                    <a:pt x="93" y="57"/>
                  </a:lnTo>
                  <a:lnTo>
                    <a:pt x="110" y="119"/>
                  </a:lnTo>
                  <a:lnTo>
                    <a:pt x="152" y="155"/>
                  </a:lnTo>
                  <a:lnTo>
                    <a:pt x="138" y="237"/>
                  </a:lnTo>
                  <a:lnTo>
                    <a:pt x="189" y="333"/>
                  </a:lnTo>
                  <a:moveTo>
                    <a:pt x="816" y="2960"/>
                  </a:moveTo>
                  <a:lnTo>
                    <a:pt x="893" y="3142"/>
                  </a:lnTo>
                  <a:lnTo>
                    <a:pt x="960" y="3142"/>
                  </a:lnTo>
                  <a:lnTo>
                    <a:pt x="999" y="3144"/>
                  </a:lnTo>
                  <a:lnTo>
                    <a:pt x="992" y="3177"/>
                  </a:lnTo>
                  <a:lnTo>
                    <a:pt x="950" y="3202"/>
                  </a:lnTo>
                  <a:lnTo>
                    <a:pt x="918" y="3200"/>
                  </a:lnTo>
                  <a:lnTo>
                    <a:pt x="878" y="3193"/>
                  </a:lnTo>
                  <a:lnTo>
                    <a:pt x="821" y="3169"/>
                  </a:lnTo>
                  <a:lnTo>
                    <a:pt x="750" y="3157"/>
                  </a:lnTo>
                  <a:lnTo>
                    <a:pt x="650" y="3112"/>
                  </a:lnTo>
                  <a:lnTo>
                    <a:pt x="565" y="3068"/>
                  </a:lnTo>
                  <a:lnTo>
                    <a:pt x="436" y="2976"/>
                  </a:lnTo>
                  <a:lnTo>
                    <a:pt x="497" y="2993"/>
                  </a:lnTo>
                  <a:lnTo>
                    <a:pt x="611" y="3048"/>
                  </a:lnTo>
                  <a:lnTo>
                    <a:pt x="708" y="3077"/>
                  </a:lnTo>
                  <a:lnTo>
                    <a:pt x="724" y="3040"/>
                  </a:lnTo>
                  <a:lnTo>
                    <a:pt x="721" y="2984"/>
                  </a:lnTo>
                  <a:lnTo>
                    <a:pt x="766" y="2950"/>
                  </a:lnTo>
                  <a:lnTo>
                    <a:pt x="816" y="2960"/>
                  </a:lnTo>
                </a:path>
              </a:pathLst>
            </a:custGeom>
            <a:solidFill>
              <a:srgbClr val="083E7A"/>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effectLst/>
                <a:uLnTx/>
                <a:uFillTx/>
                <a:latin typeface="+mj-lt"/>
                <a:cs typeface="Calibri" panose="020F0502020204030204" pitchFamily="34" charset="0"/>
              </a:endParaRPr>
            </a:p>
          </p:txBody>
        </p:sp>
        <p:sp>
          <p:nvSpPr>
            <p:cNvPr id="38" name="Freeform 39">
              <a:extLst>
                <a:ext uri="{FF2B5EF4-FFF2-40B4-BE49-F238E27FC236}">
                  <a16:creationId xmlns:a16="http://schemas.microsoft.com/office/drawing/2014/main" id="{6B77DC30-59F2-49B7-909E-FB69029E4A65}"/>
                </a:ext>
              </a:extLst>
            </p:cNvPr>
            <p:cNvSpPr>
              <a:spLocks/>
            </p:cNvSpPr>
            <p:nvPr/>
          </p:nvSpPr>
          <p:spPr bwMode="auto">
            <a:xfrm>
              <a:off x="6974438" y="2915943"/>
              <a:ext cx="48629" cy="47465"/>
            </a:xfrm>
            <a:custGeom>
              <a:avLst/>
              <a:gdLst>
                <a:gd name="T0" fmla="*/ 33 w 41"/>
                <a:gd name="T1" fmla="*/ 29 h 39"/>
                <a:gd name="T2" fmla="*/ 19 w 41"/>
                <a:gd name="T3" fmla="*/ 39 h 39"/>
                <a:gd name="T4" fmla="*/ 3 w 41"/>
                <a:gd name="T5" fmla="*/ 33 h 39"/>
                <a:gd name="T6" fmla="*/ 0 w 41"/>
                <a:gd name="T7" fmla="*/ 15 h 39"/>
                <a:gd name="T8" fmla="*/ 7 w 41"/>
                <a:gd name="T9" fmla="*/ 6 h 39"/>
                <a:gd name="T10" fmla="*/ 25 w 41"/>
                <a:gd name="T11" fmla="*/ 0 h 39"/>
                <a:gd name="T12" fmla="*/ 36 w 41"/>
                <a:gd name="T13" fmla="*/ 0 h 39"/>
                <a:gd name="T14" fmla="*/ 41 w 41"/>
                <a:gd name="T15" fmla="*/ 8 h 39"/>
                <a:gd name="T16" fmla="*/ 35 w 41"/>
                <a:gd name="T17" fmla="*/ 17 h 39"/>
                <a:gd name="T18" fmla="*/ 33 w 41"/>
                <a:gd name="T19" fmla="*/ 2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39">
                  <a:moveTo>
                    <a:pt x="33" y="29"/>
                  </a:moveTo>
                  <a:lnTo>
                    <a:pt x="19" y="39"/>
                  </a:lnTo>
                  <a:lnTo>
                    <a:pt x="3" y="33"/>
                  </a:lnTo>
                  <a:lnTo>
                    <a:pt x="0" y="15"/>
                  </a:lnTo>
                  <a:lnTo>
                    <a:pt x="7" y="6"/>
                  </a:lnTo>
                  <a:lnTo>
                    <a:pt x="25" y="0"/>
                  </a:lnTo>
                  <a:lnTo>
                    <a:pt x="36" y="0"/>
                  </a:lnTo>
                  <a:lnTo>
                    <a:pt x="41" y="8"/>
                  </a:lnTo>
                  <a:lnTo>
                    <a:pt x="35" y="17"/>
                  </a:lnTo>
                  <a:lnTo>
                    <a:pt x="33" y="29"/>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39" name="Freeform 40">
              <a:extLst>
                <a:ext uri="{FF2B5EF4-FFF2-40B4-BE49-F238E27FC236}">
                  <a16:creationId xmlns:a16="http://schemas.microsoft.com/office/drawing/2014/main" id="{946C9519-E885-4803-BC11-8CA5AA6EC884}"/>
                </a:ext>
              </a:extLst>
            </p:cNvPr>
            <p:cNvSpPr>
              <a:spLocks/>
            </p:cNvSpPr>
            <p:nvPr/>
          </p:nvSpPr>
          <p:spPr bwMode="auto">
            <a:xfrm>
              <a:off x="6128780" y="2081047"/>
              <a:ext cx="1116078" cy="830029"/>
            </a:xfrm>
            <a:custGeom>
              <a:avLst/>
              <a:gdLst>
                <a:gd name="T0" fmla="*/ 872 w 941"/>
                <a:gd name="T1" fmla="*/ 114 h 682"/>
                <a:gd name="T2" fmla="*/ 932 w 941"/>
                <a:gd name="T3" fmla="*/ 118 h 682"/>
                <a:gd name="T4" fmla="*/ 919 w 941"/>
                <a:gd name="T5" fmla="*/ 164 h 682"/>
                <a:gd name="T6" fmla="*/ 928 w 941"/>
                <a:gd name="T7" fmla="*/ 214 h 682"/>
                <a:gd name="T8" fmla="*/ 895 w 941"/>
                <a:gd name="T9" fmla="*/ 232 h 682"/>
                <a:gd name="T10" fmla="*/ 873 w 941"/>
                <a:gd name="T11" fmla="*/ 251 h 682"/>
                <a:gd name="T12" fmla="*/ 825 w 941"/>
                <a:gd name="T13" fmla="*/ 291 h 682"/>
                <a:gd name="T14" fmla="*/ 813 w 941"/>
                <a:gd name="T15" fmla="*/ 265 h 682"/>
                <a:gd name="T16" fmla="*/ 771 w 941"/>
                <a:gd name="T17" fmla="*/ 289 h 682"/>
                <a:gd name="T18" fmla="*/ 781 w 941"/>
                <a:gd name="T19" fmla="*/ 317 h 682"/>
                <a:gd name="T20" fmla="*/ 833 w 941"/>
                <a:gd name="T21" fmla="*/ 325 h 682"/>
                <a:gd name="T22" fmla="*/ 827 w 941"/>
                <a:gd name="T23" fmla="*/ 354 h 682"/>
                <a:gd name="T24" fmla="*/ 849 w 941"/>
                <a:gd name="T25" fmla="*/ 410 h 682"/>
                <a:gd name="T26" fmla="*/ 880 w 941"/>
                <a:gd name="T27" fmla="*/ 466 h 682"/>
                <a:gd name="T28" fmla="*/ 903 w 941"/>
                <a:gd name="T29" fmla="*/ 517 h 682"/>
                <a:gd name="T30" fmla="*/ 871 w 941"/>
                <a:gd name="T31" fmla="*/ 593 h 682"/>
                <a:gd name="T32" fmla="*/ 801 w 941"/>
                <a:gd name="T33" fmla="*/ 642 h 682"/>
                <a:gd name="T34" fmla="*/ 744 w 941"/>
                <a:gd name="T35" fmla="*/ 659 h 682"/>
                <a:gd name="T36" fmla="*/ 727 w 941"/>
                <a:gd name="T37" fmla="*/ 659 h 682"/>
                <a:gd name="T38" fmla="*/ 664 w 941"/>
                <a:gd name="T39" fmla="*/ 642 h 682"/>
                <a:gd name="T40" fmla="*/ 624 w 941"/>
                <a:gd name="T41" fmla="*/ 629 h 682"/>
                <a:gd name="T42" fmla="*/ 576 w 941"/>
                <a:gd name="T43" fmla="*/ 640 h 682"/>
                <a:gd name="T44" fmla="*/ 569 w 941"/>
                <a:gd name="T45" fmla="*/ 649 h 682"/>
                <a:gd name="T46" fmla="*/ 535 w 941"/>
                <a:gd name="T47" fmla="*/ 627 h 682"/>
                <a:gd name="T48" fmla="*/ 494 w 941"/>
                <a:gd name="T49" fmla="*/ 582 h 682"/>
                <a:gd name="T50" fmla="*/ 491 w 941"/>
                <a:gd name="T51" fmla="*/ 527 h 682"/>
                <a:gd name="T52" fmla="*/ 456 w 941"/>
                <a:gd name="T53" fmla="*/ 505 h 682"/>
                <a:gd name="T54" fmla="*/ 401 w 941"/>
                <a:gd name="T55" fmla="*/ 508 h 682"/>
                <a:gd name="T56" fmla="*/ 356 w 941"/>
                <a:gd name="T57" fmla="*/ 520 h 682"/>
                <a:gd name="T58" fmla="*/ 321 w 941"/>
                <a:gd name="T59" fmla="*/ 520 h 682"/>
                <a:gd name="T60" fmla="*/ 253 w 941"/>
                <a:gd name="T61" fmla="*/ 508 h 682"/>
                <a:gd name="T62" fmla="*/ 199 w 941"/>
                <a:gd name="T63" fmla="*/ 478 h 682"/>
                <a:gd name="T64" fmla="*/ 129 w 941"/>
                <a:gd name="T65" fmla="*/ 449 h 682"/>
                <a:gd name="T66" fmla="*/ 120 w 941"/>
                <a:gd name="T67" fmla="*/ 408 h 682"/>
                <a:gd name="T68" fmla="*/ 54 w 941"/>
                <a:gd name="T69" fmla="*/ 342 h 682"/>
                <a:gd name="T70" fmla="*/ 26 w 941"/>
                <a:gd name="T71" fmla="*/ 307 h 682"/>
                <a:gd name="T72" fmla="*/ 3 w 941"/>
                <a:gd name="T73" fmla="*/ 280 h 682"/>
                <a:gd name="T74" fmla="*/ 42 w 941"/>
                <a:gd name="T75" fmla="*/ 264 h 682"/>
                <a:gd name="T76" fmla="*/ 91 w 941"/>
                <a:gd name="T77" fmla="*/ 230 h 682"/>
                <a:gd name="T78" fmla="*/ 68 w 941"/>
                <a:gd name="T79" fmla="*/ 172 h 682"/>
                <a:gd name="T80" fmla="*/ 136 w 941"/>
                <a:gd name="T81" fmla="*/ 130 h 682"/>
                <a:gd name="T82" fmla="*/ 151 w 941"/>
                <a:gd name="T83" fmla="*/ 85 h 682"/>
                <a:gd name="T84" fmla="*/ 213 w 941"/>
                <a:gd name="T85" fmla="*/ 116 h 682"/>
                <a:gd name="T86" fmla="*/ 267 w 941"/>
                <a:gd name="T87" fmla="*/ 168 h 682"/>
                <a:gd name="T88" fmla="*/ 343 w 941"/>
                <a:gd name="T89" fmla="*/ 205 h 682"/>
                <a:gd name="T90" fmla="*/ 433 w 941"/>
                <a:gd name="T91" fmla="*/ 219 h 682"/>
                <a:gd name="T92" fmla="*/ 512 w 941"/>
                <a:gd name="T93" fmla="*/ 241 h 682"/>
                <a:gd name="T94" fmla="*/ 591 w 941"/>
                <a:gd name="T95" fmla="*/ 214 h 682"/>
                <a:gd name="T96" fmla="*/ 590 w 941"/>
                <a:gd name="T97" fmla="*/ 182 h 682"/>
                <a:gd name="T98" fmla="*/ 632 w 941"/>
                <a:gd name="T99" fmla="*/ 164 h 682"/>
                <a:gd name="T100" fmla="*/ 687 w 941"/>
                <a:gd name="T101" fmla="*/ 134 h 682"/>
                <a:gd name="T102" fmla="*/ 659 w 941"/>
                <a:gd name="T103" fmla="*/ 108 h 682"/>
                <a:gd name="T104" fmla="*/ 616 w 941"/>
                <a:gd name="T105" fmla="*/ 107 h 682"/>
                <a:gd name="T106" fmla="*/ 652 w 941"/>
                <a:gd name="T107" fmla="*/ 66 h 682"/>
                <a:gd name="T108" fmla="*/ 642 w 941"/>
                <a:gd name="T109" fmla="*/ 18 h 682"/>
                <a:gd name="T110" fmla="*/ 672 w 941"/>
                <a:gd name="T111" fmla="*/ 0 h 682"/>
                <a:gd name="T112" fmla="*/ 757 w 941"/>
                <a:gd name="T113" fmla="*/ 4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1" h="682">
                  <a:moveTo>
                    <a:pt x="791" y="74"/>
                  </a:moveTo>
                  <a:lnTo>
                    <a:pt x="823" y="80"/>
                  </a:lnTo>
                  <a:lnTo>
                    <a:pt x="852" y="95"/>
                  </a:lnTo>
                  <a:lnTo>
                    <a:pt x="872" y="114"/>
                  </a:lnTo>
                  <a:lnTo>
                    <a:pt x="896" y="114"/>
                  </a:lnTo>
                  <a:lnTo>
                    <a:pt x="905" y="106"/>
                  </a:lnTo>
                  <a:lnTo>
                    <a:pt x="927" y="100"/>
                  </a:lnTo>
                  <a:lnTo>
                    <a:pt x="932" y="118"/>
                  </a:lnTo>
                  <a:lnTo>
                    <a:pt x="930" y="126"/>
                  </a:lnTo>
                  <a:lnTo>
                    <a:pt x="940" y="148"/>
                  </a:lnTo>
                  <a:lnTo>
                    <a:pt x="941" y="168"/>
                  </a:lnTo>
                  <a:lnTo>
                    <a:pt x="919" y="164"/>
                  </a:lnTo>
                  <a:lnTo>
                    <a:pt x="909" y="171"/>
                  </a:lnTo>
                  <a:lnTo>
                    <a:pt x="924" y="189"/>
                  </a:lnTo>
                  <a:lnTo>
                    <a:pt x="936" y="213"/>
                  </a:lnTo>
                  <a:lnTo>
                    <a:pt x="928" y="214"/>
                  </a:lnTo>
                  <a:lnTo>
                    <a:pt x="934" y="224"/>
                  </a:lnTo>
                  <a:lnTo>
                    <a:pt x="916" y="212"/>
                  </a:lnTo>
                  <a:lnTo>
                    <a:pt x="916" y="223"/>
                  </a:lnTo>
                  <a:lnTo>
                    <a:pt x="895" y="232"/>
                  </a:lnTo>
                  <a:lnTo>
                    <a:pt x="904" y="243"/>
                  </a:lnTo>
                  <a:lnTo>
                    <a:pt x="889" y="243"/>
                  </a:lnTo>
                  <a:lnTo>
                    <a:pt x="877" y="236"/>
                  </a:lnTo>
                  <a:lnTo>
                    <a:pt x="873" y="251"/>
                  </a:lnTo>
                  <a:lnTo>
                    <a:pt x="861" y="262"/>
                  </a:lnTo>
                  <a:lnTo>
                    <a:pt x="853" y="275"/>
                  </a:lnTo>
                  <a:lnTo>
                    <a:pt x="833" y="281"/>
                  </a:lnTo>
                  <a:lnTo>
                    <a:pt x="825" y="291"/>
                  </a:lnTo>
                  <a:lnTo>
                    <a:pt x="809" y="296"/>
                  </a:lnTo>
                  <a:lnTo>
                    <a:pt x="814" y="287"/>
                  </a:lnTo>
                  <a:lnTo>
                    <a:pt x="806" y="279"/>
                  </a:lnTo>
                  <a:lnTo>
                    <a:pt x="813" y="265"/>
                  </a:lnTo>
                  <a:lnTo>
                    <a:pt x="799" y="254"/>
                  </a:lnTo>
                  <a:lnTo>
                    <a:pt x="788" y="261"/>
                  </a:lnTo>
                  <a:lnTo>
                    <a:pt x="776" y="275"/>
                  </a:lnTo>
                  <a:lnTo>
                    <a:pt x="771" y="289"/>
                  </a:lnTo>
                  <a:lnTo>
                    <a:pt x="755" y="290"/>
                  </a:lnTo>
                  <a:lnTo>
                    <a:pt x="751" y="299"/>
                  </a:lnTo>
                  <a:lnTo>
                    <a:pt x="766" y="313"/>
                  </a:lnTo>
                  <a:lnTo>
                    <a:pt x="781" y="317"/>
                  </a:lnTo>
                  <a:lnTo>
                    <a:pt x="786" y="326"/>
                  </a:lnTo>
                  <a:lnTo>
                    <a:pt x="802" y="332"/>
                  </a:lnTo>
                  <a:lnTo>
                    <a:pt x="815" y="317"/>
                  </a:lnTo>
                  <a:lnTo>
                    <a:pt x="833" y="325"/>
                  </a:lnTo>
                  <a:lnTo>
                    <a:pt x="845" y="326"/>
                  </a:lnTo>
                  <a:lnTo>
                    <a:pt x="852" y="337"/>
                  </a:lnTo>
                  <a:lnTo>
                    <a:pt x="830" y="343"/>
                  </a:lnTo>
                  <a:lnTo>
                    <a:pt x="827" y="354"/>
                  </a:lnTo>
                  <a:lnTo>
                    <a:pt x="815" y="364"/>
                  </a:lnTo>
                  <a:lnTo>
                    <a:pt x="811" y="378"/>
                  </a:lnTo>
                  <a:lnTo>
                    <a:pt x="834" y="390"/>
                  </a:lnTo>
                  <a:lnTo>
                    <a:pt x="849" y="410"/>
                  </a:lnTo>
                  <a:lnTo>
                    <a:pt x="867" y="429"/>
                  </a:lnTo>
                  <a:lnTo>
                    <a:pt x="884" y="445"/>
                  </a:lnTo>
                  <a:lnTo>
                    <a:pt x="889" y="461"/>
                  </a:lnTo>
                  <a:lnTo>
                    <a:pt x="880" y="466"/>
                  </a:lnTo>
                  <a:lnTo>
                    <a:pt x="888" y="477"/>
                  </a:lnTo>
                  <a:lnTo>
                    <a:pt x="900" y="484"/>
                  </a:lnTo>
                  <a:lnTo>
                    <a:pt x="903" y="501"/>
                  </a:lnTo>
                  <a:lnTo>
                    <a:pt x="903" y="517"/>
                  </a:lnTo>
                  <a:lnTo>
                    <a:pt x="894" y="519"/>
                  </a:lnTo>
                  <a:lnTo>
                    <a:pt x="888" y="541"/>
                  </a:lnTo>
                  <a:lnTo>
                    <a:pt x="881" y="569"/>
                  </a:lnTo>
                  <a:lnTo>
                    <a:pt x="871" y="593"/>
                  </a:lnTo>
                  <a:lnTo>
                    <a:pt x="851" y="613"/>
                  </a:lnTo>
                  <a:lnTo>
                    <a:pt x="830" y="630"/>
                  </a:lnTo>
                  <a:lnTo>
                    <a:pt x="810" y="632"/>
                  </a:lnTo>
                  <a:lnTo>
                    <a:pt x="801" y="642"/>
                  </a:lnTo>
                  <a:lnTo>
                    <a:pt x="793" y="635"/>
                  </a:lnTo>
                  <a:lnTo>
                    <a:pt x="785" y="645"/>
                  </a:lnTo>
                  <a:lnTo>
                    <a:pt x="762" y="656"/>
                  </a:lnTo>
                  <a:lnTo>
                    <a:pt x="744" y="659"/>
                  </a:lnTo>
                  <a:lnTo>
                    <a:pt x="742" y="681"/>
                  </a:lnTo>
                  <a:lnTo>
                    <a:pt x="732" y="682"/>
                  </a:lnTo>
                  <a:lnTo>
                    <a:pt x="725" y="667"/>
                  </a:lnTo>
                  <a:lnTo>
                    <a:pt x="727" y="659"/>
                  </a:lnTo>
                  <a:lnTo>
                    <a:pt x="702" y="652"/>
                  </a:lnTo>
                  <a:lnTo>
                    <a:pt x="694" y="656"/>
                  </a:lnTo>
                  <a:lnTo>
                    <a:pt x="675" y="650"/>
                  </a:lnTo>
                  <a:lnTo>
                    <a:pt x="664" y="642"/>
                  </a:lnTo>
                  <a:lnTo>
                    <a:pt x="665" y="630"/>
                  </a:lnTo>
                  <a:lnTo>
                    <a:pt x="648" y="626"/>
                  </a:lnTo>
                  <a:lnTo>
                    <a:pt x="638" y="618"/>
                  </a:lnTo>
                  <a:lnTo>
                    <a:pt x="624" y="629"/>
                  </a:lnTo>
                  <a:lnTo>
                    <a:pt x="608" y="632"/>
                  </a:lnTo>
                  <a:lnTo>
                    <a:pt x="593" y="632"/>
                  </a:lnTo>
                  <a:lnTo>
                    <a:pt x="585" y="637"/>
                  </a:lnTo>
                  <a:lnTo>
                    <a:pt x="576" y="640"/>
                  </a:lnTo>
                  <a:lnTo>
                    <a:pt x="583" y="663"/>
                  </a:lnTo>
                  <a:lnTo>
                    <a:pt x="573" y="663"/>
                  </a:lnTo>
                  <a:lnTo>
                    <a:pt x="571" y="658"/>
                  </a:lnTo>
                  <a:lnTo>
                    <a:pt x="569" y="649"/>
                  </a:lnTo>
                  <a:lnTo>
                    <a:pt x="557" y="656"/>
                  </a:lnTo>
                  <a:lnTo>
                    <a:pt x="548" y="652"/>
                  </a:lnTo>
                  <a:lnTo>
                    <a:pt x="533" y="644"/>
                  </a:lnTo>
                  <a:lnTo>
                    <a:pt x="535" y="627"/>
                  </a:lnTo>
                  <a:lnTo>
                    <a:pt x="523" y="623"/>
                  </a:lnTo>
                  <a:lnTo>
                    <a:pt x="515" y="604"/>
                  </a:lnTo>
                  <a:lnTo>
                    <a:pt x="497" y="607"/>
                  </a:lnTo>
                  <a:lnTo>
                    <a:pt x="494" y="582"/>
                  </a:lnTo>
                  <a:lnTo>
                    <a:pt x="507" y="565"/>
                  </a:lnTo>
                  <a:lnTo>
                    <a:pt x="504" y="548"/>
                  </a:lnTo>
                  <a:lnTo>
                    <a:pt x="500" y="532"/>
                  </a:lnTo>
                  <a:lnTo>
                    <a:pt x="491" y="527"/>
                  </a:lnTo>
                  <a:lnTo>
                    <a:pt x="482" y="515"/>
                  </a:lnTo>
                  <a:lnTo>
                    <a:pt x="472" y="516"/>
                  </a:lnTo>
                  <a:lnTo>
                    <a:pt x="452" y="513"/>
                  </a:lnTo>
                  <a:lnTo>
                    <a:pt x="456" y="505"/>
                  </a:lnTo>
                  <a:lnTo>
                    <a:pt x="445" y="492"/>
                  </a:lnTo>
                  <a:lnTo>
                    <a:pt x="434" y="500"/>
                  </a:lnTo>
                  <a:lnTo>
                    <a:pt x="418" y="495"/>
                  </a:lnTo>
                  <a:lnTo>
                    <a:pt x="401" y="508"/>
                  </a:lnTo>
                  <a:lnTo>
                    <a:pt x="389" y="524"/>
                  </a:lnTo>
                  <a:lnTo>
                    <a:pt x="375" y="527"/>
                  </a:lnTo>
                  <a:lnTo>
                    <a:pt x="366" y="521"/>
                  </a:lnTo>
                  <a:lnTo>
                    <a:pt x="356" y="520"/>
                  </a:lnTo>
                  <a:lnTo>
                    <a:pt x="343" y="516"/>
                  </a:lnTo>
                  <a:lnTo>
                    <a:pt x="334" y="521"/>
                  </a:lnTo>
                  <a:lnTo>
                    <a:pt x="326" y="536"/>
                  </a:lnTo>
                  <a:lnTo>
                    <a:pt x="321" y="520"/>
                  </a:lnTo>
                  <a:lnTo>
                    <a:pt x="311" y="524"/>
                  </a:lnTo>
                  <a:lnTo>
                    <a:pt x="290" y="522"/>
                  </a:lnTo>
                  <a:lnTo>
                    <a:pt x="269" y="517"/>
                  </a:lnTo>
                  <a:lnTo>
                    <a:pt x="253" y="508"/>
                  </a:lnTo>
                  <a:lnTo>
                    <a:pt x="238" y="504"/>
                  </a:lnTo>
                  <a:lnTo>
                    <a:pt x="230" y="494"/>
                  </a:lnTo>
                  <a:lnTo>
                    <a:pt x="219" y="491"/>
                  </a:lnTo>
                  <a:lnTo>
                    <a:pt x="199" y="478"/>
                  </a:lnTo>
                  <a:lnTo>
                    <a:pt x="183" y="472"/>
                  </a:lnTo>
                  <a:lnTo>
                    <a:pt x="177" y="476"/>
                  </a:lnTo>
                  <a:lnTo>
                    <a:pt x="149" y="462"/>
                  </a:lnTo>
                  <a:lnTo>
                    <a:pt x="129" y="449"/>
                  </a:lnTo>
                  <a:lnTo>
                    <a:pt x="119" y="426"/>
                  </a:lnTo>
                  <a:lnTo>
                    <a:pt x="132" y="429"/>
                  </a:lnTo>
                  <a:lnTo>
                    <a:pt x="130" y="418"/>
                  </a:lnTo>
                  <a:lnTo>
                    <a:pt x="120" y="408"/>
                  </a:lnTo>
                  <a:lnTo>
                    <a:pt x="118" y="391"/>
                  </a:lnTo>
                  <a:lnTo>
                    <a:pt x="93" y="366"/>
                  </a:lnTo>
                  <a:lnTo>
                    <a:pt x="63" y="358"/>
                  </a:lnTo>
                  <a:lnTo>
                    <a:pt x="54" y="342"/>
                  </a:lnTo>
                  <a:lnTo>
                    <a:pt x="38" y="333"/>
                  </a:lnTo>
                  <a:lnTo>
                    <a:pt x="34" y="327"/>
                  </a:lnTo>
                  <a:lnTo>
                    <a:pt x="28" y="315"/>
                  </a:lnTo>
                  <a:lnTo>
                    <a:pt x="26" y="307"/>
                  </a:lnTo>
                  <a:lnTo>
                    <a:pt x="15" y="302"/>
                  </a:lnTo>
                  <a:lnTo>
                    <a:pt x="9" y="304"/>
                  </a:lnTo>
                  <a:lnTo>
                    <a:pt x="0" y="285"/>
                  </a:lnTo>
                  <a:lnTo>
                    <a:pt x="3" y="280"/>
                  </a:lnTo>
                  <a:lnTo>
                    <a:pt x="0" y="276"/>
                  </a:lnTo>
                  <a:lnTo>
                    <a:pt x="13" y="266"/>
                  </a:lnTo>
                  <a:lnTo>
                    <a:pt x="23" y="262"/>
                  </a:lnTo>
                  <a:lnTo>
                    <a:pt x="42" y="264"/>
                  </a:lnTo>
                  <a:lnTo>
                    <a:pt x="44" y="252"/>
                  </a:lnTo>
                  <a:lnTo>
                    <a:pt x="65" y="249"/>
                  </a:lnTo>
                  <a:lnTo>
                    <a:pt x="68" y="241"/>
                  </a:lnTo>
                  <a:lnTo>
                    <a:pt x="91" y="230"/>
                  </a:lnTo>
                  <a:lnTo>
                    <a:pt x="92" y="225"/>
                  </a:lnTo>
                  <a:lnTo>
                    <a:pt x="87" y="213"/>
                  </a:lnTo>
                  <a:lnTo>
                    <a:pt x="96" y="208"/>
                  </a:lnTo>
                  <a:lnTo>
                    <a:pt x="68" y="172"/>
                  </a:lnTo>
                  <a:lnTo>
                    <a:pt x="98" y="164"/>
                  </a:lnTo>
                  <a:lnTo>
                    <a:pt x="104" y="160"/>
                  </a:lnTo>
                  <a:lnTo>
                    <a:pt x="101" y="123"/>
                  </a:lnTo>
                  <a:lnTo>
                    <a:pt x="136" y="130"/>
                  </a:lnTo>
                  <a:lnTo>
                    <a:pt x="141" y="121"/>
                  </a:lnTo>
                  <a:lnTo>
                    <a:pt x="133" y="100"/>
                  </a:lnTo>
                  <a:lnTo>
                    <a:pt x="146" y="98"/>
                  </a:lnTo>
                  <a:lnTo>
                    <a:pt x="151" y="85"/>
                  </a:lnTo>
                  <a:lnTo>
                    <a:pt x="157" y="83"/>
                  </a:lnTo>
                  <a:lnTo>
                    <a:pt x="168" y="97"/>
                  </a:lnTo>
                  <a:lnTo>
                    <a:pt x="186" y="108"/>
                  </a:lnTo>
                  <a:lnTo>
                    <a:pt x="213" y="116"/>
                  </a:lnTo>
                  <a:lnTo>
                    <a:pt x="232" y="132"/>
                  </a:lnTo>
                  <a:lnTo>
                    <a:pt x="236" y="156"/>
                  </a:lnTo>
                  <a:lnTo>
                    <a:pt x="246" y="165"/>
                  </a:lnTo>
                  <a:lnTo>
                    <a:pt x="267" y="168"/>
                  </a:lnTo>
                  <a:lnTo>
                    <a:pt x="290" y="171"/>
                  </a:lnTo>
                  <a:lnTo>
                    <a:pt x="316" y="184"/>
                  </a:lnTo>
                  <a:lnTo>
                    <a:pt x="327" y="186"/>
                  </a:lnTo>
                  <a:lnTo>
                    <a:pt x="343" y="205"/>
                  </a:lnTo>
                  <a:lnTo>
                    <a:pt x="358" y="217"/>
                  </a:lnTo>
                  <a:lnTo>
                    <a:pt x="376" y="217"/>
                  </a:lnTo>
                  <a:lnTo>
                    <a:pt x="412" y="222"/>
                  </a:lnTo>
                  <a:lnTo>
                    <a:pt x="433" y="219"/>
                  </a:lnTo>
                  <a:lnTo>
                    <a:pt x="451" y="222"/>
                  </a:lnTo>
                  <a:lnTo>
                    <a:pt x="481" y="234"/>
                  </a:lnTo>
                  <a:lnTo>
                    <a:pt x="502" y="234"/>
                  </a:lnTo>
                  <a:lnTo>
                    <a:pt x="512" y="241"/>
                  </a:lnTo>
                  <a:lnTo>
                    <a:pt x="527" y="230"/>
                  </a:lnTo>
                  <a:lnTo>
                    <a:pt x="550" y="222"/>
                  </a:lnTo>
                  <a:lnTo>
                    <a:pt x="575" y="222"/>
                  </a:lnTo>
                  <a:lnTo>
                    <a:pt x="591" y="214"/>
                  </a:lnTo>
                  <a:lnTo>
                    <a:pt x="598" y="203"/>
                  </a:lnTo>
                  <a:lnTo>
                    <a:pt x="606" y="196"/>
                  </a:lnTo>
                  <a:lnTo>
                    <a:pt x="600" y="190"/>
                  </a:lnTo>
                  <a:lnTo>
                    <a:pt x="590" y="182"/>
                  </a:lnTo>
                  <a:lnTo>
                    <a:pt x="592" y="169"/>
                  </a:lnTo>
                  <a:lnTo>
                    <a:pt x="602" y="171"/>
                  </a:lnTo>
                  <a:lnTo>
                    <a:pt x="621" y="175"/>
                  </a:lnTo>
                  <a:lnTo>
                    <a:pt x="632" y="164"/>
                  </a:lnTo>
                  <a:lnTo>
                    <a:pt x="653" y="156"/>
                  </a:lnTo>
                  <a:lnTo>
                    <a:pt x="657" y="142"/>
                  </a:lnTo>
                  <a:lnTo>
                    <a:pt x="665" y="137"/>
                  </a:lnTo>
                  <a:lnTo>
                    <a:pt x="687" y="134"/>
                  </a:lnTo>
                  <a:lnTo>
                    <a:pt x="702" y="136"/>
                  </a:lnTo>
                  <a:lnTo>
                    <a:pt x="699" y="129"/>
                  </a:lnTo>
                  <a:lnTo>
                    <a:pt x="676" y="115"/>
                  </a:lnTo>
                  <a:lnTo>
                    <a:pt x="659" y="108"/>
                  </a:lnTo>
                  <a:lnTo>
                    <a:pt x="651" y="116"/>
                  </a:lnTo>
                  <a:lnTo>
                    <a:pt x="633" y="112"/>
                  </a:lnTo>
                  <a:lnTo>
                    <a:pt x="625" y="115"/>
                  </a:lnTo>
                  <a:lnTo>
                    <a:pt x="616" y="107"/>
                  </a:lnTo>
                  <a:lnTo>
                    <a:pt x="615" y="87"/>
                  </a:lnTo>
                  <a:lnTo>
                    <a:pt x="613" y="71"/>
                  </a:lnTo>
                  <a:lnTo>
                    <a:pt x="638" y="79"/>
                  </a:lnTo>
                  <a:lnTo>
                    <a:pt x="652" y="66"/>
                  </a:lnTo>
                  <a:lnTo>
                    <a:pt x="646" y="57"/>
                  </a:lnTo>
                  <a:lnTo>
                    <a:pt x="646" y="36"/>
                  </a:lnTo>
                  <a:lnTo>
                    <a:pt x="650" y="30"/>
                  </a:lnTo>
                  <a:lnTo>
                    <a:pt x="642" y="18"/>
                  </a:lnTo>
                  <a:lnTo>
                    <a:pt x="630" y="14"/>
                  </a:lnTo>
                  <a:lnTo>
                    <a:pt x="635" y="4"/>
                  </a:lnTo>
                  <a:lnTo>
                    <a:pt x="652" y="0"/>
                  </a:lnTo>
                  <a:lnTo>
                    <a:pt x="672" y="0"/>
                  </a:lnTo>
                  <a:lnTo>
                    <a:pt x="700" y="5"/>
                  </a:lnTo>
                  <a:lnTo>
                    <a:pt x="719" y="13"/>
                  </a:lnTo>
                  <a:lnTo>
                    <a:pt x="744" y="33"/>
                  </a:lnTo>
                  <a:lnTo>
                    <a:pt x="757" y="42"/>
                  </a:lnTo>
                  <a:lnTo>
                    <a:pt x="771" y="54"/>
                  </a:lnTo>
                  <a:lnTo>
                    <a:pt x="791" y="74"/>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40" name="Freeform 41">
              <a:extLst>
                <a:ext uri="{FF2B5EF4-FFF2-40B4-BE49-F238E27FC236}">
                  <a16:creationId xmlns:a16="http://schemas.microsoft.com/office/drawing/2014/main" id="{B732859F-32F7-47CF-83A9-E88F2A3AFE0B}"/>
                </a:ext>
              </a:extLst>
            </p:cNvPr>
            <p:cNvSpPr>
              <a:spLocks/>
            </p:cNvSpPr>
            <p:nvPr/>
          </p:nvSpPr>
          <p:spPr bwMode="auto">
            <a:xfrm>
              <a:off x="4458815" y="3158138"/>
              <a:ext cx="130466" cy="155783"/>
            </a:xfrm>
            <a:custGeom>
              <a:avLst/>
              <a:gdLst>
                <a:gd name="T0" fmla="*/ 105 w 110"/>
                <a:gd name="T1" fmla="*/ 115 h 128"/>
                <a:gd name="T2" fmla="*/ 97 w 110"/>
                <a:gd name="T3" fmla="*/ 115 h 128"/>
                <a:gd name="T4" fmla="*/ 84 w 110"/>
                <a:gd name="T5" fmla="*/ 111 h 128"/>
                <a:gd name="T6" fmla="*/ 72 w 110"/>
                <a:gd name="T7" fmla="*/ 111 h 128"/>
                <a:gd name="T8" fmla="*/ 50 w 110"/>
                <a:gd name="T9" fmla="*/ 115 h 128"/>
                <a:gd name="T10" fmla="*/ 37 w 110"/>
                <a:gd name="T11" fmla="*/ 121 h 128"/>
                <a:gd name="T12" fmla="*/ 19 w 110"/>
                <a:gd name="T13" fmla="*/ 128 h 128"/>
                <a:gd name="T14" fmla="*/ 16 w 110"/>
                <a:gd name="T15" fmla="*/ 128 h 128"/>
                <a:gd name="T16" fmla="*/ 17 w 110"/>
                <a:gd name="T17" fmla="*/ 111 h 128"/>
                <a:gd name="T18" fmla="*/ 19 w 110"/>
                <a:gd name="T19" fmla="*/ 108 h 128"/>
                <a:gd name="T20" fmla="*/ 18 w 110"/>
                <a:gd name="T21" fmla="*/ 100 h 128"/>
                <a:gd name="T22" fmla="*/ 11 w 110"/>
                <a:gd name="T23" fmla="*/ 91 h 128"/>
                <a:gd name="T24" fmla="*/ 5 w 110"/>
                <a:gd name="T25" fmla="*/ 90 h 128"/>
                <a:gd name="T26" fmla="*/ 0 w 110"/>
                <a:gd name="T27" fmla="*/ 84 h 128"/>
                <a:gd name="T28" fmla="*/ 3 w 110"/>
                <a:gd name="T29" fmla="*/ 75 h 128"/>
                <a:gd name="T30" fmla="*/ 2 w 110"/>
                <a:gd name="T31" fmla="*/ 65 h 128"/>
                <a:gd name="T32" fmla="*/ 3 w 110"/>
                <a:gd name="T33" fmla="*/ 59 h 128"/>
                <a:gd name="T34" fmla="*/ 6 w 110"/>
                <a:gd name="T35" fmla="*/ 59 h 128"/>
                <a:gd name="T36" fmla="*/ 7 w 110"/>
                <a:gd name="T37" fmla="*/ 50 h 128"/>
                <a:gd name="T38" fmla="*/ 5 w 110"/>
                <a:gd name="T39" fmla="*/ 46 h 128"/>
                <a:gd name="T40" fmla="*/ 7 w 110"/>
                <a:gd name="T41" fmla="*/ 43 h 128"/>
                <a:gd name="T42" fmla="*/ 14 w 110"/>
                <a:gd name="T43" fmla="*/ 40 h 128"/>
                <a:gd name="T44" fmla="*/ 9 w 110"/>
                <a:gd name="T45" fmla="*/ 24 h 128"/>
                <a:gd name="T46" fmla="*/ 5 w 110"/>
                <a:gd name="T47" fmla="*/ 15 h 128"/>
                <a:gd name="T48" fmla="*/ 7 w 110"/>
                <a:gd name="T49" fmla="*/ 8 h 128"/>
                <a:gd name="T50" fmla="*/ 11 w 110"/>
                <a:gd name="T51" fmla="*/ 6 h 128"/>
                <a:gd name="T52" fmla="*/ 13 w 110"/>
                <a:gd name="T53" fmla="*/ 5 h 128"/>
                <a:gd name="T54" fmla="*/ 18 w 110"/>
                <a:gd name="T55" fmla="*/ 7 h 128"/>
                <a:gd name="T56" fmla="*/ 32 w 110"/>
                <a:gd name="T57" fmla="*/ 8 h 128"/>
                <a:gd name="T58" fmla="*/ 35 w 110"/>
                <a:gd name="T59" fmla="*/ 2 h 128"/>
                <a:gd name="T60" fmla="*/ 39 w 110"/>
                <a:gd name="T61" fmla="*/ 2 h 128"/>
                <a:gd name="T62" fmla="*/ 44 w 110"/>
                <a:gd name="T63" fmla="*/ 0 h 128"/>
                <a:gd name="T64" fmla="*/ 47 w 110"/>
                <a:gd name="T65" fmla="*/ 9 h 128"/>
                <a:gd name="T66" fmla="*/ 51 w 110"/>
                <a:gd name="T67" fmla="*/ 6 h 128"/>
                <a:gd name="T68" fmla="*/ 58 w 110"/>
                <a:gd name="T69" fmla="*/ 3 h 128"/>
                <a:gd name="T70" fmla="*/ 67 w 110"/>
                <a:gd name="T71" fmla="*/ 7 h 128"/>
                <a:gd name="T72" fmla="*/ 70 w 110"/>
                <a:gd name="T73" fmla="*/ 14 h 128"/>
                <a:gd name="T74" fmla="*/ 78 w 110"/>
                <a:gd name="T75" fmla="*/ 19 h 128"/>
                <a:gd name="T76" fmla="*/ 85 w 110"/>
                <a:gd name="T77" fmla="*/ 14 h 128"/>
                <a:gd name="T78" fmla="*/ 93 w 110"/>
                <a:gd name="T79" fmla="*/ 13 h 128"/>
                <a:gd name="T80" fmla="*/ 106 w 110"/>
                <a:gd name="T81" fmla="*/ 18 h 128"/>
                <a:gd name="T82" fmla="*/ 110 w 110"/>
                <a:gd name="T83" fmla="*/ 48 h 128"/>
                <a:gd name="T84" fmla="*/ 103 w 110"/>
                <a:gd name="T85" fmla="*/ 65 h 128"/>
                <a:gd name="T86" fmla="*/ 98 w 110"/>
                <a:gd name="T87" fmla="*/ 88 h 128"/>
                <a:gd name="T88" fmla="*/ 106 w 110"/>
                <a:gd name="T89" fmla="*/ 107 h 128"/>
                <a:gd name="T90" fmla="*/ 105 w 110"/>
                <a:gd name="T91"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0" h="128">
                  <a:moveTo>
                    <a:pt x="105" y="115"/>
                  </a:moveTo>
                  <a:lnTo>
                    <a:pt x="97" y="115"/>
                  </a:lnTo>
                  <a:lnTo>
                    <a:pt x="84" y="111"/>
                  </a:lnTo>
                  <a:lnTo>
                    <a:pt x="72" y="111"/>
                  </a:lnTo>
                  <a:lnTo>
                    <a:pt x="50" y="115"/>
                  </a:lnTo>
                  <a:lnTo>
                    <a:pt x="37" y="121"/>
                  </a:lnTo>
                  <a:lnTo>
                    <a:pt x="19" y="128"/>
                  </a:lnTo>
                  <a:lnTo>
                    <a:pt x="16" y="128"/>
                  </a:lnTo>
                  <a:lnTo>
                    <a:pt x="17" y="111"/>
                  </a:lnTo>
                  <a:lnTo>
                    <a:pt x="19" y="108"/>
                  </a:lnTo>
                  <a:lnTo>
                    <a:pt x="18" y="100"/>
                  </a:lnTo>
                  <a:lnTo>
                    <a:pt x="11" y="91"/>
                  </a:lnTo>
                  <a:lnTo>
                    <a:pt x="5" y="90"/>
                  </a:lnTo>
                  <a:lnTo>
                    <a:pt x="0" y="84"/>
                  </a:lnTo>
                  <a:lnTo>
                    <a:pt x="3" y="75"/>
                  </a:lnTo>
                  <a:lnTo>
                    <a:pt x="2" y="65"/>
                  </a:lnTo>
                  <a:lnTo>
                    <a:pt x="3" y="59"/>
                  </a:lnTo>
                  <a:lnTo>
                    <a:pt x="6" y="59"/>
                  </a:lnTo>
                  <a:lnTo>
                    <a:pt x="7" y="50"/>
                  </a:lnTo>
                  <a:lnTo>
                    <a:pt x="5" y="46"/>
                  </a:lnTo>
                  <a:lnTo>
                    <a:pt x="7" y="43"/>
                  </a:lnTo>
                  <a:lnTo>
                    <a:pt x="14" y="40"/>
                  </a:lnTo>
                  <a:lnTo>
                    <a:pt x="9" y="24"/>
                  </a:lnTo>
                  <a:lnTo>
                    <a:pt x="5" y="15"/>
                  </a:lnTo>
                  <a:lnTo>
                    <a:pt x="7" y="8"/>
                  </a:lnTo>
                  <a:lnTo>
                    <a:pt x="11" y="6"/>
                  </a:lnTo>
                  <a:lnTo>
                    <a:pt x="13" y="5"/>
                  </a:lnTo>
                  <a:lnTo>
                    <a:pt x="18" y="7"/>
                  </a:lnTo>
                  <a:lnTo>
                    <a:pt x="32" y="8"/>
                  </a:lnTo>
                  <a:lnTo>
                    <a:pt x="35" y="2"/>
                  </a:lnTo>
                  <a:lnTo>
                    <a:pt x="39" y="2"/>
                  </a:lnTo>
                  <a:lnTo>
                    <a:pt x="44" y="0"/>
                  </a:lnTo>
                  <a:lnTo>
                    <a:pt x="47" y="9"/>
                  </a:lnTo>
                  <a:lnTo>
                    <a:pt x="51" y="6"/>
                  </a:lnTo>
                  <a:lnTo>
                    <a:pt x="58" y="3"/>
                  </a:lnTo>
                  <a:lnTo>
                    <a:pt x="67" y="7"/>
                  </a:lnTo>
                  <a:lnTo>
                    <a:pt x="70" y="14"/>
                  </a:lnTo>
                  <a:lnTo>
                    <a:pt x="78" y="19"/>
                  </a:lnTo>
                  <a:lnTo>
                    <a:pt x="85" y="14"/>
                  </a:lnTo>
                  <a:lnTo>
                    <a:pt x="93" y="13"/>
                  </a:lnTo>
                  <a:lnTo>
                    <a:pt x="106" y="18"/>
                  </a:lnTo>
                  <a:lnTo>
                    <a:pt x="110" y="48"/>
                  </a:lnTo>
                  <a:lnTo>
                    <a:pt x="103" y="65"/>
                  </a:lnTo>
                  <a:lnTo>
                    <a:pt x="98" y="88"/>
                  </a:lnTo>
                  <a:lnTo>
                    <a:pt x="106" y="107"/>
                  </a:lnTo>
                  <a:lnTo>
                    <a:pt x="105" y="115"/>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41" name="Freeform 42">
              <a:extLst>
                <a:ext uri="{FF2B5EF4-FFF2-40B4-BE49-F238E27FC236}">
                  <a16:creationId xmlns:a16="http://schemas.microsoft.com/office/drawing/2014/main" id="{560B8657-9EF3-4E21-81E2-EE4B1F51DD52}"/>
                </a:ext>
              </a:extLst>
            </p:cNvPr>
            <p:cNvSpPr>
              <a:spLocks/>
            </p:cNvSpPr>
            <p:nvPr/>
          </p:nvSpPr>
          <p:spPr bwMode="auto">
            <a:xfrm>
              <a:off x="4830050" y="3098502"/>
              <a:ext cx="164862" cy="281139"/>
            </a:xfrm>
            <a:custGeom>
              <a:avLst/>
              <a:gdLst>
                <a:gd name="T0" fmla="*/ 85 w 139"/>
                <a:gd name="T1" fmla="*/ 220 h 231"/>
                <a:gd name="T2" fmla="*/ 82 w 139"/>
                <a:gd name="T3" fmla="*/ 219 h 231"/>
                <a:gd name="T4" fmla="*/ 71 w 139"/>
                <a:gd name="T5" fmla="*/ 222 h 231"/>
                <a:gd name="T6" fmla="*/ 60 w 139"/>
                <a:gd name="T7" fmla="*/ 219 h 231"/>
                <a:gd name="T8" fmla="*/ 52 w 139"/>
                <a:gd name="T9" fmla="*/ 220 h 231"/>
                <a:gd name="T10" fmla="*/ 22 w 139"/>
                <a:gd name="T11" fmla="*/ 220 h 231"/>
                <a:gd name="T12" fmla="*/ 24 w 139"/>
                <a:gd name="T13" fmla="*/ 204 h 231"/>
                <a:gd name="T14" fmla="*/ 17 w 139"/>
                <a:gd name="T15" fmla="*/ 190 h 231"/>
                <a:gd name="T16" fmla="*/ 9 w 139"/>
                <a:gd name="T17" fmla="*/ 186 h 231"/>
                <a:gd name="T18" fmla="*/ 5 w 139"/>
                <a:gd name="T19" fmla="*/ 177 h 231"/>
                <a:gd name="T20" fmla="*/ 0 w 139"/>
                <a:gd name="T21" fmla="*/ 174 h 231"/>
                <a:gd name="T22" fmla="*/ 0 w 139"/>
                <a:gd name="T23" fmla="*/ 168 h 231"/>
                <a:gd name="T24" fmla="*/ 5 w 139"/>
                <a:gd name="T25" fmla="*/ 154 h 231"/>
                <a:gd name="T26" fmla="*/ 14 w 139"/>
                <a:gd name="T27" fmla="*/ 134 h 231"/>
                <a:gd name="T28" fmla="*/ 19 w 139"/>
                <a:gd name="T29" fmla="*/ 133 h 231"/>
                <a:gd name="T30" fmla="*/ 30 w 139"/>
                <a:gd name="T31" fmla="*/ 121 h 231"/>
                <a:gd name="T32" fmla="*/ 37 w 139"/>
                <a:gd name="T33" fmla="*/ 121 h 231"/>
                <a:gd name="T34" fmla="*/ 47 w 139"/>
                <a:gd name="T35" fmla="*/ 129 h 231"/>
                <a:gd name="T36" fmla="*/ 60 w 139"/>
                <a:gd name="T37" fmla="*/ 122 h 231"/>
                <a:gd name="T38" fmla="*/ 61 w 139"/>
                <a:gd name="T39" fmla="*/ 114 h 231"/>
                <a:gd name="T40" fmla="*/ 66 w 139"/>
                <a:gd name="T41" fmla="*/ 105 h 231"/>
                <a:gd name="T42" fmla="*/ 68 w 139"/>
                <a:gd name="T43" fmla="*/ 95 h 231"/>
                <a:gd name="T44" fmla="*/ 78 w 139"/>
                <a:gd name="T45" fmla="*/ 86 h 231"/>
                <a:gd name="T46" fmla="*/ 81 w 139"/>
                <a:gd name="T47" fmla="*/ 72 h 231"/>
                <a:gd name="T48" fmla="*/ 85 w 139"/>
                <a:gd name="T49" fmla="*/ 67 h 231"/>
                <a:gd name="T50" fmla="*/ 88 w 139"/>
                <a:gd name="T51" fmla="*/ 56 h 231"/>
                <a:gd name="T52" fmla="*/ 93 w 139"/>
                <a:gd name="T53" fmla="*/ 43 h 231"/>
                <a:gd name="T54" fmla="*/ 108 w 139"/>
                <a:gd name="T55" fmla="*/ 27 h 231"/>
                <a:gd name="T56" fmla="*/ 108 w 139"/>
                <a:gd name="T57" fmla="*/ 20 h 231"/>
                <a:gd name="T58" fmla="*/ 110 w 139"/>
                <a:gd name="T59" fmla="*/ 16 h 231"/>
                <a:gd name="T60" fmla="*/ 103 w 139"/>
                <a:gd name="T61" fmla="*/ 8 h 231"/>
                <a:gd name="T62" fmla="*/ 104 w 139"/>
                <a:gd name="T63" fmla="*/ 1 h 231"/>
                <a:gd name="T64" fmla="*/ 109 w 139"/>
                <a:gd name="T65" fmla="*/ 0 h 231"/>
                <a:gd name="T66" fmla="*/ 116 w 139"/>
                <a:gd name="T67" fmla="*/ 14 h 231"/>
                <a:gd name="T68" fmla="*/ 118 w 139"/>
                <a:gd name="T69" fmla="*/ 27 h 231"/>
                <a:gd name="T70" fmla="*/ 117 w 139"/>
                <a:gd name="T71" fmla="*/ 41 h 231"/>
                <a:gd name="T72" fmla="*/ 127 w 139"/>
                <a:gd name="T73" fmla="*/ 60 h 231"/>
                <a:gd name="T74" fmla="*/ 117 w 139"/>
                <a:gd name="T75" fmla="*/ 60 h 231"/>
                <a:gd name="T76" fmla="*/ 112 w 139"/>
                <a:gd name="T77" fmla="*/ 61 h 231"/>
                <a:gd name="T78" fmla="*/ 104 w 139"/>
                <a:gd name="T79" fmla="*/ 59 h 231"/>
                <a:gd name="T80" fmla="*/ 100 w 139"/>
                <a:gd name="T81" fmla="*/ 69 h 231"/>
                <a:gd name="T82" fmla="*/ 111 w 139"/>
                <a:gd name="T83" fmla="*/ 81 h 231"/>
                <a:gd name="T84" fmla="*/ 119 w 139"/>
                <a:gd name="T85" fmla="*/ 85 h 231"/>
                <a:gd name="T86" fmla="*/ 121 w 139"/>
                <a:gd name="T87" fmla="*/ 93 h 231"/>
                <a:gd name="T88" fmla="*/ 127 w 139"/>
                <a:gd name="T89" fmla="*/ 107 h 231"/>
                <a:gd name="T90" fmla="*/ 124 w 139"/>
                <a:gd name="T91" fmla="*/ 113 h 231"/>
                <a:gd name="T92" fmla="*/ 115 w 139"/>
                <a:gd name="T93" fmla="*/ 134 h 231"/>
                <a:gd name="T94" fmla="*/ 111 w 139"/>
                <a:gd name="T95" fmla="*/ 138 h 231"/>
                <a:gd name="T96" fmla="*/ 110 w 139"/>
                <a:gd name="T97" fmla="*/ 154 h 231"/>
                <a:gd name="T98" fmla="*/ 112 w 139"/>
                <a:gd name="T99" fmla="*/ 163 h 231"/>
                <a:gd name="T100" fmla="*/ 110 w 139"/>
                <a:gd name="T101" fmla="*/ 169 h 231"/>
                <a:gd name="T102" fmla="*/ 119 w 139"/>
                <a:gd name="T103" fmla="*/ 180 h 231"/>
                <a:gd name="T104" fmla="*/ 120 w 139"/>
                <a:gd name="T105" fmla="*/ 188 h 231"/>
                <a:gd name="T106" fmla="*/ 127 w 139"/>
                <a:gd name="T107" fmla="*/ 198 h 231"/>
                <a:gd name="T108" fmla="*/ 136 w 139"/>
                <a:gd name="T109" fmla="*/ 205 h 231"/>
                <a:gd name="T110" fmla="*/ 137 w 139"/>
                <a:gd name="T111" fmla="*/ 214 h 231"/>
                <a:gd name="T112" fmla="*/ 139 w 139"/>
                <a:gd name="T113" fmla="*/ 220 h 231"/>
                <a:gd name="T114" fmla="*/ 137 w 139"/>
                <a:gd name="T115" fmla="*/ 231 h 231"/>
                <a:gd name="T116" fmla="*/ 123 w 139"/>
                <a:gd name="T117" fmla="*/ 227 h 231"/>
                <a:gd name="T118" fmla="*/ 108 w 139"/>
                <a:gd name="T119" fmla="*/ 221 h 231"/>
                <a:gd name="T120" fmla="*/ 85 w 139"/>
                <a:gd name="T121" fmla="*/ 22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231">
                  <a:moveTo>
                    <a:pt x="85" y="220"/>
                  </a:moveTo>
                  <a:lnTo>
                    <a:pt x="82" y="219"/>
                  </a:lnTo>
                  <a:lnTo>
                    <a:pt x="71" y="222"/>
                  </a:lnTo>
                  <a:lnTo>
                    <a:pt x="60" y="219"/>
                  </a:lnTo>
                  <a:lnTo>
                    <a:pt x="52" y="220"/>
                  </a:lnTo>
                  <a:lnTo>
                    <a:pt x="22" y="220"/>
                  </a:lnTo>
                  <a:lnTo>
                    <a:pt x="24" y="204"/>
                  </a:lnTo>
                  <a:lnTo>
                    <a:pt x="17" y="190"/>
                  </a:lnTo>
                  <a:lnTo>
                    <a:pt x="9" y="186"/>
                  </a:lnTo>
                  <a:lnTo>
                    <a:pt x="5" y="177"/>
                  </a:lnTo>
                  <a:lnTo>
                    <a:pt x="0" y="174"/>
                  </a:lnTo>
                  <a:lnTo>
                    <a:pt x="0" y="168"/>
                  </a:lnTo>
                  <a:lnTo>
                    <a:pt x="5" y="154"/>
                  </a:lnTo>
                  <a:lnTo>
                    <a:pt x="14" y="134"/>
                  </a:lnTo>
                  <a:lnTo>
                    <a:pt x="19" y="133"/>
                  </a:lnTo>
                  <a:lnTo>
                    <a:pt x="30" y="121"/>
                  </a:lnTo>
                  <a:lnTo>
                    <a:pt x="37" y="121"/>
                  </a:lnTo>
                  <a:lnTo>
                    <a:pt x="47" y="129"/>
                  </a:lnTo>
                  <a:lnTo>
                    <a:pt x="60" y="122"/>
                  </a:lnTo>
                  <a:lnTo>
                    <a:pt x="61" y="114"/>
                  </a:lnTo>
                  <a:lnTo>
                    <a:pt x="66" y="105"/>
                  </a:lnTo>
                  <a:lnTo>
                    <a:pt x="68" y="95"/>
                  </a:lnTo>
                  <a:lnTo>
                    <a:pt x="78" y="86"/>
                  </a:lnTo>
                  <a:lnTo>
                    <a:pt x="81" y="72"/>
                  </a:lnTo>
                  <a:lnTo>
                    <a:pt x="85" y="67"/>
                  </a:lnTo>
                  <a:lnTo>
                    <a:pt x="88" y="56"/>
                  </a:lnTo>
                  <a:lnTo>
                    <a:pt x="93" y="43"/>
                  </a:lnTo>
                  <a:lnTo>
                    <a:pt x="108" y="27"/>
                  </a:lnTo>
                  <a:lnTo>
                    <a:pt x="108" y="20"/>
                  </a:lnTo>
                  <a:lnTo>
                    <a:pt x="110" y="16"/>
                  </a:lnTo>
                  <a:lnTo>
                    <a:pt x="103" y="8"/>
                  </a:lnTo>
                  <a:lnTo>
                    <a:pt x="104" y="1"/>
                  </a:lnTo>
                  <a:lnTo>
                    <a:pt x="109" y="0"/>
                  </a:lnTo>
                  <a:lnTo>
                    <a:pt x="116" y="14"/>
                  </a:lnTo>
                  <a:lnTo>
                    <a:pt x="118" y="27"/>
                  </a:lnTo>
                  <a:lnTo>
                    <a:pt x="117" y="41"/>
                  </a:lnTo>
                  <a:lnTo>
                    <a:pt x="127" y="60"/>
                  </a:lnTo>
                  <a:lnTo>
                    <a:pt x="117" y="60"/>
                  </a:lnTo>
                  <a:lnTo>
                    <a:pt x="112" y="61"/>
                  </a:lnTo>
                  <a:lnTo>
                    <a:pt x="104" y="59"/>
                  </a:lnTo>
                  <a:lnTo>
                    <a:pt x="100" y="69"/>
                  </a:lnTo>
                  <a:lnTo>
                    <a:pt x="111" y="81"/>
                  </a:lnTo>
                  <a:lnTo>
                    <a:pt x="119" y="85"/>
                  </a:lnTo>
                  <a:lnTo>
                    <a:pt x="121" y="93"/>
                  </a:lnTo>
                  <a:lnTo>
                    <a:pt x="127" y="107"/>
                  </a:lnTo>
                  <a:lnTo>
                    <a:pt x="124" y="113"/>
                  </a:lnTo>
                  <a:lnTo>
                    <a:pt x="115" y="134"/>
                  </a:lnTo>
                  <a:lnTo>
                    <a:pt x="111" y="138"/>
                  </a:lnTo>
                  <a:lnTo>
                    <a:pt x="110" y="154"/>
                  </a:lnTo>
                  <a:lnTo>
                    <a:pt x="112" y="163"/>
                  </a:lnTo>
                  <a:lnTo>
                    <a:pt x="110" y="169"/>
                  </a:lnTo>
                  <a:lnTo>
                    <a:pt x="119" y="180"/>
                  </a:lnTo>
                  <a:lnTo>
                    <a:pt x="120" y="188"/>
                  </a:lnTo>
                  <a:lnTo>
                    <a:pt x="127" y="198"/>
                  </a:lnTo>
                  <a:lnTo>
                    <a:pt x="136" y="205"/>
                  </a:lnTo>
                  <a:lnTo>
                    <a:pt x="137" y="214"/>
                  </a:lnTo>
                  <a:lnTo>
                    <a:pt x="139" y="220"/>
                  </a:lnTo>
                  <a:lnTo>
                    <a:pt x="137" y="231"/>
                  </a:lnTo>
                  <a:lnTo>
                    <a:pt x="123" y="227"/>
                  </a:lnTo>
                  <a:lnTo>
                    <a:pt x="108" y="221"/>
                  </a:lnTo>
                  <a:lnTo>
                    <a:pt x="85" y="220"/>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42" name="Freeform 43">
              <a:extLst>
                <a:ext uri="{FF2B5EF4-FFF2-40B4-BE49-F238E27FC236}">
                  <a16:creationId xmlns:a16="http://schemas.microsoft.com/office/drawing/2014/main" id="{AD88611E-9508-4566-80FF-FE9EF37B7900}"/>
                </a:ext>
              </a:extLst>
            </p:cNvPr>
            <p:cNvSpPr>
              <a:spLocks/>
            </p:cNvSpPr>
            <p:nvPr/>
          </p:nvSpPr>
          <p:spPr bwMode="auto">
            <a:xfrm>
              <a:off x="4910703" y="3290795"/>
              <a:ext cx="413934" cy="468565"/>
            </a:xfrm>
            <a:custGeom>
              <a:avLst/>
              <a:gdLst>
                <a:gd name="T0" fmla="*/ 342 w 349"/>
                <a:gd name="T1" fmla="*/ 61 h 385"/>
                <a:gd name="T2" fmla="*/ 343 w 349"/>
                <a:gd name="T3" fmla="*/ 71 h 385"/>
                <a:gd name="T4" fmla="*/ 329 w 349"/>
                <a:gd name="T5" fmla="*/ 87 h 385"/>
                <a:gd name="T6" fmla="*/ 324 w 349"/>
                <a:gd name="T7" fmla="*/ 114 h 385"/>
                <a:gd name="T8" fmla="*/ 320 w 349"/>
                <a:gd name="T9" fmla="*/ 137 h 385"/>
                <a:gd name="T10" fmla="*/ 314 w 349"/>
                <a:gd name="T11" fmla="*/ 155 h 385"/>
                <a:gd name="T12" fmla="*/ 310 w 349"/>
                <a:gd name="T13" fmla="*/ 168 h 385"/>
                <a:gd name="T14" fmla="*/ 315 w 349"/>
                <a:gd name="T15" fmla="*/ 203 h 385"/>
                <a:gd name="T16" fmla="*/ 316 w 349"/>
                <a:gd name="T17" fmla="*/ 233 h 385"/>
                <a:gd name="T18" fmla="*/ 330 w 349"/>
                <a:gd name="T19" fmla="*/ 256 h 385"/>
                <a:gd name="T20" fmla="*/ 332 w 349"/>
                <a:gd name="T21" fmla="*/ 281 h 385"/>
                <a:gd name="T22" fmla="*/ 303 w 349"/>
                <a:gd name="T23" fmla="*/ 287 h 385"/>
                <a:gd name="T24" fmla="*/ 301 w 349"/>
                <a:gd name="T25" fmla="*/ 309 h 385"/>
                <a:gd name="T26" fmla="*/ 295 w 349"/>
                <a:gd name="T27" fmla="*/ 354 h 385"/>
                <a:gd name="T28" fmla="*/ 312 w 349"/>
                <a:gd name="T29" fmla="*/ 366 h 385"/>
                <a:gd name="T30" fmla="*/ 318 w 349"/>
                <a:gd name="T31" fmla="*/ 385 h 385"/>
                <a:gd name="T32" fmla="*/ 297 w 349"/>
                <a:gd name="T33" fmla="*/ 373 h 385"/>
                <a:gd name="T34" fmla="*/ 276 w 349"/>
                <a:gd name="T35" fmla="*/ 362 h 385"/>
                <a:gd name="T36" fmla="*/ 261 w 349"/>
                <a:gd name="T37" fmla="*/ 357 h 385"/>
                <a:gd name="T38" fmla="*/ 241 w 349"/>
                <a:gd name="T39" fmla="*/ 345 h 385"/>
                <a:gd name="T40" fmla="*/ 221 w 349"/>
                <a:gd name="T41" fmla="*/ 344 h 385"/>
                <a:gd name="T42" fmla="*/ 214 w 349"/>
                <a:gd name="T43" fmla="*/ 336 h 385"/>
                <a:gd name="T44" fmla="*/ 194 w 349"/>
                <a:gd name="T45" fmla="*/ 338 h 385"/>
                <a:gd name="T46" fmla="*/ 181 w 349"/>
                <a:gd name="T47" fmla="*/ 340 h 385"/>
                <a:gd name="T48" fmla="*/ 177 w 349"/>
                <a:gd name="T49" fmla="*/ 307 h 385"/>
                <a:gd name="T50" fmla="*/ 178 w 349"/>
                <a:gd name="T51" fmla="*/ 282 h 385"/>
                <a:gd name="T52" fmla="*/ 175 w 349"/>
                <a:gd name="T53" fmla="*/ 261 h 385"/>
                <a:gd name="T54" fmla="*/ 154 w 349"/>
                <a:gd name="T55" fmla="*/ 253 h 385"/>
                <a:gd name="T56" fmla="*/ 144 w 349"/>
                <a:gd name="T57" fmla="*/ 257 h 385"/>
                <a:gd name="T58" fmla="*/ 128 w 349"/>
                <a:gd name="T59" fmla="*/ 270 h 385"/>
                <a:gd name="T60" fmla="*/ 115 w 349"/>
                <a:gd name="T61" fmla="*/ 273 h 385"/>
                <a:gd name="T62" fmla="*/ 97 w 349"/>
                <a:gd name="T63" fmla="*/ 277 h 385"/>
                <a:gd name="T64" fmla="*/ 85 w 349"/>
                <a:gd name="T65" fmla="*/ 260 h 385"/>
                <a:gd name="T66" fmla="*/ 76 w 349"/>
                <a:gd name="T67" fmla="*/ 232 h 385"/>
                <a:gd name="T68" fmla="*/ 15 w 349"/>
                <a:gd name="T69" fmla="*/ 234 h 385"/>
                <a:gd name="T70" fmla="*/ 2 w 349"/>
                <a:gd name="T71" fmla="*/ 236 h 385"/>
                <a:gd name="T72" fmla="*/ 5 w 349"/>
                <a:gd name="T73" fmla="*/ 228 h 385"/>
                <a:gd name="T74" fmla="*/ 8 w 349"/>
                <a:gd name="T75" fmla="*/ 213 h 385"/>
                <a:gd name="T76" fmla="*/ 20 w 349"/>
                <a:gd name="T77" fmla="*/ 211 h 385"/>
                <a:gd name="T78" fmla="*/ 36 w 349"/>
                <a:gd name="T79" fmla="*/ 203 h 385"/>
                <a:gd name="T80" fmla="*/ 44 w 349"/>
                <a:gd name="T81" fmla="*/ 213 h 385"/>
                <a:gd name="T82" fmla="*/ 66 w 349"/>
                <a:gd name="T83" fmla="*/ 190 h 385"/>
                <a:gd name="T84" fmla="*/ 70 w 349"/>
                <a:gd name="T85" fmla="*/ 166 h 385"/>
                <a:gd name="T86" fmla="*/ 86 w 349"/>
                <a:gd name="T87" fmla="*/ 135 h 385"/>
                <a:gd name="T88" fmla="*/ 101 w 349"/>
                <a:gd name="T89" fmla="*/ 118 h 385"/>
                <a:gd name="T90" fmla="*/ 104 w 349"/>
                <a:gd name="T91" fmla="*/ 103 h 385"/>
                <a:gd name="T92" fmla="*/ 105 w 349"/>
                <a:gd name="T93" fmla="*/ 73 h 385"/>
                <a:gd name="T94" fmla="*/ 114 w 349"/>
                <a:gd name="T95" fmla="*/ 49 h 385"/>
                <a:gd name="T96" fmla="*/ 117 w 349"/>
                <a:gd name="T97" fmla="*/ 22 h 385"/>
                <a:gd name="T98" fmla="*/ 134 w 349"/>
                <a:gd name="T99" fmla="*/ 5 h 385"/>
                <a:gd name="T100" fmla="*/ 161 w 349"/>
                <a:gd name="T101" fmla="*/ 20 h 385"/>
                <a:gd name="T102" fmla="*/ 188 w 349"/>
                <a:gd name="T103" fmla="*/ 26 h 385"/>
                <a:gd name="T104" fmla="*/ 196 w 349"/>
                <a:gd name="T105" fmla="*/ 11 h 385"/>
                <a:gd name="T106" fmla="*/ 224 w 349"/>
                <a:gd name="T107" fmla="*/ 3 h 385"/>
                <a:gd name="T108" fmla="*/ 238 w 349"/>
                <a:gd name="T109" fmla="*/ 7 h 385"/>
                <a:gd name="T110" fmla="*/ 247 w 349"/>
                <a:gd name="T111" fmla="*/ 0 h 385"/>
                <a:gd name="T112" fmla="*/ 273 w 349"/>
                <a:gd name="T113" fmla="*/ 3 h 385"/>
                <a:gd name="T114" fmla="*/ 290 w 349"/>
                <a:gd name="T115" fmla="*/ 18 h 385"/>
                <a:gd name="T116" fmla="*/ 303 w 349"/>
                <a:gd name="T117" fmla="*/ 17 h 385"/>
                <a:gd name="T118" fmla="*/ 322 w 349"/>
                <a:gd name="T119" fmla="*/ 14 h 385"/>
                <a:gd name="T120" fmla="*/ 343 w 349"/>
                <a:gd name="T121" fmla="*/ 37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9" h="385">
                  <a:moveTo>
                    <a:pt x="343" y="37"/>
                  </a:moveTo>
                  <a:lnTo>
                    <a:pt x="342" y="61"/>
                  </a:lnTo>
                  <a:lnTo>
                    <a:pt x="349" y="64"/>
                  </a:lnTo>
                  <a:lnTo>
                    <a:pt x="343" y="71"/>
                  </a:lnTo>
                  <a:lnTo>
                    <a:pt x="336" y="77"/>
                  </a:lnTo>
                  <a:lnTo>
                    <a:pt x="329" y="87"/>
                  </a:lnTo>
                  <a:lnTo>
                    <a:pt x="325" y="97"/>
                  </a:lnTo>
                  <a:lnTo>
                    <a:pt x="324" y="114"/>
                  </a:lnTo>
                  <a:lnTo>
                    <a:pt x="320" y="122"/>
                  </a:lnTo>
                  <a:lnTo>
                    <a:pt x="320" y="137"/>
                  </a:lnTo>
                  <a:lnTo>
                    <a:pt x="314" y="143"/>
                  </a:lnTo>
                  <a:lnTo>
                    <a:pt x="314" y="155"/>
                  </a:lnTo>
                  <a:lnTo>
                    <a:pt x="311" y="157"/>
                  </a:lnTo>
                  <a:lnTo>
                    <a:pt x="310" y="168"/>
                  </a:lnTo>
                  <a:lnTo>
                    <a:pt x="314" y="178"/>
                  </a:lnTo>
                  <a:lnTo>
                    <a:pt x="315" y="203"/>
                  </a:lnTo>
                  <a:lnTo>
                    <a:pt x="318" y="222"/>
                  </a:lnTo>
                  <a:lnTo>
                    <a:pt x="316" y="233"/>
                  </a:lnTo>
                  <a:lnTo>
                    <a:pt x="320" y="245"/>
                  </a:lnTo>
                  <a:lnTo>
                    <a:pt x="330" y="256"/>
                  </a:lnTo>
                  <a:lnTo>
                    <a:pt x="340" y="283"/>
                  </a:lnTo>
                  <a:lnTo>
                    <a:pt x="332" y="281"/>
                  </a:lnTo>
                  <a:lnTo>
                    <a:pt x="308" y="284"/>
                  </a:lnTo>
                  <a:lnTo>
                    <a:pt x="303" y="287"/>
                  </a:lnTo>
                  <a:lnTo>
                    <a:pt x="297" y="300"/>
                  </a:lnTo>
                  <a:lnTo>
                    <a:pt x="301" y="309"/>
                  </a:lnTo>
                  <a:lnTo>
                    <a:pt x="297" y="334"/>
                  </a:lnTo>
                  <a:lnTo>
                    <a:pt x="295" y="354"/>
                  </a:lnTo>
                  <a:lnTo>
                    <a:pt x="300" y="358"/>
                  </a:lnTo>
                  <a:lnTo>
                    <a:pt x="312" y="366"/>
                  </a:lnTo>
                  <a:lnTo>
                    <a:pt x="317" y="363"/>
                  </a:lnTo>
                  <a:lnTo>
                    <a:pt x="318" y="385"/>
                  </a:lnTo>
                  <a:lnTo>
                    <a:pt x="304" y="385"/>
                  </a:lnTo>
                  <a:lnTo>
                    <a:pt x="297" y="373"/>
                  </a:lnTo>
                  <a:lnTo>
                    <a:pt x="290" y="364"/>
                  </a:lnTo>
                  <a:lnTo>
                    <a:pt x="276" y="362"/>
                  </a:lnTo>
                  <a:lnTo>
                    <a:pt x="273" y="351"/>
                  </a:lnTo>
                  <a:lnTo>
                    <a:pt x="261" y="357"/>
                  </a:lnTo>
                  <a:lnTo>
                    <a:pt x="247" y="354"/>
                  </a:lnTo>
                  <a:lnTo>
                    <a:pt x="241" y="345"/>
                  </a:lnTo>
                  <a:lnTo>
                    <a:pt x="229" y="343"/>
                  </a:lnTo>
                  <a:lnTo>
                    <a:pt x="221" y="344"/>
                  </a:lnTo>
                  <a:lnTo>
                    <a:pt x="220" y="337"/>
                  </a:lnTo>
                  <a:lnTo>
                    <a:pt x="214" y="336"/>
                  </a:lnTo>
                  <a:lnTo>
                    <a:pt x="205" y="335"/>
                  </a:lnTo>
                  <a:lnTo>
                    <a:pt x="194" y="338"/>
                  </a:lnTo>
                  <a:lnTo>
                    <a:pt x="186" y="338"/>
                  </a:lnTo>
                  <a:lnTo>
                    <a:pt x="181" y="340"/>
                  </a:lnTo>
                  <a:lnTo>
                    <a:pt x="183" y="315"/>
                  </a:lnTo>
                  <a:lnTo>
                    <a:pt x="177" y="307"/>
                  </a:lnTo>
                  <a:lnTo>
                    <a:pt x="176" y="294"/>
                  </a:lnTo>
                  <a:lnTo>
                    <a:pt x="178" y="282"/>
                  </a:lnTo>
                  <a:lnTo>
                    <a:pt x="175" y="274"/>
                  </a:lnTo>
                  <a:lnTo>
                    <a:pt x="175" y="261"/>
                  </a:lnTo>
                  <a:lnTo>
                    <a:pt x="153" y="261"/>
                  </a:lnTo>
                  <a:lnTo>
                    <a:pt x="154" y="253"/>
                  </a:lnTo>
                  <a:lnTo>
                    <a:pt x="145" y="254"/>
                  </a:lnTo>
                  <a:lnTo>
                    <a:pt x="144" y="257"/>
                  </a:lnTo>
                  <a:lnTo>
                    <a:pt x="132" y="258"/>
                  </a:lnTo>
                  <a:lnTo>
                    <a:pt x="128" y="270"/>
                  </a:lnTo>
                  <a:lnTo>
                    <a:pt x="125" y="275"/>
                  </a:lnTo>
                  <a:lnTo>
                    <a:pt x="115" y="273"/>
                  </a:lnTo>
                  <a:lnTo>
                    <a:pt x="109" y="275"/>
                  </a:lnTo>
                  <a:lnTo>
                    <a:pt x="97" y="277"/>
                  </a:lnTo>
                  <a:lnTo>
                    <a:pt x="90" y="266"/>
                  </a:lnTo>
                  <a:lnTo>
                    <a:pt x="85" y="260"/>
                  </a:lnTo>
                  <a:lnTo>
                    <a:pt x="80" y="247"/>
                  </a:lnTo>
                  <a:lnTo>
                    <a:pt x="76" y="232"/>
                  </a:lnTo>
                  <a:lnTo>
                    <a:pt x="22" y="231"/>
                  </a:lnTo>
                  <a:lnTo>
                    <a:pt x="15" y="234"/>
                  </a:lnTo>
                  <a:lnTo>
                    <a:pt x="10" y="233"/>
                  </a:lnTo>
                  <a:lnTo>
                    <a:pt x="2" y="236"/>
                  </a:lnTo>
                  <a:lnTo>
                    <a:pt x="0" y="230"/>
                  </a:lnTo>
                  <a:lnTo>
                    <a:pt x="5" y="228"/>
                  </a:lnTo>
                  <a:lnTo>
                    <a:pt x="5" y="218"/>
                  </a:lnTo>
                  <a:lnTo>
                    <a:pt x="8" y="213"/>
                  </a:lnTo>
                  <a:lnTo>
                    <a:pt x="15" y="209"/>
                  </a:lnTo>
                  <a:lnTo>
                    <a:pt x="20" y="211"/>
                  </a:lnTo>
                  <a:lnTo>
                    <a:pt x="26" y="203"/>
                  </a:lnTo>
                  <a:lnTo>
                    <a:pt x="36" y="203"/>
                  </a:lnTo>
                  <a:lnTo>
                    <a:pt x="37" y="209"/>
                  </a:lnTo>
                  <a:lnTo>
                    <a:pt x="44" y="213"/>
                  </a:lnTo>
                  <a:lnTo>
                    <a:pt x="55" y="200"/>
                  </a:lnTo>
                  <a:lnTo>
                    <a:pt x="66" y="190"/>
                  </a:lnTo>
                  <a:lnTo>
                    <a:pt x="70" y="183"/>
                  </a:lnTo>
                  <a:lnTo>
                    <a:pt x="70" y="166"/>
                  </a:lnTo>
                  <a:lnTo>
                    <a:pt x="78" y="146"/>
                  </a:lnTo>
                  <a:lnTo>
                    <a:pt x="86" y="135"/>
                  </a:lnTo>
                  <a:lnTo>
                    <a:pt x="98" y="125"/>
                  </a:lnTo>
                  <a:lnTo>
                    <a:pt x="101" y="118"/>
                  </a:lnTo>
                  <a:lnTo>
                    <a:pt x="101" y="111"/>
                  </a:lnTo>
                  <a:lnTo>
                    <a:pt x="104" y="103"/>
                  </a:lnTo>
                  <a:lnTo>
                    <a:pt x="103" y="92"/>
                  </a:lnTo>
                  <a:lnTo>
                    <a:pt x="105" y="73"/>
                  </a:lnTo>
                  <a:lnTo>
                    <a:pt x="109" y="60"/>
                  </a:lnTo>
                  <a:lnTo>
                    <a:pt x="114" y="49"/>
                  </a:lnTo>
                  <a:lnTo>
                    <a:pt x="115" y="37"/>
                  </a:lnTo>
                  <a:lnTo>
                    <a:pt x="117" y="22"/>
                  </a:lnTo>
                  <a:lnTo>
                    <a:pt x="124" y="11"/>
                  </a:lnTo>
                  <a:lnTo>
                    <a:pt x="134" y="5"/>
                  </a:lnTo>
                  <a:lnTo>
                    <a:pt x="149" y="12"/>
                  </a:lnTo>
                  <a:lnTo>
                    <a:pt x="161" y="20"/>
                  </a:lnTo>
                  <a:lnTo>
                    <a:pt x="174" y="22"/>
                  </a:lnTo>
                  <a:lnTo>
                    <a:pt x="188" y="26"/>
                  </a:lnTo>
                  <a:lnTo>
                    <a:pt x="193" y="13"/>
                  </a:lnTo>
                  <a:lnTo>
                    <a:pt x="196" y="11"/>
                  </a:lnTo>
                  <a:lnTo>
                    <a:pt x="204" y="14"/>
                  </a:lnTo>
                  <a:lnTo>
                    <a:pt x="224" y="3"/>
                  </a:lnTo>
                  <a:lnTo>
                    <a:pt x="232" y="8"/>
                  </a:lnTo>
                  <a:lnTo>
                    <a:pt x="238" y="7"/>
                  </a:lnTo>
                  <a:lnTo>
                    <a:pt x="240" y="2"/>
                  </a:lnTo>
                  <a:lnTo>
                    <a:pt x="247" y="0"/>
                  </a:lnTo>
                  <a:lnTo>
                    <a:pt x="261" y="2"/>
                  </a:lnTo>
                  <a:lnTo>
                    <a:pt x="273" y="3"/>
                  </a:lnTo>
                  <a:lnTo>
                    <a:pt x="279" y="1"/>
                  </a:lnTo>
                  <a:lnTo>
                    <a:pt x="290" y="18"/>
                  </a:lnTo>
                  <a:lnTo>
                    <a:pt x="298" y="20"/>
                  </a:lnTo>
                  <a:lnTo>
                    <a:pt x="303" y="17"/>
                  </a:lnTo>
                  <a:lnTo>
                    <a:pt x="312" y="18"/>
                  </a:lnTo>
                  <a:lnTo>
                    <a:pt x="322" y="14"/>
                  </a:lnTo>
                  <a:lnTo>
                    <a:pt x="326" y="23"/>
                  </a:lnTo>
                  <a:lnTo>
                    <a:pt x="343" y="37"/>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43" name="Freeform 44">
              <a:extLst>
                <a:ext uri="{FF2B5EF4-FFF2-40B4-BE49-F238E27FC236}">
                  <a16:creationId xmlns:a16="http://schemas.microsoft.com/office/drawing/2014/main" id="{35A8D217-D1AE-43F8-8269-0A40ABEDE930}"/>
                </a:ext>
              </a:extLst>
            </p:cNvPr>
            <p:cNvSpPr>
              <a:spLocks/>
            </p:cNvSpPr>
            <p:nvPr/>
          </p:nvSpPr>
          <p:spPr bwMode="auto">
            <a:xfrm>
              <a:off x="4886981" y="3329741"/>
              <a:ext cx="160117" cy="221503"/>
            </a:xfrm>
            <a:custGeom>
              <a:avLst/>
              <a:gdLst>
                <a:gd name="T0" fmla="*/ 35 w 135"/>
                <a:gd name="T1" fmla="*/ 177 h 182"/>
                <a:gd name="T2" fmla="*/ 28 w 135"/>
                <a:gd name="T3" fmla="*/ 170 h 182"/>
                <a:gd name="T4" fmla="*/ 22 w 135"/>
                <a:gd name="T5" fmla="*/ 173 h 182"/>
                <a:gd name="T6" fmla="*/ 15 w 135"/>
                <a:gd name="T7" fmla="*/ 182 h 182"/>
                <a:gd name="T8" fmla="*/ 0 w 135"/>
                <a:gd name="T9" fmla="*/ 160 h 182"/>
                <a:gd name="T10" fmla="*/ 14 w 135"/>
                <a:gd name="T11" fmla="*/ 149 h 182"/>
                <a:gd name="T12" fmla="*/ 7 w 135"/>
                <a:gd name="T13" fmla="*/ 135 h 182"/>
                <a:gd name="T14" fmla="*/ 14 w 135"/>
                <a:gd name="T15" fmla="*/ 130 h 182"/>
                <a:gd name="T16" fmla="*/ 26 w 135"/>
                <a:gd name="T17" fmla="*/ 127 h 182"/>
                <a:gd name="T18" fmla="*/ 27 w 135"/>
                <a:gd name="T19" fmla="*/ 118 h 182"/>
                <a:gd name="T20" fmla="*/ 37 w 135"/>
                <a:gd name="T21" fmla="*/ 128 h 182"/>
                <a:gd name="T22" fmla="*/ 53 w 135"/>
                <a:gd name="T23" fmla="*/ 129 h 182"/>
                <a:gd name="T24" fmla="*/ 59 w 135"/>
                <a:gd name="T25" fmla="*/ 119 h 182"/>
                <a:gd name="T26" fmla="*/ 61 w 135"/>
                <a:gd name="T27" fmla="*/ 105 h 182"/>
                <a:gd name="T28" fmla="*/ 60 w 135"/>
                <a:gd name="T29" fmla="*/ 89 h 182"/>
                <a:gd name="T30" fmla="*/ 51 w 135"/>
                <a:gd name="T31" fmla="*/ 77 h 182"/>
                <a:gd name="T32" fmla="*/ 59 w 135"/>
                <a:gd name="T33" fmla="*/ 53 h 182"/>
                <a:gd name="T34" fmla="*/ 54 w 135"/>
                <a:gd name="T35" fmla="*/ 48 h 182"/>
                <a:gd name="T36" fmla="*/ 40 w 135"/>
                <a:gd name="T37" fmla="*/ 50 h 182"/>
                <a:gd name="T38" fmla="*/ 35 w 135"/>
                <a:gd name="T39" fmla="*/ 39 h 182"/>
                <a:gd name="T40" fmla="*/ 37 w 135"/>
                <a:gd name="T41" fmla="*/ 30 h 182"/>
                <a:gd name="T42" fmla="*/ 60 w 135"/>
                <a:gd name="T43" fmla="*/ 31 h 182"/>
                <a:gd name="T44" fmla="*/ 75 w 135"/>
                <a:gd name="T45" fmla="*/ 37 h 182"/>
                <a:gd name="T46" fmla="*/ 89 w 135"/>
                <a:gd name="T47" fmla="*/ 41 h 182"/>
                <a:gd name="T48" fmla="*/ 91 w 135"/>
                <a:gd name="T49" fmla="*/ 30 h 182"/>
                <a:gd name="T50" fmla="*/ 100 w 135"/>
                <a:gd name="T51" fmla="*/ 11 h 182"/>
                <a:gd name="T52" fmla="*/ 111 w 135"/>
                <a:gd name="T53" fmla="*/ 0 h 182"/>
                <a:gd name="T54" fmla="*/ 123 w 135"/>
                <a:gd name="T55" fmla="*/ 3 h 182"/>
                <a:gd name="T56" fmla="*/ 135 w 135"/>
                <a:gd name="T57" fmla="*/ 5 h 182"/>
                <a:gd name="T58" fmla="*/ 134 w 135"/>
                <a:gd name="T59" fmla="*/ 17 h 182"/>
                <a:gd name="T60" fmla="*/ 129 w 135"/>
                <a:gd name="T61" fmla="*/ 28 h 182"/>
                <a:gd name="T62" fmla="*/ 125 w 135"/>
                <a:gd name="T63" fmla="*/ 41 h 182"/>
                <a:gd name="T64" fmla="*/ 123 w 135"/>
                <a:gd name="T65" fmla="*/ 60 h 182"/>
                <a:gd name="T66" fmla="*/ 124 w 135"/>
                <a:gd name="T67" fmla="*/ 71 h 182"/>
                <a:gd name="T68" fmla="*/ 121 w 135"/>
                <a:gd name="T69" fmla="*/ 79 h 182"/>
                <a:gd name="T70" fmla="*/ 121 w 135"/>
                <a:gd name="T71" fmla="*/ 86 h 182"/>
                <a:gd name="T72" fmla="*/ 118 w 135"/>
                <a:gd name="T73" fmla="*/ 93 h 182"/>
                <a:gd name="T74" fmla="*/ 106 w 135"/>
                <a:gd name="T75" fmla="*/ 103 h 182"/>
                <a:gd name="T76" fmla="*/ 98 w 135"/>
                <a:gd name="T77" fmla="*/ 114 h 182"/>
                <a:gd name="T78" fmla="*/ 90 w 135"/>
                <a:gd name="T79" fmla="*/ 134 h 182"/>
                <a:gd name="T80" fmla="*/ 90 w 135"/>
                <a:gd name="T81" fmla="*/ 151 h 182"/>
                <a:gd name="T82" fmla="*/ 86 w 135"/>
                <a:gd name="T83" fmla="*/ 158 h 182"/>
                <a:gd name="T84" fmla="*/ 75 w 135"/>
                <a:gd name="T85" fmla="*/ 168 h 182"/>
                <a:gd name="T86" fmla="*/ 64 w 135"/>
                <a:gd name="T87" fmla="*/ 181 h 182"/>
                <a:gd name="T88" fmla="*/ 57 w 135"/>
                <a:gd name="T89" fmla="*/ 177 h 182"/>
                <a:gd name="T90" fmla="*/ 56 w 135"/>
                <a:gd name="T91" fmla="*/ 171 h 182"/>
                <a:gd name="T92" fmla="*/ 46 w 135"/>
                <a:gd name="T93" fmla="*/ 171 h 182"/>
                <a:gd name="T94" fmla="*/ 40 w 135"/>
                <a:gd name="T95" fmla="*/ 179 h 182"/>
                <a:gd name="T96" fmla="*/ 35 w 135"/>
                <a:gd name="T97" fmla="*/ 17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 h="182">
                  <a:moveTo>
                    <a:pt x="35" y="177"/>
                  </a:moveTo>
                  <a:lnTo>
                    <a:pt x="28" y="170"/>
                  </a:lnTo>
                  <a:lnTo>
                    <a:pt x="22" y="173"/>
                  </a:lnTo>
                  <a:lnTo>
                    <a:pt x="15" y="182"/>
                  </a:lnTo>
                  <a:lnTo>
                    <a:pt x="0" y="160"/>
                  </a:lnTo>
                  <a:lnTo>
                    <a:pt x="14" y="149"/>
                  </a:lnTo>
                  <a:lnTo>
                    <a:pt x="7" y="135"/>
                  </a:lnTo>
                  <a:lnTo>
                    <a:pt x="14" y="130"/>
                  </a:lnTo>
                  <a:lnTo>
                    <a:pt x="26" y="127"/>
                  </a:lnTo>
                  <a:lnTo>
                    <a:pt x="27" y="118"/>
                  </a:lnTo>
                  <a:lnTo>
                    <a:pt x="37" y="128"/>
                  </a:lnTo>
                  <a:lnTo>
                    <a:pt x="53" y="129"/>
                  </a:lnTo>
                  <a:lnTo>
                    <a:pt x="59" y="119"/>
                  </a:lnTo>
                  <a:lnTo>
                    <a:pt x="61" y="105"/>
                  </a:lnTo>
                  <a:lnTo>
                    <a:pt x="60" y="89"/>
                  </a:lnTo>
                  <a:lnTo>
                    <a:pt x="51" y="77"/>
                  </a:lnTo>
                  <a:lnTo>
                    <a:pt x="59" y="53"/>
                  </a:lnTo>
                  <a:lnTo>
                    <a:pt x="54" y="48"/>
                  </a:lnTo>
                  <a:lnTo>
                    <a:pt x="40" y="50"/>
                  </a:lnTo>
                  <a:lnTo>
                    <a:pt x="35" y="39"/>
                  </a:lnTo>
                  <a:lnTo>
                    <a:pt x="37" y="30"/>
                  </a:lnTo>
                  <a:lnTo>
                    <a:pt x="60" y="31"/>
                  </a:lnTo>
                  <a:lnTo>
                    <a:pt x="75" y="37"/>
                  </a:lnTo>
                  <a:lnTo>
                    <a:pt x="89" y="41"/>
                  </a:lnTo>
                  <a:lnTo>
                    <a:pt x="91" y="30"/>
                  </a:lnTo>
                  <a:lnTo>
                    <a:pt x="100" y="11"/>
                  </a:lnTo>
                  <a:lnTo>
                    <a:pt x="111" y="0"/>
                  </a:lnTo>
                  <a:lnTo>
                    <a:pt x="123" y="3"/>
                  </a:lnTo>
                  <a:lnTo>
                    <a:pt x="135" y="5"/>
                  </a:lnTo>
                  <a:lnTo>
                    <a:pt x="134" y="17"/>
                  </a:lnTo>
                  <a:lnTo>
                    <a:pt x="129" y="28"/>
                  </a:lnTo>
                  <a:lnTo>
                    <a:pt x="125" y="41"/>
                  </a:lnTo>
                  <a:lnTo>
                    <a:pt x="123" y="60"/>
                  </a:lnTo>
                  <a:lnTo>
                    <a:pt x="124" y="71"/>
                  </a:lnTo>
                  <a:lnTo>
                    <a:pt x="121" y="79"/>
                  </a:lnTo>
                  <a:lnTo>
                    <a:pt x="121" y="86"/>
                  </a:lnTo>
                  <a:lnTo>
                    <a:pt x="118" y="93"/>
                  </a:lnTo>
                  <a:lnTo>
                    <a:pt x="106" y="103"/>
                  </a:lnTo>
                  <a:lnTo>
                    <a:pt x="98" y="114"/>
                  </a:lnTo>
                  <a:lnTo>
                    <a:pt x="90" y="134"/>
                  </a:lnTo>
                  <a:lnTo>
                    <a:pt x="90" y="151"/>
                  </a:lnTo>
                  <a:lnTo>
                    <a:pt x="86" y="158"/>
                  </a:lnTo>
                  <a:lnTo>
                    <a:pt x="75" y="168"/>
                  </a:lnTo>
                  <a:lnTo>
                    <a:pt x="64" y="181"/>
                  </a:lnTo>
                  <a:lnTo>
                    <a:pt x="57" y="177"/>
                  </a:lnTo>
                  <a:lnTo>
                    <a:pt x="56" y="171"/>
                  </a:lnTo>
                  <a:lnTo>
                    <a:pt x="46" y="171"/>
                  </a:lnTo>
                  <a:lnTo>
                    <a:pt x="40" y="179"/>
                  </a:lnTo>
                  <a:lnTo>
                    <a:pt x="35" y="177"/>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44" name="Freeform 45">
              <a:extLst>
                <a:ext uri="{FF2B5EF4-FFF2-40B4-BE49-F238E27FC236}">
                  <a16:creationId xmlns:a16="http://schemas.microsoft.com/office/drawing/2014/main" id="{F1C5E422-0F96-4D39-9105-A19FD57EA5BA}"/>
                </a:ext>
              </a:extLst>
            </p:cNvPr>
            <p:cNvSpPr>
              <a:spLocks/>
            </p:cNvSpPr>
            <p:nvPr/>
          </p:nvSpPr>
          <p:spPr bwMode="auto">
            <a:xfrm>
              <a:off x="2924061" y="3109456"/>
              <a:ext cx="264491" cy="423534"/>
            </a:xfrm>
            <a:custGeom>
              <a:avLst/>
              <a:gdLst>
                <a:gd name="T0" fmla="*/ 59 w 223"/>
                <a:gd name="T1" fmla="*/ 257 h 348"/>
                <a:gd name="T2" fmla="*/ 44 w 223"/>
                <a:gd name="T3" fmla="*/ 253 h 348"/>
                <a:gd name="T4" fmla="*/ 24 w 223"/>
                <a:gd name="T5" fmla="*/ 241 h 348"/>
                <a:gd name="T6" fmla="*/ 3 w 223"/>
                <a:gd name="T7" fmla="*/ 230 h 348"/>
                <a:gd name="T8" fmla="*/ 7 w 223"/>
                <a:gd name="T9" fmla="*/ 222 h 348"/>
                <a:gd name="T10" fmla="*/ 11 w 223"/>
                <a:gd name="T11" fmla="*/ 204 h 348"/>
                <a:gd name="T12" fmla="*/ 28 w 223"/>
                <a:gd name="T13" fmla="*/ 189 h 348"/>
                <a:gd name="T14" fmla="*/ 28 w 223"/>
                <a:gd name="T15" fmla="*/ 173 h 348"/>
                <a:gd name="T16" fmla="*/ 29 w 223"/>
                <a:gd name="T17" fmla="*/ 142 h 348"/>
                <a:gd name="T18" fmla="*/ 30 w 223"/>
                <a:gd name="T19" fmla="*/ 119 h 348"/>
                <a:gd name="T20" fmla="*/ 26 w 223"/>
                <a:gd name="T21" fmla="*/ 98 h 348"/>
                <a:gd name="T22" fmla="*/ 36 w 223"/>
                <a:gd name="T23" fmla="*/ 94 h 348"/>
                <a:gd name="T24" fmla="*/ 34 w 223"/>
                <a:gd name="T25" fmla="*/ 78 h 348"/>
                <a:gd name="T26" fmla="*/ 58 w 223"/>
                <a:gd name="T27" fmla="*/ 64 h 348"/>
                <a:gd name="T28" fmla="*/ 67 w 223"/>
                <a:gd name="T29" fmla="*/ 55 h 348"/>
                <a:gd name="T30" fmla="*/ 82 w 223"/>
                <a:gd name="T31" fmla="*/ 28 h 348"/>
                <a:gd name="T32" fmla="*/ 96 w 223"/>
                <a:gd name="T33" fmla="*/ 23 h 348"/>
                <a:gd name="T34" fmla="*/ 125 w 223"/>
                <a:gd name="T35" fmla="*/ 15 h 348"/>
                <a:gd name="T36" fmla="*/ 142 w 223"/>
                <a:gd name="T37" fmla="*/ 0 h 348"/>
                <a:gd name="T38" fmla="*/ 152 w 223"/>
                <a:gd name="T39" fmla="*/ 7 h 348"/>
                <a:gd name="T40" fmla="*/ 137 w 223"/>
                <a:gd name="T41" fmla="*/ 17 h 348"/>
                <a:gd name="T42" fmla="*/ 124 w 223"/>
                <a:gd name="T43" fmla="*/ 34 h 348"/>
                <a:gd name="T44" fmla="*/ 115 w 223"/>
                <a:gd name="T45" fmla="*/ 56 h 348"/>
                <a:gd name="T46" fmla="*/ 118 w 223"/>
                <a:gd name="T47" fmla="*/ 70 h 348"/>
                <a:gd name="T48" fmla="*/ 124 w 223"/>
                <a:gd name="T49" fmla="*/ 84 h 348"/>
                <a:gd name="T50" fmla="*/ 123 w 223"/>
                <a:gd name="T51" fmla="*/ 100 h 348"/>
                <a:gd name="T52" fmla="*/ 128 w 223"/>
                <a:gd name="T53" fmla="*/ 106 h 348"/>
                <a:gd name="T54" fmla="*/ 156 w 223"/>
                <a:gd name="T55" fmla="*/ 111 h 348"/>
                <a:gd name="T56" fmla="*/ 178 w 223"/>
                <a:gd name="T57" fmla="*/ 132 h 348"/>
                <a:gd name="T58" fmla="*/ 199 w 223"/>
                <a:gd name="T59" fmla="*/ 131 h 348"/>
                <a:gd name="T60" fmla="*/ 216 w 223"/>
                <a:gd name="T61" fmla="*/ 132 h 348"/>
                <a:gd name="T62" fmla="*/ 208 w 223"/>
                <a:gd name="T63" fmla="*/ 150 h 348"/>
                <a:gd name="T64" fmla="*/ 210 w 223"/>
                <a:gd name="T65" fmla="*/ 179 h 348"/>
                <a:gd name="T66" fmla="*/ 215 w 223"/>
                <a:gd name="T67" fmla="*/ 189 h 348"/>
                <a:gd name="T68" fmla="*/ 212 w 223"/>
                <a:gd name="T69" fmla="*/ 204 h 348"/>
                <a:gd name="T70" fmla="*/ 223 w 223"/>
                <a:gd name="T71" fmla="*/ 232 h 348"/>
                <a:gd name="T72" fmla="*/ 216 w 223"/>
                <a:gd name="T73" fmla="*/ 223 h 348"/>
                <a:gd name="T74" fmla="*/ 204 w 223"/>
                <a:gd name="T75" fmla="*/ 223 h 348"/>
                <a:gd name="T76" fmla="*/ 169 w 223"/>
                <a:gd name="T77" fmla="*/ 236 h 348"/>
                <a:gd name="T78" fmla="*/ 179 w 223"/>
                <a:gd name="T79" fmla="*/ 246 h 348"/>
                <a:gd name="T80" fmla="*/ 165 w 223"/>
                <a:gd name="T81" fmla="*/ 247 h 348"/>
                <a:gd name="T82" fmla="*/ 173 w 223"/>
                <a:gd name="T83" fmla="*/ 270 h 348"/>
                <a:gd name="T84" fmla="*/ 175 w 223"/>
                <a:gd name="T85" fmla="*/ 291 h 348"/>
                <a:gd name="T86" fmla="*/ 159 w 223"/>
                <a:gd name="T87" fmla="*/ 337 h 348"/>
                <a:gd name="T88" fmla="*/ 165 w 223"/>
                <a:gd name="T89" fmla="*/ 315 h 348"/>
                <a:gd name="T90" fmla="*/ 139 w 223"/>
                <a:gd name="T91" fmla="*/ 307 h 348"/>
                <a:gd name="T92" fmla="*/ 123 w 223"/>
                <a:gd name="T93" fmla="*/ 309 h 348"/>
                <a:gd name="T94" fmla="*/ 98 w 223"/>
                <a:gd name="T95" fmla="*/ 285 h 348"/>
                <a:gd name="T96" fmla="*/ 84 w 223"/>
                <a:gd name="T97" fmla="*/ 270 h 348"/>
                <a:gd name="T98" fmla="*/ 66 w 223"/>
                <a:gd name="T99" fmla="*/ 26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 h="348">
                  <a:moveTo>
                    <a:pt x="66" y="261"/>
                  </a:moveTo>
                  <a:lnTo>
                    <a:pt x="59" y="257"/>
                  </a:lnTo>
                  <a:lnTo>
                    <a:pt x="50" y="250"/>
                  </a:lnTo>
                  <a:lnTo>
                    <a:pt x="44" y="253"/>
                  </a:lnTo>
                  <a:lnTo>
                    <a:pt x="29" y="250"/>
                  </a:lnTo>
                  <a:lnTo>
                    <a:pt x="24" y="241"/>
                  </a:lnTo>
                  <a:lnTo>
                    <a:pt x="21" y="242"/>
                  </a:lnTo>
                  <a:lnTo>
                    <a:pt x="3" y="230"/>
                  </a:lnTo>
                  <a:lnTo>
                    <a:pt x="0" y="223"/>
                  </a:lnTo>
                  <a:lnTo>
                    <a:pt x="7" y="222"/>
                  </a:lnTo>
                  <a:lnTo>
                    <a:pt x="6" y="211"/>
                  </a:lnTo>
                  <a:lnTo>
                    <a:pt x="11" y="204"/>
                  </a:lnTo>
                  <a:lnTo>
                    <a:pt x="20" y="202"/>
                  </a:lnTo>
                  <a:lnTo>
                    <a:pt x="28" y="189"/>
                  </a:lnTo>
                  <a:lnTo>
                    <a:pt x="35" y="179"/>
                  </a:lnTo>
                  <a:lnTo>
                    <a:pt x="28" y="173"/>
                  </a:lnTo>
                  <a:lnTo>
                    <a:pt x="32" y="161"/>
                  </a:lnTo>
                  <a:lnTo>
                    <a:pt x="29" y="142"/>
                  </a:lnTo>
                  <a:lnTo>
                    <a:pt x="33" y="137"/>
                  </a:lnTo>
                  <a:lnTo>
                    <a:pt x="30" y="119"/>
                  </a:lnTo>
                  <a:lnTo>
                    <a:pt x="23" y="108"/>
                  </a:lnTo>
                  <a:lnTo>
                    <a:pt x="26" y="98"/>
                  </a:lnTo>
                  <a:lnTo>
                    <a:pt x="32" y="100"/>
                  </a:lnTo>
                  <a:lnTo>
                    <a:pt x="36" y="94"/>
                  </a:lnTo>
                  <a:lnTo>
                    <a:pt x="32" y="81"/>
                  </a:lnTo>
                  <a:lnTo>
                    <a:pt x="34" y="78"/>
                  </a:lnTo>
                  <a:lnTo>
                    <a:pt x="44" y="79"/>
                  </a:lnTo>
                  <a:lnTo>
                    <a:pt x="58" y="64"/>
                  </a:lnTo>
                  <a:lnTo>
                    <a:pt x="66" y="62"/>
                  </a:lnTo>
                  <a:lnTo>
                    <a:pt x="67" y="55"/>
                  </a:lnTo>
                  <a:lnTo>
                    <a:pt x="71" y="38"/>
                  </a:lnTo>
                  <a:lnTo>
                    <a:pt x="82" y="28"/>
                  </a:lnTo>
                  <a:lnTo>
                    <a:pt x="94" y="28"/>
                  </a:lnTo>
                  <a:lnTo>
                    <a:pt x="96" y="23"/>
                  </a:lnTo>
                  <a:lnTo>
                    <a:pt x="110" y="25"/>
                  </a:lnTo>
                  <a:lnTo>
                    <a:pt x="125" y="15"/>
                  </a:lnTo>
                  <a:lnTo>
                    <a:pt x="132" y="10"/>
                  </a:lnTo>
                  <a:lnTo>
                    <a:pt x="142" y="0"/>
                  </a:lnTo>
                  <a:lnTo>
                    <a:pt x="148" y="1"/>
                  </a:lnTo>
                  <a:lnTo>
                    <a:pt x="152" y="7"/>
                  </a:lnTo>
                  <a:lnTo>
                    <a:pt x="149" y="14"/>
                  </a:lnTo>
                  <a:lnTo>
                    <a:pt x="137" y="17"/>
                  </a:lnTo>
                  <a:lnTo>
                    <a:pt x="131" y="28"/>
                  </a:lnTo>
                  <a:lnTo>
                    <a:pt x="124" y="34"/>
                  </a:lnTo>
                  <a:lnTo>
                    <a:pt x="118" y="41"/>
                  </a:lnTo>
                  <a:lnTo>
                    <a:pt x="115" y="56"/>
                  </a:lnTo>
                  <a:lnTo>
                    <a:pt x="109" y="68"/>
                  </a:lnTo>
                  <a:lnTo>
                    <a:pt x="118" y="70"/>
                  </a:lnTo>
                  <a:lnTo>
                    <a:pt x="120" y="79"/>
                  </a:lnTo>
                  <a:lnTo>
                    <a:pt x="124" y="84"/>
                  </a:lnTo>
                  <a:lnTo>
                    <a:pt x="125" y="92"/>
                  </a:lnTo>
                  <a:lnTo>
                    <a:pt x="123" y="100"/>
                  </a:lnTo>
                  <a:lnTo>
                    <a:pt x="123" y="104"/>
                  </a:lnTo>
                  <a:lnTo>
                    <a:pt x="128" y="106"/>
                  </a:lnTo>
                  <a:lnTo>
                    <a:pt x="132" y="113"/>
                  </a:lnTo>
                  <a:lnTo>
                    <a:pt x="156" y="111"/>
                  </a:lnTo>
                  <a:lnTo>
                    <a:pt x="166" y="114"/>
                  </a:lnTo>
                  <a:lnTo>
                    <a:pt x="178" y="132"/>
                  </a:lnTo>
                  <a:lnTo>
                    <a:pt x="186" y="129"/>
                  </a:lnTo>
                  <a:lnTo>
                    <a:pt x="199" y="131"/>
                  </a:lnTo>
                  <a:lnTo>
                    <a:pt x="210" y="128"/>
                  </a:lnTo>
                  <a:lnTo>
                    <a:pt x="216" y="132"/>
                  </a:lnTo>
                  <a:lnTo>
                    <a:pt x="212" y="143"/>
                  </a:lnTo>
                  <a:lnTo>
                    <a:pt x="208" y="150"/>
                  </a:lnTo>
                  <a:lnTo>
                    <a:pt x="206" y="165"/>
                  </a:lnTo>
                  <a:lnTo>
                    <a:pt x="210" y="179"/>
                  </a:lnTo>
                  <a:lnTo>
                    <a:pt x="215" y="185"/>
                  </a:lnTo>
                  <a:lnTo>
                    <a:pt x="215" y="189"/>
                  </a:lnTo>
                  <a:lnTo>
                    <a:pt x="206" y="200"/>
                  </a:lnTo>
                  <a:lnTo>
                    <a:pt x="212" y="204"/>
                  </a:lnTo>
                  <a:lnTo>
                    <a:pt x="217" y="212"/>
                  </a:lnTo>
                  <a:lnTo>
                    <a:pt x="223" y="232"/>
                  </a:lnTo>
                  <a:lnTo>
                    <a:pt x="219" y="235"/>
                  </a:lnTo>
                  <a:lnTo>
                    <a:pt x="216" y="223"/>
                  </a:lnTo>
                  <a:lnTo>
                    <a:pt x="211" y="216"/>
                  </a:lnTo>
                  <a:lnTo>
                    <a:pt x="204" y="223"/>
                  </a:lnTo>
                  <a:lnTo>
                    <a:pt x="169" y="223"/>
                  </a:lnTo>
                  <a:lnTo>
                    <a:pt x="169" y="236"/>
                  </a:lnTo>
                  <a:lnTo>
                    <a:pt x="180" y="238"/>
                  </a:lnTo>
                  <a:lnTo>
                    <a:pt x="179" y="246"/>
                  </a:lnTo>
                  <a:lnTo>
                    <a:pt x="175" y="244"/>
                  </a:lnTo>
                  <a:lnTo>
                    <a:pt x="165" y="247"/>
                  </a:lnTo>
                  <a:lnTo>
                    <a:pt x="165" y="262"/>
                  </a:lnTo>
                  <a:lnTo>
                    <a:pt x="173" y="270"/>
                  </a:lnTo>
                  <a:lnTo>
                    <a:pt x="176" y="282"/>
                  </a:lnTo>
                  <a:lnTo>
                    <a:pt x="175" y="291"/>
                  </a:lnTo>
                  <a:lnTo>
                    <a:pt x="168" y="348"/>
                  </a:lnTo>
                  <a:lnTo>
                    <a:pt x="159" y="337"/>
                  </a:lnTo>
                  <a:lnTo>
                    <a:pt x="153" y="336"/>
                  </a:lnTo>
                  <a:lnTo>
                    <a:pt x="165" y="315"/>
                  </a:lnTo>
                  <a:lnTo>
                    <a:pt x="150" y="305"/>
                  </a:lnTo>
                  <a:lnTo>
                    <a:pt x="139" y="307"/>
                  </a:lnTo>
                  <a:lnTo>
                    <a:pt x="133" y="303"/>
                  </a:lnTo>
                  <a:lnTo>
                    <a:pt x="123" y="309"/>
                  </a:lnTo>
                  <a:lnTo>
                    <a:pt x="109" y="306"/>
                  </a:lnTo>
                  <a:lnTo>
                    <a:pt x="98" y="285"/>
                  </a:lnTo>
                  <a:lnTo>
                    <a:pt x="89" y="279"/>
                  </a:lnTo>
                  <a:lnTo>
                    <a:pt x="84" y="270"/>
                  </a:lnTo>
                  <a:lnTo>
                    <a:pt x="71" y="260"/>
                  </a:lnTo>
                  <a:lnTo>
                    <a:pt x="66" y="261"/>
                  </a:lnTo>
                  <a:close/>
                </a:path>
              </a:pathLst>
            </a:custGeom>
            <a:solidFill>
              <a:srgbClr val="083E7A"/>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45" name="Freeform 46">
              <a:extLst>
                <a:ext uri="{FF2B5EF4-FFF2-40B4-BE49-F238E27FC236}">
                  <a16:creationId xmlns:a16="http://schemas.microsoft.com/office/drawing/2014/main" id="{36866941-CFB2-432F-922B-E8FEB4AA6351}"/>
                </a:ext>
              </a:extLst>
            </p:cNvPr>
            <p:cNvSpPr>
              <a:spLocks/>
            </p:cNvSpPr>
            <p:nvPr/>
          </p:nvSpPr>
          <p:spPr bwMode="auto">
            <a:xfrm>
              <a:off x="2781734" y="3139882"/>
              <a:ext cx="71163" cy="76675"/>
            </a:xfrm>
            <a:custGeom>
              <a:avLst/>
              <a:gdLst>
                <a:gd name="T0" fmla="*/ 51 w 60"/>
                <a:gd name="T1" fmla="*/ 63 h 63"/>
                <a:gd name="T2" fmla="*/ 41 w 60"/>
                <a:gd name="T3" fmla="*/ 58 h 63"/>
                <a:gd name="T4" fmla="*/ 38 w 60"/>
                <a:gd name="T5" fmla="*/ 53 h 63"/>
                <a:gd name="T6" fmla="*/ 40 w 60"/>
                <a:gd name="T7" fmla="*/ 50 h 63"/>
                <a:gd name="T8" fmla="*/ 40 w 60"/>
                <a:gd name="T9" fmla="*/ 45 h 63"/>
                <a:gd name="T10" fmla="*/ 35 w 60"/>
                <a:gd name="T11" fmla="*/ 40 h 63"/>
                <a:gd name="T12" fmla="*/ 28 w 60"/>
                <a:gd name="T13" fmla="*/ 36 h 63"/>
                <a:gd name="T14" fmla="*/ 22 w 60"/>
                <a:gd name="T15" fmla="*/ 34 h 63"/>
                <a:gd name="T16" fmla="*/ 21 w 60"/>
                <a:gd name="T17" fmla="*/ 28 h 63"/>
                <a:gd name="T18" fmla="*/ 17 w 60"/>
                <a:gd name="T19" fmla="*/ 24 h 63"/>
                <a:gd name="T20" fmla="*/ 18 w 60"/>
                <a:gd name="T21" fmla="*/ 30 h 63"/>
                <a:gd name="T22" fmla="*/ 14 w 60"/>
                <a:gd name="T23" fmla="*/ 35 h 63"/>
                <a:gd name="T24" fmla="*/ 10 w 60"/>
                <a:gd name="T25" fmla="*/ 29 h 63"/>
                <a:gd name="T26" fmla="*/ 4 w 60"/>
                <a:gd name="T27" fmla="*/ 27 h 63"/>
                <a:gd name="T28" fmla="*/ 2 w 60"/>
                <a:gd name="T29" fmla="*/ 23 h 63"/>
                <a:gd name="T30" fmla="*/ 2 w 60"/>
                <a:gd name="T31" fmla="*/ 17 h 63"/>
                <a:gd name="T32" fmla="*/ 5 w 60"/>
                <a:gd name="T33" fmla="*/ 10 h 63"/>
                <a:gd name="T34" fmla="*/ 0 w 60"/>
                <a:gd name="T35" fmla="*/ 7 h 63"/>
                <a:gd name="T36" fmla="*/ 5 w 60"/>
                <a:gd name="T37" fmla="*/ 3 h 63"/>
                <a:gd name="T38" fmla="*/ 8 w 60"/>
                <a:gd name="T39" fmla="*/ 0 h 63"/>
                <a:gd name="T40" fmla="*/ 19 w 60"/>
                <a:gd name="T41" fmla="*/ 6 h 63"/>
                <a:gd name="T42" fmla="*/ 24 w 60"/>
                <a:gd name="T43" fmla="*/ 3 h 63"/>
                <a:gd name="T44" fmla="*/ 29 w 60"/>
                <a:gd name="T45" fmla="*/ 5 h 63"/>
                <a:gd name="T46" fmla="*/ 32 w 60"/>
                <a:gd name="T47" fmla="*/ 9 h 63"/>
                <a:gd name="T48" fmla="*/ 37 w 60"/>
                <a:gd name="T49" fmla="*/ 11 h 63"/>
                <a:gd name="T50" fmla="*/ 42 w 60"/>
                <a:gd name="T51" fmla="*/ 6 h 63"/>
                <a:gd name="T52" fmla="*/ 46 w 60"/>
                <a:gd name="T53" fmla="*/ 17 h 63"/>
                <a:gd name="T54" fmla="*/ 52 w 60"/>
                <a:gd name="T55" fmla="*/ 26 h 63"/>
                <a:gd name="T56" fmla="*/ 60 w 60"/>
                <a:gd name="T57" fmla="*/ 35 h 63"/>
                <a:gd name="T58" fmla="*/ 53 w 60"/>
                <a:gd name="T59" fmla="*/ 36 h 63"/>
                <a:gd name="T60" fmla="*/ 53 w 60"/>
                <a:gd name="T61" fmla="*/ 45 h 63"/>
                <a:gd name="T62" fmla="*/ 57 w 60"/>
                <a:gd name="T63" fmla="*/ 48 h 63"/>
                <a:gd name="T64" fmla="*/ 54 w 60"/>
                <a:gd name="T65" fmla="*/ 51 h 63"/>
                <a:gd name="T66" fmla="*/ 54 w 60"/>
                <a:gd name="T67" fmla="*/ 54 h 63"/>
                <a:gd name="T68" fmla="*/ 52 w 60"/>
                <a:gd name="T69" fmla="*/ 58 h 63"/>
                <a:gd name="T70" fmla="*/ 51 w 60"/>
                <a:gd name="T7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3">
                  <a:moveTo>
                    <a:pt x="51" y="63"/>
                  </a:moveTo>
                  <a:lnTo>
                    <a:pt x="41" y="58"/>
                  </a:lnTo>
                  <a:lnTo>
                    <a:pt x="38" y="53"/>
                  </a:lnTo>
                  <a:lnTo>
                    <a:pt x="40" y="50"/>
                  </a:lnTo>
                  <a:lnTo>
                    <a:pt x="40" y="45"/>
                  </a:lnTo>
                  <a:lnTo>
                    <a:pt x="35" y="40"/>
                  </a:lnTo>
                  <a:lnTo>
                    <a:pt x="28" y="36"/>
                  </a:lnTo>
                  <a:lnTo>
                    <a:pt x="22" y="34"/>
                  </a:lnTo>
                  <a:lnTo>
                    <a:pt x="21" y="28"/>
                  </a:lnTo>
                  <a:lnTo>
                    <a:pt x="17" y="24"/>
                  </a:lnTo>
                  <a:lnTo>
                    <a:pt x="18" y="30"/>
                  </a:lnTo>
                  <a:lnTo>
                    <a:pt x="14" y="35"/>
                  </a:lnTo>
                  <a:lnTo>
                    <a:pt x="10" y="29"/>
                  </a:lnTo>
                  <a:lnTo>
                    <a:pt x="4" y="27"/>
                  </a:lnTo>
                  <a:lnTo>
                    <a:pt x="2" y="23"/>
                  </a:lnTo>
                  <a:lnTo>
                    <a:pt x="2" y="17"/>
                  </a:lnTo>
                  <a:lnTo>
                    <a:pt x="5" y="10"/>
                  </a:lnTo>
                  <a:lnTo>
                    <a:pt x="0" y="7"/>
                  </a:lnTo>
                  <a:lnTo>
                    <a:pt x="5" y="3"/>
                  </a:lnTo>
                  <a:lnTo>
                    <a:pt x="8" y="0"/>
                  </a:lnTo>
                  <a:lnTo>
                    <a:pt x="19" y="6"/>
                  </a:lnTo>
                  <a:lnTo>
                    <a:pt x="24" y="3"/>
                  </a:lnTo>
                  <a:lnTo>
                    <a:pt x="29" y="5"/>
                  </a:lnTo>
                  <a:lnTo>
                    <a:pt x="32" y="9"/>
                  </a:lnTo>
                  <a:lnTo>
                    <a:pt x="37" y="11"/>
                  </a:lnTo>
                  <a:lnTo>
                    <a:pt x="42" y="6"/>
                  </a:lnTo>
                  <a:lnTo>
                    <a:pt x="46" y="17"/>
                  </a:lnTo>
                  <a:lnTo>
                    <a:pt x="52" y="26"/>
                  </a:lnTo>
                  <a:lnTo>
                    <a:pt x="60" y="35"/>
                  </a:lnTo>
                  <a:lnTo>
                    <a:pt x="53" y="36"/>
                  </a:lnTo>
                  <a:lnTo>
                    <a:pt x="53" y="45"/>
                  </a:lnTo>
                  <a:lnTo>
                    <a:pt x="57" y="48"/>
                  </a:lnTo>
                  <a:lnTo>
                    <a:pt x="54" y="51"/>
                  </a:lnTo>
                  <a:lnTo>
                    <a:pt x="54" y="54"/>
                  </a:lnTo>
                  <a:lnTo>
                    <a:pt x="52" y="58"/>
                  </a:lnTo>
                  <a:lnTo>
                    <a:pt x="51" y="63"/>
                  </a:lnTo>
                  <a:close/>
                </a:path>
              </a:pathLst>
            </a:custGeom>
            <a:solidFill>
              <a:srgbClr val="083E7A"/>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46" name="Freeform 47">
              <a:extLst>
                <a:ext uri="{FF2B5EF4-FFF2-40B4-BE49-F238E27FC236}">
                  <a16:creationId xmlns:a16="http://schemas.microsoft.com/office/drawing/2014/main" id="{7A19D286-5D83-4A7D-A1FF-65E14C5F6024}"/>
                </a:ext>
              </a:extLst>
            </p:cNvPr>
            <p:cNvSpPr>
              <a:spLocks/>
            </p:cNvSpPr>
            <p:nvPr/>
          </p:nvSpPr>
          <p:spPr bwMode="auto">
            <a:xfrm>
              <a:off x="2832735" y="2838052"/>
              <a:ext cx="225350" cy="83976"/>
            </a:xfrm>
            <a:custGeom>
              <a:avLst/>
              <a:gdLst>
                <a:gd name="T0" fmla="*/ 53 w 190"/>
                <a:gd name="T1" fmla="*/ 0 h 69"/>
                <a:gd name="T2" fmla="*/ 68 w 190"/>
                <a:gd name="T3" fmla="*/ 1 h 69"/>
                <a:gd name="T4" fmla="*/ 82 w 190"/>
                <a:gd name="T5" fmla="*/ 1 h 69"/>
                <a:gd name="T6" fmla="*/ 98 w 190"/>
                <a:gd name="T7" fmla="*/ 8 h 69"/>
                <a:gd name="T8" fmla="*/ 104 w 190"/>
                <a:gd name="T9" fmla="*/ 16 h 69"/>
                <a:gd name="T10" fmla="*/ 121 w 190"/>
                <a:gd name="T11" fmla="*/ 14 h 69"/>
                <a:gd name="T12" fmla="*/ 127 w 190"/>
                <a:gd name="T13" fmla="*/ 19 h 69"/>
                <a:gd name="T14" fmla="*/ 140 w 190"/>
                <a:gd name="T15" fmla="*/ 31 h 69"/>
                <a:gd name="T16" fmla="*/ 150 w 190"/>
                <a:gd name="T17" fmla="*/ 41 h 69"/>
                <a:gd name="T18" fmla="*/ 156 w 190"/>
                <a:gd name="T19" fmla="*/ 40 h 69"/>
                <a:gd name="T20" fmla="*/ 166 w 190"/>
                <a:gd name="T21" fmla="*/ 45 h 69"/>
                <a:gd name="T22" fmla="*/ 164 w 190"/>
                <a:gd name="T23" fmla="*/ 51 h 69"/>
                <a:gd name="T24" fmla="*/ 177 w 190"/>
                <a:gd name="T25" fmla="*/ 51 h 69"/>
                <a:gd name="T26" fmla="*/ 190 w 190"/>
                <a:gd name="T27" fmla="*/ 60 h 69"/>
                <a:gd name="T28" fmla="*/ 187 w 190"/>
                <a:gd name="T29" fmla="*/ 65 h 69"/>
                <a:gd name="T30" fmla="*/ 175 w 190"/>
                <a:gd name="T31" fmla="*/ 67 h 69"/>
                <a:gd name="T32" fmla="*/ 163 w 190"/>
                <a:gd name="T33" fmla="*/ 68 h 69"/>
                <a:gd name="T34" fmla="*/ 151 w 190"/>
                <a:gd name="T35" fmla="*/ 67 h 69"/>
                <a:gd name="T36" fmla="*/ 124 w 190"/>
                <a:gd name="T37" fmla="*/ 69 h 69"/>
                <a:gd name="T38" fmla="*/ 138 w 190"/>
                <a:gd name="T39" fmla="*/ 57 h 69"/>
                <a:gd name="T40" fmla="*/ 131 w 190"/>
                <a:gd name="T41" fmla="*/ 52 h 69"/>
                <a:gd name="T42" fmla="*/ 120 w 190"/>
                <a:gd name="T43" fmla="*/ 50 h 69"/>
                <a:gd name="T44" fmla="*/ 114 w 190"/>
                <a:gd name="T45" fmla="*/ 45 h 69"/>
                <a:gd name="T46" fmla="*/ 112 w 190"/>
                <a:gd name="T47" fmla="*/ 33 h 69"/>
                <a:gd name="T48" fmla="*/ 101 w 190"/>
                <a:gd name="T49" fmla="*/ 34 h 69"/>
                <a:gd name="T50" fmla="*/ 86 w 190"/>
                <a:gd name="T51" fmla="*/ 28 h 69"/>
                <a:gd name="T52" fmla="*/ 81 w 190"/>
                <a:gd name="T53" fmla="*/ 24 h 69"/>
                <a:gd name="T54" fmla="*/ 58 w 190"/>
                <a:gd name="T55" fmla="*/ 20 h 69"/>
                <a:gd name="T56" fmla="*/ 52 w 190"/>
                <a:gd name="T57" fmla="*/ 16 h 69"/>
                <a:gd name="T58" fmla="*/ 60 w 190"/>
                <a:gd name="T59" fmla="*/ 11 h 69"/>
                <a:gd name="T60" fmla="*/ 42 w 190"/>
                <a:gd name="T61" fmla="*/ 10 h 69"/>
                <a:gd name="T62" fmla="*/ 28 w 190"/>
                <a:gd name="T63" fmla="*/ 21 h 69"/>
                <a:gd name="T64" fmla="*/ 20 w 190"/>
                <a:gd name="T65" fmla="*/ 21 h 69"/>
                <a:gd name="T66" fmla="*/ 17 w 190"/>
                <a:gd name="T67" fmla="*/ 26 h 69"/>
                <a:gd name="T68" fmla="*/ 7 w 190"/>
                <a:gd name="T69" fmla="*/ 28 h 69"/>
                <a:gd name="T70" fmla="*/ 0 w 190"/>
                <a:gd name="T71" fmla="*/ 27 h 69"/>
                <a:gd name="T72" fmla="*/ 11 w 190"/>
                <a:gd name="T73" fmla="*/ 20 h 69"/>
                <a:gd name="T74" fmla="*/ 16 w 190"/>
                <a:gd name="T75" fmla="*/ 13 h 69"/>
                <a:gd name="T76" fmla="*/ 25 w 190"/>
                <a:gd name="T77" fmla="*/ 8 h 69"/>
                <a:gd name="T78" fmla="*/ 34 w 190"/>
                <a:gd name="T79" fmla="*/ 4 h 69"/>
                <a:gd name="T80" fmla="*/ 48 w 190"/>
                <a:gd name="T81" fmla="*/ 2 h 69"/>
                <a:gd name="T82" fmla="*/ 53 w 190"/>
                <a:gd name="T8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0" h="69">
                  <a:moveTo>
                    <a:pt x="53" y="0"/>
                  </a:moveTo>
                  <a:lnTo>
                    <a:pt x="68" y="1"/>
                  </a:lnTo>
                  <a:lnTo>
                    <a:pt x="82" y="1"/>
                  </a:lnTo>
                  <a:lnTo>
                    <a:pt x="98" y="8"/>
                  </a:lnTo>
                  <a:lnTo>
                    <a:pt x="104" y="16"/>
                  </a:lnTo>
                  <a:lnTo>
                    <a:pt x="121" y="14"/>
                  </a:lnTo>
                  <a:lnTo>
                    <a:pt x="127" y="19"/>
                  </a:lnTo>
                  <a:lnTo>
                    <a:pt x="140" y="31"/>
                  </a:lnTo>
                  <a:lnTo>
                    <a:pt x="150" y="41"/>
                  </a:lnTo>
                  <a:lnTo>
                    <a:pt x="156" y="40"/>
                  </a:lnTo>
                  <a:lnTo>
                    <a:pt x="166" y="45"/>
                  </a:lnTo>
                  <a:lnTo>
                    <a:pt x="164" y="51"/>
                  </a:lnTo>
                  <a:lnTo>
                    <a:pt x="177" y="51"/>
                  </a:lnTo>
                  <a:lnTo>
                    <a:pt x="190" y="60"/>
                  </a:lnTo>
                  <a:lnTo>
                    <a:pt x="187" y="65"/>
                  </a:lnTo>
                  <a:lnTo>
                    <a:pt x="175" y="67"/>
                  </a:lnTo>
                  <a:lnTo>
                    <a:pt x="163" y="68"/>
                  </a:lnTo>
                  <a:lnTo>
                    <a:pt x="151" y="67"/>
                  </a:lnTo>
                  <a:lnTo>
                    <a:pt x="124" y="69"/>
                  </a:lnTo>
                  <a:lnTo>
                    <a:pt x="138" y="57"/>
                  </a:lnTo>
                  <a:lnTo>
                    <a:pt x="131" y="52"/>
                  </a:lnTo>
                  <a:lnTo>
                    <a:pt x="120" y="50"/>
                  </a:lnTo>
                  <a:lnTo>
                    <a:pt x="114" y="45"/>
                  </a:lnTo>
                  <a:lnTo>
                    <a:pt x="112" y="33"/>
                  </a:lnTo>
                  <a:lnTo>
                    <a:pt x="101" y="34"/>
                  </a:lnTo>
                  <a:lnTo>
                    <a:pt x="86" y="28"/>
                  </a:lnTo>
                  <a:lnTo>
                    <a:pt x="81" y="24"/>
                  </a:lnTo>
                  <a:lnTo>
                    <a:pt x="58" y="20"/>
                  </a:lnTo>
                  <a:lnTo>
                    <a:pt x="52" y="16"/>
                  </a:lnTo>
                  <a:lnTo>
                    <a:pt x="60" y="11"/>
                  </a:lnTo>
                  <a:lnTo>
                    <a:pt x="42" y="10"/>
                  </a:lnTo>
                  <a:lnTo>
                    <a:pt x="28" y="21"/>
                  </a:lnTo>
                  <a:lnTo>
                    <a:pt x="20" y="21"/>
                  </a:lnTo>
                  <a:lnTo>
                    <a:pt x="17" y="26"/>
                  </a:lnTo>
                  <a:lnTo>
                    <a:pt x="7" y="28"/>
                  </a:lnTo>
                  <a:lnTo>
                    <a:pt x="0" y="27"/>
                  </a:lnTo>
                  <a:lnTo>
                    <a:pt x="11" y="20"/>
                  </a:lnTo>
                  <a:lnTo>
                    <a:pt x="16" y="13"/>
                  </a:lnTo>
                  <a:lnTo>
                    <a:pt x="25" y="8"/>
                  </a:lnTo>
                  <a:lnTo>
                    <a:pt x="34" y="4"/>
                  </a:lnTo>
                  <a:lnTo>
                    <a:pt x="48" y="2"/>
                  </a:lnTo>
                  <a:lnTo>
                    <a:pt x="53" y="0"/>
                  </a:lnTo>
                  <a:close/>
                </a:path>
              </a:pathLst>
            </a:custGeom>
            <a:solidFill>
              <a:srgbClr val="CA8D27"/>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47" name="Freeform 48">
              <a:extLst>
                <a:ext uri="{FF2B5EF4-FFF2-40B4-BE49-F238E27FC236}">
                  <a16:creationId xmlns:a16="http://schemas.microsoft.com/office/drawing/2014/main" id="{E4C78B23-E82A-4B2F-B516-9A88F19FE804}"/>
                </a:ext>
              </a:extLst>
            </p:cNvPr>
            <p:cNvSpPr>
              <a:spLocks/>
            </p:cNvSpPr>
            <p:nvPr/>
          </p:nvSpPr>
          <p:spPr bwMode="auto">
            <a:xfrm>
              <a:off x="5316333" y="2522837"/>
              <a:ext cx="36768" cy="17039"/>
            </a:xfrm>
            <a:custGeom>
              <a:avLst/>
              <a:gdLst>
                <a:gd name="T0" fmla="*/ 0 w 31"/>
                <a:gd name="T1" fmla="*/ 11 h 14"/>
                <a:gd name="T2" fmla="*/ 1 w 31"/>
                <a:gd name="T3" fmla="*/ 11 h 14"/>
                <a:gd name="T4" fmla="*/ 3 w 31"/>
                <a:gd name="T5" fmla="*/ 6 h 14"/>
                <a:gd name="T6" fmla="*/ 16 w 31"/>
                <a:gd name="T7" fmla="*/ 6 h 14"/>
                <a:gd name="T8" fmla="*/ 31 w 31"/>
                <a:gd name="T9" fmla="*/ 0 h 14"/>
                <a:gd name="T10" fmla="*/ 20 w 31"/>
                <a:gd name="T11" fmla="*/ 9 h 14"/>
                <a:gd name="T12" fmla="*/ 22 w 31"/>
                <a:gd name="T13" fmla="*/ 12 h 14"/>
                <a:gd name="T14" fmla="*/ 20 w 31"/>
                <a:gd name="T15" fmla="*/ 12 h 14"/>
                <a:gd name="T16" fmla="*/ 17 w 31"/>
                <a:gd name="T17" fmla="*/ 13 h 14"/>
                <a:gd name="T18" fmla="*/ 14 w 31"/>
                <a:gd name="T19" fmla="*/ 13 h 14"/>
                <a:gd name="T20" fmla="*/ 13 w 31"/>
                <a:gd name="T21" fmla="*/ 14 h 14"/>
                <a:gd name="T22" fmla="*/ 13 w 31"/>
                <a:gd name="T23" fmla="*/ 12 h 14"/>
                <a:gd name="T24" fmla="*/ 11 w 31"/>
                <a:gd name="T25" fmla="*/ 10 h 14"/>
                <a:gd name="T26" fmla="*/ 8 w 31"/>
                <a:gd name="T27" fmla="*/ 10 h 14"/>
                <a:gd name="T28" fmla="*/ 4 w 31"/>
                <a:gd name="T29" fmla="*/ 12 h 14"/>
                <a:gd name="T30" fmla="*/ 0 w 31"/>
                <a:gd name="T31"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4">
                  <a:moveTo>
                    <a:pt x="0" y="11"/>
                  </a:moveTo>
                  <a:lnTo>
                    <a:pt x="1" y="11"/>
                  </a:lnTo>
                  <a:lnTo>
                    <a:pt x="3" y="6"/>
                  </a:lnTo>
                  <a:lnTo>
                    <a:pt x="16" y="6"/>
                  </a:lnTo>
                  <a:lnTo>
                    <a:pt x="31" y="0"/>
                  </a:lnTo>
                  <a:lnTo>
                    <a:pt x="20" y="9"/>
                  </a:lnTo>
                  <a:lnTo>
                    <a:pt x="22" y="12"/>
                  </a:lnTo>
                  <a:lnTo>
                    <a:pt x="20" y="12"/>
                  </a:lnTo>
                  <a:lnTo>
                    <a:pt x="17" y="13"/>
                  </a:lnTo>
                  <a:lnTo>
                    <a:pt x="14" y="13"/>
                  </a:lnTo>
                  <a:lnTo>
                    <a:pt x="13" y="14"/>
                  </a:lnTo>
                  <a:lnTo>
                    <a:pt x="13" y="12"/>
                  </a:lnTo>
                  <a:lnTo>
                    <a:pt x="11" y="10"/>
                  </a:lnTo>
                  <a:lnTo>
                    <a:pt x="8" y="10"/>
                  </a:lnTo>
                  <a:lnTo>
                    <a:pt x="4" y="12"/>
                  </a:lnTo>
                  <a:lnTo>
                    <a:pt x="0" y="11"/>
                  </a:lnTo>
                  <a:close/>
                </a:path>
              </a:pathLst>
            </a:custGeom>
            <a:solidFill>
              <a:srgbClr val="E64A0E"/>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48" name="Freeform 49">
              <a:extLst>
                <a:ext uri="{FF2B5EF4-FFF2-40B4-BE49-F238E27FC236}">
                  <a16:creationId xmlns:a16="http://schemas.microsoft.com/office/drawing/2014/main" id="{0E237CD5-B09F-47AB-85D4-946A39055780}"/>
                </a:ext>
              </a:extLst>
            </p:cNvPr>
            <p:cNvSpPr>
              <a:spLocks/>
            </p:cNvSpPr>
            <p:nvPr/>
          </p:nvSpPr>
          <p:spPr bwMode="auto">
            <a:xfrm>
              <a:off x="5306846" y="2535006"/>
              <a:ext cx="36768" cy="14604"/>
            </a:xfrm>
            <a:custGeom>
              <a:avLst/>
              <a:gdLst>
                <a:gd name="T0" fmla="*/ 30 w 31"/>
                <a:gd name="T1" fmla="*/ 2 h 12"/>
                <a:gd name="T2" fmla="*/ 31 w 31"/>
                <a:gd name="T3" fmla="*/ 4 h 12"/>
                <a:gd name="T4" fmla="*/ 14 w 31"/>
                <a:gd name="T5" fmla="*/ 12 h 12"/>
                <a:gd name="T6" fmla="*/ 5 w 31"/>
                <a:gd name="T7" fmla="*/ 10 h 12"/>
                <a:gd name="T8" fmla="*/ 0 w 31"/>
                <a:gd name="T9" fmla="*/ 2 h 12"/>
                <a:gd name="T10" fmla="*/ 8 w 31"/>
                <a:gd name="T11" fmla="*/ 1 h 12"/>
                <a:gd name="T12" fmla="*/ 12 w 31"/>
                <a:gd name="T13" fmla="*/ 2 h 12"/>
                <a:gd name="T14" fmla="*/ 16 w 31"/>
                <a:gd name="T15" fmla="*/ 0 h 12"/>
                <a:gd name="T16" fmla="*/ 19 w 31"/>
                <a:gd name="T17" fmla="*/ 0 h 12"/>
                <a:gd name="T18" fmla="*/ 21 w 31"/>
                <a:gd name="T19" fmla="*/ 2 h 12"/>
                <a:gd name="T20" fmla="*/ 21 w 31"/>
                <a:gd name="T21" fmla="*/ 4 h 12"/>
                <a:gd name="T22" fmla="*/ 22 w 31"/>
                <a:gd name="T23" fmla="*/ 3 h 12"/>
                <a:gd name="T24" fmla="*/ 25 w 31"/>
                <a:gd name="T25" fmla="*/ 3 h 12"/>
                <a:gd name="T26" fmla="*/ 28 w 31"/>
                <a:gd name="T27" fmla="*/ 2 h 12"/>
                <a:gd name="T28" fmla="*/ 30 w 31"/>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12">
                  <a:moveTo>
                    <a:pt x="30" y="2"/>
                  </a:moveTo>
                  <a:lnTo>
                    <a:pt x="31" y="4"/>
                  </a:lnTo>
                  <a:lnTo>
                    <a:pt x="14" y="12"/>
                  </a:lnTo>
                  <a:lnTo>
                    <a:pt x="5" y="10"/>
                  </a:lnTo>
                  <a:lnTo>
                    <a:pt x="0" y="2"/>
                  </a:lnTo>
                  <a:lnTo>
                    <a:pt x="8" y="1"/>
                  </a:lnTo>
                  <a:lnTo>
                    <a:pt x="12" y="2"/>
                  </a:lnTo>
                  <a:lnTo>
                    <a:pt x="16" y="0"/>
                  </a:lnTo>
                  <a:lnTo>
                    <a:pt x="19" y="0"/>
                  </a:lnTo>
                  <a:lnTo>
                    <a:pt x="21" y="2"/>
                  </a:lnTo>
                  <a:lnTo>
                    <a:pt x="21" y="4"/>
                  </a:lnTo>
                  <a:lnTo>
                    <a:pt x="22" y="3"/>
                  </a:lnTo>
                  <a:lnTo>
                    <a:pt x="25" y="3"/>
                  </a:lnTo>
                  <a:lnTo>
                    <a:pt x="28" y="2"/>
                  </a:lnTo>
                  <a:lnTo>
                    <a:pt x="30" y="2"/>
                  </a:lnTo>
                  <a:close/>
                </a:path>
              </a:pathLst>
            </a:custGeom>
            <a:solidFill>
              <a:srgbClr val="E64A0E"/>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49" name="Freeform 50">
              <a:extLst>
                <a:ext uri="{FF2B5EF4-FFF2-40B4-BE49-F238E27FC236}">
                  <a16:creationId xmlns:a16="http://schemas.microsoft.com/office/drawing/2014/main" id="{619EE9FC-41DC-443A-8D1F-828CE87A9D8E}"/>
                </a:ext>
              </a:extLst>
            </p:cNvPr>
            <p:cNvSpPr>
              <a:spLocks/>
            </p:cNvSpPr>
            <p:nvPr/>
          </p:nvSpPr>
          <p:spPr bwMode="auto">
            <a:xfrm>
              <a:off x="4876306" y="2137032"/>
              <a:ext cx="126909" cy="63287"/>
            </a:xfrm>
            <a:custGeom>
              <a:avLst/>
              <a:gdLst>
                <a:gd name="T0" fmla="*/ 79 w 107"/>
                <a:gd name="T1" fmla="*/ 51 h 52"/>
                <a:gd name="T2" fmla="*/ 71 w 107"/>
                <a:gd name="T3" fmla="*/ 48 h 52"/>
                <a:gd name="T4" fmla="*/ 63 w 107"/>
                <a:gd name="T5" fmla="*/ 49 h 52"/>
                <a:gd name="T6" fmla="*/ 50 w 107"/>
                <a:gd name="T7" fmla="*/ 43 h 52"/>
                <a:gd name="T8" fmla="*/ 45 w 107"/>
                <a:gd name="T9" fmla="*/ 44 h 52"/>
                <a:gd name="T10" fmla="*/ 37 w 107"/>
                <a:gd name="T11" fmla="*/ 52 h 52"/>
                <a:gd name="T12" fmla="*/ 24 w 107"/>
                <a:gd name="T13" fmla="*/ 46 h 52"/>
                <a:gd name="T14" fmla="*/ 14 w 107"/>
                <a:gd name="T15" fmla="*/ 37 h 52"/>
                <a:gd name="T16" fmla="*/ 6 w 107"/>
                <a:gd name="T17" fmla="*/ 32 h 52"/>
                <a:gd name="T18" fmla="*/ 4 w 107"/>
                <a:gd name="T19" fmla="*/ 24 h 52"/>
                <a:gd name="T20" fmla="*/ 0 w 107"/>
                <a:gd name="T21" fmla="*/ 18 h 52"/>
                <a:gd name="T22" fmla="*/ 12 w 107"/>
                <a:gd name="T23" fmla="*/ 13 h 52"/>
                <a:gd name="T24" fmla="*/ 17 w 107"/>
                <a:gd name="T25" fmla="*/ 8 h 52"/>
                <a:gd name="T26" fmla="*/ 28 w 107"/>
                <a:gd name="T27" fmla="*/ 4 h 52"/>
                <a:gd name="T28" fmla="*/ 32 w 107"/>
                <a:gd name="T29" fmla="*/ 0 h 52"/>
                <a:gd name="T30" fmla="*/ 36 w 107"/>
                <a:gd name="T31" fmla="*/ 3 h 52"/>
                <a:gd name="T32" fmla="*/ 43 w 107"/>
                <a:gd name="T33" fmla="*/ 1 h 52"/>
                <a:gd name="T34" fmla="*/ 51 w 107"/>
                <a:gd name="T35" fmla="*/ 7 h 52"/>
                <a:gd name="T36" fmla="*/ 63 w 107"/>
                <a:gd name="T37" fmla="*/ 9 h 52"/>
                <a:gd name="T38" fmla="*/ 63 w 107"/>
                <a:gd name="T39" fmla="*/ 15 h 52"/>
                <a:gd name="T40" fmla="*/ 72 w 107"/>
                <a:gd name="T41" fmla="*/ 19 h 52"/>
                <a:gd name="T42" fmla="*/ 74 w 107"/>
                <a:gd name="T43" fmla="*/ 14 h 52"/>
                <a:gd name="T44" fmla="*/ 85 w 107"/>
                <a:gd name="T45" fmla="*/ 16 h 52"/>
                <a:gd name="T46" fmla="*/ 87 w 107"/>
                <a:gd name="T47" fmla="*/ 22 h 52"/>
                <a:gd name="T48" fmla="*/ 99 w 107"/>
                <a:gd name="T49" fmla="*/ 23 h 52"/>
                <a:gd name="T50" fmla="*/ 107 w 107"/>
                <a:gd name="T51" fmla="*/ 33 h 52"/>
                <a:gd name="T52" fmla="*/ 103 w 107"/>
                <a:gd name="T53" fmla="*/ 33 h 52"/>
                <a:gd name="T54" fmla="*/ 100 w 107"/>
                <a:gd name="T55" fmla="*/ 37 h 52"/>
                <a:gd name="T56" fmla="*/ 97 w 107"/>
                <a:gd name="T57" fmla="*/ 38 h 52"/>
                <a:gd name="T58" fmla="*/ 96 w 107"/>
                <a:gd name="T59" fmla="*/ 42 h 52"/>
                <a:gd name="T60" fmla="*/ 93 w 107"/>
                <a:gd name="T61" fmla="*/ 43 h 52"/>
                <a:gd name="T62" fmla="*/ 93 w 107"/>
                <a:gd name="T63" fmla="*/ 45 h 52"/>
                <a:gd name="T64" fmla="*/ 88 w 107"/>
                <a:gd name="T65" fmla="*/ 47 h 52"/>
                <a:gd name="T66" fmla="*/ 80 w 107"/>
                <a:gd name="T67" fmla="*/ 47 h 52"/>
                <a:gd name="T68" fmla="*/ 79 w 107"/>
                <a:gd name="T69"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52">
                  <a:moveTo>
                    <a:pt x="79" y="51"/>
                  </a:moveTo>
                  <a:lnTo>
                    <a:pt x="71" y="48"/>
                  </a:lnTo>
                  <a:lnTo>
                    <a:pt x="63" y="49"/>
                  </a:lnTo>
                  <a:lnTo>
                    <a:pt x="50" y="43"/>
                  </a:lnTo>
                  <a:lnTo>
                    <a:pt x="45" y="44"/>
                  </a:lnTo>
                  <a:lnTo>
                    <a:pt x="37" y="52"/>
                  </a:lnTo>
                  <a:lnTo>
                    <a:pt x="24" y="46"/>
                  </a:lnTo>
                  <a:lnTo>
                    <a:pt x="14" y="37"/>
                  </a:lnTo>
                  <a:lnTo>
                    <a:pt x="6" y="32"/>
                  </a:lnTo>
                  <a:lnTo>
                    <a:pt x="4" y="24"/>
                  </a:lnTo>
                  <a:lnTo>
                    <a:pt x="0" y="18"/>
                  </a:lnTo>
                  <a:lnTo>
                    <a:pt x="12" y="13"/>
                  </a:lnTo>
                  <a:lnTo>
                    <a:pt x="17" y="8"/>
                  </a:lnTo>
                  <a:lnTo>
                    <a:pt x="28" y="4"/>
                  </a:lnTo>
                  <a:lnTo>
                    <a:pt x="32" y="0"/>
                  </a:lnTo>
                  <a:lnTo>
                    <a:pt x="36" y="3"/>
                  </a:lnTo>
                  <a:lnTo>
                    <a:pt x="43" y="1"/>
                  </a:lnTo>
                  <a:lnTo>
                    <a:pt x="51" y="7"/>
                  </a:lnTo>
                  <a:lnTo>
                    <a:pt x="63" y="9"/>
                  </a:lnTo>
                  <a:lnTo>
                    <a:pt x="63" y="15"/>
                  </a:lnTo>
                  <a:lnTo>
                    <a:pt x="72" y="19"/>
                  </a:lnTo>
                  <a:lnTo>
                    <a:pt x="74" y="14"/>
                  </a:lnTo>
                  <a:lnTo>
                    <a:pt x="85" y="16"/>
                  </a:lnTo>
                  <a:lnTo>
                    <a:pt x="87" y="22"/>
                  </a:lnTo>
                  <a:lnTo>
                    <a:pt x="99" y="23"/>
                  </a:lnTo>
                  <a:lnTo>
                    <a:pt x="107" y="33"/>
                  </a:lnTo>
                  <a:lnTo>
                    <a:pt x="103" y="33"/>
                  </a:lnTo>
                  <a:lnTo>
                    <a:pt x="100" y="37"/>
                  </a:lnTo>
                  <a:lnTo>
                    <a:pt x="97" y="38"/>
                  </a:lnTo>
                  <a:lnTo>
                    <a:pt x="96" y="42"/>
                  </a:lnTo>
                  <a:lnTo>
                    <a:pt x="93" y="43"/>
                  </a:lnTo>
                  <a:lnTo>
                    <a:pt x="93" y="45"/>
                  </a:lnTo>
                  <a:lnTo>
                    <a:pt x="88" y="47"/>
                  </a:lnTo>
                  <a:lnTo>
                    <a:pt x="80" y="47"/>
                  </a:lnTo>
                  <a:lnTo>
                    <a:pt x="79" y="51"/>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50" name="Freeform 51">
              <a:extLst>
                <a:ext uri="{FF2B5EF4-FFF2-40B4-BE49-F238E27FC236}">
                  <a16:creationId xmlns:a16="http://schemas.microsoft.com/office/drawing/2014/main" id="{DD8B4B83-9E0A-4D61-AB6E-F325DDCE9651}"/>
                </a:ext>
              </a:extLst>
            </p:cNvPr>
            <p:cNvSpPr>
              <a:spLocks/>
            </p:cNvSpPr>
            <p:nvPr/>
          </p:nvSpPr>
          <p:spPr bwMode="auto">
            <a:xfrm>
              <a:off x="4757701" y="2043318"/>
              <a:ext cx="169607" cy="188643"/>
            </a:xfrm>
            <a:custGeom>
              <a:avLst/>
              <a:gdLst>
                <a:gd name="T0" fmla="*/ 58 w 143"/>
                <a:gd name="T1" fmla="*/ 0 h 155"/>
                <a:gd name="T2" fmla="*/ 59 w 143"/>
                <a:gd name="T3" fmla="*/ 8 h 155"/>
                <a:gd name="T4" fmla="*/ 75 w 143"/>
                <a:gd name="T5" fmla="*/ 12 h 155"/>
                <a:gd name="T6" fmla="*/ 75 w 143"/>
                <a:gd name="T7" fmla="*/ 20 h 155"/>
                <a:gd name="T8" fmla="*/ 90 w 143"/>
                <a:gd name="T9" fmla="*/ 16 h 155"/>
                <a:gd name="T10" fmla="*/ 99 w 143"/>
                <a:gd name="T11" fmla="*/ 10 h 155"/>
                <a:gd name="T12" fmla="*/ 117 w 143"/>
                <a:gd name="T13" fmla="*/ 18 h 155"/>
                <a:gd name="T14" fmla="*/ 125 w 143"/>
                <a:gd name="T15" fmla="*/ 25 h 155"/>
                <a:gd name="T16" fmla="*/ 129 w 143"/>
                <a:gd name="T17" fmla="*/ 35 h 155"/>
                <a:gd name="T18" fmla="*/ 125 w 143"/>
                <a:gd name="T19" fmla="*/ 40 h 155"/>
                <a:gd name="T20" fmla="*/ 131 w 143"/>
                <a:gd name="T21" fmla="*/ 47 h 155"/>
                <a:gd name="T22" fmla="*/ 136 w 143"/>
                <a:gd name="T23" fmla="*/ 58 h 155"/>
                <a:gd name="T24" fmla="*/ 136 w 143"/>
                <a:gd name="T25" fmla="*/ 65 h 155"/>
                <a:gd name="T26" fmla="*/ 143 w 143"/>
                <a:gd name="T27" fmla="*/ 78 h 155"/>
                <a:gd name="T28" fmla="*/ 136 w 143"/>
                <a:gd name="T29" fmla="*/ 80 h 155"/>
                <a:gd name="T30" fmla="*/ 132 w 143"/>
                <a:gd name="T31" fmla="*/ 77 h 155"/>
                <a:gd name="T32" fmla="*/ 128 w 143"/>
                <a:gd name="T33" fmla="*/ 81 h 155"/>
                <a:gd name="T34" fmla="*/ 117 w 143"/>
                <a:gd name="T35" fmla="*/ 85 h 155"/>
                <a:gd name="T36" fmla="*/ 112 w 143"/>
                <a:gd name="T37" fmla="*/ 90 h 155"/>
                <a:gd name="T38" fmla="*/ 100 w 143"/>
                <a:gd name="T39" fmla="*/ 95 h 155"/>
                <a:gd name="T40" fmla="*/ 104 w 143"/>
                <a:gd name="T41" fmla="*/ 101 h 155"/>
                <a:gd name="T42" fmla="*/ 106 w 143"/>
                <a:gd name="T43" fmla="*/ 109 h 155"/>
                <a:gd name="T44" fmla="*/ 114 w 143"/>
                <a:gd name="T45" fmla="*/ 114 h 155"/>
                <a:gd name="T46" fmla="*/ 124 w 143"/>
                <a:gd name="T47" fmla="*/ 123 h 155"/>
                <a:gd name="T48" fmla="*/ 119 w 143"/>
                <a:gd name="T49" fmla="*/ 132 h 155"/>
                <a:gd name="T50" fmla="*/ 113 w 143"/>
                <a:gd name="T51" fmla="*/ 135 h 155"/>
                <a:gd name="T52" fmla="*/ 117 w 143"/>
                <a:gd name="T53" fmla="*/ 148 h 155"/>
                <a:gd name="T54" fmla="*/ 115 w 143"/>
                <a:gd name="T55" fmla="*/ 151 h 155"/>
                <a:gd name="T56" fmla="*/ 110 w 143"/>
                <a:gd name="T57" fmla="*/ 147 h 155"/>
                <a:gd name="T58" fmla="*/ 102 w 143"/>
                <a:gd name="T59" fmla="*/ 147 h 155"/>
                <a:gd name="T60" fmla="*/ 91 w 143"/>
                <a:gd name="T61" fmla="*/ 150 h 155"/>
                <a:gd name="T62" fmla="*/ 76 w 143"/>
                <a:gd name="T63" fmla="*/ 149 h 155"/>
                <a:gd name="T64" fmla="*/ 75 w 143"/>
                <a:gd name="T65" fmla="*/ 155 h 155"/>
                <a:gd name="T66" fmla="*/ 66 w 143"/>
                <a:gd name="T67" fmla="*/ 149 h 155"/>
                <a:gd name="T68" fmla="*/ 61 w 143"/>
                <a:gd name="T69" fmla="*/ 150 h 155"/>
                <a:gd name="T70" fmla="*/ 44 w 143"/>
                <a:gd name="T71" fmla="*/ 144 h 155"/>
                <a:gd name="T72" fmla="*/ 40 w 143"/>
                <a:gd name="T73" fmla="*/ 148 h 155"/>
                <a:gd name="T74" fmla="*/ 26 w 143"/>
                <a:gd name="T75" fmla="*/ 148 h 155"/>
                <a:gd name="T76" fmla="*/ 28 w 143"/>
                <a:gd name="T77" fmla="*/ 134 h 155"/>
                <a:gd name="T78" fmla="*/ 35 w 143"/>
                <a:gd name="T79" fmla="*/ 120 h 155"/>
                <a:gd name="T80" fmla="*/ 12 w 143"/>
                <a:gd name="T81" fmla="*/ 116 h 155"/>
                <a:gd name="T82" fmla="*/ 4 w 143"/>
                <a:gd name="T83" fmla="*/ 111 h 155"/>
                <a:gd name="T84" fmla="*/ 5 w 143"/>
                <a:gd name="T85" fmla="*/ 102 h 155"/>
                <a:gd name="T86" fmla="*/ 2 w 143"/>
                <a:gd name="T87" fmla="*/ 97 h 155"/>
                <a:gd name="T88" fmla="*/ 3 w 143"/>
                <a:gd name="T89" fmla="*/ 84 h 155"/>
                <a:gd name="T90" fmla="*/ 0 w 143"/>
                <a:gd name="T91" fmla="*/ 63 h 155"/>
                <a:gd name="T92" fmla="*/ 9 w 143"/>
                <a:gd name="T93" fmla="*/ 63 h 155"/>
                <a:gd name="T94" fmla="*/ 13 w 143"/>
                <a:gd name="T95" fmla="*/ 55 h 155"/>
                <a:gd name="T96" fmla="*/ 16 w 143"/>
                <a:gd name="T97" fmla="*/ 37 h 155"/>
                <a:gd name="T98" fmla="*/ 13 w 143"/>
                <a:gd name="T99" fmla="*/ 30 h 155"/>
                <a:gd name="T100" fmla="*/ 16 w 143"/>
                <a:gd name="T101" fmla="*/ 26 h 155"/>
                <a:gd name="T102" fmla="*/ 29 w 143"/>
                <a:gd name="T103" fmla="*/ 25 h 155"/>
                <a:gd name="T104" fmla="*/ 32 w 143"/>
                <a:gd name="T105" fmla="*/ 29 h 155"/>
                <a:gd name="T106" fmla="*/ 42 w 143"/>
                <a:gd name="T107" fmla="*/ 19 h 155"/>
                <a:gd name="T108" fmla="*/ 38 w 143"/>
                <a:gd name="T109" fmla="*/ 12 h 155"/>
                <a:gd name="T110" fmla="*/ 36 w 143"/>
                <a:gd name="T111" fmla="*/ 1 h 155"/>
                <a:gd name="T112" fmla="*/ 48 w 143"/>
                <a:gd name="T113" fmla="*/ 3 h 155"/>
                <a:gd name="T114" fmla="*/ 58 w 143"/>
                <a:gd name="T11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 h="155">
                  <a:moveTo>
                    <a:pt x="58" y="0"/>
                  </a:moveTo>
                  <a:lnTo>
                    <a:pt x="59" y="8"/>
                  </a:lnTo>
                  <a:lnTo>
                    <a:pt x="75" y="12"/>
                  </a:lnTo>
                  <a:lnTo>
                    <a:pt x="75" y="20"/>
                  </a:lnTo>
                  <a:lnTo>
                    <a:pt x="90" y="16"/>
                  </a:lnTo>
                  <a:lnTo>
                    <a:pt x="99" y="10"/>
                  </a:lnTo>
                  <a:lnTo>
                    <a:pt x="117" y="18"/>
                  </a:lnTo>
                  <a:lnTo>
                    <a:pt x="125" y="25"/>
                  </a:lnTo>
                  <a:lnTo>
                    <a:pt x="129" y="35"/>
                  </a:lnTo>
                  <a:lnTo>
                    <a:pt x="125" y="40"/>
                  </a:lnTo>
                  <a:lnTo>
                    <a:pt x="131" y="47"/>
                  </a:lnTo>
                  <a:lnTo>
                    <a:pt x="136" y="58"/>
                  </a:lnTo>
                  <a:lnTo>
                    <a:pt x="136" y="65"/>
                  </a:lnTo>
                  <a:lnTo>
                    <a:pt x="143" y="78"/>
                  </a:lnTo>
                  <a:lnTo>
                    <a:pt x="136" y="80"/>
                  </a:lnTo>
                  <a:lnTo>
                    <a:pt x="132" y="77"/>
                  </a:lnTo>
                  <a:lnTo>
                    <a:pt x="128" y="81"/>
                  </a:lnTo>
                  <a:lnTo>
                    <a:pt x="117" y="85"/>
                  </a:lnTo>
                  <a:lnTo>
                    <a:pt x="112" y="90"/>
                  </a:lnTo>
                  <a:lnTo>
                    <a:pt x="100" y="95"/>
                  </a:lnTo>
                  <a:lnTo>
                    <a:pt x="104" y="101"/>
                  </a:lnTo>
                  <a:lnTo>
                    <a:pt x="106" y="109"/>
                  </a:lnTo>
                  <a:lnTo>
                    <a:pt x="114" y="114"/>
                  </a:lnTo>
                  <a:lnTo>
                    <a:pt x="124" y="123"/>
                  </a:lnTo>
                  <a:lnTo>
                    <a:pt x="119" y="132"/>
                  </a:lnTo>
                  <a:lnTo>
                    <a:pt x="113" y="135"/>
                  </a:lnTo>
                  <a:lnTo>
                    <a:pt x="117" y="148"/>
                  </a:lnTo>
                  <a:lnTo>
                    <a:pt x="115" y="151"/>
                  </a:lnTo>
                  <a:lnTo>
                    <a:pt x="110" y="147"/>
                  </a:lnTo>
                  <a:lnTo>
                    <a:pt x="102" y="147"/>
                  </a:lnTo>
                  <a:lnTo>
                    <a:pt x="91" y="150"/>
                  </a:lnTo>
                  <a:lnTo>
                    <a:pt x="76" y="149"/>
                  </a:lnTo>
                  <a:lnTo>
                    <a:pt x="75" y="155"/>
                  </a:lnTo>
                  <a:lnTo>
                    <a:pt x="66" y="149"/>
                  </a:lnTo>
                  <a:lnTo>
                    <a:pt x="61" y="150"/>
                  </a:lnTo>
                  <a:lnTo>
                    <a:pt x="44" y="144"/>
                  </a:lnTo>
                  <a:lnTo>
                    <a:pt x="40" y="148"/>
                  </a:lnTo>
                  <a:lnTo>
                    <a:pt x="26" y="148"/>
                  </a:lnTo>
                  <a:lnTo>
                    <a:pt x="28" y="134"/>
                  </a:lnTo>
                  <a:lnTo>
                    <a:pt x="35" y="120"/>
                  </a:lnTo>
                  <a:lnTo>
                    <a:pt x="12" y="116"/>
                  </a:lnTo>
                  <a:lnTo>
                    <a:pt x="4" y="111"/>
                  </a:lnTo>
                  <a:lnTo>
                    <a:pt x="5" y="102"/>
                  </a:lnTo>
                  <a:lnTo>
                    <a:pt x="2" y="97"/>
                  </a:lnTo>
                  <a:lnTo>
                    <a:pt x="3" y="84"/>
                  </a:lnTo>
                  <a:lnTo>
                    <a:pt x="0" y="63"/>
                  </a:lnTo>
                  <a:lnTo>
                    <a:pt x="9" y="63"/>
                  </a:lnTo>
                  <a:lnTo>
                    <a:pt x="13" y="55"/>
                  </a:lnTo>
                  <a:lnTo>
                    <a:pt x="16" y="37"/>
                  </a:lnTo>
                  <a:lnTo>
                    <a:pt x="13" y="30"/>
                  </a:lnTo>
                  <a:lnTo>
                    <a:pt x="16" y="26"/>
                  </a:lnTo>
                  <a:lnTo>
                    <a:pt x="29" y="25"/>
                  </a:lnTo>
                  <a:lnTo>
                    <a:pt x="32" y="29"/>
                  </a:lnTo>
                  <a:lnTo>
                    <a:pt x="42" y="19"/>
                  </a:lnTo>
                  <a:lnTo>
                    <a:pt x="38" y="12"/>
                  </a:lnTo>
                  <a:lnTo>
                    <a:pt x="36" y="1"/>
                  </a:lnTo>
                  <a:lnTo>
                    <a:pt x="48" y="3"/>
                  </a:lnTo>
                  <a:lnTo>
                    <a:pt x="58" y="0"/>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51" name="Freeform 52">
              <a:extLst>
                <a:ext uri="{FF2B5EF4-FFF2-40B4-BE49-F238E27FC236}">
                  <a16:creationId xmlns:a16="http://schemas.microsoft.com/office/drawing/2014/main" id="{04414A1F-110C-401D-B12F-3BB08B28F322}"/>
                </a:ext>
              </a:extLst>
            </p:cNvPr>
            <p:cNvSpPr>
              <a:spLocks/>
            </p:cNvSpPr>
            <p:nvPr/>
          </p:nvSpPr>
          <p:spPr bwMode="auto">
            <a:xfrm>
              <a:off x="5547613" y="3103369"/>
              <a:ext cx="35581" cy="43814"/>
            </a:xfrm>
            <a:custGeom>
              <a:avLst/>
              <a:gdLst>
                <a:gd name="T0" fmla="*/ 25 w 30"/>
                <a:gd name="T1" fmla="*/ 0 h 36"/>
                <a:gd name="T2" fmla="*/ 30 w 30"/>
                <a:gd name="T3" fmla="*/ 6 h 36"/>
                <a:gd name="T4" fmla="*/ 30 w 30"/>
                <a:gd name="T5" fmla="*/ 15 h 36"/>
                <a:gd name="T6" fmla="*/ 20 w 30"/>
                <a:gd name="T7" fmla="*/ 20 h 36"/>
                <a:gd name="T8" fmla="*/ 28 w 30"/>
                <a:gd name="T9" fmla="*/ 25 h 36"/>
                <a:gd name="T10" fmla="*/ 21 w 30"/>
                <a:gd name="T11" fmla="*/ 36 h 36"/>
                <a:gd name="T12" fmla="*/ 17 w 30"/>
                <a:gd name="T13" fmla="*/ 33 h 36"/>
                <a:gd name="T14" fmla="*/ 13 w 30"/>
                <a:gd name="T15" fmla="*/ 34 h 36"/>
                <a:gd name="T16" fmla="*/ 3 w 30"/>
                <a:gd name="T17" fmla="*/ 34 h 36"/>
                <a:gd name="T18" fmla="*/ 2 w 30"/>
                <a:gd name="T19" fmla="*/ 28 h 36"/>
                <a:gd name="T20" fmla="*/ 0 w 30"/>
                <a:gd name="T21" fmla="*/ 22 h 36"/>
                <a:gd name="T22" fmla="*/ 6 w 30"/>
                <a:gd name="T23" fmla="*/ 12 h 36"/>
                <a:gd name="T24" fmla="*/ 12 w 30"/>
                <a:gd name="T25" fmla="*/ 3 h 36"/>
                <a:gd name="T26" fmla="*/ 20 w 30"/>
                <a:gd name="T27" fmla="*/ 5 h 36"/>
                <a:gd name="T28" fmla="*/ 25 w 30"/>
                <a:gd name="T2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36">
                  <a:moveTo>
                    <a:pt x="25" y="0"/>
                  </a:moveTo>
                  <a:lnTo>
                    <a:pt x="30" y="6"/>
                  </a:lnTo>
                  <a:lnTo>
                    <a:pt x="30" y="15"/>
                  </a:lnTo>
                  <a:lnTo>
                    <a:pt x="20" y="20"/>
                  </a:lnTo>
                  <a:lnTo>
                    <a:pt x="28" y="25"/>
                  </a:lnTo>
                  <a:lnTo>
                    <a:pt x="21" y="36"/>
                  </a:lnTo>
                  <a:lnTo>
                    <a:pt x="17" y="33"/>
                  </a:lnTo>
                  <a:lnTo>
                    <a:pt x="13" y="34"/>
                  </a:lnTo>
                  <a:lnTo>
                    <a:pt x="3" y="34"/>
                  </a:lnTo>
                  <a:lnTo>
                    <a:pt x="2" y="28"/>
                  </a:lnTo>
                  <a:lnTo>
                    <a:pt x="0" y="22"/>
                  </a:lnTo>
                  <a:lnTo>
                    <a:pt x="6" y="12"/>
                  </a:lnTo>
                  <a:lnTo>
                    <a:pt x="12" y="3"/>
                  </a:lnTo>
                  <a:lnTo>
                    <a:pt x="20" y="5"/>
                  </a:lnTo>
                  <a:lnTo>
                    <a:pt x="25" y="0"/>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52" name="Freeform 53">
              <a:extLst>
                <a:ext uri="{FF2B5EF4-FFF2-40B4-BE49-F238E27FC236}">
                  <a16:creationId xmlns:a16="http://schemas.microsoft.com/office/drawing/2014/main" id="{F9BBEAC5-8241-474A-8642-9E5817E019DB}"/>
                </a:ext>
              </a:extLst>
            </p:cNvPr>
            <p:cNvSpPr>
              <a:spLocks/>
            </p:cNvSpPr>
            <p:nvPr/>
          </p:nvSpPr>
          <p:spPr bwMode="auto">
            <a:xfrm>
              <a:off x="4843097" y="2016543"/>
              <a:ext cx="32024" cy="31643"/>
            </a:xfrm>
            <a:custGeom>
              <a:avLst/>
              <a:gdLst>
                <a:gd name="T0" fmla="*/ 27 w 27"/>
                <a:gd name="T1" fmla="*/ 10 h 26"/>
                <a:gd name="T2" fmla="*/ 20 w 27"/>
                <a:gd name="T3" fmla="*/ 26 h 26"/>
                <a:gd name="T4" fmla="*/ 3 w 27"/>
                <a:gd name="T5" fmla="*/ 15 h 26"/>
                <a:gd name="T6" fmla="*/ 0 w 27"/>
                <a:gd name="T7" fmla="*/ 6 h 26"/>
                <a:gd name="T8" fmla="*/ 22 w 27"/>
                <a:gd name="T9" fmla="*/ 0 h 26"/>
                <a:gd name="T10" fmla="*/ 27 w 27"/>
                <a:gd name="T11" fmla="*/ 10 h 26"/>
              </a:gdLst>
              <a:ahLst/>
              <a:cxnLst>
                <a:cxn ang="0">
                  <a:pos x="T0" y="T1"/>
                </a:cxn>
                <a:cxn ang="0">
                  <a:pos x="T2" y="T3"/>
                </a:cxn>
                <a:cxn ang="0">
                  <a:pos x="T4" y="T5"/>
                </a:cxn>
                <a:cxn ang="0">
                  <a:pos x="T6" y="T7"/>
                </a:cxn>
                <a:cxn ang="0">
                  <a:pos x="T8" y="T9"/>
                </a:cxn>
                <a:cxn ang="0">
                  <a:pos x="T10" y="T11"/>
                </a:cxn>
              </a:cxnLst>
              <a:rect l="0" t="0" r="r" b="b"/>
              <a:pathLst>
                <a:path w="27" h="26">
                  <a:moveTo>
                    <a:pt x="27" y="10"/>
                  </a:moveTo>
                  <a:lnTo>
                    <a:pt x="20" y="26"/>
                  </a:lnTo>
                  <a:lnTo>
                    <a:pt x="3" y="15"/>
                  </a:lnTo>
                  <a:lnTo>
                    <a:pt x="0" y="6"/>
                  </a:lnTo>
                  <a:lnTo>
                    <a:pt x="22" y="0"/>
                  </a:lnTo>
                  <a:lnTo>
                    <a:pt x="27" y="10"/>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53" name="Freeform 54">
              <a:extLst>
                <a:ext uri="{FF2B5EF4-FFF2-40B4-BE49-F238E27FC236}">
                  <a16:creationId xmlns:a16="http://schemas.microsoft.com/office/drawing/2014/main" id="{F2FC3229-5468-4FA2-9990-B9CB16FF7123}"/>
                </a:ext>
              </a:extLst>
            </p:cNvPr>
            <p:cNvSpPr>
              <a:spLocks/>
            </p:cNvSpPr>
            <p:nvPr/>
          </p:nvSpPr>
          <p:spPr bwMode="auto">
            <a:xfrm>
              <a:off x="4790910" y="1977599"/>
              <a:ext cx="51002" cy="69372"/>
            </a:xfrm>
            <a:custGeom>
              <a:avLst/>
              <a:gdLst>
                <a:gd name="T0" fmla="*/ 43 w 43"/>
                <a:gd name="T1" fmla="*/ 25 h 57"/>
                <a:gd name="T2" fmla="*/ 40 w 43"/>
                <a:gd name="T3" fmla="*/ 33 h 57"/>
                <a:gd name="T4" fmla="*/ 35 w 43"/>
                <a:gd name="T5" fmla="*/ 30 h 57"/>
                <a:gd name="T6" fmla="*/ 25 w 43"/>
                <a:gd name="T7" fmla="*/ 44 h 57"/>
                <a:gd name="T8" fmla="*/ 30 w 43"/>
                <a:gd name="T9" fmla="*/ 54 h 57"/>
                <a:gd name="T10" fmla="*/ 20 w 43"/>
                <a:gd name="T11" fmla="*/ 57 h 57"/>
                <a:gd name="T12" fmla="*/ 8 w 43"/>
                <a:gd name="T13" fmla="*/ 55 h 57"/>
                <a:gd name="T14" fmla="*/ 2 w 43"/>
                <a:gd name="T15" fmla="*/ 44 h 57"/>
                <a:gd name="T16" fmla="*/ 0 w 43"/>
                <a:gd name="T17" fmla="*/ 24 h 57"/>
                <a:gd name="T18" fmla="*/ 2 w 43"/>
                <a:gd name="T19" fmla="*/ 18 h 57"/>
                <a:gd name="T20" fmla="*/ 6 w 43"/>
                <a:gd name="T21" fmla="*/ 12 h 57"/>
                <a:gd name="T22" fmla="*/ 20 w 43"/>
                <a:gd name="T23" fmla="*/ 11 h 57"/>
                <a:gd name="T24" fmla="*/ 25 w 43"/>
                <a:gd name="T25" fmla="*/ 6 h 57"/>
                <a:gd name="T26" fmla="*/ 36 w 43"/>
                <a:gd name="T27" fmla="*/ 0 h 57"/>
                <a:gd name="T28" fmla="*/ 37 w 43"/>
                <a:gd name="T29" fmla="*/ 10 h 57"/>
                <a:gd name="T30" fmla="*/ 32 w 43"/>
                <a:gd name="T31" fmla="*/ 16 h 57"/>
                <a:gd name="T32" fmla="*/ 35 w 43"/>
                <a:gd name="T33" fmla="*/ 22 h 57"/>
                <a:gd name="T34" fmla="*/ 43 w 43"/>
                <a:gd name="T35"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57">
                  <a:moveTo>
                    <a:pt x="43" y="25"/>
                  </a:moveTo>
                  <a:lnTo>
                    <a:pt x="40" y="33"/>
                  </a:lnTo>
                  <a:lnTo>
                    <a:pt x="35" y="30"/>
                  </a:lnTo>
                  <a:lnTo>
                    <a:pt x="25" y="44"/>
                  </a:lnTo>
                  <a:lnTo>
                    <a:pt x="30" y="54"/>
                  </a:lnTo>
                  <a:lnTo>
                    <a:pt x="20" y="57"/>
                  </a:lnTo>
                  <a:lnTo>
                    <a:pt x="8" y="55"/>
                  </a:lnTo>
                  <a:lnTo>
                    <a:pt x="2" y="44"/>
                  </a:lnTo>
                  <a:lnTo>
                    <a:pt x="0" y="24"/>
                  </a:lnTo>
                  <a:lnTo>
                    <a:pt x="2" y="18"/>
                  </a:lnTo>
                  <a:lnTo>
                    <a:pt x="6" y="12"/>
                  </a:lnTo>
                  <a:lnTo>
                    <a:pt x="20" y="11"/>
                  </a:lnTo>
                  <a:lnTo>
                    <a:pt x="25" y="6"/>
                  </a:lnTo>
                  <a:lnTo>
                    <a:pt x="36" y="0"/>
                  </a:lnTo>
                  <a:lnTo>
                    <a:pt x="37" y="10"/>
                  </a:lnTo>
                  <a:lnTo>
                    <a:pt x="32" y="16"/>
                  </a:lnTo>
                  <a:lnTo>
                    <a:pt x="35" y="22"/>
                  </a:lnTo>
                  <a:lnTo>
                    <a:pt x="43" y="25"/>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dirty="0">
                <a:ln>
                  <a:noFill/>
                </a:ln>
                <a:solidFill>
                  <a:sysClr val="windowText" lastClr="000000"/>
                </a:solidFill>
                <a:effectLst/>
                <a:uLnTx/>
                <a:uFillTx/>
                <a:latin typeface="+mj-lt"/>
                <a:cs typeface="Calibri" panose="020F0502020204030204" pitchFamily="34" charset="0"/>
              </a:endParaRPr>
            </a:p>
          </p:txBody>
        </p:sp>
        <p:sp>
          <p:nvSpPr>
            <p:cNvPr id="54" name="Freeform 55">
              <a:extLst>
                <a:ext uri="{FF2B5EF4-FFF2-40B4-BE49-F238E27FC236}">
                  <a16:creationId xmlns:a16="http://schemas.microsoft.com/office/drawing/2014/main" id="{0160EE4C-39E2-4360-AF5F-3662CC3F4896}"/>
                </a:ext>
              </a:extLst>
            </p:cNvPr>
            <p:cNvSpPr>
              <a:spLocks/>
            </p:cNvSpPr>
            <p:nvPr/>
          </p:nvSpPr>
          <p:spPr bwMode="auto">
            <a:xfrm>
              <a:off x="3100784" y="2920812"/>
              <a:ext cx="78279" cy="58418"/>
            </a:xfrm>
            <a:custGeom>
              <a:avLst/>
              <a:gdLst>
                <a:gd name="T0" fmla="*/ 7 w 66"/>
                <a:gd name="T1" fmla="*/ 4 h 48"/>
                <a:gd name="T2" fmla="*/ 10 w 66"/>
                <a:gd name="T3" fmla="*/ 0 h 48"/>
                <a:gd name="T4" fmla="*/ 24 w 66"/>
                <a:gd name="T5" fmla="*/ 0 h 48"/>
                <a:gd name="T6" fmla="*/ 34 w 66"/>
                <a:gd name="T7" fmla="*/ 6 h 48"/>
                <a:gd name="T8" fmla="*/ 39 w 66"/>
                <a:gd name="T9" fmla="*/ 5 h 48"/>
                <a:gd name="T10" fmla="*/ 41 w 66"/>
                <a:gd name="T11" fmla="*/ 13 h 48"/>
                <a:gd name="T12" fmla="*/ 51 w 66"/>
                <a:gd name="T13" fmla="*/ 12 h 48"/>
                <a:gd name="T14" fmla="*/ 50 w 66"/>
                <a:gd name="T15" fmla="*/ 18 h 48"/>
                <a:gd name="T16" fmla="*/ 58 w 66"/>
                <a:gd name="T17" fmla="*/ 19 h 48"/>
                <a:gd name="T18" fmla="*/ 66 w 66"/>
                <a:gd name="T19" fmla="*/ 27 h 48"/>
                <a:gd name="T20" fmla="*/ 58 w 66"/>
                <a:gd name="T21" fmla="*/ 35 h 48"/>
                <a:gd name="T22" fmla="*/ 50 w 66"/>
                <a:gd name="T23" fmla="*/ 31 h 48"/>
                <a:gd name="T24" fmla="*/ 42 w 66"/>
                <a:gd name="T25" fmla="*/ 31 h 48"/>
                <a:gd name="T26" fmla="*/ 36 w 66"/>
                <a:gd name="T27" fmla="*/ 30 h 48"/>
                <a:gd name="T28" fmla="*/ 32 w 66"/>
                <a:gd name="T29" fmla="*/ 34 h 48"/>
                <a:gd name="T30" fmla="*/ 25 w 66"/>
                <a:gd name="T31" fmla="*/ 36 h 48"/>
                <a:gd name="T32" fmla="*/ 23 w 66"/>
                <a:gd name="T33" fmla="*/ 30 h 48"/>
                <a:gd name="T34" fmla="*/ 17 w 66"/>
                <a:gd name="T35" fmla="*/ 34 h 48"/>
                <a:gd name="T36" fmla="*/ 8 w 66"/>
                <a:gd name="T37" fmla="*/ 48 h 48"/>
                <a:gd name="T38" fmla="*/ 4 w 66"/>
                <a:gd name="T39" fmla="*/ 44 h 48"/>
                <a:gd name="T40" fmla="*/ 3 w 66"/>
                <a:gd name="T41" fmla="*/ 39 h 48"/>
                <a:gd name="T42" fmla="*/ 4 w 66"/>
                <a:gd name="T43" fmla="*/ 33 h 48"/>
                <a:gd name="T44" fmla="*/ 0 w 66"/>
                <a:gd name="T45" fmla="*/ 27 h 48"/>
                <a:gd name="T46" fmla="*/ 5 w 66"/>
                <a:gd name="T47" fmla="*/ 23 h 48"/>
                <a:gd name="T48" fmla="*/ 8 w 66"/>
                <a:gd name="T49" fmla="*/ 15 h 48"/>
                <a:gd name="T50" fmla="*/ 7 w 66"/>
                <a:gd name="T51"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48">
                  <a:moveTo>
                    <a:pt x="7" y="4"/>
                  </a:moveTo>
                  <a:lnTo>
                    <a:pt x="10" y="0"/>
                  </a:lnTo>
                  <a:lnTo>
                    <a:pt x="24" y="0"/>
                  </a:lnTo>
                  <a:lnTo>
                    <a:pt x="34" y="6"/>
                  </a:lnTo>
                  <a:lnTo>
                    <a:pt x="39" y="5"/>
                  </a:lnTo>
                  <a:lnTo>
                    <a:pt x="41" y="13"/>
                  </a:lnTo>
                  <a:lnTo>
                    <a:pt x="51" y="12"/>
                  </a:lnTo>
                  <a:lnTo>
                    <a:pt x="50" y="18"/>
                  </a:lnTo>
                  <a:lnTo>
                    <a:pt x="58" y="19"/>
                  </a:lnTo>
                  <a:lnTo>
                    <a:pt x="66" y="27"/>
                  </a:lnTo>
                  <a:lnTo>
                    <a:pt x="58" y="35"/>
                  </a:lnTo>
                  <a:lnTo>
                    <a:pt x="50" y="31"/>
                  </a:lnTo>
                  <a:lnTo>
                    <a:pt x="42" y="31"/>
                  </a:lnTo>
                  <a:lnTo>
                    <a:pt x="36" y="30"/>
                  </a:lnTo>
                  <a:lnTo>
                    <a:pt x="32" y="34"/>
                  </a:lnTo>
                  <a:lnTo>
                    <a:pt x="25" y="36"/>
                  </a:lnTo>
                  <a:lnTo>
                    <a:pt x="23" y="30"/>
                  </a:lnTo>
                  <a:lnTo>
                    <a:pt x="17" y="34"/>
                  </a:lnTo>
                  <a:lnTo>
                    <a:pt x="8" y="48"/>
                  </a:lnTo>
                  <a:lnTo>
                    <a:pt x="4" y="44"/>
                  </a:lnTo>
                  <a:lnTo>
                    <a:pt x="3" y="39"/>
                  </a:lnTo>
                  <a:lnTo>
                    <a:pt x="4" y="33"/>
                  </a:lnTo>
                  <a:lnTo>
                    <a:pt x="0" y="27"/>
                  </a:lnTo>
                  <a:lnTo>
                    <a:pt x="5" y="23"/>
                  </a:lnTo>
                  <a:lnTo>
                    <a:pt x="8" y="15"/>
                  </a:lnTo>
                  <a:lnTo>
                    <a:pt x="7" y="4"/>
                  </a:lnTo>
                  <a:close/>
                </a:path>
              </a:pathLst>
            </a:custGeom>
            <a:solidFill>
              <a:srgbClr val="CA8D27"/>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55" name="Freeform 56">
              <a:extLst>
                <a:ext uri="{FF2B5EF4-FFF2-40B4-BE49-F238E27FC236}">
                  <a16:creationId xmlns:a16="http://schemas.microsoft.com/office/drawing/2014/main" id="{B8947DA9-C189-4D96-B0F6-83D0F7762863}"/>
                </a:ext>
              </a:extLst>
            </p:cNvPr>
            <p:cNvSpPr>
              <a:spLocks/>
            </p:cNvSpPr>
            <p:nvPr/>
          </p:nvSpPr>
          <p:spPr bwMode="auto">
            <a:xfrm>
              <a:off x="4462373" y="2486325"/>
              <a:ext cx="437654" cy="456395"/>
            </a:xfrm>
            <a:custGeom>
              <a:avLst/>
              <a:gdLst>
                <a:gd name="T0" fmla="*/ 369 w 369"/>
                <a:gd name="T1" fmla="*/ 283 h 375"/>
                <a:gd name="T2" fmla="*/ 309 w 369"/>
                <a:gd name="T3" fmla="*/ 322 h 375"/>
                <a:gd name="T4" fmla="*/ 257 w 369"/>
                <a:gd name="T5" fmla="*/ 363 h 375"/>
                <a:gd name="T6" fmla="*/ 231 w 369"/>
                <a:gd name="T7" fmla="*/ 372 h 375"/>
                <a:gd name="T8" fmla="*/ 211 w 369"/>
                <a:gd name="T9" fmla="*/ 375 h 375"/>
                <a:gd name="T10" fmla="*/ 211 w 369"/>
                <a:gd name="T11" fmla="*/ 361 h 375"/>
                <a:gd name="T12" fmla="*/ 203 w 369"/>
                <a:gd name="T13" fmla="*/ 358 h 375"/>
                <a:gd name="T14" fmla="*/ 191 w 369"/>
                <a:gd name="T15" fmla="*/ 352 h 375"/>
                <a:gd name="T16" fmla="*/ 187 w 369"/>
                <a:gd name="T17" fmla="*/ 342 h 375"/>
                <a:gd name="T18" fmla="*/ 126 w 369"/>
                <a:gd name="T19" fmla="*/ 297 h 375"/>
                <a:gd name="T20" fmla="*/ 66 w 369"/>
                <a:gd name="T21" fmla="*/ 252 h 375"/>
                <a:gd name="T22" fmla="*/ 0 w 369"/>
                <a:gd name="T23" fmla="*/ 201 h 375"/>
                <a:gd name="T24" fmla="*/ 1 w 369"/>
                <a:gd name="T25" fmla="*/ 197 h 375"/>
                <a:gd name="T26" fmla="*/ 1 w 369"/>
                <a:gd name="T27" fmla="*/ 196 h 375"/>
                <a:gd name="T28" fmla="*/ 1 w 369"/>
                <a:gd name="T29" fmla="*/ 171 h 375"/>
                <a:gd name="T30" fmla="*/ 30 w 369"/>
                <a:gd name="T31" fmla="*/ 156 h 375"/>
                <a:gd name="T32" fmla="*/ 48 w 369"/>
                <a:gd name="T33" fmla="*/ 153 h 375"/>
                <a:gd name="T34" fmla="*/ 62 w 369"/>
                <a:gd name="T35" fmla="*/ 147 h 375"/>
                <a:gd name="T36" fmla="*/ 69 w 369"/>
                <a:gd name="T37" fmla="*/ 137 h 375"/>
                <a:gd name="T38" fmla="*/ 90 w 369"/>
                <a:gd name="T39" fmla="*/ 129 h 375"/>
                <a:gd name="T40" fmla="*/ 91 w 369"/>
                <a:gd name="T41" fmla="*/ 113 h 375"/>
                <a:gd name="T42" fmla="*/ 101 w 369"/>
                <a:gd name="T43" fmla="*/ 112 h 375"/>
                <a:gd name="T44" fmla="*/ 109 w 369"/>
                <a:gd name="T45" fmla="*/ 104 h 375"/>
                <a:gd name="T46" fmla="*/ 132 w 369"/>
                <a:gd name="T47" fmla="*/ 100 h 375"/>
                <a:gd name="T48" fmla="*/ 135 w 369"/>
                <a:gd name="T49" fmla="*/ 92 h 375"/>
                <a:gd name="T50" fmla="*/ 130 w 369"/>
                <a:gd name="T51" fmla="*/ 88 h 375"/>
                <a:gd name="T52" fmla="*/ 124 w 369"/>
                <a:gd name="T53" fmla="*/ 66 h 375"/>
                <a:gd name="T54" fmla="*/ 123 w 369"/>
                <a:gd name="T55" fmla="*/ 53 h 375"/>
                <a:gd name="T56" fmla="*/ 117 w 369"/>
                <a:gd name="T57" fmla="*/ 40 h 375"/>
                <a:gd name="T58" fmla="*/ 134 w 369"/>
                <a:gd name="T59" fmla="*/ 29 h 375"/>
                <a:gd name="T60" fmla="*/ 152 w 369"/>
                <a:gd name="T61" fmla="*/ 25 h 375"/>
                <a:gd name="T62" fmla="*/ 163 w 369"/>
                <a:gd name="T63" fmla="*/ 17 h 375"/>
                <a:gd name="T64" fmla="*/ 179 w 369"/>
                <a:gd name="T65" fmla="*/ 11 h 375"/>
                <a:gd name="T66" fmla="*/ 209 w 369"/>
                <a:gd name="T67" fmla="*/ 7 h 375"/>
                <a:gd name="T68" fmla="*/ 237 w 369"/>
                <a:gd name="T69" fmla="*/ 5 h 375"/>
                <a:gd name="T70" fmla="*/ 246 w 369"/>
                <a:gd name="T71" fmla="*/ 8 h 375"/>
                <a:gd name="T72" fmla="*/ 262 w 369"/>
                <a:gd name="T73" fmla="*/ 0 h 375"/>
                <a:gd name="T74" fmla="*/ 280 w 369"/>
                <a:gd name="T75" fmla="*/ 0 h 375"/>
                <a:gd name="T76" fmla="*/ 287 w 369"/>
                <a:gd name="T77" fmla="*/ 5 h 375"/>
                <a:gd name="T78" fmla="*/ 299 w 369"/>
                <a:gd name="T79" fmla="*/ 3 h 375"/>
                <a:gd name="T80" fmla="*/ 296 w 369"/>
                <a:gd name="T81" fmla="*/ 14 h 375"/>
                <a:gd name="T82" fmla="*/ 299 w 369"/>
                <a:gd name="T83" fmla="*/ 34 h 375"/>
                <a:gd name="T84" fmla="*/ 295 w 369"/>
                <a:gd name="T85" fmla="*/ 51 h 375"/>
                <a:gd name="T86" fmla="*/ 285 w 369"/>
                <a:gd name="T87" fmla="*/ 62 h 375"/>
                <a:gd name="T88" fmla="*/ 287 w 369"/>
                <a:gd name="T89" fmla="*/ 78 h 375"/>
                <a:gd name="T90" fmla="*/ 302 w 369"/>
                <a:gd name="T91" fmla="*/ 90 h 375"/>
                <a:gd name="T92" fmla="*/ 302 w 369"/>
                <a:gd name="T93" fmla="*/ 95 h 375"/>
                <a:gd name="T94" fmla="*/ 313 w 369"/>
                <a:gd name="T95" fmla="*/ 104 h 375"/>
                <a:gd name="T96" fmla="*/ 321 w 369"/>
                <a:gd name="T97" fmla="*/ 141 h 375"/>
                <a:gd name="T98" fmla="*/ 327 w 369"/>
                <a:gd name="T99" fmla="*/ 159 h 375"/>
                <a:gd name="T100" fmla="*/ 329 w 369"/>
                <a:gd name="T101" fmla="*/ 169 h 375"/>
                <a:gd name="T102" fmla="*/ 326 w 369"/>
                <a:gd name="T103" fmla="*/ 186 h 375"/>
                <a:gd name="T104" fmla="*/ 327 w 369"/>
                <a:gd name="T105" fmla="*/ 195 h 375"/>
                <a:gd name="T106" fmla="*/ 325 w 369"/>
                <a:gd name="T107" fmla="*/ 207 h 375"/>
                <a:gd name="T108" fmla="*/ 327 w 369"/>
                <a:gd name="T109" fmla="*/ 220 h 375"/>
                <a:gd name="T110" fmla="*/ 320 w 369"/>
                <a:gd name="T111" fmla="*/ 228 h 375"/>
                <a:gd name="T112" fmla="*/ 331 w 369"/>
                <a:gd name="T113" fmla="*/ 244 h 375"/>
                <a:gd name="T114" fmla="*/ 332 w 369"/>
                <a:gd name="T115" fmla="*/ 252 h 375"/>
                <a:gd name="T116" fmla="*/ 339 w 369"/>
                <a:gd name="T117" fmla="*/ 264 h 375"/>
                <a:gd name="T118" fmla="*/ 347 w 369"/>
                <a:gd name="T119" fmla="*/ 260 h 375"/>
                <a:gd name="T120" fmla="*/ 361 w 369"/>
                <a:gd name="T121" fmla="*/ 270 h 375"/>
                <a:gd name="T122" fmla="*/ 369 w 369"/>
                <a:gd name="T123" fmla="*/ 283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69" h="375">
                  <a:moveTo>
                    <a:pt x="369" y="283"/>
                  </a:moveTo>
                  <a:lnTo>
                    <a:pt x="309" y="322"/>
                  </a:lnTo>
                  <a:lnTo>
                    <a:pt x="257" y="363"/>
                  </a:lnTo>
                  <a:lnTo>
                    <a:pt x="231" y="372"/>
                  </a:lnTo>
                  <a:lnTo>
                    <a:pt x="211" y="375"/>
                  </a:lnTo>
                  <a:lnTo>
                    <a:pt x="211" y="361"/>
                  </a:lnTo>
                  <a:lnTo>
                    <a:pt x="203" y="358"/>
                  </a:lnTo>
                  <a:lnTo>
                    <a:pt x="191" y="352"/>
                  </a:lnTo>
                  <a:lnTo>
                    <a:pt x="187" y="342"/>
                  </a:lnTo>
                  <a:lnTo>
                    <a:pt x="126" y="297"/>
                  </a:lnTo>
                  <a:lnTo>
                    <a:pt x="66" y="252"/>
                  </a:lnTo>
                  <a:lnTo>
                    <a:pt x="0" y="201"/>
                  </a:lnTo>
                  <a:lnTo>
                    <a:pt x="1" y="197"/>
                  </a:lnTo>
                  <a:lnTo>
                    <a:pt x="1" y="196"/>
                  </a:lnTo>
                  <a:lnTo>
                    <a:pt x="1" y="171"/>
                  </a:lnTo>
                  <a:lnTo>
                    <a:pt x="30" y="156"/>
                  </a:lnTo>
                  <a:lnTo>
                    <a:pt x="48" y="153"/>
                  </a:lnTo>
                  <a:lnTo>
                    <a:pt x="62" y="147"/>
                  </a:lnTo>
                  <a:lnTo>
                    <a:pt x="69" y="137"/>
                  </a:lnTo>
                  <a:lnTo>
                    <a:pt x="90" y="129"/>
                  </a:lnTo>
                  <a:lnTo>
                    <a:pt x="91" y="113"/>
                  </a:lnTo>
                  <a:lnTo>
                    <a:pt x="101" y="112"/>
                  </a:lnTo>
                  <a:lnTo>
                    <a:pt x="109" y="104"/>
                  </a:lnTo>
                  <a:lnTo>
                    <a:pt x="132" y="100"/>
                  </a:lnTo>
                  <a:lnTo>
                    <a:pt x="135" y="92"/>
                  </a:lnTo>
                  <a:lnTo>
                    <a:pt x="130" y="88"/>
                  </a:lnTo>
                  <a:lnTo>
                    <a:pt x="124" y="66"/>
                  </a:lnTo>
                  <a:lnTo>
                    <a:pt x="123" y="53"/>
                  </a:lnTo>
                  <a:lnTo>
                    <a:pt x="117" y="40"/>
                  </a:lnTo>
                  <a:lnTo>
                    <a:pt x="134" y="29"/>
                  </a:lnTo>
                  <a:lnTo>
                    <a:pt x="152" y="25"/>
                  </a:lnTo>
                  <a:lnTo>
                    <a:pt x="163" y="17"/>
                  </a:lnTo>
                  <a:lnTo>
                    <a:pt x="179" y="11"/>
                  </a:lnTo>
                  <a:lnTo>
                    <a:pt x="209" y="7"/>
                  </a:lnTo>
                  <a:lnTo>
                    <a:pt x="237" y="5"/>
                  </a:lnTo>
                  <a:lnTo>
                    <a:pt x="246" y="8"/>
                  </a:lnTo>
                  <a:lnTo>
                    <a:pt x="262" y="0"/>
                  </a:lnTo>
                  <a:lnTo>
                    <a:pt x="280" y="0"/>
                  </a:lnTo>
                  <a:lnTo>
                    <a:pt x="287" y="5"/>
                  </a:lnTo>
                  <a:lnTo>
                    <a:pt x="299" y="3"/>
                  </a:lnTo>
                  <a:lnTo>
                    <a:pt x="296" y="14"/>
                  </a:lnTo>
                  <a:lnTo>
                    <a:pt x="299" y="34"/>
                  </a:lnTo>
                  <a:lnTo>
                    <a:pt x="295" y="51"/>
                  </a:lnTo>
                  <a:lnTo>
                    <a:pt x="285" y="62"/>
                  </a:lnTo>
                  <a:lnTo>
                    <a:pt x="287" y="78"/>
                  </a:lnTo>
                  <a:lnTo>
                    <a:pt x="302" y="90"/>
                  </a:lnTo>
                  <a:lnTo>
                    <a:pt x="302" y="95"/>
                  </a:lnTo>
                  <a:lnTo>
                    <a:pt x="313" y="104"/>
                  </a:lnTo>
                  <a:lnTo>
                    <a:pt x="321" y="141"/>
                  </a:lnTo>
                  <a:lnTo>
                    <a:pt x="327" y="159"/>
                  </a:lnTo>
                  <a:lnTo>
                    <a:pt x="329" y="169"/>
                  </a:lnTo>
                  <a:lnTo>
                    <a:pt x="326" y="186"/>
                  </a:lnTo>
                  <a:lnTo>
                    <a:pt x="327" y="195"/>
                  </a:lnTo>
                  <a:lnTo>
                    <a:pt x="325" y="207"/>
                  </a:lnTo>
                  <a:lnTo>
                    <a:pt x="327" y="220"/>
                  </a:lnTo>
                  <a:lnTo>
                    <a:pt x="320" y="228"/>
                  </a:lnTo>
                  <a:lnTo>
                    <a:pt x="331" y="244"/>
                  </a:lnTo>
                  <a:lnTo>
                    <a:pt x="332" y="252"/>
                  </a:lnTo>
                  <a:lnTo>
                    <a:pt x="339" y="264"/>
                  </a:lnTo>
                  <a:lnTo>
                    <a:pt x="347" y="260"/>
                  </a:lnTo>
                  <a:lnTo>
                    <a:pt x="361" y="270"/>
                  </a:lnTo>
                  <a:lnTo>
                    <a:pt x="369" y="283"/>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56" name="Freeform 57">
              <a:extLst>
                <a:ext uri="{FF2B5EF4-FFF2-40B4-BE49-F238E27FC236}">
                  <a16:creationId xmlns:a16="http://schemas.microsoft.com/office/drawing/2014/main" id="{8972227B-1DC8-4F23-9E8B-572325E113E4}"/>
                </a:ext>
              </a:extLst>
            </p:cNvPr>
            <p:cNvSpPr>
              <a:spLocks/>
            </p:cNvSpPr>
            <p:nvPr/>
          </p:nvSpPr>
          <p:spPr bwMode="auto">
            <a:xfrm>
              <a:off x="2881363" y="3389376"/>
              <a:ext cx="124536" cy="159435"/>
            </a:xfrm>
            <a:custGeom>
              <a:avLst/>
              <a:gdLst>
                <a:gd name="T0" fmla="*/ 13 w 105"/>
                <a:gd name="T1" fmla="*/ 99 h 131"/>
                <a:gd name="T2" fmla="*/ 22 w 105"/>
                <a:gd name="T3" fmla="*/ 84 h 131"/>
                <a:gd name="T4" fmla="*/ 18 w 105"/>
                <a:gd name="T5" fmla="*/ 75 h 131"/>
                <a:gd name="T6" fmla="*/ 11 w 105"/>
                <a:gd name="T7" fmla="*/ 84 h 131"/>
                <a:gd name="T8" fmla="*/ 0 w 105"/>
                <a:gd name="T9" fmla="*/ 75 h 131"/>
                <a:gd name="T10" fmla="*/ 4 w 105"/>
                <a:gd name="T11" fmla="*/ 69 h 131"/>
                <a:gd name="T12" fmla="*/ 0 w 105"/>
                <a:gd name="T13" fmla="*/ 50 h 131"/>
                <a:gd name="T14" fmla="*/ 7 w 105"/>
                <a:gd name="T15" fmla="*/ 47 h 131"/>
                <a:gd name="T16" fmla="*/ 10 w 105"/>
                <a:gd name="T17" fmla="*/ 34 h 131"/>
                <a:gd name="T18" fmla="*/ 17 w 105"/>
                <a:gd name="T19" fmla="*/ 21 h 131"/>
                <a:gd name="T20" fmla="*/ 16 w 105"/>
                <a:gd name="T21" fmla="*/ 12 h 131"/>
                <a:gd name="T22" fmla="*/ 26 w 105"/>
                <a:gd name="T23" fmla="*/ 8 h 131"/>
                <a:gd name="T24" fmla="*/ 39 w 105"/>
                <a:gd name="T25" fmla="*/ 0 h 131"/>
                <a:gd name="T26" fmla="*/ 57 w 105"/>
                <a:gd name="T27" fmla="*/ 12 h 131"/>
                <a:gd name="T28" fmla="*/ 60 w 105"/>
                <a:gd name="T29" fmla="*/ 11 h 131"/>
                <a:gd name="T30" fmla="*/ 65 w 105"/>
                <a:gd name="T31" fmla="*/ 20 h 131"/>
                <a:gd name="T32" fmla="*/ 80 w 105"/>
                <a:gd name="T33" fmla="*/ 23 h 131"/>
                <a:gd name="T34" fmla="*/ 86 w 105"/>
                <a:gd name="T35" fmla="*/ 20 h 131"/>
                <a:gd name="T36" fmla="*/ 95 w 105"/>
                <a:gd name="T37" fmla="*/ 27 h 131"/>
                <a:gd name="T38" fmla="*/ 102 w 105"/>
                <a:gd name="T39" fmla="*/ 31 h 131"/>
                <a:gd name="T40" fmla="*/ 105 w 105"/>
                <a:gd name="T41" fmla="*/ 47 h 131"/>
                <a:gd name="T42" fmla="*/ 99 w 105"/>
                <a:gd name="T43" fmla="*/ 61 h 131"/>
                <a:gd name="T44" fmla="*/ 80 w 105"/>
                <a:gd name="T45" fmla="*/ 83 h 131"/>
                <a:gd name="T46" fmla="*/ 58 w 105"/>
                <a:gd name="T47" fmla="*/ 91 h 131"/>
                <a:gd name="T48" fmla="*/ 47 w 105"/>
                <a:gd name="T49" fmla="*/ 109 h 131"/>
                <a:gd name="T50" fmla="*/ 44 w 105"/>
                <a:gd name="T51" fmla="*/ 123 h 131"/>
                <a:gd name="T52" fmla="*/ 34 w 105"/>
                <a:gd name="T53" fmla="*/ 131 h 131"/>
                <a:gd name="T54" fmla="*/ 26 w 105"/>
                <a:gd name="T55" fmla="*/ 121 h 131"/>
                <a:gd name="T56" fmla="*/ 18 w 105"/>
                <a:gd name="T57" fmla="*/ 119 h 131"/>
                <a:gd name="T58" fmla="*/ 10 w 105"/>
                <a:gd name="T59" fmla="*/ 120 h 131"/>
                <a:gd name="T60" fmla="*/ 10 w 105"/>
                <a:gd name="T61" fmla="*/ 113 h 131"/>
                <a:gd name="T62" fmla="*/ 15 w 105"/>
                <a:gd name="T63" fmla="*/ 108 h 131"/>
                <a:gd name="T64" fmla="*/ 13 w 105"/>
                <a:gd name="T65" fmla="*/ 9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5" h="131">
                  <a:moveTo>
                    <a:pt x="13" y="99"/>
                  </a:moveTo>
                  <a:lnTo>
                    <a:pt x="22" y="84"/>
                  </a:lnTo>
                  <a:lnTo>
                    <a:pt x="18" y="75"/>
                  </a:lnTo>
                  <a:lnTo>
                    <a:pt x="11" y="84"/>
                  </a:lnTo>
                  <a:lnTo>
                    <a:pt x="0" y="75"/>
                  </a:lnTo>
                  <a:lnTo>
                    <a:pt x="4" y="69"/>
                  </a:lnTo>
                  <a:lnTo>
                    <a:pt x="0" y="50"/>
                  </a:lnTo>
                  <a:lnTo>
                    <a:pt x="7" y="47"/>
                  </a:lnTo>
                  <a:lnTo>
                    <a:pt x="10" y="34"/>
                  </a:lnTo>
                  <a:lnTo>
                    <a:pt x="17" y="21"/>
                  </a:lnTo>
                  <a:lnTo>
                    <a:pt x="16" y="12"/>
                  </a:lnTo>
                  <a:lnTo>
                    <a:pt x="26" y="8"/>
                  </a:lnTo>
                  <a:lnTo>
                    <a:pt x="39" y="0"/>
                  </a:lnTo>
                  <a:lnTo>
                    <a:pt x="57" y="12"/>
                  </a:lnTo>
                  <a:lnTo>
                    <a:pt x="60" y="11"/>
                  </a:lnTo>
                  <a:lnTo>
                    <a:pt x="65" y="20"/>
                  </a:lnTo>
                  <a:lnTo>
                    <a:pt x="80" y="23"/>
                  </a:lnTo>
                  <a:lnTo>
                    <a:pt x="86" y="20"/>
                  </a:lnTo>
                  <a:lnTo>
                    <a:pt x="95" y="27"/>
                  </a:lnTo>
                  <a:lnTo>
                    <a:pt x="102" y="31"/>
                  </a:lnTo>
                  <a:lnTo>
                    <a:pt x="105" y="47"/>
                  </a:lnTo>
                  <a:lnTo>
                    <a:pt x="99" y="61"/>
                  </a:lnTo>
                  <a:lnTo>
                    <a:pt x="80" y="83"/>
                  </a:lnTo>
                  <a:lnTo>
                    <a:pt x="58" y="91"/>
                  </a:lnTo>
                  <a:lnTo>
                    <a:pt x="47" y="109"/>
                  </a:lnTo>
                  <a:lnTo>
                    <a:pt x="44" y="123"/>
                  </a:lnTo>
                  <a:lnTo>
                    <a:pt x="34" y="131"/>
                  </a:lnTo>
                  <a:lnTo>
                    <a:pt x="26" y="121"/>
                  </a:lnTo>
                  <a:lnTo>
                    <a:pt x="18" y="119"/>
                  </a:lnTo>
                  <a:lnTo>
                    <a:pt x="10" y="120"/>
                  </a:lnTo>
                  <a:lnTo>
                    <a:pt x="10" y="113"/>
                  </a:lnTo>
                  <a:lnTo>
                    <a:pt x="15" y="108"/>
                  </a:lnTo>
                  <a:lnTo>
                    <a:pt x="13" y="99"/>
                  </a:lnTo>
                  <a:close/>
                </a:path>
              </a:pathLst>
            </a:custGeom>
            <a:solidFill>
              <a:srgbClr val="083E7A"/>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57" name="Freeform 58">
              <a:extLst>
                <a:ext uri="{FF2B5EF4-FFF2-40B4-BE49-F238E27FC236}">
                  <a16:creationId xmlns:a16="http://schemas.microsoft.com/office/drawing/2014/main" id="{E0B0DFD0-5359-459D-A53F-95D6A56A5F1A}"/>
                </a:ext>
              </a:extLst>
            </p:cNvPr>
            <p:cNvSpPr>
              <a:spLocks/>
            </p:cNvSpPr>
            <p:nvPr/>
          </p:nvSpPr>
          <p:spPr bwMode="auto">
            <a:xfrm>
              <a:off x="5160960" y="2625069"/>
              <a:ext cx="270420" cy="242193"/>
            </a:xfrm>
            <a:custGeom>
              <a:avLst/>
              <a:gdLst>
                <a:gd name="T0" fmla="*/ 181 w 228"/>
                <a:gd name="T1" fmla="*/ 44 h 199"/>
                <a:gd name="T2" fmla="*/ 177 w 228"/>
                <a:gd name="T3" fmla="*/ 52 h 199"/>
                <a:gd name="T4" fmla="*/ 175 w 228"/>
                <a:gd name="T5" fmla="*/ 68 h 199"/>
                <a:gd name="T6" fmla="*/ 171 w 228"/>
                <a:gd name="T7" fmla="*/ 79 h 199"/>
                <a:gd name="T8" fmla="*/ 167 w 228"/>
                <a:gd name="T9" fmla="*/ 82 h 199"/>
                <a:gd name="T10" fmla="*/ 160 w 228"/>
                <a:gd name="T11" fmla="*/ 75 h 199"/>
                <a:gd name="T12" fmla="*/ 152 w 228"/>
                <a:gd name="T13" fmla="*/ 66 h 199"/>
                <a:gd name="T14" fmla="*/ 137 w 228"/>
                <a:gd name="T15" fmla="*/ 36 h 199"/>
                <a:gd name="T16" fmla="*/ 135 w 228"/>
                <a:gd name="T17" fmla="*/ 38 h 199"/>
                <a:gd name="T18" fmla="*/ 144 w 228"/>
                <a:gd name="T19" fmla="*/ 60 h 199"/>
                <a:gd name="T20" fmla="*/ 157 w 228"/>
                <a:gd name="T21" fmla="*/ 81 h 199"/>
                <a:gd name="T22" fmla="*/ 173 w 228"/>
                <a:gd name="T23" fmla="*/ 113 h 199"/>
                <a:gd name="T24" fmla="*/ 180 w 228"/>
                <a:gd name="T25" fmla="*/ 125 h 199"/>
                <a:gd name="T26" fmla="*/ 187 w 228"/>
                <a:gd name="T27" fmla="*/ 136 h 199"/>
                <a:gd name="T28" fmla="*/ 204 w 228"/>
                <a:gd name="T29" fmla="*/ 159 h 199"/>
                <a:gd name="T30" fmla="*/ 201 w 228"/>
                <a:gd name="T31" fmla="*/ 163 h 199"/>
                <a:gd name="T32" fmla="*/ 203 w 228"/>
                <a:gd name="T33" fmla="*/ 176 h 199"/>
                <a:gd name="T34" fmla="*/ 225 w 228"/>
                <a:gd name="T35" fmla="*/ 195 h 199"/>
                <a:gd name="T36" fmla="*/ 228 w 228"/>
                <a:gd name="T37" fmla="*/ 199 h 199"/>
                <a:gd name="T38" fmla="*/ 157 w 228"/>
                <a:gd name="T39" fmla="*/ 199 h 199"/>
                <a:gd name="T40" fmla="*/ 87 w 228"/>
                <a:gd name="T41" fmla="*/ 199 h 199"/>
                <a:gd name="T42" fmla="*/ 15 w 228"/>
                <a:gd name="T43" fmla="*/ 199 h 199"/>
                <a:gd name="T44" fmla="*/ 11 w 228"/>
                <a:gd name="T45" fmla="*/ 123 h 199"/>
                <a:gd name="T46" fmla="*/ 6 w 228"/>
                <a:gd name="T47" fmla="*/ 49 h 199"/>
                <a:gd name="T48" fmla="*/ 0 w 228"/>
                <a:gd name="T49" fmla="*/ 32 h 199"/>
                <a:gd name="T50" fmla="*/ 4 w 228"/>
                <a:gd name="T51" fmla="*/ 19 h 199"/>
                <a:gd name="T52" fmla="*/ 1 w 228"/>
                <a:gd name="T53" fmla="*/ 11 h 199"/>
                <a:gd name="T54" fmla="*/ 6 w 228"/>
                <a:gd name="T55" fmla="*/ 1 h 199"/>
                <a:gd name="T56" fmla="*/ 29 w 228"/>
                <a:gd name="T57" fmla="*/ 0 h 199"/>
                <a:gd name="T58" fmla="*/ 47 w 228"/>
                <a:gd name="T59" fmla="*/ 6 h 199"/>
                <a:gd name="T60" fmla="*/ 65 w 228"/>
                <a:gd name="T61" fmla="*/ 12 h 199"/>
                <a:gd name="T62" fmla="*/ 73 w 228"/>
                <a:gd name="T63" fmla="*/ 15 h 199"/>
                <a:gd name="T64" fmla="*/ 86 w 228"/>
                <a:gd name="T65" fmla="*/ 9 h 199"/>
                <a:gd name="T66" fmla="*/ 93 w 228"/>
                <a:gd name="T67" fmla="*/ 3 h 199"/>
                <a:gd name="T68" fmla="*/ 108 w 228"/>
                <a:gd name="T69" fmla="*/ 1 h 199"/>
                <a:gd name="T70" fmla="*/ 121 w 228"/>
                <a:gd name="T71" fmla="*/ 4 h 199"/>
                <a:gd name="T72" fmla="*/ 126 w 228"/>
                <a:gd name="T73" fmla="*/ 14 h 199"/>
                <a:gd name="T74" fmla="*/ 130 w 228"/>
                <a:gd name="T75" fmla="*/ 7 h 199"/>
                <a:gd name="T76" fmla="*/ 144 w 228"/>
                <a:gd name="T77" fmla="*/ 12 h 199"/>
                <a:gd name="T78" fmla="*/ 158 w 228"/>
                <a:gd name="T79" fmla="*/ 13 h 199"/>
                <a:gd name="T80" fmla="*/ 166 w 228"/>
                <a:gd name="T81" fmla="*/ 8 h 199"/>
                <a:gd name="T82" fmla="*/ 181 w 228"/>
                <a:gd name="T83" fmla="*/ 4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8" h="199">
                  <a:moveTo>
                    <a:pt x="181" y="44"/>
                  </a:moveTo>
                  <a:lnTo>
                    <a:pt x="177" y="52"/>
                  </a:lnTo>
                  <a:lnTo>
                    <a:pt x="175" y="68"/>
                  </a:lnTo>
                  <a:lnTo>
                    <a:pt x="171" y="79"/>
                  </a:lnTo>
                  <a:lnTo>
                    <a:pt x="167" y="82"/>
                  </a:lnTo>
                  <a:lnTo>
                    <a:pt x="160" y="75"/>
                  </a:lnTo>
                  <a:lnTo>
                    <a:pt x="152" y="66"/>
                  </a:lnTo>
                  <a:lnTo>
                    <a:pt x="137" y="36"/>
                  </a:lnTo>
                  <a:lnTo>
                    <a:pt x="135" y="38"/>
                  </a:lnTo>
                  <a:lnTo>
                    <a:pt x="144" y="60"/>
                  </a:lnTo>
                  <a:lnTo>
                    <a:pt x="157" y="81"/>
                  </a:lnTo>
                  <a:lnTo>
                    <a:pt x="173" y="113"/>
                  </a:lnTo>
                  <a:lnTo>
                    <a:pt x="180" y="125"/>
                  </a:lnTo>
                  <a:lnTo>
                    <a:pt x="187" y="136"/>
                  </a:lnTo>
                  <a:lnTo>
                    <a:pt x="204" y="159"/>
                  </a:lnTo>
                  <a:lnTo>
                    <a:pt x="201" y="163"/>
                  </a:lnTo>
                  <a:lnTo>
                    <a:pt x="203" y="176"/>
                  </a:lnTo>
                  <a:lnTo>
                    <a:pt x="225" y="195"/>
                  </a:lnTo>
                  <a:lnTo>
                    <a:pt x="228" y="199"/>
                  </a:lnTo>
                  <a:lnTo>
                    <a:pt x="157" y="199"/>
                  </a:lnTo>
                  <a:lnTo>
                    <a:pt x="87" y="199"/>
                  </a:lnTo>
                  <a:lnTo>
                    <a:pt x="15" y="199"/>
                  </a:lnTo>
                  <a:lnTo>
                    <a:pt x="11" y="123"/>
                  </a:lnTo>
                  <a:lnTo>
                    <a:pt x="6" y="49"/>
                  </a:lnTo>
                  <a:lnTo>
                    <a:pt x="0" y="32"/>
                  </a:lnTo>
                  <a:lnTo>
                    <a:pt x="4" y="19"/>
                  </a:lnTo>
                  <a:lnTo>
                    <a:pt x="1" y="11"/>
                  </a:lnTo>
                  <a:lnTo>
                    <a:pt x="6" y="1"/>
                  </a:lnTo>
                  <a:lnTo>
                    <a:pt x="29" y="0"/>
                  </a:lnTo>
                  <a:lnTo>
                    <a:pt x="47" y="6"/>
                  </a:lnTo>
                  <a:lnTo>
                    <a:pt x="65" y="12"/>
                  </a:lnTo>
                  <a:lnTo>
                    <a:pt x="73" y="15"/>
                  </a:lnTo>
                  <a:lnTo>
                    <a:pt x="86" y="9"/>
                  </a:lnTo>
                  <a:lnTo>
                    <a:pt x="93" y="3"/>
                  </a:lnTo>
                  <a:lnTo>
                    <a:pt x="108" y="1"/>
                  </a:lnTo>
                  <a:lnTo>
                    <a:pt x="121" y="4"/>
                  </a:lnTo>
                  <a:lnTo>
                    <a:pt x="126" y="14"/>
                  </a:lnTo>
                  <a:lnTo>
                    <a:pt x="130" y="7"/>
                  </a:lnTo>
                  <a:lnTo>
                    <a:pt x="144" y="12"/>
                  </a:lnTo>
                  <a:lnTo>
                    <a:pt x="158" y="13"/>
                  </a:lnTo>
                  <a:lnTo>
                    <a:pt x="166" y="8"/>
                  </a:lnTo>
                  <a:lnTo>
                    <a:pt x="181" y="44"/>
                  </a:lnTo>
                  <a:close/>
                </a:path>
              </a:pathLst>
            </a:custGeom>
            <a:solidFill>
              <a:srgbClr val="E64A0E"/>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58" name="Freeform 59">
              <a:extLst>
                <a:ext uri="{FF2B5EF4-FFF2-40B4-BE49-F238E27FC236}">
                  <a16:creationId xmlns:a16="http://schemas.microsoft.com/office/drawing/2014/main" id="{74C21173-7A26-4CE6-A663-C566291FCD11}"/>
                </a:ext>
              </a:extLst>
            </p:cNvPr>
            <p:cNvSpPr>
              <a:spLocks/>
            </p:cNvSpPr>
            <p:nvPr/>
          </p:nvSpPr>
          <p:spPr bwMode="auto">
            <a:xfrm>
              <a:off x="5429008" y="2969493"/>
              <a:ext cx="148258" cy="139961"/>
            </a:xfrm>
            <a:custGeom>
              <a:avLst/>
              <a:gdLst>
                <a:gd name="T0" fmla="*/ 112 w 125"/>
                <a:gd name="T1" fmla="*/ 113 h 115"/>
                <a:gd name="T2" fmla="*/ 106 w 125"/>
                <a:gd name="T3" fmla="*/ 106 h 115"/>
                <a:gd name="T4" fmla="*/ 98 w 125"/>
                <a:gd name="T5" fmla="*/ 94 h 115"/>
                <a:gd name="T6" fmla="*/ 89 w 125"/>
                <a:gd name="T7" fmla="*/ 87 h 115"/>
                <a:gd name="T8" fmla="*/ 84 w 125"/>
                <a:gd name="T9" fmla="*/ 80 h 115"/>
                <a:gd name="T10" fmla="*/ 68 w 125"/>
                <a:gd name="T11" fmla="*/ 72 h 115"/>
                <a:gd name="T12" fmla="*/ 56 w 125"/>
                <a:gd name="T13" fmla="*/ 71 h 115"/>
                <a:gd name="T14" fmla="*/ 51 w 125"/>
                <a:gd name="T15" fmla="*/ 67 h 115"/>
                <a:gd name="T16" fmla="*/ 41 w 125"/>
                <a:gd name="T17" fmla="*/ 72 h 115"/>
                <a:gd name="T18" fmla="*/ 29 w 125"/>
                <a:gd name="T19" fmla="*/ 63 h 115"/>
                <a:gd name="T20" fmla="*/ 24 w 125"/>
                <a:gd name="T21" fmla="*/ 78 h 115"/>
                <a:gd name="T22" fmla="*/ 3 w 125"/>
                <a:gd name="T23" fmla="*/ 74 h 115"/>
                <a:gd name="T24" fmla="*/ 0 w 125"/>
                <a:gd name="T25" fmla="*/ 65 h 115"/>
                <a:gd name="T26" fmla="*/ 7 w 125"/>
                <a:gd name="T27" fmla="*/ 35 h 115"/>
                <a:gd name="T28" fmla="*/ 8 w 125"/>
                <a:gd name="T29" fmla="*/ 21 h 115"/>
                <a:gd name="T30" fmla="*/ 13 w 125"/>
                <a:gd name="T31" fmla="*/ 15 h 115"/>
                <a:gd name="T32" fmla="*/ 27 w 125"/>
                <a:gd name="T33" fmla="*/ 11 h 115"/>
                <a:gd name="T34" fmla="*/ 35 w 125"/>
                <a:gd name="T35" fmla="*/ 0 h 115"/>
                <a:gd name="T36" fmla="*/ 47 w 125"/>
                <a:gd name="T37" fmla="*/ 23 h 115"/>
                <a:gd name="T38" fmla="*/ 53 w 125"/>
                <a:gd name="T39" fmla="*/ 43 h 115"/>
                <a:gd name="T40" fmla="*/ 63 w 125"/>
                <a:gd name="T41" fmla="*/ 53 h 115"/>
                <a:gd name="T42" fmla="*/ 89 w 125"/>
                <a:gd name="T43" fmla="*/ 72 h 115"/>
                <a:gd name="T44" fmla="*/ 100 w 125"/>
                <a:gd name="T45" fmla="*/ 84 h 115"/>
                <a:gd name="T46" fmla="*/ 110 w 125"/>
                <a:gd name="T47" fmla="*/ 96 h 115"/>
                <a:gd name="T48" fmla="*/ 116 w 125"/>
                <a:gd name="T49" fmla="*/ 103 h 115"/>
                <a:gd name="T50" fmla="*/ 125 w 125"/>
                <a:gd name="T51" fmla="*/ 110 h 115"/>
                <a:gd name="T52" fmla="*/ 120 w 125"/>
                <a:gd name="T53" fmla="*/ 115 h 115"/>
                <a:gd name="T54" fmla="*/ 112 w 125"/>
                <a:gd name="T55" fmla="*/ 11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5" h="115">
                  <a:moveTo>
                    <a:pt x="112" y="113"/>
                  </a:moveTo>
                  <a:lnTo>
                    <a:pt x="106" y="106"/>
                  </a:lnTo>
                  <a:lnTo>
                    <a:pt x="98" y="94"/>
                  </a:lnTo>
                  <a:lnTo>
                    <a:pt x="89" y="87"/>
                  </a:lnTo>
                  <a:lnTo>
                    <a:pt x="84" y="80"/>
                  </a:lnTo>
                  <a:lnTo>
                    <a:pt x="68" y="72"/>
                  </a:lnTo>
                  <a:lnTo>
                    <a:pt x="56" y="71"/>
                  </a:lnTo>
                  <a:lnTo>
                    <a:pt x="51" y="67"/>
                  </a:lnTo>
                  <a:lnTo>
                    <a:pt x="41" y="72"/>
                  </a:lnTo>
                  <a:lnTo>
                    <a:pt x="29" y="63"/>
                  </a:lnTo>
                  <a:lnTo>
                    <a:pt x="24" y="78"/>
                  </a:lnTo>
                  <a:lnTo>
                    <a:pt x="3" y="74"/>
                  </a:lnTo>
                  <a:lnTo>
                    <a:pt x="0" y="65"/>
                  </a:lnTo>
                  <a:lnTo>
                    <a:pt x="7" y="35"/>
                  </a:lnTo>
                  <a:lnTo>
                    <a:pt x="8" y="21"/>
                  </a:lnTo>
                  <a:lnTo>
                    <a:pt x="13" y="15"/>
                  </a:lnTo>
                  <a:lnTo>
                    <a:pt x="27" y="11"/>
                  </a:lnTo>
                  <a:lnTo>
                    <a:pt x="35" y="0"/>
                  </a:lnTo>
                  <a:lnTo>
                    <a:pt x="47" y="23"/>
                  </a:lnTo>
                  <a:lnTo>
                    <a:pt x="53" y="43"/>
                  </a:lnTo>
                  <a:lnTo>
                    <a:pt x="63" y="53"/>
                  </a:lnTo>
                  <a:lnTo>
                    <a:pt x="89" y="72"/>
                  </a:lnTo>
                  <a:lnTo>
                    <a:pt x="100" y="84"/>
                  </a:lnTo>
                  <a:lnTo>
                    <a:pt x="110" y="96"/>
                  </a:lnTo>
                  <a:lnTo>
                    <a:pt x="116" y="103"/>
                  </a:lnTo>
                  <a:lnTo>
                    <a:pt x="125" y="110"/>
                  </a:lnTo>
                  <a:lnTo>
                    <a:pt x="120" y="115"/>
                  </a:lnTo>
                  <a:lnTo>
                    <a:pt x="112" y="113"/>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59" name="Freeform 60">
              <a:extLst>
                <a:ext uri="{FF2B5EF4-FFF2-40B4-BE49-F238E27FC236}">
                  <a16:creationId xmlns:a16="http://schemas.microsoft.com/office/drawing/2014/main" id="{B65644EE-42AC-4F3C-B311-98D379905521}"/>
                </a:ext>
              </a:extLst>
            </p:cNvPr>
            <p:cNvSpPr>
              <a:spLocks/>
            </p:cNvSpPr>
            <p:nvPr/>
          </p:nvSpPr>
          <p:spPr bwMode="auto">
            <a:xfrm>
              <a:off x="4460002" y="2319590"/>
              <a:ext cx="245514" cy="195945"/>
            </a:xfrm>
            <a:custGeom>
              <a:avLst/>
              <a:gdLst>
                <a:gd name="T0" fmla="*/ 5 w 207"/>
                <a:gd name="T1" fmla="*/ 39 h 161"/>
                <a:gd name="T2" fmla="*/ 6 w 207"/>
                <a:gd name="T3" fmla="*/ 24 h 161"/>
                <a:gd name="T4" fmla="*/ 0 w 207"/>
                <a:gd name="T5" fmla="*/ 15 h 161"/>
                <a:gd name="T6" fmla="*/ 24 w 207"/>
                <a:gd name="T7" fmla="*/ 0 h 161"/>
                <a:gd name="T8" fmla="*/ 44 w 207"/>
                <a:gd name="T9" fmla="*/ 4 h 161"/>
                <a:gd name="T10" fmla="*/ 66 w 207"/>
                <a:gd name="T11" fmla="*/ 4 h 161"/>
                <a:gd name="T12" fmla="*/ 84 w 207"/>
                <a:gd name="T13" fmla="*/ 7 h 161"/>
                <a:gd name="T14" fmla="*/ 98 w 207"/>
                <a:gd name="T15" fmla="*/ 6 h 161"/>
                <a:gd name="T16" fmla="*/ 125 w 207"/>
                <a:gd name="T17" fmla="*/ 7 h 161"/>
                <a:gd name="T18" fmla="*/ 131 w 207"/>
                <a:gd name="T19" fmla="*/ 15 h 161"/>
                <a:gd name="T20" fmla="*/ 162 w 207"/>
                <a:gd name="T21" fmla="*/ 24 h 161"/>
                <a:gd name="T22" fmla="*/ 168 w 207"/>
                <a:gd name="T23" fmla="*/ 20 h 161"/>
                <a:gd name="T24" fmla="*/ 187 w 207"/>
                <a:gd name="T25" fmla="*/ 29 h 161"/>
                <a:gd name="T26" fmla="*/ 206 w 207"/>
                <a:gd name="T27" fmla="*/ 27 h 161"/>
                <a:gd name="T28" fmla="*/ 207 w 207"/>
                <a:gd name="T29" fmla="*/ 38 h 161"/>
                <a:gd name="T30" fmla="*/ 191 w 207"/>
                <a:gd name="T31" fmla="*/ 52 h 161"/>
                <a:gd name="T32" fmla="*/ 170 w 207"/>
                <a:gd name="T33" fmla="*/ 57 h 161"/>
                <a:gd name="T34" fmla="*/ 169 w 207"/>
                <a:gd name="T35" fmla="*/ 63 h 161"/>
                <a:gd name="T36" fmla="*/ 158 w 207"/>
                <a:gd name="T37" fmla="*/ 75 h 161"/>
                <a:gd name="T38" fmla="*/ 152 w 207"/>
                <a:gd name="T39" fmla="*/ 92 h 161"/>
                <a:gd name="T40" fmla="*/ 158 w 207"/>
                <a:gd name="T41" fmla="*/ 103 h 161"/>
                <a:gd name="T42" fmla="*/ 148 w 207"/>
                <a:gd name="T43" fmla="*/ 113 h 161"/>
                <a:gd name="T44" fmla="*/ 145 w 207"/>
                <a:gd name="T45" fmla="*/ 126 h 161"/>
                <a:gd name="T46" fmla="*/ 132 w 207"/>
                <a:gd name="T47" fmla="*/ 130 h 161"/>
                <a:gd name="T48" fmla="*/ 119 w 207"/>
                <a:gd name="T49" fmla="*/ 146 h 161"/>
                <a:gd name="T50" fmla="*/ 98 w 207"/>
                <a:gd name="T51" fmla="*/ 146 h 161"/>
                <a:gd name="T52" fmla="*/ 81 w 207"/>
                <a:gd name="T53" fmla="*/ 146 h 161"/>
                <a:gd name="T54" fmla="*/ 70 w 207"/>
                <a:gd name="T55" fmla="*/ 153 h 161"/>
                <a:gd name="T56" fmla="*/ 64 w 207"/>
                <a:gd name="T57" fmla="*/ 161 h 161"/>
                <a:gd name="T58" fmla="*/ 55 w 207"/>
                <a:gd name="T59" fmla="*/ 159 h 161"/>
                <a:gd name="T60" fmla="*/ 49 w 207"/>
                <a:gd name="T61" fmla="*/ 152 h 161"/>
                <a:gd name="T62" fmla="*/ 44 w 207"/>
                <a:gd name="T63" fmla="*/ 140 h 161"/>
                <a:gd name="T64" fmla="*/ 29 w 207"/>
                <a:gd name="T65" fmla="*/ 137 h 161"/>
                <a:gd name="T66" fmla="*/ 27 w 207"/>
                <a:gd name="T67" fmla="*/ 130 h 161"/>
                <a:gd name="T68" fmla="*/ 34 w 207"/>
                <a:gd name="T69" fmla="*/ 123 h 161"/>
                <a:gd name="T70" fmla="*/ 36 w 207"/>
                <a:gd name="T71" fmla="*/ 117 h 161"/>
                <a:gd name="T72" fmla="*/ 31 w 207"/>
                <a:gd name="T73" fmla="*/ 111 h 161"/>
                <a:gd name="T74" fmla="*/ 36 w 207"/>
                <a:gd name="T75" fmla="*/ 98 h 161"/>
                <a:gd name="T76" fmla="*/ 29 w 207"/>
                <a:gd name="T77" fmla="*/ 85 h 161"/>
                <a:gd name="T78" fmla="*/ 37 w 207"/>
                <a:gd name="T79" fmla="*/ 83 h 161"/>
                <a:gd name="T80" fmla="*/ 37 w 207"/>
                <a:gd name="T81" fmla="*/ 74 h 161"/>
                <a:gd name="T82" fmla="*/ 40 w 207"/>
                <a:gd name="T83" fmla="*/ 71 h 161"/>
                <a:gd name="T84" fmla="*/ 41 w 207"/>
                <a:gd name="T85" fmla="*/ 55 h 161"/>
                <a:gd name="T86" fmla="*/ 49 w 207"/>
                <a:gd name="T87" fmla="*/ 49 h 161"/>
                <a:gd name="T88" fmla="*/ 44 w 207"/>
                <a:gd name="T89" fmla="*/ 39 h 161"/>
                <a:gd name="T90" fmla="*/ 35 w 207"/>
                <a:gd name="T91" fmla="*/ 38 h 161"/>
                <a:gd name="T92" fmla="*/ 32 w 207"/>
                <a:gd name="T93" fmla="*/ 40 h 161"/>
                <a:gd name="T94" fmla="*/ 22 w 207"/>
                <a:gd name="T95" fmla="*/ 40 h 161"/>
                <a:gd name="T96" fmla="*/ 18 w 207"/>
                <a:gd name="T97" fmla="*/ 30 h 161"/>
                <a:gd name="T98" fmla="*/ 11 w 207"/>
                <a:gd name="T99" fmla="*/ 33 h 161"/>
                <a:gd name="T100" fmla="*/ 5 w 207"/>
                <a:gd name="T101"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7" h="161">
                  <a:moveTo>
                    <a:pt x="5" y="39"/>
                  </a:moveTo>
                  <a:lnTo>
                    <a:pt x="6" y="24"/>
                  </a:lnTo>
                  <a:lnTo>
                    <a:pt x="0" y="15"/>
                  </a:lnTo>
                  <a:lnTo>
                    <a:pt x="24" y="0"/>
                  </a:lnTo>
                  <a:lnTo>
                    <a:pt x="44" y="4"/>
                  </a:lnTo>
                  <a:lnTo>
                    <a:pt x="66" y="4"/>
                  </a:lnTo>
                  <a:lnTo>
                    <a:pt x="84" y="7"/>
                  </a:lnTo>
                  <a:lnTo>
                    <a:pt x="98" y="6"/>
                  </a:lnTo>
                  <a:lnTo>
                    <a:pt x="125" y="7"/>
                  </a:lnTo>
                  <a:lnTo>
                    <a:pt x="131" y="15"/>
                  </a:lnTo>
                  <a:lnTo>
                    <a:pt x="162" y="24"/>
                  </a:lnTo>
                  <a:lnTo>
                    <a:pt x="168" y="20"/>
                  </a:lnTo>
                  <a:lnTo>
                    <a:pt x="187" y="29"/>
                  </a:lnTo>
                  <a:lnTo>
                    <a:pt x="206" y="27"/>
                  </a:lnTo>
                  <a:lnTo>
                    <a:pt x="207" y="38"/>
                  </a:lnTo>
                  <a:lnTo>
                    <a:pt x="191" y="52"/>
                  </a:lnTo>
                  <a:lnTo>
                    <a:pt x="170" y="57"/>
                  </a:lnTo>
                  <a:lnTo>
                    <a:pt x="169" y="63"/>
                  </a:lnTo>
                  <a:lnTo>
                    <a:pt x="158" y="75"/>
                  </a:lnTo>
                  <a:lnTo>
                    <a:pt x="152" y="92"/>
                  </a:lnTo>
                  <a:lnTo>
                    <a:pt x="158" y="103"/>
                  </a:lnTo>
                  <a:lnTo>
                    <a:pt x="148" y="113"/>
                  </a:lnTo>
                  <a:lnTo>
                    <a:pt x="145" y="126"/>
                  </a:lnTo>
                  <a:lnTo>
                    <a:pt x="132" y="130"/>
                  </a:lnTo>
                  <a:lnTo>
                    <a:pt x="119" y="146"/>
                  </a:lnTo>
                  <a:lnTo>
                    <a:pt x="98" y="146"/>
                  </a:lnTo>
                  <a:lnTo>
                    <a:pt x="81" y="146"/>
                  </a:lnTo>
                  <a:lnTo>
                    <a:pt x="70" y="153"/>
                  </a:lnTo>
                  <a:lnTo>
                    <a:pt x="64" y="161"/>
                  </a:lnTo>
                  <a:lnTo>
                    <a:pt x="55" y="159"/>
                  </a:lnTo>
                  <a:lnTo>
                    <a:pt x="49" y="152"/>
                  </a:lnTo>
                  <a:lnTo>
                    <a:pt x="44" y="140"/>
                  </a:lnTo>
                  <a:lnTo>
                    <a:pt x="29" y="137"/>
                  </a:lnTo>
                  <a:lnTo>
                    <a:pt x="27" y="130"/>
                  </a:lnTo>
                  <a:lnTo>
                    <a:pt x="34" y="123"/>
                  </a:lnTo>
                  <a:lnTo>
                    <a:pt x="36" y="117"/>
                  </a:lnTo>
                  <a:lnTo>
                    <a:pt x="31" y="111"/>
                  </a:lnTo>
                  <a:lnTo>
                    <a:pt x="36" y="98"/>
                  </a:lnTo>
                  <a:lnTo>
                    <a:pt x="29" y="85"/>
                  </a:lnTo>
                  <a:lnTo>
                    <a:pt x="37" y="83"/>
                  </a:lnTo>
                  <a:lnTo>
                    <a:pt x="37" y="74"/>
                  </a:lnTo>
                  <a:lnTo>
                    <a:pt x="40" y="71"/>
                  </a:lnTo>
                  <a:lnTo>
                    <a:pt x="41" y="55"/>
                  </a:lnTo>
                  <a:lnTo>
                    <a:pt x="49" y="49"/>
                  </a:lnTo>
                  <a:lnTo>
                    <a:pt x="44" y="39"/>
                  </a:lnTo>
                  <a:lnTo>
                    <a:pt x="35" y="38"/>
                  </a:lnTo>
                  <a:lnTo>
                    <a:pt x="32" y="40"/>
                  </a:lnTo>
                  <a:lnTo>
                    <a:pt x="22" y="40"/>
                  </a:lnTo>
                  <a:lnTo>
                    <a:pt x="18" y="30"/>
                  </a:lnTo>
                  <a:lnTo>
                    <a:pt x="11" y="33"/>
                  </a:lnTo>
                  <a:lnTo>
                    <a:pt x="5" y="39"/>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60" name="Freeform 61">
              <a:extLst>
                <a:ext uri="{FF2B5EF4-FFF2-40B4-BE49-F238E27FC236}">
                  <a16:creationId xmlns:a16="http://schemas.microsoft.com/office/drawing/2014/main" id="{DFAE9BE0-2FCA-45C4-B840-4456B8D9ED42}"/>
                </a:ext>
              </a:extLst>
            </p:cNvPr>
            <p:cNvSpPr>
              <a:spLocks/>
            </p:cNvSpPr>
            <p:nvPr/>
          </p:nvSpPr>
          <p:spPr bwMode="auto">
            <a:xfrm>
              <a:off x="5055402" y="1932567"/>
              <a:ext cx="84211" cy="51116"/>
            </a:xfrm>
            <a:custGeom>
              <a:avLst/>
              <a:gdLst>
                <a:gd name="T0" fmla="*/ 19 w 71"/>
                <a:gd name="T1" fmla="*/ 36 h 42"/>
                <a:gd name="T2" fmla="*/ 19 w 71"/>
                <a:gd name="T3" fmla="*/ 24 h 42"/>
                <a:gd name="T4" fmla="*/ 14 w 71"/>
                <a:gd name="T5" fmla="*/ 27 h 42"/>
                <a:gd name="T6" fmla="*/ 3 w 71"/>
                <a:gd name="T7" fmla="*/ 20 h 42"/>
                <a:gd name="T8" fmla="*/ 0 w 71"/>
                <a:gd name="T9" fmla="*/ 9 h 42"/>
                <a:gd name="T10" fmla="*/ 18 w 71"/>
                <a:gd name="T11" fmla="*/ 3 h 42"/>
                <a:gd name="T12" fmla="*/ 36 w 71"/>
                <a:gd name="T13" fmla="*/ 0 h 42"/>
                <a:gd name="T14" fmla="*/ 53 w 71"/>
                <a:gd name="T15" fmla="*/ 4 h 42"/>
                <a:gd name="T16" fmla="*/ 68 w 71"/>
                <a:gd name="T17" fmla="*/ 3 h 42"/>
                <a:gd name="T18" fmla="*/ 71 w 71"/>
                <a:gd name="T19" fmla="*/ 7 h 42"/>
                <a:gd name="T20" fmla="*/ 62 w 71"/>
                <a:gd name="T21" fmla="*/ 18 h 42"/>
                <a:gd name="T22" fmla="*/ 70 w 71"/>
                <a:gd name="T23" fmla="*/ 36 h 42"/>
                <a:gd name="T24" fmla="*/ 65 w 71"/>
                <a:gd name="T25" fmla="*/ 42 h 42"/>
                <a:gd name="T26" fmla="*/ 53 w 71"/>
                <a:gd name="T27" fmla="*/ 42 h 42"/>
                <a:gd name="T28" fmla="*/ 38 w 71"/>
                <a:gd name="T29" fmla="*/ 35 h 42"/>
                <a:gd name="T30" fmla="*/ 31 w 71"/>
                <a:gd name="T31" fmla="*/ 32 h 42"/>
                <a:gd name="T32" fmla="*/ 19 w 71"/>
                <a:gd name="T33"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42">
                  <a:moveTo>
                    <a:pt x="19" y="36"/>
                  </a:moveTo>
                  <a:lnTo>
                    <a:pt x="19" y="24"/>
                  </a:lnTo>
                  <a:lnTo>
                    <a:pt x="14" y="27"/>
                  </a:lnTo>
                  <a:lnTo>
                    <a:pt x="3" y="20"/>
                  </a:lnTo>
                  <a:lnTo>
                    <a:pt x="0" y="9"/>
                  </a:lnTo>
                  <a:lnTo>
                    <a:pt x="18" y="3"/>
                  </a:lnTo>
                  <a:lnTo>
                    <a:pt x="36" y="0"/>
                  </a:lnTo>
                  <a:lnTo>
                    <a:pt x="53" y="4"/>
                  </a:lnTo>
                  <a:lnTo>
                    <a:pt x="68" y="3"/>
                  </a:lnTo>
                  <a:lnTo>
                    <a:pt x="71" y="7"/>
                  </a:lnTo>
                  <a:lnTo>
                    <a:pt x="62" y="18"/>
                  </a:lnTo>
                  <a:lnTo>
                    <a:pt x="70" y="36"/>
                  </a:lnTo>
                  <a:lnTo>
                    <a:pt x="65" y="42"/>
                  </a:lnTo>
                  <a:lnTo>
                    <a:pt x="53" y="42"/>
                  </a:lnTo>
                  <a:lnTo>
                    <a:pt x="38" y="35"/>
                  </a:lnTo>
                  <a:lnTo>
                    <a:pt x="31" y="32"/>
                  </a:lnTo>
                  <a:lnTo>
                    <a:pt x="19" y="36"/>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61" name="Freeform 62">
              <a:extLst>
                <a:ext uri="{FF2B5EF4-FFF2-40B4-BE49-F238E27FC236}">
                  <a16:creationId xmlns:a16="http://schemas.microsoft.com/office/drawing/2014/main" id="{44302BB5-90B3-4E1D-9797-CFDD71039F2F}"/>
                </a:ext>
              </a:extLst>
            </p:cNvPr>
            <p:cNvSpPr>
              <a:spLocks/>
            </p:cNvSpPr>
            <p:nvPr/>
          </p:nvSpPr>
          <p:spPr bwMode="auto">
            <a:xfrm>
              <a:off x="5361404" y="3046168"/>
              <a:ext cx="322606" cy="290875"/>
            </a:xfrm>
            <a:custGeom>
              <a:avLst/>
              <a:gdLst>
                <a:gd name="T0" fmla="*/ 86 w 272"/>
                <a:gd name="T1" fmla="*/ 0 h 239"/>
                <a:gd name="T2" fmla="*/ 98 w 272"/>
                <a:gd name="T3" fmla="*/ 9 h 239"/>
                <a:gd name="T4" fmla="*/ 108 w 272"/>
                <a:gd name="T5" fmla="*/ 4 h 239"/>
                <a:gd name="T6" fmla="*/ 113 w 272"/>
                <a:gd name="T7" fmla="*/ 8 h 239"/>
                <a:gd name="T8" fmla="*/ 125 w 272"/>
                <a:gd name="T9" fmla="*/ 9 h 239"/>
                <a:gd name="T10" fmla="*/ 141 w 272"/>
                <a:gd name="T11" fmla="*/ 17 h 239"/>
                <a:gd name="T12" fmla="*/ 146 w 272"/>
                <a:gd name="T13" fmla="*/ 24 h 239"/>
                <a:gd name="T14" fmla="*/ 155 w 272"/>
                <a:gd name="T15" fmla="*/ 31 h 239"/>
                <a:gd name="T16" fmla="*/ 163 w 272"/>
                <a:gd name="T17" fmla="*/ 43 h 239"/>
                <a:gd name="T18" fmla="*/ 169 w 272"/>
                <a:gd name="T19" fmla="*/ 50 h 239"/>
                <a:gd name="T20" fmla="*/ 163 w 272"/>
                <a:gd name="T21" fmla="*/ 59 h 239"/>
                <a:gd name="T22" fmla="*/ 157 w 272"/>
                <a:gd name="T23" fmla="*/ 69 h 239"/>
                <a:gd name="T24" fmla="*/ 159 w 272"/>
                <a:gd name="T25" fmla="*/ 75 h 239"/>
                <a:gd name="T26" fmla="*/ 160 w 272"/>
                <a:gd name="T27" fmla="*/ 81 h 239"/>
                <a:gd name="T28" fmla="*/ 170 w 272"/>
                <a:gd name="T29" fmla="*/ 81 h 239"/>
                <a:gd name="T30" fmla="*/ 174 w 272"/>
                <a:gd name="T31" fmla="*/ 80 h 239"/>
                <a:gd name="T32" fmla="*/ 178 w 272"/>
                <a:gd name="T33" fmla="*/ 83 h 239"/>
                <a:gd name="T34" fmla="*/ 175 w 272"/>
                <a:gd name="T35" fmla="*/ 91 h 239"/>
                <a:gd name="T36" fmla="*/ 182 w 272"/>
                <a:gd name="T37" fmla="*/ 102 h 239"/>
                <a:gd name="T38" fmla="*/ 189 w 272"/>
                <a:gd name="T39" fmla="*/ 112 h 239"/>
                <a:gd name="T40" fmla="*/ 196 w 272"/>
                <a:gd name="T41" fmla="*/ 119 h 239"/>
                <a:gd name="T42" fmla="*/ 257 w 272"/>
                <a:gd name="T43" fmla="*/ 144 h 239"/>
                <a:gd name="T44" fmla="*/ 272 w 272"/>
                <a:gd name="T45" fmla="*/ 144 h 239"/>
                <a:gd name="T46" fmla="*/ 222 w 272"/>
                <a:gd name="T47" fmla="*/ 207 h 239"/>
                <a:gd name="T48" fmla="*/ 198 w 272"/>
                <a:gd name="T49" fmla="*/ 207 h 239"/>
                <a:gd name="T50" fmla="*/ 182 w 272"/>
                <a:gd name="T51" fmla="*/ 222 h 239"/>
                <a:gd name="T52" fmla="*/ 170 w 272"/>
                <a:gd name="T53" fmla="*/ 222 h 239"/>
                <a:gd name="T54" fmla="*/ 165 w 272"/>
                <a:gd name="T55" fmla="*/ 229 h 239"/>
                <a:gd name="T56" fmla="*/ 152 w 272"/>
                <a:gd name="T57" fmla="*/ 229 h 239"/>
                <a:gd name="T58" fmla="*/ 145 w 272"/>
                <a:gd name="T59" fmla="*/ 222 h 239"/>
                <a:gd name="T60" fmla="*/ 128 w 272"/>
                <a:gd name="T61" fmla="*/ 231 h 239"/>
                <a:gd name="T62" fmla="*/ 123 w 272"/>
                <a:gd name="T63" fmla="*/ 239 h 239"/>
                <a:gd name="T64" fmla="*/ 111 w 272"/>
                <a:gd name="T65" fmla="*/ 238 h 239"/>
                <a:gd name="T66" fmla="*/ 107 w 272"/>
                <a:gd name="T67" fmla="*/ 235 h 239"/>
                <a:gd name="T68" fmla="*/ 102 w 272"/>
                <a:gd name="T69" fmla="*/ 236 h 239"/>
                <a:gd name="T70" fmla="*/ 96 w 272"/>
                <a:gd name="T71" fmla="*/ 236 h 239"/>
                <a:gd name="T72" fmla="*/ 73 w 272"/>
                <a:gd name="T73" fmla="*/ 218 h 239"/>
                <a:gd name="T74" fmla="*/ 60 w 272"/>
                <a:gd name="T75" fmla="*/ 218 h 239"/>
                <a:gd name="T76" fmla="*/ 54 w 272"/>
                <a:gd name="T77" fmla="*/ 211 h 239"/>
                <a:gd name="T78" fmla="*/ 54 w 272"/>
                <a:gd name="T79" fmla="*/ 200 h 239"/>
                <a:gd name="T80" fmla="*/ 44 w 272"/>
                <a:gd name="T81" fmla="*/ 196 h 239"/>
                <a:gd name="T82" fmla="*/ 33 w 272"/>
                <a:gd name="T83" fmla="*/ 173 h 239"/>
                <a:gd name="T84" fmla="*/ 25 w 272"/>
                <a:gd name="T85" fmla="*/ 169 h 239"/>
                <a:gd name="T86" fmla="*/ 21 w 272"/>
                <a:gd name="T87" fmla="*/ 160 h 239"/>
                <a:gd name="T88" fmla="*/ 12 w 272"/>
                <a:gd name="T89" fmla="*/ 150 h 239"/>
                <a:gd name="T90" fmla="*/ 0 w 272"/>
                <a:gd name="T91" fmla="*/ 149 h 239"/>
                <a:gd name="T92" fmla="*/ 6 w 272"/>
                <a:gd name="T93" fmla="*/ 137 h 239"/>
                <a:gd name="T94" fmla="*/ 16 w 272"/>
                <a:gd name="T95" fmla="*/ 136 h 239"/>
                <a:gd name="T96" fmla="*/ 19 w 272"/>
                <a:gd name="T97" fmla="*/ 130 h 239"/>
                <a:gd name="T98" fmla="*/ 18 w 272"/>
                <a:gd name="T99" fmla="*/ 111 h 239"/>
                <a:gd name="T100" fmla="*/ 23 w 272"/>
                <a:gd name="T101" fmla="*/ 89 h 239"/>
                <a:gd name="T102" fmla="*/ 31 w 272"/>
                <a:gd name="T103" fmla="*/ 84 h 239"/>
                <a:gd name="T104" fmla="*/ 33 w 272"/>
                <a:gd name="T105" fmla="*/ 75 h 239"/>
                <a:gd name="T106" fmla="*/ 40 w 272"/>
                <a:gd name="T107" fmla="*/ 59 h 239"/>
                <a:gd name="T108" fmla="*/ 51 w 272"/>
                <a:gd name="T109" fmla="*/ 49 h 239"/>
                <a:gd name="T110" fmla="*/ 57 w 272"/>
                <a:gd name="T111" fmla="*/ 28 h 239"/>
                <a:gd name="T112" fmla="*/ 60 w 272"/>
                <a:gd name="T113" fmla="*/ 11 h 239"/>
                <a:gd name="T114" fmla="*/ 81 w 272"/>
                <a:gd name="T115" fmla="*/ 15 h 239"/>
                <a:gd name="T116" fmla="*/ 86 w 272"/>
                <a:gd name="T117"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 h="239">
                  <a:moveTo>
                    <a:pt x="86" y="0"/>
                  </a:moveTo>
                  <a:lnTo>
                    <a:pt x="98" y="9"/>
                  </a:lnTo>
                  <a:lnTo>
                    <a:pt x="108" y="4"/>
                  </a:lnTo>
                  <a:lnTo>
                    <a:pt x="113" y="8"/>
                  </a:lnTo>
                  <a:lnTo>
                    <a:pt x="125" y="9"/>
                  </a:lnTo>
                  <a:lnTo>
                    <a:pt x="141" y="17"/>
                  </a:lnTo>
                  <a:lnTo>
                    <a:pt x="146" y="24"/>
                  </a:lnTo>
                  <a:lnTo>
                    <a:pt x="155" y="31"/>
                  </a:lnTo>
                  <a:lnTo>
                    <a:pt x="163" y="43"/>
                  </a:lnTo>
                  <a:lnTo>
                    <a:pt x="169" y="50"/>
                  </a:lnTo>
                  <a:lnTo>
                    <a:pt x="163" y="59"/>
                  </a:lnTo>
                  <a:lnTo>
                    <a:pt x="157" y="69"/>
                  </a:lnTo>
                  <a:lnTo>
                    <a:pt x="159" y="75"/>
                  </a:lnTo>
                  <a:lnTo>
                    <a:pt x="160" y="81"/>
                  </a:lnTo>
                  <a:lnTo>
                    <a:pt x="170" y="81"/>
                  </a:lnTo>
                  <a:lnTo>
                    <a:pt x="174" y="80"/>
                  </a:lnTo>
                  <a:lnTo>
                    <a:pt x="178" y="83"/>
                  </a:lnTo>
                  <a:lnTo>
                    <a:pt x="175" y="91"/>
                  </a:lnTo>
                  <a:lnTo>
                    <a:pt x="182" y="102"/>
                  </a:lnTo>
                  <a:lnTo>
                    <a:pt x="189" y="112"/>
                  </a:lnTo>
                  <a:lnTo>
                    <a:pt x="196" y="119"/>
                  </a:lnTo>
                  <a:lnTo>
                    <a:pt x="257" y="144"/>
                  </a:lnTo>
                  <a:lnTo>
                    <a:pt x="272" y="144"/>
                  </a:lnTo>
                  <a:lnTo>
                    <a:pt x="222" y="207"/>
                  </a:lnTo>
                  <a:lnTo>
                    <a:pt x="198" y="207"/>
                  </a:lnTo>
                  <a:lnTo>
                    <a:pt x="182" y="222"/>
                  </a:lnTo>
                  <a:lnTo>
                    <a:pt x="170" y="222"/>
                  </a:lnTo>
                  <a:lnTo>
                    <a:pt x="165" y="229"/>
                  </a:lnTo>
                  <a:lnTo>
                    <a:pt x="152" y="229"/>
                  </a:lnTo>
                  <a:lnTo>
                    <a:pt x="145" y="222"/>
                  </a:lnTo>
                  <a:lnTo>
                    <a:pt x="128" y="231"/>
                  </a:lnTo>
                  <a:lnTo>
                    <a:pt x="123" y="239"/>
                  </a:lnTo>
                  <a:lnTo>
                    <a:pt x="111" y="238"/>
                  </a:lnTo>
                  <a:lnTo>
                    <a:pt x="107" y="235"/>
                  </a:lnTo>
                  <a:lnTo>
                    <a:pt x="102" y="236"/>
                  </a:lnTo>
                  <a:lnTo>
                    <a:pt x="96" y="236"/>
                  </a:lnTo>
                  <a:lnTo>
                    <a:pt x="73" y="218"/>
                  </a:lnTo>
                  <a:lnTo>
                    <a:pt x="60" y="218"/>
                  </a:lnTo>
                  <a:lnTo>
                    <a:pt x="54" y="211"/>
                  </a:lnTo>
                  <a:lnTo>
                    <a:pt x="54" y="200"/>
                  </a:lnTo>
                  <a:lnTo>
                    <a:pt x="44" y="196"/>
                  </a:lnTo>
                  <a:lnTo>
                    <a:pt x="33" y="173"/>
                  </a:lnTo>
                  <a:lnTo>
                    <a:pt x="25" y="169"/>
                  </a:lnTo>
                  <a:lnTo>
                    <a:pt x="21" y="160"/>
                  </a:lnTo>
                  <a:lnTo>
                    <a:pt x="12" y="150"/>
                  </a:lnTo>
                  <a:lnTo>
                    <a:pt x="0" y="149"/>
                  </a:lnTo>
                  <a:lnTo>
                    <a:pt x="6" y="137"/>
                  </a:lnTo>
                  <a:lnTo>
                    <a:pt x="16" y="136"/>
                  </a:lnTo>
                  <a:lnTo>
                    <a:pt x="19" y="130"/>
                  </a:lnTo>
                  <a:lnTo>
                    <a:pt x="18" y="111"/>
                  </a:lnTo>
                  <a:lnTo>
                    <a:pt x="23" y="89"/>
                  </a:lnTo>
                  <a:lnTo>
                    <a:pt x="31" y="84"/>
                  </a:lnTo>
                  <a:lnTo>
                    <a:pt x="33" y="75"/>
                  </a:lnTo>
                  <a:lnTo>
                    <a:pt x="40" y="59"/>
                  </a:lnTo>
                  <a:lnTo>
                    <a:pt x="51" y="49"/>
                  </a:lnTo>
                  <a:lnTo>
                    <a:pt x="57" y="28"/>
                  </a:lnTo>
                  <a:lnTo>
                    <a:pt x="60" y="11"/>
                  </a:lnTo>
                  <a:lnTo>
                    <a:pt x="81" y="15"/>
                  </a:lnTo>
                  <a:lnTo>
                    <a:pt x="86" y="0"/>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62" name="Freeform 63">
              <a:extLst>
                <a:ext uri="{FF2B5EF4-FFF2-40B4-BE49-F238E27FC236}">
                  <a16:creationId xmlns:a16="http://schemas.microsoft.com/office/drawing/2014/main" id="{15551C5D-1A77-44DC-88E7-57F1B341B763}"/>
                </a:ext>
              </a:extLst>
            </p:cNvPr>
            <p:cNvSpPr>
              <a:spLocks/>
            </p:cNvSpPr>
            <p:nvPr/>
          </p:nvSpPr>
          <p:spPr bwMode="auto">
            <a:xfrm>
              <a:off x="4971191" y="1697676"/>
              <a:ext cx="208745" cy="230023"/>
            </a:xfrm>
            <a:custGeom>
              <a:avLst/>
              <a:gdLst>
                <a:gd name="T0" fmla="*/ 106 w 176"/>
                <a:gd name="T1" fmla="*/ 19 h 189"/>
                <a:gd name="T2" fmla="*/ 107 w 176"/>
                <a:gd name="T3" fmla="*/ 31 h 189"/>
                <a:gd name="T4" fmla="*/ 131 w 176"/>
                <a:gd name="T5" fmla="*/ 43 h 189"/>
                <a:gd name="T6" fmla="*/ 122 w 176"/>
                <a:gd name="T7" fmla="*/ 56 h 189"/>
                <a:gd name="T8" fmla="*/ 144 w 176"/>
                <a:gd name="T9" fmla="*/ 77 h 189"/>
                <a:gd name="T10" fmla="*/ 138 w 176"/>
                <a:gd name="T11" fmla="*/ 93 h 189"/>
                <a:gd name="T12" fmla="*/ 154 w 176"/>
                <a:gd name="T13" fmla="*/ 106 h 189"/>
                <a:gd name="T14" fmla="*/ 151 w 176"/>
                <a:gd name="T15" fmla="*/ 119 h 189"/>
                <a:gd name="T16" fmla="*/ 176 w 176"/>
                <a:gd name="T17" fmla="*/ 132 h 189"/>
                <a:gd name="T18" fmla="*/ 173 w 176"/>
                <a:gd name="T19" fmla="*/ 141 h 189"/>
                <a:gd name="T20" fmla="*/ 162 w 176"/>
                <a:gd name="T21" fmla="*/ 152 h 189"/>
                <a:gd name="T22" fmla="*/ 136 w 176"/>
                <a:gd name="T23" fmla="*/ 176 h 189"/>
                <a:gd name="T24" fmla="*/ 110 w 176"/>
                <a:gd name="T25" fmla="*/ 178 h 189"/>
                <a:gd name="T26" fmla="*/ 85 w 176"/>
                <a:gd name="T27" fmla="*/ 185 h 189"/>
                <a:gd name="T28" fmla="*/ 62 w 176"/>
                <a:gd name="T29" fmla="*/ 189 h 189"/>
                <a:gd name="T30" fmla="*/ 52 w 176"/>
                <a:gd name="T31" fmla="*/ 179 h 189"/>
                <a:gd name="T32" fmla="*/ 37 w 176"/>
                <a:gd name="T33" fmla="*/ 172 h 189"/>
                <a:gd name="T34" fmla="*/ 37 w 176"/>
                <a:gd name="T35" fmla="*/ 153 h 189"/>
                <a:gd name="T36" fmla="*/ 27 w 176"/>
                <a:gd name="T37" fmla="*/ 136 h 189"/>
                <a:gd name="T38" fmla="*/ 32 w 176"/>
                <a:gd name="T39" fmla="*/ 125 h 189"/>
                <a:gd name="T40" fmla="*/ 43 w 176"/>
                <a:gd name="T41" fmla="*/ 114 h 189"/>
                <a:gd name="T42" fmla="*/ 71 w 176"/>
                <a:gd name="T43" fmla="*/ 93 h 189"/>
                <a:gd name="T44" fmla="*/ 80 w 176"/>
                <a:gd name="T45" fmla="*/ 90 h 189"/>
                <a:gd name="T46" fmla="*/ 76 w 176"/>
                <a:gd name="T47" fmla="*/ 82 h 189"/>
                <a:gd name="T48" fmla="*/ 55 w 176"/>
                <a:gd name="T49" fmla="*/ 73 h 189"/>
                <a:gd name="T50" fmla="*/ 49 w 176"/>
                <a:gd name="T51" fmla="*/ 66 h 189"/>
                <a:gd name="T52" fmla="*/ 43 w 176"/>
                <a:gd name="T53" fmla="*/ 39 h 189"/>
                <a:gd name="T54" fmla="*/ 20 w 176"/>
                <a:gd name="T55" fmla="*/ 27 h 189"/>
                <a:gd name="T56" fmla="*/ 0 w 176"/>
                <a:gd name="T57" fmla="*/ 18 h 189"/>
                <a:gd name="T58" fmla="*/ 7 w 176"/>
                <a:gd name="T59" fmla="*/ 13 h 189"/>
                <a:gd name="T60" fmla="*/ 24 w 176"/>
                <a:gd name="T61" fmla="*/ 22 h 189"/>
                <a:gd name="T62" fmla="*/ 41 w 176"/>
                <a:gd name="T63" fmla="*/ 22 h 189"/>
                <a:gd name="T64" fmla="*/ 56 w 176"/>
                <a:gd name="T65" fmla="*/ 26 h 189"/>
                <a:gd name="T66" fmla="*/ 67 w 176"/>
                <a:gd name="T67" fmla="*/ 18 h 189"/>
                <a:gd name="T68" fmla="*/ 71 w 176"/>
                <a:gd name="T69" fmla="*/ 5 h 189"/>
                <a:gd name="T70" fmla="*/ 90 w 176"/>
                <a:gd name="T71" fmla="*/ 0 h 189"/>
                <a:gd name="T72" fmla="*/ 108 w 176"/>
                <a:gd name="T73" fmla="*/ 6 h 189"/>
                <a:gd name="T74" fmla="*/ 106 w 176"/>
                <a:gd name="T75" fmla="*/ 1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89">
                  <a:moveTo>
                    <a:pt x="106" y="19"/>
                  </a:moveTo>
                  <a:lnTo>
                    <a:pt x="107" y="31"/>
                  </a:lnTo>
                  <a:lnTo>
                    <a:pt x="131" y="43"/>
                  </a:lnTo>
                  <a:lnTo>
                    <a:pt x="122" y="56"/>
                  </a:lnTo>
                  <a:lnTo>
                    <a:pt x="144" y="77"/>
                  </a:lnTo>
                  <a:lnTo>
                    <a:pt x="138" y="93"/>
                  </a:lnTo>
                  <a:lnTo>
                    <a:pt x="154" y="106"/>
                  </a:lnTo>
                  <a:lnTo>
                    <a:pt x="151" y="119"/>
                  </a:lnTo>
                  <a:lnTo>
                    <a:pt x="176" y="132"/>
                  </a:lnTo>
                  <a:lnTo>
                    <a:pt x="173" y="141"/>
                  </a:lnTo>
                  <a:lnTo>
                    <a:pt x="162" y="152"/>
                  </a:lnTo>
                  <a:lnTo>
                    <a:pt x="136" y="176"/>
                  </a:lnTo>
                  <a:lnTo>
                    <a:pt x="110" y="178"/>
                  </a:lnTo>
                  <a:lnTo>
                    <a:pt x="85" y="185"/>
                  </a:lnTo>
                  <a:lnTo>
                    <a:pt x="62" y="189"/>
                  </a:lnTo>
                  <a:lnTo>
                    <a:pt x="52" y="179"/>
                  </a:lnTo>
                  <a:lnTo>
                    <a:pt x="37" y="172"/>
                  </a:lnTo>
                  <a:lnTo>
                    <a:pt x="37" y="153"/>
                  </a:lnTo>
                  <a:lnTo>
                    <a:pt x="27" y="136"/>
                  </a:lnTo>
                  <a:lnTo>
                    <a:pt x="32" y="125"/>
                  </a:lnTo>
                  <a:lnTo>
                    <a:pt x="43" y="114"/>
                  </a:lnTo>
                  <a:lnTo>
                    <a:pt x="71" y="93"/>
                  </a:lnTo>
                  <a:lnTo>
                    <a:pt x="80" y="90"/>
                  </a:lnTo>
                  <a:lnTo>
                    <a:pt x="76" y="82"/>
                  </a:lnTo>
                  <a:lnTo>
                    <a:pt x="55" y="73"/>
                  </a:lnTo>
                  <a:lnTo>
                    <a:pt x="49" y="66"/>
                  </a:lnTo>
                  <a:lnTo>
                    <a:pt x="43" y="39"/>
                  </a:lnTo>
                  <a:lnTo>
                    <a:pt x="20" y="27"/>
                  </a:lnTo>
                  <a:lnTo>
                    <a:pt x="0" y="18"/>
                  </a:lnTo>
                  <a:lnTo>
                    <a:pt x="7" y="13"/>
                  </a:lnTo>
                  <a:lnTo>
                    <a:pt x="24" y="22"/>
                  </a:lnTo>
                  <a:lnTo>
                    <a:pt x="41" y="22"/>
                  </a:lnTo>
                  <a:lnTo>
                    <a:pt x="56" y="26"/>
                  </a:lnTo>
                  <a:lnTo>
                    <a:pt x="67" y="18"/>
                  </a:lnTo>
                  <a:lnTo>
                    <a:pt x="71" y="5"/>
                  </a:lnTo>
                  <a:lnTo>
                    <a:pt x="90" y="0"/>
                  </a:lnTo>
                  <a:lnTo>
                    <a:pt x="108" y="6"/>
                  </a:lnTo>
                  <a:lnTo>
                    <a:pt x="106" y="19"/>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63" name="Freeform 64">
              <a:extLst>
                <a:ext uri="{FF2B5EF4-FFF2-40B4-BE49-F238E27FC236}">
                  <a16:creationId xmlns:a16="http://schemas.microsoft.com/office/drawing/2014/main" id="{EFB33916-4BC0-47BA-A703-DA7D06DB6BA1}"/>
                </a:ext>
              </a:extLst>
            </p:cNvPr>
            <p:cNvSpPr>
              <a:spLocks/>
            </p:cNvSpPr>
            <p:nvPr/>
          </p:nvSpPr>
          <p:spPr bwMode="auto">
            <a:xfrm>
              <a:off x="3501670" y="4709878"/>
              <a:ext cx="62861" cy="29210"/>
            </a:xfrm>
            <a:custGeom>
              <a:avLst/>
              <a:gdLst>
                <a:gd name="T0" fmla="*/ 0 w 53"/>
                <a:gd name="T1" fmla="*/ 15 h 24"/>
                <a:gd name="T2" fmla="*/ 15 w 53"/>
                <a:gd name="T3" fmla="*/ 3 h 24"/>
                <a:gd name="T4" fmla="*/ 30 w 53"/>
                <a:gd name="T5" fmla="*/ 8 h 24"/>
                <a:gd name="T6" fmla="*/ 37 w 53"/>
                <a:gd name="T7" fmla="*/ 0 h 24"/>
                <a:gd name="T8" fmla="*/ 53 w 53"/>
                <a:gd name="T9" fmla="*/ 9 h 24"/>
                <a:gd name="T10" fmla="*/ 50 w 53"/>
                <a:gd name="T11" fmla="*/ 16 h 24"/>
                <a:gd name="T12" fmla="*/ 31 w 53"/>
                <a:gd name="T13" fmla="*/ 22 h 24"/>
                <a:gd name="T14" fmla="*/ 21 w 53"/>
                <a:gd name="T15" fmla="*/ 15 h 24"/>
                <a:gd name="T16" fmla="*/ 11 w 53"/>
                <a:gd name="T17" fmla="*/ 24 h 24"/>
                <a:gd name="T18" fmla="*/ 0 w 53"/>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24">
                  <a:moveTo>
                    <a:pt x="0" y="15"/>
                  </a:moveTo>
                  <a:lnTo>
                    <a:pt x="15" y="3"/>
                  </a:lnTo>
                  <a:lnTo>
                    <a:pt x="30" y="8"/>
                  </a:lnTo>
                  <a:lnTo>
                    <a:pt x="37" y="0"/>
                  </a:lnTo>
                  <a:lnTo>
                    <a:pt x="53" y="9"/>
                  </a:lnTo>
                  <a:lnTo>
                    <a:pt x="50" y="16"/>
                  </a:lnTo>
                  <a:lnTo>
                    <a:pt x="31" y="22"/>
                  </a:lnTo>
                  <a:lnTo>
                    <a:pt x="21" y="15"/>
                  </a:lnTo>
                  <a:lnTo>
                    <a:pt x="11" y="24"/>
                  </a:lnTo>
                  <a:lnTo>
                    <a:pt x="0" y="15"/>
                  </a:lnTo>
                  <a:close/>
                </a:path>
              </a:pathLst>
            </a:custGeom>
            <a:solidFill>
              <a:srgbClr val="083E7A"/>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1800" b="0" i="0" u="none" strike="noStrike" kern="0" cap="none" spc="0" normalizeH="0" baseline="0" noProof="0">
                <a:ln>
                  <a:noFill/>
                </a:ln>
                <a:effectLst/>
                <a:uLnTx/>
                <a:uFillTx/>
                <a:latin typeface="+mj-lt"/>
                <a:cs typeface="Calibri" panose="020F0502020204030204" pitchFamily="34" charset="0"/>
              </a:endParaRPr>
            </a:p>
          </p:txBody>
        </p:sp>
        <p:sp>
          <p:nvSpPr>
            <p:cNvPr id="64" name="Freeform 65">
              <a:extLst>
                <a:ext uri="{FF2B5EF4-FFF2-40B4-BE49-F238E27FC236}">
                  <a16:creationId xmlns:a16="http://schemas.microsoft.com/office/drawing/2014/main" id="{F1547977-F42F-450E-874C-26A17582082D}"/>
                </a:ext>
              </a:extLst>
            </p:cNvPr>
            <p:cNvSpPr>
              <a:spLocks/>
            </p:cNvSpPr>
            <p:nvPr/>
          </p:nvSpPr>
          <p:spPr bwMode="auto">
            <a:xfrm>
              <a:off x="3457786" y="3278625"/>
              <a:ext cx="62861" cy="93714"/>
            </a:xfrm>
            <a:custGeom>
              <a:avLst/>
              <a:gdLst>
                <a:gd name="T0" fmla="*/ 36 w 53"/>
                <a:gd name="T1" fmla="*/ 67 h 77"/>
                <a:gd name="T2" fmla="*/ 29 w 53"/>
                <a:gd name="T3" fmla="*/ 75 h 77"/>
                <a:gd name="T4" fmla="*/ 20 w 53"/>
                <a:gd name="T5" fmla="*/ 77 h 77"/>
                <a:gd name="T6" fmla="*/ 18 w 53"/>
                <a:gd name="T7" fmla="*/ 71 h 77"/>
                <a:gd name="T8" fmla="*/ 13 w 53"/>
                <a:gd name="T9" fmla="*/ 70 h 77"/>
                <a:gd name="T10" fmla="*/ 8 w 53"/>
                <a:gd name="T11" fmla="*/ 76 h 77"/>
                <a:gd name="T12" fmla="*/ 0 w 53"/>
                <a:gd name="T13" fmla="*/ 71 h 77"/>
                <a:gd name="T14" fmla="*/ 4 w 53"/>
                <a:gd name="T15" fmla="*/ 62 h 77"/>
                <a:gd name="T16" fmla="*/ 6 w 53"/>
                <a:gd name="T17" fmla="*/ 53 h 77"/>
                <a:gd name="T18" fmla="*/ 10 w 53"/>
                <a:gd name="T19" fmla="*/ 44 h 77"/>
                <a:gd name="T20" fmla="*/ 2 w 53"/>
                <a:gd name="T21" fmla="*/ 32 h 77"/>
                <a:gd name="T22" fmla="*/ 1 w 53"/>
                <a:gd name="T23" fmla="*/ 18 h 77"/>
                <a:gd name="T24" fmla="*/ 11 w 53"/>
                <a:gd name="T25" fmla="*/ 0 h 77"/>
                <a:gd name="T26" fmla="*/ 17 w 53"/>
                <a:gd name="T27" fmla="*/ 2 h 77"/>
                <a:gd name="T28" fmla="*/ 31 w 53"/>
                <a:gd name="T29" fmla="*/ 7 h 77"/>
                <a:gd name="T30" fmla="*/ 50 w 53"/>
                <a:gd name="T31" fmla="*/ 25 h 77"/>
                <a:gd name="T32" fmla="*/ 53 w 53"/>
                <a:gd name="T33" fmla="*/ 33 h 77"/>
                <a:gd name="T34" fmla="*/ 42 w 53"/>
                <a:gd name="T35" fmla="*/ 52 h 77"/>
                <a:gd name="T36" fmla="*/ 36 w 53"/>
                <a:gd name="T37" fmla="*/ 6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77">
                  <a:moveTo>
                    <a:pt x="36" y="67"/>
                  </a:moveTo>
                  <a:lnTo>
                    <a:pt x="29" y="75"/>
                  </a:lnTo>
                  <a:lnTo>
                    <a:pt x="20" y="77"/>
                  </a:lnTo>
                  <a:lnTo>
                    <a:pt x="18" y="71"/>
                  </a:lnTo>
                  <a:lnTo>
                    <a:pt x="13" y="70"/>
                  </a:lnTo>
                  <a:lnTo>
                    <a:pt x="8" y="76"/>
                  </a:lnTo>
                  <a:lnTo>
                    <a:pt x="0" y="71"/>
                  </a:lnTo>
                  <a:lnTo>
                    <a:pt x="4" y="62"/>
                  </a:lnTo>
                  <a:lnTo>
                    <a:pt x="6" y="53"/>
                  </a:lnTo>
                  <a:lnTo>
                    <a:pt x="10" y="44"/>
                  </a:lnTo>
                  <a:lnTo>
                    <a:pt x="2" y="32"/>
                  </a:lnTo>
                  <a:lnTo>
                    <a:pt x="1" y="18"/>
                  </a:lnTo>
                  <a:lnTo>
                    <a:pt x="11" y="0"/>
                  </a:lnTo>
                  <a:lnTo>
                    <a:pt x="17" y="2"/>
                  </a:lnTo>
                  <a:lnTo>
                    <a:pt x="31" y="7"/>
                  </a:lnTo>
                  <a:lnTo>
                    <a:pt x="50" y="25"/>
                  </a:lnTo>
                  <a:lnTo>
                    <a:pt x="53" y="33"/>
                  </a:lnTo>
                  <a:lnTo>
                    <a:pt x="42" y="52"/>
                  </a:lnTo>
                  <a:lnTo>
                    <a:pt x="36" y="67"/>
                  </a:lnTo>
                  <a:close/>
                </a:path>
              </a:pathLst>
            </a:custGeom>
            <a:solidFill>
              <a:srgbClr val="083E7A"/>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65" name="Freeform 66">
              <a:extLst>
                <a:ext uri="{FF2B5EF4-FFF2-40B4-BE49-F238E27FC236}">
                  <a16:creationId xmlns:a16="http://schemas.microsoft.com/office/drawing/2014/main" id="{C122E155-98DB-466F-AC25-C68484724896}"/>
                </a:ext>
              </a:extLst>
            </p:cNvPr>
            <p:cNvSpPr>
              <a:spLocks/>
            </p:cNvSpPr>
            <p:nvPr/>
          </p:nvSpPr>
          <p:spPr bwMode="auto">
            <a:xfrm>
              <a:off x="4814633" y="2339061"/>
              <a:ext cx="20163" cy="40163"/>
            </a:xfrm>
            <a:custGeom>
              <a:avLst/>
              <a:gdLst>
                <a:gd name="T0" fmla="*/ 17 w 17"/>
                <a:gd name="T1" fmla="*/ 17 h 33"/>
                <a:gd name="T2" fmla="*/ 13 w 17"/>
                <a:gd name="T3" fmla="*/ 33 h 33"/>
                <a:gd name="T4" fmla="*/ 5 w 17"/>
                <a:gd name="T5" fmla="*/ 29 h 33"/>
                <a:gd name="T6" fmla="*/ 0 w 17"/>
                <a:gd name="T7" fmla="*/ 15 h 33"/>
                <a:gd name="T8" fmla="*/ 3 w 17"/>
                <a:gd name="T9" fmla="*/ 7 h 33"/>
                <a:gd name="T10" fmla="*/ 14 w 17"/>
                <a:gd name="T11" fmla="*/ 0 h 33"/>
                <a:gd name="T12" fmla="*/ 17 w 17"/>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17" h="33">
                  <a:moveTo>
                    <a:pt x="17" y="17"/>
                  </a:moveTo>
                  <a:lnTo>
                    <a:pt x="13" y="33"/>
                  </a:lnTo>
                  <a:lnTo>
                    <a:pt x="5" y="29"/>
                  </a:lnTo>
                  <a:lnTo>
                    <a:pt x="0" y="15"/>
                  </a:lnTo>
                  <a:lnTo>
                    <a:pt x="3" y="7"/>
                  </a:lnTo>
                  <a:lnTo>
                    <a:pt x="14" y="0"/>
                  </a:lnTo>
                  <a:lnTo>
                    <a:pt x="17" y="17"/>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66" name="Freeform 67">
              <a:extLst>
                <a:ext uri="{FF2B5EF4-FFF2-40B4-BE49-F238E27FC236}">
                  <a16:creationId xmlns:a16="http://schemas.microsoft.com/office/drawing/2014/main" id="{F5C97CB7-629C-4DA1-BF13-ECA653322B2D}"/>
                </a:ext>
              </a:extLst>
            </p:cNvPr>
            <p:cNvSpPr>
              <a:spLocks/>
            </p:cNvSpPr>
            <p:nvPr/>
          </p:nvSpPr>
          <p:spPr bwMode="auto">
            <a:xfrm>
              <a:off x="4557258" y="2137032"/>
              <a:ext cx="241956" cy="217853"/>
            </a:xfrm>
            <a:custGeom>
              <a:avLst/>
              <a:gdLst>
                <a:gd name="T0" fmla="*/ 131 w 204"/>
                <a:gd name="T1" fmla="*/ 15 h 179"/>
                <a:gd name="T2" fmla="*/ 143 w 204"/>
                <a:gd name="T3" fmla="*/ 25 h 179"/>
                <a:gd name="T4" fmla="*/ 151 w 204"/>
                <a:gd name="T5" fmla="*/ 23 h 179"/>
                <a:gd name="T6" fmla="*/ 165 w 204"/>
                <a:gd name="T7" fmla="*/ 33 h 179"/>
                <a:gd name="T8" fmla="*/ 169 w 204"/>
                <a:gd name="T9" fmla="*/ 34 h 179"/>
                <a:gd name="T10" fmla="*/ 173 w 204"/>
                <a:gd name="T11" fmla="*/ 34 h 179"/>
                <a:gd name="T12" fmla="*/ 181 w 204"/>
                <a:gd name="T13" fmla="*/ 39 h 179"/>
                <a:gd name="T14" fmla="*/ 204 w 204"/>
                <a:gd name="T15" fmla="*/ 43 h 179"/>
                <a:gd name="T16" fmla="*/ 197 w 204"/>
                <a:gd name="T17" fmla="*/ 57 h 179"/>
                <a:gd name="T18" fmla="*/ 195 w 204"/>
                <a:gd name="T19" fmla="*/ 71 h 179"/>
                <a:gd name="T20" fmla="*/ 191 w 204"/>
                <a:gd name="T21" fmla="*/ 75 h 179"/>
                <a:gd name="T22" fmla="*/ 184 w 204"/>
                <a:gd name="T23" fmla="*/ 73 h 179"/>
                <a:gd name="T24" fmla="*/ 184 w 204"/>
                <a:gd name="T25" fmla="*/ 78 h 179"/>
                <a:gd name="T26" fmla="*/ 173 w 204"/>
                <a:gd name="T27" fmla="*/ 89 h 179"/>
                <a:gd name="T28" fmla="*/ 173 w 204"/>
                <a:gd name="T29" fmla="*/ 99 h 179"/>
                <a:gd name="T30" fmla="*/ 181 w 204"/>
                <a:gd name="T31" fmla="*/ 96 h 179"/>
                <a:gd name="T32" fmla="*/ 186 w 204"/>
                <a:gd name="T33" fmla="*/ 105 h 179"/>
                <a:gd name="T34" fmla="*/ 186 w 204"/>
                <a:gd name="T35" fmla="*/ 110 h 179"/>
                <a:gd name="T36" fmla="*/ 191 w 204"/>
                <a:gd name="T37" fmla="*/ 118 h 179"/>
                <a:gd name="T38" fmla="*/ 186 w 204"/>
                <a:gd name="T39" fmla="*/ 124 h 179"/>
                <a:gd name="T40" fmla="*/ 190 w 204"/>
                <a:gd name="T41" fmla="*/ 140 h 179"/>
                <a:gd name="T42" fmla="*/ 199 w 204"/>
                <a:gd name="T43" fmla="*/ 143 h 179"/>
                <a:gd name="T44" fmla="*/ 198 w 204"/>
                <a:gd name="T45" fmla="*/ 151 h 179"/>
                <a:gd name="T46" fmla="*/ 183 w 204"/>
                <a:gd name="T47" fmla="*/ 163 h 179"/>
                <a:gd name="T48" fmla="*/ 150 w 204"/>
                <a:gd name="T49" fmla="*/ 157 h 179"/>
                <a:gd name="T50" fmla="*/ 126 w 204"/>
                <a:gd name="T51" fmla="*/ 164 h 179"/>
                <a:gd name="T52" fmla="*/ 124 w 204"/>
                <a:gd name="T53" fmla="*/ 177 h 179"/>
                <a:gd name="T54" fmla="*/ 105 w 204"/>
                <a:gd name="T55" fmla="*/ 179 h 179"/>
                <a:gd name="T56" fmla="*/ 86 w 204"/>
                <a:gd name="T57" fmla="*/ 170 h 179"/>
                <a:gd name="T58" fmla="*/ 80 w 204"/>
                <a:gd name="T59" fmla="*/ 174 h 179"/>
                <a:gd name="T60" fmla="*/ 49 w 204"/>
                <a:gd name="T61" fmla="*/ 165 h 179"/>
                <a:gd name="T62" fmla="*/ 43 w 204"/>
                <a:gd name="T63" fmla="*/ 157 h 179"/>
                <a:gd name="T64" fmla="*/ 51 w 204"/>
                <a:gd name="T65" fmla="*/ 145 h 179"/>
                <a:gd name="T66" fmla="*/ 55 w 204"/>
                <a:gd name="T67" fmla="*/ 104 h 179"/>
                <a:gd name="T68" fmla="*/ 38 w 204"/>
                <a:gd name="T69" fmla="*/ 83 h 179"/>
                <a:gd name="T70" fmla="*/ 26 w 204"/>
                <a:gd name="T71" fmla="*/ 72 h 179"/>
                <a:gd name="T72" fmla="*/ 2 w 204"/>
                <a:gd name="T73" fmla="*/ 65 h 179"/>
                <a:gd name="T74" fmla="*/ 0 w 204"/>
                <a:gd name="T75" fmla="*/ 50 h 179"/>
                <a:gd name="T76" fmla="*/ 21 w 204"/>
                <a:gd name="T77" fmla="*/ 45 h 179"/>
                <a:gd name="T78" fmla="*/ 48 w 204"/>
                <a:gd name="T79" fmla="*/ 50 h 179"/>
                <a:gd name="T80" fmla="*/ 44 w 204"/>
                <a:gd name="T81" fmla="*/ 27 h 179"/>
                <a:gd name="T82" fmla="*/ 58 w 204"/>
                <a:gd name="T83" fmla="*/ 36 h 179"/>
                <a:gd name="T84" fmla="*/ 96 w 204"/>
                <a:gd name="T85" fmla="*/ 20 h 179"/>
                <a:gd name="T86" fmla="*/ 100 w 204"/>
                <a:gd name="T87" fmla="*/ 4 h 179"/>
                <a:gd name="T88" fmla="*/ 114 w 204"/>
                <a:gd name="T89" fmla="*/ 0 h 179"/>
                <a:gd name="T90" fmla="*/ 117 w 204"/>
                <a:gd name="T91" fmla="*/ 7 h 179"/>
                <a:gd name="T92" fmla="*/ 124 w 204"/>
                <a:gd name="T93" fmla="*/ 7 h 179"/>
                <a:gd name="T94" fmla="*/ 131 w 204"/>
                <a:gd name="T95" fmla="*/ 1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79">
                  <a:moveTo>
                    <a:pt x="131" y="15"/>
                  </a:moveTo>
                  <a:lnTo>
                    <a:pt x="143" y="25"/>
                  </a:lnTo>
                  <a:lnTo>
                    <a:pt x="151" y="23"/>
                  </a:lnTo>
                  <a:lnTo>
                    <a:pt x="165" y="33"/>
                  </a:lnTo>
                  <a:lnTo>
                    <a:pt x="169" y="34"/>
                  </a:lnTo>
                  <a:lnTo>
                    <a:pt x="173" y="34"/>
                  </a:lnTo>
                  <a:lnTo>
                    <a:pt x="181" y="39"/>
                  </a:lnTo>
                  <a:lnTo>
                    <a:pt x="204" y="43"/>
                  </a:lnTo>
                  <a:lnTo>
                    <a:pt x="197" y="57"/>
                  </a:lnTo>
                  <a:lnTo>
                    <a:pt x="195" y="71"/>
                  </a:lnTo>
                  <a:lnTo>
                    <a:pt x="191" y="75"/>
                  </a:lnTo>
                  <a:lnTo>
                    <a:pt x="184" y="73"/>
                  </a:lnTo>
                  <a:lnTo>
                    <a:pt x="184" y="78"/>
                  </a:lnTo>
                  <a:lnTo>
                    <a:pt x="173" y="89"/>
                  </a:lnTo>
                  <a:lnTo>
                    <a:pt x="173" y="99"/>
                  </a:lnTo>
                  <a:lnTo>
                    <a:pt x="181" y="96"/>
                  </a:lnTo>
                  <a:lnTo>
                    <a:pt x="186" y="105"/>
                  </a:lnTo>
                  <a:lnTo>
                    <a:pt x="186" y="110"/>
                  </a:lnTo>
                  <a:lnTo>
                    <a:pt x="191" y="118"/>
                  </a:lnTo>
                  <a:lnTo>
                    <a:pt x="186" y="124"/>
                  </a:lnTo>
                  <a:lnTo>
                    <a:pt x="190" y="140"/>
                  </a:lnTo>
                  <a:lnTo>
                    <a:pt x="199" y="143"/>
                  </a:lnTo>
                  <a:lnTo>
                    <a:pt x="198" y="151"/>
                  </a:lnTo>
                  <a:lnTo>
                    <a:pt x="183" y="163"/>
                  </a:lnTo>
                  <a:lnTo>
                    <a:pt x="150" y="157"/>
                  </a:lnTo>
                  <a:lnTo>
                    <a:pt x="126" y="164"/>
                  </a:lnTo>
                  <a:lnTo>
                    <a:pt x="124" y="177"/>
                  </a:lnTo>
                  <a:lnTo>
                    <a:pt x="105" y="179"/>
                  </a:lnTo>
                  <a:lnTo>
                    <a:pt x="86" y="170"/>
                  </a:lnTo>
                  <a:lnTo>
                    <a:pt x="80" y="174"/>
                  </a:lnTo>
                  <a:lnTo>
                    <a:pt x="49" y="165"/>
                  </a:lnTo>
                  <a:lnTo>
                    <a:pt x="43" y="157"/>
                  </a:lnTo>
                  <a:lnTo>
                    <a:pt x="51" y="145"/>
                  </a:lnTo>
                  <a:lnTo>
                    <a:pt x="55" y="104"/>
                  </a:lnTo>
                  <a:lnTo>
                    <a:pt x="38" y="83"/>
                  </a:lnTo>
                  <a:lnTo>
                    <a:pt x="26" y="72"/>
                  </a:lnTo>
                  <a:lnTo>
                    <a:pt x="2" y="65"/>
                  </a:lnTo>
                  <a:lnTo>
                    <a:pt x="0" y="50"/>
                  </a:lnTo>
                  <a:lnTo>
                    <a:pt x="21" y="45"/>
                  </a:lnTo>
                  <a:lnTo>
                    <a:pt x="48" y="50"/>
                  </a:lnTo>
                  <a:lnTo>
                    <a:pt x="44" y="27"/>
                  </a:lnTo>
                  <a:lnTo>
                    <a:pt x="58" y="36"/>
                  </a:lnTo>
                  <a:lnTo>
                    <a:pt x="96" y="20"/>
                  </a:lnTo>
                  <a:lnTo>
                    <a:pt x="100" y="4"/>
                  </a:lnTo>
                  <a:lnTo>
                    <a:pt x="114" y="0"/>
                  </a:lnTo>
                  <a:lnTo>
                    <a:pt x="117" y="7"/>
                  </a:lnTo>
                  <a:lnTo>
                    <a:pt x="124" y="7"/>
                  </a:lnTo>
                  <a:lnTo>
                    <a:pt x="131" y="15"/>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67" name="Freeform 68">
              <a:extLst>
                <a:ext uri="{FF2B5EF4-FFF2-40B4-BE49-F238E27FC236}">
                  <a16:creationId xmlns:a16="http://schemas.microsoft.com/office/drawing/2014/main" id="{29EE1701-E72D-4BA0-8C93-408DB0C3EA28}"/>
                </a:ext>
              </a:extLst>
            </p:cNvPr>
            <p:cNvSpPr>
              <a:spLocks/>
            </p:cNvSpPr>
            <p:nvPr/>
          </p:nvSpPr>
          <p:spPr bwMode="auto">
            <a:xfrm>
              <a:off x="4837167" y="3365036"/>
              <a:ext cx="122164" cy="159435"/>
            </a:xfrm>
            <a:custGeom>
              <a:avLst/>
              <a:gdLst>
                <a:gd name="T0" fmla="*/ 42 w 103"/>
                <a:gd name="T1" fmla="*/ 131 h 131"/>
                <a:gd name="T2" fmla="*/ 23 w 103"/>
                <a:gd name="T3" fmla="*/ 110 h 131"/>
                <a:gd name="T4" fmla="*/ 11 w 103"/>
                <a:gd name="T5" fmla="*/ 93 h 131"/>
                <a:gd name="T6" fmla="*/ 0 w 103"/>
                <a:gd name="T7" fmla="*/ 71 h 131"/>
                <a:gd name="T8" fmla="*/ 1 w 103"/>
                <a:gd name="T9" fmla="*/ 65 h 131"/>
                <a:gd name="T10" fmla="*/ 5 w 103"/>
                <a:gd name="T11" fmla="*/ 58 h 131"/>
                <a:gd name="T12" fmla="*/ 9 w 103"/>
                <a:gd name="T13" fmla="*/ 43 h 131"/>
                <a:gd name="T14" fmla="*/ 13 w 103"/>
                <a:gd name="T15" fmla="*/ 27 h 131"/>
                <a:gd name="T16" fmla="*/ 19 w 103"/>
                <a:gd name="T17" fmla="*/ 26 h 131"/>
                <a:gd name="T18" fmla="*/ 46 w 103"/>
                <a:gd name="T19" fmla="*/ 26 h 131"/>
                <a:gd name="T20" fmla="*/ 46 w 103"/>
                <a:gd name="T21" fmla="*/ 1 h 131"/>
                <a:gd name="T22" fmla="*/ 54 w 103"/>
                <a:gd name="T23" fmla="*/ 0 h 131"/>
                <a:gd name="T24" fmla="*/ 65 w 103"/>
                <a:gd name="T25" fmla="*/ 3 h 131"/>
                <a:gd name="T26" fmla="*/ 76 w 103"/>
                <a:gd name="T27" fmla="*/ 0 h 131"/>
                <a:gd name="T28" fmla="*/ 79 w 103"/>
                <a:gd name="T29" fmla="*/ 1 h 131"/>
                <a:gd name="T30" fmla="*/ 77 w 103"/>
                <a:gd name="T31" fmla="*/ 10 h 131"/>
                <a:gd name="T32" fmla="*/ 82 w 103"/>
                <a:gd name="T33" fmla="*/ 21 h 131"/>
                <a:gd name="T34" fmla="*/ 96 w 103"/>
                <a:gd name="T35" fmla="*/ 19 h 131"/>
                <a:gd name="T36" fmla="*/ 101 w 103"/>
                <a:gd name="T37" fmla="*/ 24 h 131"/>
                <a:gd name="T38" fmla="*/ 93 w 103"/>
                <a:gd name="T39" fmla="*/ 48 h 131"/>
                <a:gd name="T40" fmla="*/ 102 w 103"/>
                <a:gd name="T41" fmla="*/ 60 h 131"/>
                <a:gd name="T42" fmla="*/ 103 w 103"/>
                <a:gd name="T43" fmla="*/ 76 h 131"/>
                <a:gd name="T44" fmla="*/ 101 w 103"/>
                <a:gd name="T45" fmla="*/ 90 h 131"/>
                <a:gd name="T46" fmla="*/ 95 w 103"/>
                <a:gd name="T47" fmla="*/ 100 h 131"/>
                <a:gd name="T48" fmla="*/ 79 w 103"/>
                <a:gd name="T49" fmla="*/ 99 h 131"/>
                <a:gd name="T50" fmla="*/ 69 w 103"/>
                <a:gd name="T51" fmla="*/ 89 h 131"/>
                <a:gd name="T52" fmla="*/ 68 w 103"/>
                <a:gd name="T53" fmla="*/ 98 h 131"/>
                <a:gd name="T54" fmla="*/ 56 w 103"/>
                <a:gd name="T55" fmla="*/ 101 h 131"/>
                <a:gd name="T56" fmla="*/ 49 w 103"/>
                <a:gd name="T57" fmla="*/ 106 h 131"/>
                <a:gd name="T58" fmla="*/ 56 w 103"/>
                <a:gd name="T59" fmla="*/ 120 h 131"/>
                <a:gd name="T60" fmla="*/ 42 w 103"/>
                <a:gd name="T61"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3" h="131">
                  <a:moveTo>
                    <a:pt x="42" y="131"/>
                  </a:moveTo>
                  <a:lnTo>
                    <a:pt x="23" y="110"/>
                  </a:lnTo>
                  <a:lnTo>
                    <a:pt x="11" y="93"/>
                  </a:lnTo>
                  <a:lnTo>
                    <a:pt x="0" y="71"/>
                  </a:lnTo>
                  <a:lnTo>
                    <a:pt x="1" y="65"/>
                  </a:lnTo>
                  <a:lnTo>
                    <a:pt x="5" y="58"/>
                  </a:lnTo>
                  <a:lnTo>
                    <a:pt x="9" y="43"/>
                  </a:lnTo>
                  <a:lnTo>
                    <a:pt x="13" y="27"/>
                  </a:lnTo>
                  <a:lnTo>
                    <a:pt x="19" y="26"/>
                  </a:lnTo>
                  <a:lnTo>
                    <a:pt x="46" y="26"/>
                  </a:lnTo>
                  <a:lnTo>
                    <a:pt x="46" y="1"/>
                  </a:lnTo>
                  <a:lnTo>
                    <a:pt x="54" y="0"/>
                  </a:lnTo>
                  <a:lnTo>
                    <a:pt x="65" y="3"/>
                  </a:lnTo>
                  <a:lnTo>
                    <a:pt x="76" y="0"/>
                  </a:lnTo>
                  <a:lnTo>
                    <a:pt x="79" y="1"/>
                  </a:lnTo>
                  <a:lnTo>
                    <a:pt x="77" y="10"/>
                  </a:lnTo>
                  <a:lnTo>
                    <a:pt x="82" y="21"/>
                  </a:lnTo>
                  <a:lnTo>
                    <a:pt x="96" y="19"/>
                  </a:lnTo>
                  <a:lnTo>
                    <a:pt x="101" y="24"/>
                  </a:lnTo>
                  <a:lnTo>
                    <a:pt x="93" y="48"/>
                  </a:lnTo>
                  <a:lnTo>
                    <a:pt x="102" y="60"/>
                  </a:lnTo>
                  <a:lnTo>
                    <a:pt x="103" y="76"/>
                  </a:lnTo>
                  <a:lnTo>
                    <a:pt x="101" y="90"/>
                  </a:lnTo>
                  <a:lnTo>
                    <a:pt x="95" y="100"/>
                  </a:lnTo>
                  <a:lnTo>
                    <a:pt x="79" y="99"/>
                  </a:lnTo>
                  <a:lnTo>
                    <a:pt x="69" y="89"/>
                  </a:lnTo>
                  <a:lnTo>
                    <a:pt x="68" y="98"/>
                  </a:lnTo>
                  <a:lnTo>
                    <a:pt x="56" y="101"/>
                  </a:lnTo>
                  <a:lnTo>
                    <a:pt x="49" y="106"/>
                  </a:lnTo>
                  <a:lnTo>
                    <a:pt x="56" y="120"/>
                  </a:lnTo>
                  <a:lnTo>
                    <a:pt x="42" y="131"/>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68" name="Freeform 69">
              <a:extLst>
                <a:ext uri="{FF2B5EF4-FFF2-40B4-BE49-F238E27FC236}">
                  <a16:creationId xmlns:a16="http://schemas.microsoft.com/office/drawing/2014/main" id="{CDA2A2AE-D956-41BD-BC8C-665352EBA3C7}"/>
                </a:ext>
              </a:extLst>
            </p:cNvPr>
            <p:cNvSpPr>
              <a:spLocks/>
            </p:cNvSpPr>
            <p:nvPr/>
          </p:nvSpPr>
          <p:spPr bwMode="auto">
            <a:xfrm>
              <a:off x="4506258" y="2038450"/>
              <a:ext cx="35581" cy="31643"/>
            </a:xfrm>
            <a:custGeom>
              <a:avLst/>
              <a:gdLst>
                <a:gd name="T0" fmla="*/ 30 w 30"/>
                <a:gd name="T1" fmla="*/ 13 h 26"/>
                <a:gd name="T2" fmla="*/ 21 w 30"/>
                <a:gd name="T3" fmla="*/ 26 h 26"/>
                <a:gd name="T4" fmla="*/ 10 w 30"/>
                <a:gd name="T5" fmla="*/ 22 h 26"/>
                <a:gd name="T6" fmla="*/ 0 w 30"/>
                <a:gd name="T7" fmla="*/ 23 h 26"/>
                <a:gd name="T8" fmla="*/ 4 w 30"/>
                <a:gd name="T9" fmla="*/ 12 h 26"/>
                <a:gd name="T10" fmla="*/ 1 w 30"/>
                <a:gd name="T11" fmla="*/ 1 h 26"/>
                <a:gd name="T12" fmla="*/ 14 w 30"/>
                <a:gd name="T13" fmla="*/ 0 h 26"/>
                <a:gd name="T14" fmla="*/ 30 w 30"/>
                <a:gd name="T15" fmla="*/ 13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26">
                  <a:moveTo>
                    <a:pt x="30" y="13"/>
                  </a:moveTo>
                  <a:lnTo>
                    <a:pt x="21" y="26"/>
                  </a:lnTo>
                  <a:lnTo>
                    <a:pt x="10" y="22"/>
                  </a:lnTo>
                  <a:lnTo>
                    <a:pt x="0" y="23"/>
                  </a:lnTo>
                  <a:lnTo>
                    <a:pt x="4" y="12"/>
                  </a:lnTo>
                  <a:lnTo>
                    <a:pt x="1" y="1"/>
                  </a:lnTo>
                  <a:lnTo>
                    <a:pt x="14" y="0"/>
                  </a:lnTo>
                  <a:lnTo>
                    <a:pt x="30" y="13"/>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69" name="Freeform 70">
              <a:extLst>
                <a:ext uri="{FF2B5EF4-FFF2-40B4-BE49-F238E27FC236}">
                  <a16:creationId xmlns:a16="http://schemas.microsoft.com/office/drawing/2014/main" id="{7624CE7D-7951-44D8-8AA0-9D0B72D9C098}"/>
                </a:ext>
              </a:extLst>
            </p:cNvPr>
            <p:cNvSpPr>
              <a:spLocks/>
            </p:cNvSpPr>
            <p:nvPr/>
          </p:nvSpPr>
          <p:spPr bwMode="auto">
            <a:xfrm>
              <a:off x="4534723" y="1956909"/>
              <a:ext cx="142326" cy="209332"/>
            </a:xfrm>
            <a:custGeom>
              <a:avLst/>
              <a:gdLst>
                <a:gd name="T0" fmla="*/ 49 w 120"/>
                <a:gd name="T1" fmla="*/ 0 h 172"/>
                <a:gd name="T2" fmla="*/ 32 w 120"/>
                <a:gd name="T3" fmla="*/ 21 h 172"/>
                <a:gd name="T4" fmla="*/ 47 w 120"/>
                <a:gd name="T5" fmla="*/ 18 h 172"/>
                <a:gd name="T6" fmla="*/ 64 w 120"/>
                <a:gd name="T7" fmla="*/ 18 h 172"/>
                <a:gd name="T8" fmla="*/ 60 w 120"/>
                <a:gd name="T9" fmla="*/ 34 h 172"/>
                <a:gd name="T10" fmla="*/ 46 w 120"/>
                <a:gd name="T11" fmla="*/ 51 h 172"/>
                <a:gd name="T12" fmla="*/ 62 w 120"/>
                <a:gd name="T13" fmla="*/ 53 h 172"/>
                <a:gd name="T14" fmla="*/ 63 w 120"/>
                <a:gd name="T15" fmla="*/ 55 h 172"/>
                <a:gd name="T16" fmla="*/ 76 w 120"/>
                <a:gd name="T17" fmla="*/ 78 h 172"/>
                <a:gd name="T18" fmla="*/ 87 w 120"/>
                <a:gd name="T19" fmla="*/ 82 h 172"/>
                <a:gd name="T20" fmla="*/ 96 w 120"/>
                <a:gd name="T21" fmla="*/ 104 h 172"/>
                <a:gd name="T22" fmla="*/ 101 w 120"/>
                <a:gd name="T23" fmla="*/ 112 h 172"/>
                <a:gd name="T24" fmla="*/ 120 w 120"/>
                <a:gd name="T25" fmla="*/ 116 h 172"/>
                <a:gd name="T26" fmla="*/ 118 w 120"/>
                <a:gd name="T27" fmla="*/ 129 h 172"/>
                <a:gd name="T28" fmla="*/ 110 w 120"/>
                <a:gd name="T29" fmla="*/ 135 h 172"/>
                <a:gd name="T30" fmla="*/ 116 w 120"/>
                <a:gd name="T31" fmla="*/ 145 h 172"/>
                <a:gd name="T32" fmla="*/ 102 w 120"/>
                <a:gd name="T33" fmla="*/ 155 h 172"/>
                <a:gd name="T34" fmla="*/ 81 w 120"/>
                <a:gd name="T35" fmla="*/ 155 h 172"/>
                <a:gd name="T36" fmla="*/ 54 w 120"/>
                <a:gd name="T37" fmla="*/ 161 h 172"/>
                <a:gd name="T38" fmla="*/ 46 w 120"/>
                <a:gd name="T39" fmla="*/ 157 h 172"/>
                <a:gd name="T40" fmla="*/ 36 w 120"/>
                <a:gd name="T41" fmla="*/ 166 h 172"/>
                <a:gd name="T42" fmla="*/ 21 w 120"/>
                <a:gd name="T43" fmla="*/ 164 h 172"/>
                <a:gd name="T44" fmla="*/ 10 w 120"/>
                <a:gd name="T45" fmla="*/ 172 h 172"/>
                <a:gd name="T46" fmla="*/ 1 w 120"/>
                <a:gd name="T47" fmla="*/ 168 h 172"/>
                <a:gd name="T48" fmla="*/ 25 w 120"/>
                <a:gd name="T49" fmla="*/ 147 h 172"/>
                <a:gd name="T50" fmla="*/ 39 w 120"/>
                <a:gd name="T51" fmla="*/ 142 h 172"/>
                <a:gd name="T52" fmla="*/ 39 w 120"/>
                <a:gd name="T53" fmla="*/ 142 h 172"/>
                <a:gd name="T54" fmla="*/ 15 w 120"/>
                <a:gd name="T55" fmla="*/ 139 h 172"/>
                <a:gd name="T56" fmla="*/ 11 w 120"/>
                <a:gd name="T57" fmla="*/ 131 h 172"/>
                <a:gd name="T58" fmla="*/ 27 w 120"/>
                <a:gd name="T59" fmla="*/ 125 h 172"/>
                <a:gd name="T60" fmla="*/ 19 w 120"/>
                <a:gd name="T61" fmla="*/ 114 h 172"/>
                <a:gd name="T62" fmla="*/ 22 w 120"/>
                <a:gd name="T63" fmla="*/ 101 h 172"/>
                <a:gd name="T64" fmla="*/ 45 w 120"/>
                <a:gd name="T65" fmla="*/ 102 h 172"/>
                <a:gd name="T66" fmla="*/ 45 w 120"/>
                <a:gd name="T67" fmla="*/ 102 h 172"/>
                <a:gd name="T68" fmla="*/ 48 w 120"/>
                <a:gd name="T69" fmla="*/ 91 h 172"/>
                <a:gd name="T70" fmla="*/ 38 w 120"/>
                <a:gd name="T71" fmla="*/ 79 h 172"/>
                <a:gd name="T72" fmla="*/ 37 w 120"/>
                <a:gd name="T73" fmla="*/ 79 h 172"/>
                <a:gd name="T74" fmla="*/ 19 w 120"/>
                <a:gd name="T75" fmla="*/ 75 h 172"/>
                <a:gd name="T76" fmla="*/ 15 w 120"/>
                <a:gd name="T77" fmla="*/ 70 h 172"/>
                <a:gd name="T78" fmla="*/ 21 w 120"/>
                <a:gd name="T79" fmla="*/ 61 h 172"/>
                <a:gd name="T80" fmla="*/ 16 w 120"/>
                <a:gd name="T81" fmla="*/ 55 h 172"/>
                <a:gd name="T82" fmla="*/ 8 w 120"/>
                <a:gd name="T83" fmla="*/ 65 h 172"/>
                <a:gd name="T84" fmla="*/ 8 w 120"/>
                <a:gd name="T85" fmla="*/ 46 h 172"/>
                <a:gd name="T86" fmla="*/ 0 w 120"/>
                <a:gd name="T87" fmla="*/ 36 h 172"/>
                <a:gd name="T88" fmla="*/ 7 w 120"/>
                <a:gd name="T89" fmla="*/ 15 h 172"/>
                <a:gd name="T90" fmla="*/ 19 w 120"/>
                <a:gd name="T91" fmla="*/ 0 h 172"/>
                <a:gd name="T92" fmla="*/ 31 w 120"/>
                <a:gd name="T93" fmla="*/ 1 h 172"/>
                <a:gd name="T94" fmla="*/ 49 w 120"/>
                <a:gd name="T95"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0" h="172">
                  <a:moveTo>
                    <a:pt x="49" y="0"/>
                  </a:moveTo>
                  <a:lnTo>
                    <a:pt x="32" y="21"/>
                  </a:lnTo>
                  <a:lnTo>
                    <a:pt x="47" y="18"/>
                  </a:lnTo>
                  <a:lnTo>
                    <a:pt x="64" y="18"/>
                  </a:lnTo>
                  <a:lnTo>
                    <a:pt x="60" y="34"/>
                  </a:lnTo>
                  <a:lnTo>
                    <a:pt x="46" y="51"/>
                  </a:lnTo>
                  <a:lnTo>
                    <a:pt x="62" y="53"/>
                  </a:lnTo>
                  <a:lnTo>
                    <a:pt x="63" y="55"/>
                  </a:lnTo>
                  <a:lnTo>
                    <a:pt x="76" y="78"/>
                  </a:lnTo>
                  <a:lnTo>
                    <a:pt x="87" y="82"/>
                  </a:lnTo>
                  <a:lnTo>
                    <a:pt x="96" y="104"/>
                  </a:lnTo>
                  <a:lnTo>
                    <a:pt x="101" y="112"/>
                  </a:lnTo>
                  <a:lnTo>
                    <a:pt x="120" y="116"/>
                  </a:lnTo>
                  <a:lnTo>
                    <a:pt x="118" y="129"/>
                  </a:lnTo>
                  <a:lnTo>
                    <a:pt x="110" y="135"/>
                  </a:lnTo>
                  <a:lnTo>
                    <a:pt x="116" y="145"/>
                  </a:lnTo>
                  <a:lnTo>
                    <a:pt x="102" y="155"/>
                  </a:lnTo>
                  <a:lnTo>
                    <a:pt x="81" y="155"/>
                  </a:lnTo>
                  <a:lnTo>
                    <a:pt x="54" y="161"/>
                  </a:lnTo>
                  <a:lnTo>
                    <a:pt x="46" y="157"/>
                  </a:lnTo>
                  <a:lnTo>
                    <a:pt x="36" y="166"/>
                  </a:lnTo>
                  <a:lnTo>
                    <a:pt x="21" y="164"/>
                  </a:lnTo>
                  <a:lnTo>
                    <a:pt x="10" y="172"/>
                  </a:lnTo>
                  <a:lnTo>
                    <a:pt x="1" y="168"/>
                  </a:lnTo>
                  <a:lnTo>
                    <a:pt x="25" y="147"/>
                  </a:lnTo>
                  <a:lnTo>
                    <a:pt x="39" y="142"/>
                  </a:lnTo>
                  <a:lnTo>
                    <a:pt x="39" y="142"/>
                  </a:lnTo>
                  <a:lnTo>
                    <a:pt x="15" y="139"/>
                  </a:lnTo>
                  <a:lnTo>
                    <a:pt x="11" y="131"/>
                  </a:lnTo>
                  <a:lnTo>
                    <a:pt x="27" y="125"/>
                  </a:lnTo>
                  <a:lnTo>
                    <a:pt x="19" y="114"/>
                  </a:lnTo>
                  <a:lnTo>
                    <a:pt x="22" y="101"/>
                  </a:lnTo>
                  <a:lnTo>
                    <a:pt x="45" y="102"/>
                  </a:lnTo>
                  <a:lnTo>
                    <a:pt x="45" y="102"/>
                  </a:lnTo>
                  <a:lnTo>
                    <a:pt x="48" y="91"/>
                  </a:lnTo>
                  <a:lnTo>
                    <a:pt x="38" y="79"/>
                  </a:lnTo>
                  <a:lnTo>
                    <a:pt x="37" y="79"/>
                  </a:lnTo>
                  <a:lnTo>
                    <a:pt x="19" y="75"/>
                  </a:lnTo>
                  <a:lnTo>
                    <a:pt x="15" y="70"/>
                  </a:lnTo>
                  <a:lnTo>
                    <a:pt x="21" y="61"/>
                  </a:lnTo>
                  <a:lnTo>
                    <a:pt x="16" y="55"/>
                  </a:lnTo>
                  <a:lnTo>
                    <a:pt x="8" y="65"/>
                  </a:lnTo>
                  <a:lnTo>
                    <a:pt x="8" y="46"/>
                  </a:lnTo>
                  <a:lnTo>
                    <a:pt x="0" y="36"/>
                  </a:lnTo>
                  <a:lnTo>
                    <a:pt x="7" y="15"/>
                  </a:lnTo>
                  <a:lnTo>
                    <a:pt x="19" y="0"/>
                  </a:lnTo>
                  <a:lnTo>
                    <a:pt x="31" y="1"/>
                  </a:lnTo>
                  <a:lnTo>
                    <a:pt x="49" y="0"/>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70" name="Freeform 71">
              <a:extLst>
                <a:ext uri="{FF2B5EF4-FFF2-40B4-BE49-F238E27FC236}">
                  <a16:creationId xmlns:a16="http://schemas.microsoft.com/office/drawing/2014/main" id="{D3251E53-1381-44F8-A83F-AD06A26B771F}"/>
                </a:ext>
              </a:extLst>
            </p:cNvPr>
            <p:cNvSpPr>
              <a:spLocks/>
            </p:cNvSpPr>
            <p:nvPr/>
          </p:nvSpPr>
          <p:spPr bwMode="auto">
            <a:xfrm>
              <a:off x="5433752" y="2324457"/>
              <a:ext cx="142326" cy="63287"/>
            </a:xfrm>
            <a:custGeom>
              <a:avLst/>
              <a:gdLst>
                <a:gd name="T0" fmla="*/ 33 w 120"/>
                <a:gd name="T1" fmla="*/ 42 h 52"/>
                <a:gd name="T2" fmla="*/ 34 w 120"/>
                <a:gd name="T3" fmla="*/ 33 h 52"/>
                <a:gd name="T4" fmla="*/ 28 w 120"/>
                <a:gd name="T5" fmla="*/ 19 h 52"/>
                <a:gd name="T6" fmla="*/ 17 w 120"/>
                <a:gd name="T7" fmla="*/ 11 h 52"/>
                <a:gd name="T8" fmla="*/ 7 w 120"/>
                <a:gd name="T9" fmla="*/ 9 h 52"/>
                <a:gd name="T10" fmla="*/ 0 w 120"/>
                <a:gd name="T11" fmla="*/ 3 h 52"/>
                <a:gd name="T12" fmla="*/ 1 w 120"/>
                <a:gd name="T13" fmla="*/ 0 h 52"/>
                <a:gd name="T14" fmla="*/ 16 w 120"/>
                <a:gd name="T15" fmla="*/ 4 h 52"/>
                <a:gd name="T16" fmla="*/ 41 w 120"/>
                <a:gd name="T17" fmla="*/ 7 h 52"/>
                <a:gd name="T18" fmla="*/ 66 w 120"/>
                <a:gd name="T19" fmla="*/ 17 h 52"/>
                <a:gd name="T20" fmla="*/ 69 w 120"/>
                <a:gd name="T21" fmla="*/ 21 h 52"/>
                <a:gd name="T22" fmla="*/ 79 w 120"/>
                <a:gd name="T23" fmla="*/ 18 h 52"/>
                <a:gd name="T24" fmla="*/ 95 w 120"/>
                <a:gd name="T25" fmla="*/ 22 h 52"/>
                <a:gd name="T26" fmla="*/ 102 w 120"/>
                <a:gd name="T27" fmla="*/ 30 h 52"/>
                <a:gd name="T28" fmla="*/ 113 w 120"/>
                <a:gd name="T29" fmla="*/ 35 h 52"/>
                <a:gd name="T30" fmla="*/ 110 w 120"/>
                <a:gd name="T31" fmla="*/ 38 h 52"/>
                <a:gd name="T32" fmla="*/ 120 w 120"/>
                <a:gd name="T33" fmla="*/ 49 h 52"/>
                <a:gd name="T34" fmla="*/ 118 w 120"/>
                <a:gd name="T35" fmla="*/ 52 h 52"/>
                <a:gd name="T36" fmla="*/ 109 w 120"/>
                <a:gd name="T37" fmla="*/ 50 h 52"/>
                <a:gd name="T38" fmla="*/ 95 w 120"/>
                <a:gd name="T39" fmla="*/ 44 h 52"/>
                <a:gd name="T40" fmla="*/ 92 w 120"/>
                <a:gd name="T41" fmla="*/ 48 h 52"/>
                <a:gd name="T42" fmla="*/ 69 w 120"/>
                <a:gd name="T43" fmla="*/ 51 h 52"/>
                <a:gd name="T44" fmla="*/ 51 w 120"/>
                <a:gd name="T45" fmla="*/ 41 h 52"/>
                <a:gd name="T46" fmla="*/ 33 w 120"/>
                <a:gd name="T47"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52">
                  <a:moveTo>
                    <a:pt x="33" y="42"/>
                  </a:moveTo>
                  <a:lnTo>
                    <a:pt x="34" y="33"/>
                  </a:lnTo>
                  <a:lnTo>
                    <a:pt x="28" y="19"/>
                  </a:lnTo>
                  <a:lnTo>
                    <a:pt x="17" y="11"/>
                  </a:lnTo>
                  <a:lnTo>
                    <a:pt x="7" y="9"/>
                  </a:lnTo>
                  <a:lnTo>
                    <a:pt x="0" y="3"/>
                  </a:lnTo>
                  <a:lnTo>
                    <a:pt x="1" y="0"/>
                  </a:lnTo>
                  <a:lnTo>
                    <a:pt x="16" y="4"/>
                  </a:lnTo>
                  <a:lnTo>
                    <a:pt x="41" y="7"/>
                  </a:lnTo>
                  <a:lnTo>
                    <a:pt x="66" y="17"/>
                  </a:lnTo>
                  <a:lnTo>
                    <a:pt x="69" y="21"/>
                  </a:lnTo>
                  <a:lnTo>
                    <a:pt x="79" y="18"/>
                  </a:lnTo>
                  <a:lnTo>
                    <a:pt x="95" y="22"/>
                  </a:lnTo>
                  <a:lnTo>
                    <a:pt x="102" y="30"/>
                  </a:lnTo>
                  <a:lnTo>
                    <a:pt x="113" y="35"/>
                  </a:lnTo>
                  <a:lnTo>
                    <a:pt x="110" y="38"/>
                  </a:lnTo>
                  <a:lnTo>
                    <a:pt x="120" y="49"/>
                  </a:lnTo>
                  <a:lnTo>
                    <a:pt x="118" y="52"/>
                  </a:lnTo>
                  <a:lnTo>
                    <a:pt x="109" y="50"/>
                  </a:lnTo>
                  <a:lnTo>
                    <a:pt x="95" y="44"/>
                  </a:lnTo>
                  <a:lnTo>
                    <a:pt x="92" y="48"/>
                  </a:lnTo>
                  <a:lnTo>
                    <a:pt x="69" y="51"/>
                  </a:lnTo>
                  <a:lnTo>
                    <a:pt x="51" y="41"/>
                  </a:lnTo>
                  <a:lnTo>
                    <a:pt x="33" y="42"/>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71" name="Freeform 72">
              <a:extLst>
                <a:ext uri="{FF2B5EF4-FFF2-40B4-BE49-F238E27FC236}">
                  <a16:creationId xmlns:a16="http://schemas.microsoft.com/office/drawing/2014/main" id="{045D7897-062F-4EF9-9ED2-86E8437829BD}"/>
                </a:ext>
              </a:extLst>
            </p:cNvPr>
            <p:cNvSpPr>
              <a:spLocks/>
            </p:cNvSpPr>
            <p:nvPr/>
          </p:nvSpPr>
          <p:spPr bwMode="auto">
            <a:xfrm>
              <a:off x="4575048" y="3143533"/>
              <a:ext cx="93699" cy="160651"/>
            </a:xfrm>
            <a:custGeom>
              <a:avLst/>
              <a:gdLst>
                <a:gd name="T0" fmla="*/ 79 w 79"/>
                <a:gd name="T1" fmla="*/ 107 h 132"/>
                <a:gd name="T2" fmla="*/ 50 w 79"/>
                <a:gd name="T3" fmla="*/ 119 h 132"/>
                <a:gd name="T4" fmla="*/ 40 w 79"/>
                <a:gd name="T5" fmla="*/ 127 h 132"/>
                <a:gd name="T6" fmla="*/ 23 w 79"/>
                <a:gd name="T7" fmla="*/ 132 h 132"/>
                <a:gd name="T8" fmla="*/ 7 w 79"/>
                <a:gd name="T9" fmla="*/ 127 h 132"/>
                <a:gd name="T10" fmla="*/ 8 w 79"/>
                <a:gd name="T11" fmla="*/ 119 h 132"/>
                <a:gd name="T12" fmla="*/ 0 w 79"/>
                <a:gd name="T13" fmla="*/ 100 h 132"/>
                <a:gd name="T14" fmla="*/ 5 w 79"/>
                <a:gd name="T15" fmla="*/ 77 h 132"/>
                <a:gd name="T16" fmla="*/ 12 w 79"/>
                <a:gd name="T17" fmla="*/ 60 h 132"/>
                <a:gd name="T18" fmla="*/ 8 w 79"/>
                <a:gd name="T19" fmla="*/ 30 h 132"/>
                <a:gd name="T20" fmla="*/ 5 w 79"/>
                <a:gd name="T21" fmla="*/ 14 h 132"/>
                <a:gd name="T22" fmla="*/ 6 w 79"/>
                <a:gd name="T23" fmla="*/ 3 h 132"/>
                <a:gd name="T24" fmla="*/ 37 w 79"/>
                <a:gd name="T25" fmla="*/ 2 h 132"/>
                <a:gd name="T26" fmla="*/ 45 w 79"/>
                <a:gd name="T27" fmla="*/ 3 h 132"/>
                <a:gd name="T28" fmla="*/ 51 w 79"/>
                <a:gd name="T29" fmla="*/ 0 h 132"/>
                <a:gd name="T30" fmla="*/ 60 w 79"/>
                <a:gd name="T31" fmla="*/ 1 h 132"/>
                <a:gd name="T32" fmla="*/ 58 w 79"/>
                <a:gd name="T33" fmla="*/ 8 h 132"/>
                <a:gd name="T34" fmla="*/ 66 w 79"/>
                <a:gd name="T35" fmla="*/ 19 h 132"/>
                <a:gd name="T36" fmla="*/ 66 w 79"/>
                <a:gd name="T37" fmla="*/ 34 h 132"/>
                <a:gd name="T38" fmla="*/ 68 w 79"/>
                <a:gd name="T39" fmla="*/ 50 h 132"/>
                <a:gd name="T40" fmla="*/ 72 w 79"/>
                <a:gd name="T41" fmla="*/ 58 h 132"/>
                <a:gd name="T42" fmla="*/ 68 w 79"/>
                <a:gd name="T43" fmla="*/ 76 h 132"/>
                <a:gd name="T44" fmla="*/ 70 w 79"/>
                <a:gd name="T45" fmla="*/ 87 h 132"/>
                <a:gd name="T46" fmla="*/ 75 w 79"/>
                <a:gd name="T47" fmla="*/ 100 h 132"/>
                <a:gd name="T48" fmla="*/ 79 w 79"/>
                <a:gd name="T49" fmla="*/ 10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132">
                  <a:moveTo>
                    <a:pt x="79" y="107"/>
                  </a:moveTo>
                  <a:lnTo>
                    <a:pt x="50" y="119"/>
                  </a:lnTo>
                  <a:lnTo>
                    <a:pt x="40" y="127"/>
                  </a:lnTo>
                  <a:lnTo>
                    <a:pt x="23" y="132"/>
                  </a:lnTo>
                  <a:lnTo>
                    <a:pt x="7" y="127"/>
                  </a:lnTo>
                  <a:lnTo>
                    <a:pt x="8" y="119"/>
                  </a:lnTo>
                  <a:lnTo>
                    <a:pt x="0" y="100"/>
                  </a:lnTo>
                  <a:lnTo>
                    <a:pt x="5" y="77"/>
                  </a:lnTo>
                  <a:lnTo>
                    <a:pt x="12" y="60"/>
                  </a:lnTo>
                  <a:lnTo>
                    <a:pt x="8" y="30"/>
                  </a:lnTo>
                  <a:lnTo>
                    <a:pt x="5" y="14"/>
                  </a:lnTo>
                  <a:lnTo>
                    <a:pt x="6" y="3"/>
                  </a:lnTo>
                  <a:lnTo>
                    <a:pt x="37" y="2"/>
                  </a:lnTo>
                  <a:lnTo>
                    <a:pt x="45" y="3"/>
                  </a:lnTo>
                  <a:lnTo>
                    <a:pt x="51" y="0"/>
                  </a:lnTo>
                  <a:lnTo>
                    <a:pt x="60" y="1"/>
                  </a:lnTo>
                  <a:lnTo>
                    <a:pt x="58" y="8"/>
                  </a:lnTo>
                  <a:lnTo>
                    <a:pt x="66" y="19"/>
                  </a:lnTo>
                  <a:lnTo>
                    <a:pt x="66" y="34"/>
                  </a:lnTo>
                  <a:lnTo>
                    <a:pt x="68" y="50"/>
                  </a:lnTo>
                  <a:lnTo>
                    <a:pt x="72" y="58"/>
                  </a:lnTo>
                  <a:lnTo>
                    <a:pt x="68" y="76"/>
                  </a:lnTo>
                  <a:lnTo>
                    <a:pt x="70" y="87"/>
                  </a:lnTo>
                  <a:lnTo>
                    <a:pt x="75" y="100"/>
                  </a:lnTo>
                  <a:lnTo>
                    <a:pt x="79" y="107"/>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72" name="Freeform 73">
              <a:extLst>
                <a:ext uri="{FF2B5EF4-FFF2-40B4-BE49-F238E27FC236}">
                  <a16:creationId xmlns:a16="http://schemas.microsoft.com/office/drawing/2014/main" id="{8362E59E-0E4C-40A7-B465-4FFA22A3B5AA}"/>
                </a:ext>
              </a:extLst>
            </p:cNvPr>
            <p:cNvSpPr>
              <a:spLocks/>
            </p:cNvSpPr>
            <p:nvPr/>
          </p:nvSpPr>
          <p:spPr bwMode="auto">
            <a:xfrm>
              <a:off x="4317676" y="3105803"/>
              <a:ext cx="157746" cy="133876"/>
            </a:xfrm>
            <a:custGeom>
              <a:avLst/>
              <a:gdLst>
                <a:gd name="T0" fmla="*/ 116 w 133"/>
                <a:gd name="T1" fmla="*/ 101 h 110"/>
                <a:gd name="T2" fmla="*/ 108 w 133"/>
                <a:gd name="T3" fmla="*/ 110 h 110"/>
                <a:gd name="T4" fmla="*/ 105 w 133"/>
                <a:gd name="T5" fmla="*/ 97 h 110"/>
                <a:gd name="T6" fmla="*/ 93 w 133"/>
                <a:gd name="T7" fmla="*/ 86 h 110"/>
                <a:gd name="T8" fmla="*/ 84 w 133"/>
                <a:gd name="T9" fmla="*/ 88 h 110"/>
                <a:gd name="T10" fmla="*/ 81 w 133"/>
                <a:gd name="T11" fmla="*/ 75 h 110"/>
                <a:gd name="T12" fmla="*/ 78 w 133"/>
                <a:gd name="T13" fmla="*/ 60 h 110"/>
                <a:gd name="T14" fmla="*/ 58 w 133"/>
                <a:gd name="T15" fmla="*/ 53 h 110"/>
                <a:gd name="T16" fmla="*/ 49 w 133"/>
                <a:gd name="T17" fmla="*/ 57 h 110"/>
                <a:gd name="T18" fmla="*/ 44 w 133"/>
                <a:gd name="T19" fmla="*/ 67 h 110"/>
                <a:gd name="T20" fmla="*/ 26 w 133"/>
                <a:gd name="T21" fmla="*/ 64 h 110"/>
                <a:gd name="T22" fmla="*/ 14 w 133"/>
                <a:gd name="T23" fmla="*/ 53 h 110"/>
                <a:gd name="T24" fmla="*/ 8 w 133"/>
                <a:gd name="T25" fmla="*/ 40 h 110"/>
                <a:gd name="T26" fmla="*/ 0 w 133"/>
                <a:gd name="T27" fmla="*/ 32 h 110"/>
                <a:gd name="T28" fmla="*/ 14 w 133"/>
                <a:gd name="T29" fmla="*/ 22 h 110"/>
                <a:gd name="T30" fmla="*/ 22 w 133"/>
                <a:gd name="T31" fmla="*/ 19 h 110"/>
                <a:gd name="T32" fmla="*/ 24 w 133"/>
                <a:gd name="T33" fmla="*/ 9 h 110"/>
                <a:gd name="T34" fmla="*/ 26 w 133"/>
                <a:gd name="T35" fmla="*/ 0 h 110"/>
                <a:gd name="T36" fmla="*/ 48 w 133"/>
                <a:gd name="T37" fmla="*/ 5 h 110"/>
                <a:gd name="T38" fmla="*/ 54 w 133"/>
                <a:gd name="T39" fmla="*/ 2 h 110"/>
                <a:gd name="T40" fmla="*/ 66 w 133"/>
                <a:gd name="T41" fmla="*/ 3 h 110"/>
                <a:gd name="T42" fmla="*/ 70 w 133"/>
                <a:gd name="T43" fmla="*/ 10 h 110"/>
                <a:gd name="T44" fmla="*/ 78 w 133"/>
                <a:gd name="T45" fmla="*/ 8 h 110"/>
                <a:gd name="T46" fmla="*/ 91 w 133"/>
                <a:gd name="T47" fmla="*/ 15 h 110"/>
                <a:gd name="T48" fmla="*/ 102 w 133"/>
                <a:gd name="T49" fmla="*/ 8 h 110"/>
                <a:gd name="T50" fmla="*/ 110 w 133"/>
                <a:gd name="T51" fmla="*/ 6 h 110"/>
                <a:gd name="T52" fmla="*/ 116 w 133"/>
                <a:gd name="T53" fmla="*/ 16 h 110"/>
                <a:gd name="T54" fmla="*/ 120 w 133"/>
                <a:gd name="T55" fmla="*/ 30 h 110"/>
                <a:gd name="T56" fmla="*/ 123 w 133"/>
                <a:gd name="T57" fmla="*/ 35 h 110"/>
                <a:gd name="T58" fmla="*/ 124 w 133"/>
                <a:gd name="T59" fmla="*/ 43 h 110"/>
                <a:gd name="T60" fmla="*/ 126 w 133"/>
                <a:gd name="T61" fmla="*/ 51 h 110"/>
                <a:gd name="T62" fmla="*/ 128 w 133"/>
                <a:gd name="T63" fmla="*/ 67 h 110"/>
                <a:gd name="T64" fmla="*/ 126 w 133"/>
                <a:gd name="T65" fmla="*/ 86 h 110"/>
                <a:gd name="T66" fmla="*/ 126 w 133"/>
                <a:gd name="T67" fmla="*/ 93 h 110"/>
                <a:gd name="T68" fmla="*/ 122 w 133"/>
                <a:gd name="T69" fmla="*/ 10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3" h="110">
                  <a:moveTo>
                    <a:pt x="122" y="102"/>
                  </a:moveTo>
                  <a:lnTo>
                    <a:pt x="116" y="101"/>
                  </a:lnTo>
                  <a:lnTo>
                    <a:pt x="113" y="110"/>
                  </a:lnTo>
                  <a:lnTo>
                    <a:pt x="108" y="110"/>
                  </a:lnTo>
                  <a:lnTo>
                    <a:pt x="104" y="105"/>
                  </a:lnTo>
                  <a:lnTo>
                    <a:pt x="105" y="97"/>
                  </a:lnTo>
                  <a:lnTo>
                    <a:pt x="98" y="84"/>
                  </a:lnTo>
                  <a:lnTo>
                    <a:pt x="93" y="86"/>
                  </a:lnTo>
                  <a:lnTo>
                    <a:pt x="89" y="87"/>
                  </a:lnTo>
                  <a:lnTo>
                    <a:pt x="84" y="88"/>
                  </a:lnTo>
                  <a:lnTo>
                    <a:pt x="84" y="80"/>
                  </a:lnTo>
                  <a:lnTo>
                    <a:pt x="81" y="75"/>
                  </a:lnTo>
                  <a:lnTo>
                    <a:pt x="82" y="69"/>
                  </a:lnTo>
                  <a:lnTo>
                    <a:pt x="78" y="60"/>
                  </a:lnTo>
                  <a:lnTo>
                    <a:pt x="73" y="53"/>
                  </a:lnTo>
                  <a:lnTo>
                    <a:pt x="58" y="53"/>
                  </a:lnTo>
                  <a:lnTo>
                    <a:pt x="54" y="57"/>
                  </a:lnTo>
                  <a:lnTo>
                    <a:pt x="49" y="57"/>
                  </a:lnTo>
                  <a:lnTo>
                    <a:pt x="46" y="61"/>
                  </a:lnTo>
                  <a:lnTo>
                    <a:pt x="44" y="67"/>
                  </a:lnTo>
                  <a:lnTo>
                    <a:pt x="34" y="76"/>
                  </a:lnTo>
                  <a:lnTo>
                    <a:pt x="26" y="64"/>
                  </a:lnTo>
                  <a:lnTo>
                    <a:pt x="19" y="56"/>
                  </a:lnTo>
                  <a:lnTo>
                    <a:pt x="14" y="53"/>
                  </a:lnTo>
                  <a:lnTo>
                    <a:pt x="10" y="49"/>
                  </a:lnTo>
                  <a:lnTo>
                    <a:pt x="8" y="40"/>
                  </a:lnTo>
                  <a:lnTo>
                    <a:pt x="5" y="35"/>
                  </a:lnTo>
                  <a:lnTo>
                    <a:pt x="0" y="32"/>
                  </a:lnTo>
                  <a:lnTo>
                    <a:pt x="8" y="22"/>
                  </a:lnTo>
                  <a:lnTo>
                    <a:pt x="14" y="22"/>
                  </a:lnTo>
                  <a:lnTo>
                    <a:pt x="18" y="19"/>
                  </a:lnTo>
                  <a:lnTo>
                    <a:pt x="22" y="19"/>
                  </a:lnTo>
                  <a:lnTo>
                    <a:pt x="25" y="16"/>
                  </a:lnTo>
                  <a:lnTo>
                    <a:pt x="24" y="9"/>
                  </a:lnTo>
                  <a:lnTo>
                    <a:pt x="26" y="7"/>
                  </a:lnTo>
                  <a:lnTo>
                    <a:pt x="26" y="0"/>
                  </a:lnTo>
                  <a:lnTo>
                    <a:pt x="35" y="0"/>
                  </a:lnTo>
                  <a:lnTo>
                    <a:pt x="48" y="5"/>
                  </a:lnTo>
                  <a:lnTo>
                    <a:pt x="52" y="5"/>
                  </a:lnTo>
                  <a:lnTo>
                    <a:pt x="54" y="2"/>
                  </a:lnTo>
                  <a:lnTo>
                    <a:pt x="64" y="4"/>
                  </a:lnTo>
                  <a:lnTo>
                    <a:pt x="66" y="3"/>
                  </a:lnTo>
                  <a:lnTo>
                    <a:pt x="67" y="10"/>
                  </a:lnTo>
                  <a:lnTo>
                    <a:pt x="70" y="10"/>
                  </a:lnTo>
                  <a:lnTo>
                    <a:pt x="75" y="8"/>
                  </a:lnTo>
                  <a:lnTo>
                    <a:pt x="78" y="8"/>
                  </a:lnTo>
                  <a:lnTo>
                    <a:pt x="83" y="14"/>
                  </a:lnTo>
                  <a:lnTo>
                    <a:pt x="91" y="15"/>
                  </a:lnTo>
                  <a:lnTo>
                    <a:pt x="96" y="11"/>
                  </a:lnTo>
                  <a:lnTo>
                    <a:pt x="102" y="8"/>
                  </a:lnTo>
                  <a:lnTo>
                    <a:pt x="106" y="5"/>
                  </a:lnTo>
                  <a:lnTo>
                    <a:pt x="110" y="6"/>
                  </a:lnTo>
                  <a:lnTo>
                    <a:pt x="114" y="10"/>
                  </a:lnTo>
                  <a:lnTo>
                    <a:pt x="116" y="16"/>
                  </a:lnTo>
                  <a:lnTo>
                    <a:pt x="123" y="25"/>
                  </a:lnTo>
                  <a:lnTo>
                    <a:pt x="120" y="30"/>
                  </a:lnTo>
                  <a:lnTo>
                    <a:pt x="119" y="37"/>
                  </a:lnTo>
                  <a:lnTo>
                    <a:pt x="123" y="35"/>
                  </a:lnTo>
                  <a:lnTo>
                    <a:pt x="125" y="37"/>
                  </a:lnTo>
                  <a:lnTo>
                    <a:pt x="124" y="43"/>
                  </a:lnTo>
                  <a:lnTo>
                    <a:pt x="130" y="49"/>
                  </a:lnTo>
                  <a:lnTo>
                    <a:pt x="126" y="51"/>
                  </a:lnTo>
                  <a:lnTo>
                    <a:pt x="124" y="58"/>
                  </a:lnTo>
                  <a:lnTo>
                    <a:pt x="128" y="67"/>
                  </a:lnTo>
                  <a:lnTo>
                    <a:pt x="133" y="83"/>
                  </a:lnTo>
                  <a:lnTo>
                    <a:pt x="126" y="86"/>
                  </a:lnTo>
                  <a:lnTo>
                    <a:pt x="124" y="89"/>
                  </a:lnTo>
                  <a:lnTo>
                    <a:pt x="126" y="93"/>
                  </a:lnTo>
                  <a:lnTo>
                    <a:pt x="125" y="102"/>
                  </a:lnTo>
                  <a:lnTo>
                    <a:pt x="122" y="102"/>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73" name="Freeform 74">
              <a:extLst>
                <a:ext uri="{FF2B5EF4-FFF2-40B4-BE49-F238E27FC236}">
                  <a16:creationId xmlns:a16="http://schemas.microsoft.com/office/drawing/2014/main" id="{D981CF82-8C42-44FE-8A02-AD32EB741607}"/>
                </a:ext>
              </a:extLst>
            </p:cNvPr>
            <p:cNvSpPr>
              <a:spLocks/>
            </p:cNvSpPr>
            <p:nvPr/>
          </p:nvSpPr>
          <p:spPr bwMode="auto">
            <a:xfrm>
              <a:off x="4280907" y="3072944"/>
              <a:ext cx="65234" cy="19473"/>
            </a:xfrm>
            <a:custGeom>
              <a:avLst/>
              <a:gdLst>
                <a:gd name="T0" fmla="*/ 0 w 55"/>
                <a:gd name="T1" fmla="*/ 15 h 16"/>
                <a:gd name="T2" fmla="*/ 3 w 55"/>
                <a:gd name="T3" fmla="*/ 6 h 16"/>
                <a:gd name="T4" fmla="*/ 23 w 55"/>
                <a:gd name="T5" fmla="*/ 5 h 16"/>
                <a:gd name="T6" fmla="*/ 27 w 55"/>
                <a:gd name="T7" fmla="*/ 0 h 16"/>
                <a:gd name="T8" fmla="*/ 33 w 55"/>
                <a:gd name="T9" fmla="*/ 0 h 16"/>
                <a:gd name="T10" fmla="*/ 40 w 55"/>
                <a:gd name="T11" fmla="*/ 5 h 16"/>
                <a:gd name="T12" fmla="*/ 45 w 55"/>
                <a:gd name="T13" fmla="*/ 5 h 16"/>
                <a:gd name="T14" fmla="*/ 51 w 55"/>
                <a:gd name="T15" fmla="*/ 2 h 16"/>
                <a:gd name="T16" fmla="*/ 55 w 55"/>
                <a:gd name="T17" fmla="*/ 8 h 16"/>
                <a:gd name="T18" fmla="*/ 47 w 55"/>
                <a:gd name="T19" fmla="*/ 13 h 16"/>
                <a:gd name="T20" fmla="*/ 39 w 55"/>
                <a:gd name="T21" fmla="*/ 12 h 16"/>
                <a:gd name="T22" fmla="*/ 31 w 55"/>
                <a:gd name="T23" fmla="*/ 8 h 16"/>
                <a:gd name="T24" fmla="*/ 25 w 55"/>
                <a:gd name="T25" fmla="*/ 13 h 16"/>
                <a:gd name="T26" fmla="*/ 21 w 55"/>
                <a:gd name="T27" fmla="*/ 13 h 16"/>
                <a:gd name="T28" fmla="*/ 17 w 55"/>
                <a:gd name="T29" fmla="*/ 16 h 16"/>
                <a:gd name="T30" fmla="*/ 0 w 55"/>
                <a:gd name="T31"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16">
                  <a:moveTo>
                    <a:pt x="0" y="15"/>
                  </a:moveTo>
                  <a:lnTo>
                    <a:pt x="3" y="6"/>
                  </a:lnTo>
                  <a:lnTo>
                    <a:pt x="23" y="5"/>
                  </a:lnTo>
                  <a:lnTo>
                    <a:pt x="27" y="0"/>
                  </a:lnTo>
                  <a:lnTo>
                    <a:pt x="33" y="0"/>
                  </a:lnTo>
                  <a:lnTo>
                    <a:pt x="40" y="5"/>
                  </a:lnTo>
                  <a:lnTo>
                    <a:pt x="45" y="5"/>
                  </a:lnTo>
                  <a:lnTo>
                    <a:pt x="51" y="2"/>
                  </a:lnTo>
                  <a:lnTo>
                    <a:pt x="55" y="8"/>
                  </a:lnTo>
                  <a:lnTo>
                    <a:pt x="47" y="13"/>
                  </a:lnTo>
                  <a:lnTo>
                    <a:pt x="39" y="12"/>
                  </a:lnTo>
                  <a:lnTo>
                    <a:pt x="31" y="8"/>
                  </a:lnTo>
                  <a:lnTo>
                    <a:pt x="25" y="13"/>
                  </a:lnTo>
                  <a:lnTo>
                    <a:pt x="21" y="13"/>
                  </a:lnTo>
                  <a:lnTo>
                    <a:pt x="17" y="16"/>
                  </a:lnTo>
                  <a:lnTo>
                    <a:pt x="0" y="15"/>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74" name="Freeform 75">
              <a:extLst>
                <a:ext uri="{FF2B5EF4-FFF2-40B4-BE49-F238E27FC236}">
                  <a16:creationId xmlns:a16="http://schemas.microsoft.com/office/drawing/2014/main" id="{625C06FA-B24D-4517-A97C-1EE8B04BE2D4}"/>
                </a:ext>
              </a:extLst>
            </p:cNvPr>
            <p:cNvSpPr>
              <a:spLocks/>
            </p:cNvSpPr>
            <p:nvPr/>
          </p:nvSpPr>
          <p:spPr bwMode="auto">
            <a:xfrm>
              <a:off x="4284465" y="3104587"/>
              <a:ext cx="64047" cy="40163"/>
            </a:xfrm>
            <a:custGeom>
              <a:avLst/>
              <a:gdLst>
                <a:gd name="T0" fmla="*/ 28 w 54"/>
                <a:gd name="T1" fmla="*/ 33 h 33"/>
                <a:gd name="T2" fmla="*/ 18 w 54"/>
                <a:gd name="T3" fmla="*/ 24 h 33"/>
                <a:gd name="T4" fmla="*/ 10 w 54"/>
                <a:gd name="T5" fmla="*/ 23 h 33"/>
                <a:gd name="T6" fmla="*/ 6 w 54"/>
                <a:gd name="T7" fmla="*/ 17 h 33"/>
                <a:gd name="T8" fmla="*/ 6 w 54"/>
                <a:gd name="T9" fmla="*/ 14 h 33"/>
                <a:gd name="T10" fmla="*/ 1 w 54"/>
                <a:gd name="T11" fmla="*/ 10 h 33"/>
                <a:gd name="T12" fmla="*/ 0 w 54"/>
                <a:gd name="T13" fmla="*/ 5 h 33"/>
                <a:gd name="T14" fmla="*/ 10 w 54"/>
                <a:gd name="T15" fmla="*/ 2 h 33"/>
                <a:gd name="T16" fmla="*/ 16 w 54"/>
                <a:gd name="T17" fmla="*/ 2 h 33"/>
                <a:gd name="T18" fmla="*/ 21 w 54"/>
                <a:gd name="T19" fmla="*/ 0 h 33"/>
                <a:gd name="T20" fmla="*/ 54 w 54"/>
                <a:gd name="T21" fmla="*/ 1 h 33"/>
                <a:gd name="T22" fmla="*/ 54 w 54"/>
                <a:gd name="T23" fmla="*/ 8 h 33"/>
                <a:gd name="T24" fmla="*/ 52 w 54"/>
                <a:gd name="T25" fmla="*/ 10 h 33"/>
                <a:gd name="T26" fmla="*/ 53 w 54"/>
                <a:gd name="T27" fmla="*/ 17 h 33"/>
                <a:gd name="T28" fmla="*/ 50 w 54"/>
                <a:gd name="T29" fmla="*/ 20 h 33"/>
                <a:gd name="T30" fmla="*/ 46 w 54"/>
                <a:gd name="T31" fmla="*/ 20 h 33"/>
                <a:gd name="T32" fmla="*/ 42 w 54"/>
                <a:gd name="T33" fmla="*/ 23 h 33"/>
                <a:gd name="T34" fmla="*/ 36 w 54"/>
                <a:gd name="T35" fmla="*/ 23 h 33"/>
                <a:gd name="T36" fmla="*/ 28 w 54"/>
                <a:gd name="T3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33">
                  <a:moveTo>
                    <a:pt x="28" y="33"/>
                  </a:moveTo>
                  <a:lnTo>
                    <a:pt x="18" y="24"/>
                  </a:lnTo>
                  <a:lnTo>
                    <a:pt x="10" y="23"/>
                  </a:lnTo>
                  <a:lnTo>
                    <a:pt x="6" y="17"/>
                  </a:lnTo>
                  <a:lnTo>
                    <a:pt x="6" y="14"/>
                  </a:lnTo>
                  <a:lnTo>
                    <a:pt x="1" y="10"/>
                  </a:lnTo>
                  <a:lnTo>
                    <a:pt x="0" y="5"/>
                  </a:lnTo>
                  <a:lnTo>
                    <a:pt x="10" y="2"/>
                  </a:lnTo>
                  <a:lnTo>
                    <a:pt x="16" y="2"/>
                  </a:lnTo>
                  <a:lnTo>
                    <a:pt x="21" y="0"/>
                  </a:lnTo>
                  <a:lnTo>
                    <a:pt x="54" y="1"/>
                  </a:lnTo>
                  <a:lnTo>
                    <a:pt x="54" y="8"/>
                  </a:lnTo>
                  <a:lnTo>
                    <a:pt x="52" y="10"/>
                  </a:lnTo>
                  <a:lnTo>
                    <a:pt x="53" y="17"/>
                  </a:lnTo>
                  <a:lnTo>
                    <a:pt x="50" y="20"/>
                  </a:lnTo>
                  <a:lnTo>
                    <a:pt x="46" y="20"/>
                  </a:lnTo>
                  <a:lnTo>
                    <a:pt x="42" y="23"/>
                  </a:lnTo>
                  <a:lnTo>
                    <a:pt x="36" y="23"/>
                  </a:lnTo>
                  <a:lnTo>
                    <a:pt x="28" y="33"/>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75" name="Freeform 76">
              <a:extLst>
                <a:ext uri="{FF2B5EF4-FFF2-40B4-BE49-F238E27FC236}">
                  <a16:creationId xmlns:a16="http://schemas.microsoft.com/office/drawing/2014/main" id="{14B7565B-902F-4170-B78C-9F5D35DC76BD}"/>
                </a:ext>
              </a:extLst>
            </p:cNvPr>
            <p:cNvSpPr>
              <a:spLocks/>
            </p:cNvSpPr>
            <p:nvPr/>
          </p:nvSpPr>
          <p:spPr bwMode="auto">
            <a:xfrm>
              <a:off x="4847842" y="3366254"/>
              <a:ext cx="43885" cy="31643"/>
            </a:xfrm>
            <a:custGeom>
              <a:avLst/>
              <a:gdLst>
                <a:gd name="T0" fmla="*/ 4 w 37"/>
                <a:gd name="T1" fmla="*/ 26 h 26"/>
                <a:gd name="T2" fmla="*/ 0 w 37"/>
                <a:gd name="T3" fmla="*/ 23 h 26"/>
                <a:gd name="T4" fmla="*/ 7 w 37"/>
                <a:gd name="T5" fmla="*/ 0 h 26"/>
                <a:gd name="T6" fmla="*/ 37 w 37"/>
                <a:gd name="T7" fmla="*/ 0 h 26"/>
                <a:gd name="T8" fmla="*/ 37 w 37"/>
                <a:gd name="T9" fmla="*/ 25 h 26"/>
                <a:gd name="T10" fmla="*/ 10 w 37"/>
                <a:gd name="T11" fmla="*/ 25 h 26"/>
                <a:gd name="T12" fmla="*/ 4 w 37"/>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37" h="26">
                  <a:moveTo>
                    <a:pt x="4" y="26"/>
                  </a:moveTo>
                  <a:lnTo>
                    <a:pt x="0" y="23"/>
                  </a:lnTo>
                  <a:lnTo>
                    <a:pt x="7" y="0"/>
                  </a:lnTo>
                  <a:lnTo>
                    <a:pt x="37" y="0"/>
                  </a:lnTo>
                  <a:lnTo>
                    <a:pt x="37" y="25"/>
                  </a:lnTo>
                  <a:lnTo>
                    <a:pt x="10" y="25"/>
                  </a:lnTo>
                  <a:lnTo>
                    <a:pt x="4" y="26"/>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76" name="Freeform 77">
              <a:extLst>
                <a:ext uri="{FF2B5EF4-FFF2-40B4-BE49-F238E27FC236}">
                  <a16:creationId xmlns:a16="http://schemas.microsoft.com/office/drawing/2014/main" id="{C1196D2A-33E8-44E0-A2FC-B8339055155C}"/>
                </a:ext>
              </a:extLst>
            </p:cNvPr>
            <p:cNvSpPr>
              <a:spLocks/>
            </p:cNvSpPr>
            <p:nvPr/>
          </p:nvSpPr>
          <p:spPr bwMode="auto">
            <a:xfrm>
              <a:off x="5127750" y="2521619"/>
              <a:ext cx="56930" cy="19473"/>
            </a:xfrm>
            <a:custGeom>
              <a:avLst/>
              <a:gdLst>
                <a:gd name="T0" fmla="*/ 2 w 48"/>
                <a:gd name="T1" fmla="*/ 0 h 16"/>
                <a:gd name="T2" fmla="*/ 12 w 48"/>
                <a:gd name="T3" fmla="*/ 7 h 16"/>
                <a:gd name="T4" fmla="*/ 25 w 48"/>
                <a:gd name="T5" fmla="*/ 6 h 16"/>
                <a:gd name="T6" fmla="*/ 39 w 48"/>
                <a:gd name="T7" fmla="*/ 7 h 16"/>
                <a:gd name="T8" fmla="*/ 38 w 48"/>
                <a:gd name="T9" fmla="*/ 11 h 16"/>
                <a:gd name="T10" fmla="*/ 48 w 48"/>
                <a:gd name="T11" fmla="*/ 8 h 16"/>
                <a:gd name="T12" fmla="*/ 46 w 48"/>
                <a:gd name="T13" fmla="*/ 14 h 16"/>
                <a:gd name="T14" fmla="*/ 21 w 48"/>
                <a:gd name="T15" fmla="*/ 16 h 16"/>
                <a:gd name="T16" fmla="*/ 21 w 48"/>
                <a:gd name="T17" fmla="*/ 13 h 16"/>
                <a:gd name="T18" fmla="*/ 0 w 48"/>
                <a:gd name="T19" fmla="*/ 9 h 16"/>
                <a:gd name="T20" fmla="*/ 2 w 48"/>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16">
                  <a:moveTo>
                    <a:pt x="2" y="0"/>
                  </a:moveTo>
                  <a:lnTo>
                    <a:pt x="12" y="7"/>
                  </a:lnTo>
                  <a:lnTo>
                    <a:pt x="25" y="6"/>
                  </a:lnTo>
                  <a:lnTo>
                    <a:pt x="39" y="7"/>
                  </a:lnTo>
                  <a:lnTo>
                    <a:pt x="38" y="11"/>
                  </a:lnTo>
                  <a:lnTo>
                    <a:pt x="48" y="8"/>
                  </a:lnTo>
                  <a:lnTo>
                    <a:pt x="46" y="14"/>
                  </a:lnTo>
                  <a:lnTo>
                    <a:pt x="21" y="16"/>
                  </a:lnTo>
                  <a:lnTo>
                    <a:pt x="21" y="13"/>
                  </a:lnTo>
                  <a:lnTo>
                    <a:pt x="0" y="9"/>
                  </a:lnTo>
                  <a:lnTo>
                    <a:pt x="2" y="0"/>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77" name="Freeform 78">
              <a:extLst>
                <a:ext uri="{FF2B5EF4-FFF2-40B4-BE49-F238E27FC236}">
                  <a16:creationId xmlns:a16="http://schemas.microsoft.com/office/drawing/2014/main" id="{E344E4D4-E4C6-4C4D-9454-C3B7A5F372A4}"/>
                </a:ext>
              </a:extLst>
            </p:cNvPr>
            <p:cNvSpPr>
              <a:spLocks/>
            </p:cNvSpPr>
            <p:nvPr/>
          </p:nvSpPr>
          <p:spPr bwMode="auto">
            <a:xfrm>
              <a:off x="5050657" y="2368271"/>
              <a:ext cx="124536" cy="135093"/>
            </a:xfrm>
            <a:custGeom>
              <a:avLst/>
              <a:gdLst>
                <a:gd name="T0" fmla="*/ 105 w 105"/>
                <a:gd name="T1" fmla="*/ 5 h 111"/>
                <a:gd name="T2" fmla="*/ 101 w 105"/>
                <a:gd name="T3" fmla="*/ 18 h 111"/>
                <a:gd name="T4" fmla="*/ 98 w 105"/>
                <a:gd name="T5" fmla="*/ 20 h 111"/>
                <a:gd name="T6" fmla="*/ 87 w 105"/>
                <a:gd name="T7" fmla="*/ 20 h 111"/>
                <a:gd name="T8" fmla="*/ 78 w 105"/>
                <a:gd name="T9" fmla="*/ 18 h 111"/>
                <a:gd name="T10" fmla="*/ 58 w 105"/>
                <a:gd name="T11" fmla="*/ 23 h 111"/>
                <a:gd name="T12" fmla="*/ 71 w 105"/>
                <a:gd name="T13" fmla="*/ 35 h 111"/>
                <a:gd name="T14" fmla="*/ 63 w 105"/>
                <a:gd name="T15" fmla="*/ 38 h 111"/>
                <a:gd name="T16" fmla="*/ 54 w 105"/>
                <a:gd name="T17" fmla="*/ 38 h 111"/>
                <a:gd name="T18" fmla="*/ 44 w 105"/>
                <a:gd name="T19" fmla="*/ 28 h 111"/>
                <a:gd name="T20" fmla="*/ 41 w 105"/>
                <a:gd name="T21" fmla="*/ 32 h 111"/>
                <a:gd name="T22" fmla="*/ 46 w 105"/>
                <a:gd name="T23" fmla="*/ 44 h 111"/>
                <a:gd name="T24" fmla="*/ 55 w 105"/>
                <a:gd name="T25" fmla="*/ 54 h 111"/>
                <a:gd name="T26" fmla="*/ 49 w 105"/>
                <a:gd name="T27" fmla="*/ 59 h 111"/>
                <a:gd name="T28" fmla="*/ 59 w 105"/>
                <a:gd name="T29" fmla="*/ 68 h 111"/>
                <a:gd name="T30" fmla="*/ 68 w 105"/>
                <a:gd name="T31" fmla="*/ 74 h 111"/>
                <a:gd name="T32" fmla="*/ 70 w 105"/>
                <a:gd name="T33" fmla="*/ 86 h 111"/>
                <a:gd name="T34" fmla="*/ 53 w 105"/>
                <a:gd name="T35" fmla="*/ 80 h 111"/>
                <a:gd name="T36" fmla="*/ 59 w 105"/>
                <a:gd name="T37" fmla="*/ 91 h 111"/>
                <a:gd name="T38" fmla="*/ 49 w 105"/>
                <a:gd name="T39" fmla="*/ 93 h 111"/>
                <a:gd name="T40" fmla="*/ 57 w 105"/>
                <a:gd name="T41" fmla="*/ 111 h 111"/>
                <a:gd name="T42" fmla="*/ 45 w 105"/>
                <a:gd name="T43" fmla="*/ 111 h 111"/>
                <a:gd name="T44" fmla="*/ 30 w 105"/>
                <a:gd name="T45" fmla="*/ 102 h 111"/>
                <a:gd name="T46" fmla="*/ 23 w 105"/>
                <a:gd name="T47" fmla="*/ 86 h 111"/>
                <a:gd name="T48" fmla="*/ 19 w 105"/>
                <a:gd name="T49" fmla="*/ 72 h 111"/>
                <a:gd name="T50" fmla="*/ 11 w 105"/>
                <a:gd name="T51" fmla="*/ 63 h 111"/>
                <a:gd name="T52" fmla="*/ 2 w 105"/>
                <a:gd name="T53" fmla="*/ 51 h 111"/>
                <a:gd name="T54" fmla="*/ 0 w 105"/>
                <a:gd name="T55" fmla="*/ 45 h 111"/>
                <a:gd name="T56" fmla="*/ 7 w 105"/>
                <a:gd name="T57" fmla="*/ 35 h 111"/>
                <a:gd name="T58" fmla="*/ 7 w 105"/>
                <a:gd name="T59" fmla="*/ 28 h 111"/>
                <a:gd name="T60" fmla="*/ 13 w 105"/>
                <a:gd name="T61" fmla="*/ 26 h 111"/>
                <a:gd name="T62" fmla="*/ 13 w 105"/>
                <a:gd name="T63" fmla="*/ 20 h 111"/>
                <a:gd name="T64" fmla="*/ 24 w 105"/>
                <a:gd name="T65" fmla="*/ 18 h 111"/>
                <a:gd name="T66" fmla="*/ 30 w 105"/>
                <a:gd name="T67" fmla="*/ 14 h 111"/>
                <a:gd name="T68" fmla="*/ 39 w 105"/>
                <a:gd name="T69" fmla="*/ 14 h 111"/>
                <a:gd name="T70" fmla="*/ 41 w 105"/>
                <a:gd name="T71" fmla="*/ 10 h 111"/>
                <a:gd name="T72" fmla="*/ 44 w 105"/>
                <a:gd name="T73" fmla="*/ 10 h 111"/>
                <a:gd name="T74" fmla="*/ 57 w 105"/>
                <a:gd name="T75" fmla="*/ 10 h 111"/>
                <a:gd name="T76" fmla="*/ 70 w 105"/>
                <a:gd name="T77" fmla="*/ 5 h 111"/>
                <a:gd name="T78" fmla="*/ 82 w 105"/>
                <a:gd name="T79" fmla="*/ 12 h 111"/>
                <a:gd name="T80" fmla="*/ 97 w 105"/>
                <a:gd name="T81" fmla="*/ 10 h 111"/>
                <a:gd name="T82" fmla="*/ 96 w 105"/>
                <a:gd name="T83" fmla="*/ 0 h 111"/>
                <a:gd name="T84" fmla="*/ 105 w 105"/>
                <a:gd name="T85" fmla="*/ 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111">
                  <a:moveTo>
                    <a:pt x="105" y="5"/>
                  </a:moveTo>
                  <a:lnTo>
                    <a:pt x="101" y="18"/>
                  </a:lnTo>
                  <a:lnTo>
                    <a:pt x="98" y="20"/>
                  </a:lnTo>
                  <a:lnTo>
                    <a:pt x="87" y="20"/>
                  </a:lnTo>
                  <a:lnTo>
                    <a:pt x="78" y="18"/>
                  </a:lnTo>
                  <a:lnTo>
                    <a:pt x="58" y="23"/>
                  </a:lnTo>
                  <a:lnTo>
                    <a:pt x="71" y="35"/>
                  </a:lnTo>
                  <a:lnTo>
                    <a:pt x="63" y="38"/>
                  </a:lnTo>
                  <a:lnTo>
                    <a:pt x="54" y="38"/>
                  </a:lnTo>
                  <a:lnTo>
                    <a:pt x="44" y="28"/>
                  </a:lnTo>
                  <a:lnTo>
                    <a:pt x="41" y="32"/>
                  </a:lnTo>
                  <a:lnTo>
                    <a:pt x="46" y="44"/>
                  </a:lnTo>
                  <a:lnTo>
                    <a:pt x="55" y="54"/>
                  </a:lnTo>
                  <a:lnTo>
                    <a:pt x="49" y="59"/>
                  </a:lnTo>
                  <a:lnTo>
                    <a:pt x="59" y="68"/>
                  </a:lnTo>
                  <a:lnTo>
                    <a:pt x="68" y="74"/>
                  </a:lnTo>
                  <a:lnTo>
                    <a:pt x="70" y="86"/>
                  </a:lnTo>
                  <a:lnTo>
                    <a:pt x="53" y="80"/>
                  </a:lnTo>
                  <a:lnTo>
                    <a:pt x="59" y="91"/>
                  </a:lnTo>
                  <a:lnTo>
                    <a:pt x="49" y="93"/>
                  </a:lnTo>
                  <a:lnTo>
                    <a:pt x="57" y="111"/>
                  </a:lnTo>
                  <a:lnTo>
                    <a:pt x="45" y="111"/>
                  </a:lnTo>
                  <a:lnTo>
                    <a:pt x="30" y="102"/>
                  </a:lnTo>
                  <a:lnTo>
                    <a:pt x="23" y="86"/>
                  </a:lnTo>
                  <a:lnTo>
                    <a:pt x="19" y="72"/>
                  </a:lnTo>
                  <a:lnTo>
                    <a:pt x="11" y="63"/>
                  </a:lnTo>
                  <a:lnTo>
                    <a:pt x="2" y="51"/>
                  </a:lnTo>
                  <a:lnTo>
                    <a:pt x="0" y="45"/>
                  </a:lnTo>
                  <a:lnTo>
                    <a:pt x="7" y="35"/>
                  </a:lnTo>
                  <a:lnTo>
                    <a:pt x="7" y="28"/>
                  </a:lnTo>
                  <a:lnTo>
                    <a:pt x="13" y="26"/>
                  </a:lnTo>
                  <a:lnTo>
                    <a:pt x="13" y="20"/>
                  </a:lnTo>
                  <a:lnTo>
                    <a:pt x="24" y="18"/>
                  </a:lnTo>
                  <a:lnTo>
                    <a:pt x="30" y="14"/>
                  </a:lnTo>
                  <a:lnTo>
                    <a:pt x="39" y="14"/>
                  </a:lnTo>
                  <a:lnTo>
                    <a:pt x="41" y="10"/>
                  </a:lnTo>
                  <a:lnTo>
                    <a:pt x="44" y="10"/>
                  </a:lnTo>
                  <a:lnTo>
                    <a:pt x="57" y="10"/>
                  </a:lnTo>
                  <a:lnTo>
                    <a:pt x="70" y="5"/>
                  </a:lnTo>
                  <a:lnTo>
                    <a:pt x="82" y="12"/>
                  </a:lnTo>
                  <a:lnTo>
                    <a:pt x="97" y="10"/>
                  </a:lnTo>
                  <a:lnTo>
                    <a:pt x="96" y="0"/>
                  </a:lnTo>
                  <a:lnTo>
                    <a:pt x="105" y="5"/>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78" name="Freeform 79">
              <a:extLst>
                <a:ext uri="{FF2B5EF4-FFF2-40B4-BE49-F238E27FC236}">
                  <a16:creationId xmlns:a16="http://schemas.microsoft.com/office/drawing/2014/main" id="{0E622803-2DA2-48DF-9320-170A2FE480CC}"/>
                </a:ext>
              </a:extLst>
            </p:cNvPr>
            <p:cNvSpPr>
              <a:spLocks/>
            </p:cNvSpPr>
            <p:nvPr/>
          </p:nvSpPr>
          <p:spPr bwMode="auto">
            <a:xfrm>
              <a:off x="3620275" y="1455483"/>
              <a:ext cx="862262" cy="467348"/>
            </a:xfrm>
            <a:custGeom>
              <a:avLst/>
              <a:gdLst>
                <a:gd name="T0" fmla="*/ 429 w 727"/>
                <a:gd name="T1" fmla="*/ 5 h 384"/>
                <a:gd name="T2" fmla="*/ 571 w 727"/>
                <a:gd name="T3" fmla="*/ 1 h 384"/>
                <a:gd name="T4" fmla="*/ 571 w 727"/>
                <a:gd name="T5" fmla="*/ 16 h 384"/>
                <a:gd name="T6" fmla="*/ 556 w 727"/>
                <a:gd name="T7" fmla="*/ 18 h 384"/>
                <a:gd name="T8" fmla="*/ 618 w 727"/>
                <a:gd name="T9" fmla="*/ 23 h 384"/>
                <a:gd name="T10" fmla="*/ 689 w 727"/>
                <a:gd name="T11" fmla="*/ 20 h 384"/>
                <a:gd name="T12" fmla="*/ 679 w 727"/>
                <a:gd name="T13" fmla="*/ 38 h 384"/>
                <a:gd name="T14" fmla="*/ 662 w 727"/>
                <a:gd name="T15" fmla="*/ 44 h 384"/>
                <a:gd name="T16" fmla="*/ 631 w 727"/>
                <a:gd name="T17" fmla="*/ 79 h 384"/>
                <a:gd name="T18" fmla="*/ 603 w 727"/>
                <a:gd name="T19" fmla="*/ 94 h 384"/>
                <a:gd name="T20" fmla="*/ 610 w 727"/>
                <a:gd name="T21" fmla="*/ 116 h 384"/>
                <a:gd name="T22" fmla="*/ 608 w 727"/>
                <a:gd name="T23" fmla="*/ 138 h 384"/>
                <a:gd name="T24" fmla="*/ 567 w 727"/>
                <a:gd name="T25" fmla="*/ 146 h 384"/>
                <a:gd name="T26" fmla="*/ 555 w 727"/>
                <a:gd name="T27" fmla="*/ 158 h 384"/>
                <a:gd name="T28" fmla="*/ 578 w 727"/>
                <a:gd name="T29" fmla="*/ 176 h 384"/>
                <a:gd name="T30" fmla="*/ 548 w 727"/>
                <a:gd name="T31" fmla="*/ 187 h 384"/>
                <a:gd name="T32" fmla="*/ 518 w 727"/>
                <a:gd name="T33" fmla="*/ 198 h 384"/>
                <a:gd name="T34" fmla="*/ 532 w 727"/>
                <a:gd name="T35" fmla="*/ 214 h 384"/>
                <a:gd name="T36" fmla="*/ 436 w 727"/>
                <a:gd name="T37" fmla="*/ 234 h 384"/>
                <a:gd name="T38" fmla="*/ 362 w 727"/>
                <a:gd name="T39" fmla="*/ 273 h 384"/>
                <a:gd name="T40" fmla="*/ 311 w 727"/>
                <a:gd name="T41" fmla="*/ 282 h 384"/>
                <a:gd name="T42" fmla="*/ 280 w 727"/>
                <a:gd name="T43" fmla="*/ 319 h 384"/>
                <a:gd name="T44" fmla="*/ 241 w 727"/>
                <a:gd name="T45" fmla="*/ 364 h 384"/>
                <a:gd name="T46" fmla="*/ 190 w 727"/>
                <a:gd name="T47" fmla="*/ 369 h 384"/>
                <a:gd name="T48" fmla="*/ 148 w 727"/>
                <a:gd name="T49" fmla="*/ 340 h 384"/>
                <a:gd name="T50" fmla="*/ 136 w 727"/>
                <a:gd name="T51" fmla="*/ 288 h 384"/>
                <a:gd name="T52" fmla="*/ 129 w 727"/>
                <a:gd name="T53" fmla="*/ 251 h 384"/>
                <a:gd name="T54" fmla="*/ 185 w 727"/>
                <a:gd name="T55" fmla="*/ 216 h 384"/>
                <a:gd name="T56" fmla="*/ 167 w 727"/>
                <a:gd name="T57" fmla="*/ 211 h 384"/>
                <a:gd name="T58" fmla="*/ 146 w 727"/>
                <a:gd name="T59" fmla="*/ 196 h 384"/>
                <a:gd name="T60" fmla="*/ 193 w 727"/>
                <a:gd name="T61" fmla="*/ 191 h 384"/>
                <a:gd name="T62" fmla="*/ 153 w 727"/>
                <a:gd name="T63" fmla="*/ 177 h 384"/>
                <a:gd name="T64" fmla="*/ 163 w 727"/>
                <a:gd name="T65" fmla="*/ 151 h 384"/>
                <a:gd name="T66" fmla="*/ 143 w 727"/>
                <a:gd name="T67" fmla="*/ 117 h 384"/>
                <a:gd name="T68" fmla="*/ 96 w 727"/>
                <a:gd name="T69" fmla="*/ 101 h 384"/>
                <a:gd name="T70" fmla="*/ 23 w 727"/>
                <a:gd name="T71" fmla="*/ 98 h 384"/>
                <a:gd name="T72" fmla="*/ 69 w 727"/>
                <a:gd name="T73" fmla="*/ 83 h 384"/>
                <a:gd name="T74" fmla="*/ 7 w 727"/>
                <a:gd name="T75" fmla="*/ 67 h 384"/>
                <a:gd name="T76" fmla="*/ 114 w 727"/>
                <a:gd name="T77" fmla="*/ 49 h 384"/>
                <a:gd name="T78" fmla="*/ 148 w 727"/>
                <a:gd name="T79" fmla="*/ 29 h 384"/>
                <a:gd name="T80" fmla="*/ 195 w 727"/>
                <a:gd name="T81" fmla="*/ 19 h 384"/>
                <a:gd name="T82" fmla="*/ 274 w 727"/>
                <a:gd name="T83" fmla="*/ 21 h 384"/>
                <a:gd name="T84" fmla="*/ 347 w 727"/>
                <a:gd name="T85" fmla="*/ 20 h 384"/>
                <a:gd name="T86" fmla="*/ 350 w 727"/>
                <a:gd name="T87" fmla="*/ 1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7" h="384">
                  <a:moveTo>
                    <a:pt x="350" y="12"/>
                  </a:moveTo>
                  <a:lnTo>
                    <a:pt x="392" y="5"/>
                  </a:lnTo>
                  <a:lnTo>
                    <a:pt x="429" y="5"/>
                  </a:lnTo>
                  <a:lnTo>
                    <a:pt x="446" y="1"/>
                  </a:lnTo>
                  <a:lnTo>
                    <a:pt x="485" y="0"/>
                  </a:lnTo>
                  <a:lnTo>
                    <a:pt x="571" y="1"/>
                  </a:lnTo>
                  <a:lnTo>
                    <a:pt x="636" y="10"/>
                  </a:lnTo>
                  <a:lnTo>
                    <a:pt x="614" y="15"/>
                  </a:lnTo>
                  <a:lnTo>
                    <a:pt x="571" y="16"/>
                  </a:lnTo>
                  <a:lnTo>
                    <a:pt x="511" y="17"/>
                  </a:lnTo>
                  <a:lnTo>
                    <a:pt x="516" y="19"/>
                  </a:lnTo>
                  <a:lnTo>
                    <a:pt x="556" y="18"/>
                  </a:lnTo>
                  <a:lnTo>
                    <a:pt x="588" y="22"/>
                  </a:lnTo>
                  <a:lnTo>
                    <a:pt x="610" y="18"/>
                  </a:lnTo>
                  <a:lnTo>
                    <a:pt x="618" y="23"/>
                  </a:lnTo>
                  <a:lnTo>
                    <a:pt x="604" y="30"/>
                  </a:lnTo>
                  <a:lnTo>
                    <a:pt x="634" y="26"/>
                  </a:lnTo>
                  <a:lnTo>
                    <a:pt x="689" y="20"/>
                  </a:lnTo>
                  <a:lnTo>
                    <a:pt x="722" y="23"/>
                  </a:lnTo>
                  <a:lnTo>
                    <a:pt x="727" y="28"/>
                  </a:lnTo>
                  <a:lnTo>
                    <a:pt x="679" y="38"/>
                  </a:lnTo>
                  <a:lnTo>
                    <a:pt x="672" y="41"/>
                  </a:lnTo>
                  <a:lnTo>
                    <a:pt x="636" y="43"/>
                  </a:lnTo>
                  <a:lnTo>
                    <a:pt x="662" y="44"/>
                  </a:lnTo>
                  <a:lnTo>
                    <a:pt x="646" y="54"/>
                  </a:lnTo>
                  <a:lnTo>
                    <a:pt x="634" y="63"/>
                  </a:lnTo>
                  <a:lnTo>
                    <a:pt x="631" y="79"/>
                  </a:lnTo>
                  <a:lnTo>
                    <a:pt x="643" y="88"/>
                  </a:lnTo>
                  <a:lnTo>
                    <a:pt x="624" y="89"/>
                  </a:lnTo>
                  <a:lnTo>
                    <a:pt x="603" y="94"/>
                  </a:lnTo>
                  <a:lnTo>
                    <a:pt x="624" y="102"/>
                  </a:lnTo>
                  <a:lnTo>
                    <a:pt x="624" y="115"/>
                  </a:lnTo>
                  <a:lnTo>
                    <a:pt x="610" y="116"/>
                  </a:lnTo>
                  <a:lnTo>
                    <a:pt x="623" y="130"/>
                  </a:lnTo>
                  <a:lnTo>
                    <a:pt x="595" y="131"/>
                  </a:lnTo>
                  <a:lnTo>
                    <a:pt x="608" y="138"/>
                  </a:lnTo>
                  <a:lnTo>
                    <a:pt x="603" y="143"/>
                  </a:lnTo>
                  <a:lnTo>
                    <a:pt x="585" y="146"/>
                  </a:lnTo>
                  <a:lnTo>
                    <a:pt x="567" y="146"/>
                  </a:lnTo>
                  <a:lnTo>
                    <a:pt x="580" y="157"/>
                  </a:lnTo>
                  <a:lnTo>
                    <a:pt x="579" y="164"/>
                  </a:lnTo>
                  <a:lnTo>
                    <a:pt x="555" y="158"/>
                  </a:lnTo>
                  <a:lnTo>
                    <a:pt x="548" y="162"/>
                  </a:lnTo>
                  <a:lnTo>
                    <a:pt x="564" y="166"/>
                  </a:lnTo>
                  <a:lnTo>
                    <a:pt x="578" y="176"/>
                  </a:lnTo>
                  <a:lnTo>
                    <a:pt x="580" y="190"/>
                  </a:lnTo>
                  <a:lnTo>
                    <a:pt x="556" y="193"/>
                  </a:lnTo>
                  <a:lnTo>
                    <a:pt x="548" y="187"/>
                  </a:lnTo>
                  <a:lnTo>
                    <a:pt x="534" y="177"/>
                  </a:lnTo>
                  <a:lnTo>
                    <a:pt x="536" y="189"/>
                  </a:lnTo>
                  <a:lnTo>
                    <a:pt x="518" y="198"/>
                  </a:lnTo>
                  <a:lnTo>
                    <a:pt x="553" y="198"/>
                  </a:lnTo>
                  <a:lnTo>
                    <a:pt x="571" y="199"/>
                  </a:lnTo>
                  <a:lnTo>
                    <a:pt x="532" y="214"/>
                  </a:lnTo>
                  <a:lnTo>
                    <a:pt x="492" y="228"/>
                  </a:lnTo>
                  <a:lnTo>
                    <a:pt x="451" y="234"/>
                  </a:lnTo>
                  <a:lnTo>
                    <a:pt x="436" y="234"/>
                  </a:lnTo>
                  <a:lnTo>
                    <a:pt x="420" y="241"/>
                  </a:lnTo>
                  <a:lnTo>
                    <a:pt x="396" y="260"/>
                  </a:lnTo>
                  <a:lnTo>
                    <a:pt x="362" y="273"/>
                  </a:lnTo>
                  <a:lnTo>
                    <a:pt x="353" y="274"/>
                  </a:lnTo>
                  <a:lnTo>
                    <a:pt x="333" y="278"/>
                  </a:lnTo>
                  <a:lnTo>
                    <a:pt x="311" y="282"/>
                  </a:lnTo>
                  <a:lnTo>
                    <a:pt x="295" y="294"/>
                  </a:lnTo>
                  <a:lnTo>
                    <a:pt x="291" y="307"/>
                  </a:lnTo>
                  <a:lnTo>
                    <a:pt x="280" y="319"/>
                  </a:lnTo>
                  <a:lnTo>
                    <a:pt x="251" y="334"/>
                  </a:lnTo>
                  <a:lnTo>
                    <a:pt x="252" y="349"/>
                  </a:lnTo>
                  <a:lnTo>
                    <a:pt x="241" y="364"/>
                  </a:lnTo>
                  <a:lnTo>
                    <a:pt x="227" y="383"/>
                  </a:lnTo>
                  <a:lnTo>
                    <a:pt x="206" y="384"/>
                  </a:lnTo>
                  <a:lnTo>
                    <a:pt x="190" y="369"/>
                  </a:lnTo>
                  <a:lnTo>
                    <a:pt x="161" y="369"/>
                  </a:lnTo>
                  <a:lnTo>
                    <a:pt x="150" y="358"/>
                  </a:lnTo>
                  <a:lnTo>
                    <a:pt x="148" y="340"/>
                  </a:lnTo>
                  <a:lnTo>
                    <a:pt x="133" y="316"/>
                  </a:lnTo>
                  <a:lnTo>
                    <a:pt x="130" y="304"/>
                  </a:lnTo>
                  <a:lnTo>
                    <a:pt x="136" y="288"/>
                  </a:lnTo>
                  <a:lnTo>
                    <a:pt x="124" y="271"/>
                  </a:lnTo>
                  <a:lnTo>
                    <a:pt x="135" y="257"/>
                  </a:lnTo>
                  <a:lnTo>
                    <a:pt x="129" y="251"/>
                  </a:lnTo>
                  <a:lnTo>
                    <a:pt x="153" y="230"/>
                  </a:lnTo>
                  <a:lnTo>
                    <a:pt x="176" y="223"/>
                  </a:lnTo>
                  <a:lnTo>
                    <a:pt x="185" y="216"/>
                  </a:lnTo>
                  <a:lnTo>
                    <a:pt x="194" y="203"/>
                  </a:lnTo>
                  <a:lnTo>
                    <a:pt x="176" y="209"/>
                  </a:lnTo>
                  <a:lnTo>
                    <a:pt x="167" y="211"/>
                  </a:lnTo>
                  <a:lnTo>
                    <a:pt x="154" y="214"/>
                  </a:lnTo>
                  <a:lnTo>
                    <a:pt x="141" y="208"/>
                  </a:lnTo>
                  <a:lnTo>
                    <a:pt x="146" y="196"/>
                  </a:lnTo>
                  <a:lnTo>
                    <a:pt x="156" y="187"/>
                  </a:lnTo>
                  <a:lnTo>
                    <a:pt x="168" y="187"/>
                  </a:lnTo>
                  <a:lnTo>
                    <a:pt x="193" y="191"/>
                  </a:lnTo>
                  <a:lnTo>
                    <a:pt x="176" y="181"/>
                  </a:lnTo>
                  <a:lnTo>
                    <a:pt x="167" y="175"/>
                  </a:lnTo>
                  <a:lnTo>
                    <a:pt x="153" y="177"/>
                  </a:lnTo>
                  <a:lnTo>
                    <a:pt x="145" y="173"/>
                  </a:lnTo>
                  <a:lnTo>
                    <a:pt x="168" y="158"/>
                  </a:lnTo>
                  <a:lnTo>
                    <a:pt x="163" y="151"/>
                  </a:lnTo>
                  <a:lnTo>
                    <a:pt x="160" y="140"/>
                  </a:lnTo>
                  <a:lnTo>
                    <a:pt x="155" y="123"/>
                  </a:lnTo>
                  <a:lnTo>
                    <a:pt x="143" y="117"/>
                  </a:lnTo>
                  <a:lnTo>
                    <a:pt x="148" y="111"/>
                  </a:lnTo>
                  <a:lnTo>
                    <a:pt x="121" y="102"/>
                  </a:lnTo>
                  <a:lnTo>
                    <a:pt x="96" y="101"/>
                  </a:lnTo>
                  <a:lnTo>
                    <a:pt x="63" y="101"/>
                  </a:lnTo>
                  <a:lnTo>
                    <a:pt x="33" y="102"/>
                  </a:lnTo>
                  <a:lnTo>
                    <a:pt x="23" y="98"/>
                  </a:lnTo>
                  <a:lnTo>
                    <a:pt x="10" y="88"/>
                  </a:lnTo>
                  <a:lnTo>
                    <a:pt x="45" y="83"/>
                  </a:lnTo>
                  <a:lnTo>
                    <a:pt x="69" y="83"/>
                  </a:lnTo>
                  <a:lnTo>
                    <a:pt x="21" y="79"/>
                  </a:lnTo>
                  <a:lnTo>
                    <a:pt x="0" y="73"/>
                  </a:lnTo>
                  <a:lnTo>
                    <a:pt x="7" y="67"/>
                  </a:lnTo>
                  <a:lnTo>
                    <a:pt x="57" y="60"/>
                  </a:lnTo>
                  <a:lnTo>
                    <a:pt x="105" y="54"/>
                  </a:lnTo>
                  <a:lnTo>
                    <a:pt x="114" y="49"/>
                  </a:lnTo>
                  <a:lnTo>
                    <a:pt x="87" y="44"/>
                  </a:lnTo>
                  <a:lnTo>
                    <a:pt x="101" y="38"/>
                  </a:lnTo>
                  <a:lnTo>
                    <a:pt x="148" y="29"/>
                  </a:lnTo>
                  <a:lnTo>
                    <a:pt x="166" y="28"/>
                  </a:lnTo>
                  <a:lnTo>
                    <a:pt x="166" y="22"/>
                  </a:lnTo>
                  <a:lnTo>
                    <a:pt x="195" y="19"/>
                  </a:lnTo>
                  <a:lnTo>
                    <a:pt x="231" y="17"/>
                  </a:lnTo>
                  <a:lnTo>
                    <a:pt x="265" y="17"/>
                  </a:lnTo>
                  <a:lnTo>
                    <a:pt x="274" y="21"/>
                  </a:lnTo>
                  <a:lnTo>
                    <a:pt x="309" y="14"/>
                  </a:lnTo>
                  <a:lnTo>
                    <a:pt x="332" y="19"/>
                  </a:lnTo>
                  <a:lnTo>
                    <a:pt x="347" y="20"/>
                  </a:lnTo>
                  <a:lnTo>
                    <a:pt x="367" y="24"/>
                  </a:lnTo>
                  <a:lnTo>
                    <a:pt x="345" y="17"/>
                  </a:lnTo>
                  <a:lnTo>
                    <a:pt x="350" y="12"/>
                  </a:lnTo>
                  <a:close/>
                </a:path>
              </a:pathLst>
            </a:custGeom>
            <a:solidFill>
              <a:schemeClr val="accent1"/>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79" name="Freeform 80">
              <a:extLst>
                <a:ext uri="{FF2B5EF4-FFF2-40B4-BE49-F238E27FC236}">
                  <a16:creationId xmlns:a16="http://schemas.microsoft.com/office/drawing/2014/main" id="{8BBAC330-036E-4BA0-B4D2-89F1827F5404}"/>
                </a:ext>
              </a:extLst>
            </p:cNvPr>
            <p:cNvSpPr>
              <a:spLocks/>
            </p:cNvSpPr>
            <p:nvPr/>
          </p:nvSpPr>
          <p:spPr bwMode="auto">
            <a:xfrm>
              <a:off x="2653641" y="2973146"/>
              <a:ext cx="88954" cy="103450"/>
            </a:xfrm>
            <a:custGeom>
              <a:avLst/>
              <a:gdLst>
                <a:gd name="T0" fmla="*/ 37 w 75"/>
                <a:gd name="T1" fmla="*/ 85 h 85"/>
                <a:gd name="T2" fmla="*/ 28 w 75"/>
                <a:gd name="T3" fmla="*/ 81 h 85"/>
                <a:gd name="T4" fmla="*/ 17 w 75"/>
                <a:gd name="T5" fmla="*/ 81 h 85"/>
                <a:gd name="T6" fmla="*/ 9 w 75"/>
                <a:gd name="T7" fmla="*/ 77 h 85"/>
                <a:gd name="T8" fmla="*/ 0 w 75"/>
                <a:gd name="T9" fmla="*/ 68 h 85"/>
                <a:gd name="T10" fmla="*/ 1 w 75"/>
                <a:gd name="T11" fmla="*/ 62 h 85"/>
                <a:gd name="T12" fmla="*/ 4 w 75"/>
                <a:gd name="T13" fmla="*/ 58 h 85"/>
                <a:gd name="T14" fmla="*/ 2 w 75"/>
                <a:gd name="T15" fmla="*/ 54 h 85"/>
                <a:gd name="T16" fmla="*/ 12 w 75"/>
                <a:gd name="T17" fmla="*/ 37 h 85"/>
                <a:gd name="T18" fmla="*/ 36 w 75"/>
                <a:gd name="T19" fmla="*/ 37 h 85"/>
                <a:gd name="T20" fmla="*/ 37 w 75"/>
                <a:gd name="T21" fmla="*/ 29 h 85"/>
                <a:gd name="T22" fmla="*/ 34 w 75"/>
                <a:gd name="T23" fmla="*/ 28 h 85"/>
                <a:gd name="T24" fmla="*/ 33 w 75"/>
                <a:gd name="T25" fmla="*/ 24 h 85"/>
                <a:gd name="T26" fmla="*/ 27 w 75"/>
                <a:gd name="T27" fmla="*/ 19 h 85"/>
                <a:gd name="T28" fmla="*/ 21 w 75"/>
                <a:gd name="T29" fmla="*/ 12 h 85"/>
                <a:gd name="T30" fmla="*/ 29 w 75"/>
                <a:gd name="T31" fmla="*/ 12 h 85"/>
                <a:gd name="T32" fmla="*/ 30 w 75"/>
                <a:gd name="T33" fmla="*/ 0 h 85"/>
                <a:gd name="T34" fmla="*/ 47 w 75"/>
                <a:gd name="T35" fmla="*/ 0 h 85"/>
                <a:gd name="T36" fmla="*/ 64 w 75"/>
                <a:gd name="T37" fmla="*/ 0 h 85"/>
                <a:gd name="T38" fmla="*/ 62 w 75"/>
                <a:gd name="T39" fmla="*/ 17 h 85"/>
                <a:gd name="T40" fmla="*/ 58 w 75"/>
                <a:gd name="T41" fmla="*/ 40 h 85"/>
                <a:gd name="T42" fmla="*/ 63 w 75"/>
                <a:gd name="T43" fmla="*/ 40 h 85"/>
                <a:gd name="T44" fmla="*/ 69 w 75"/>
                <a:gd name="T45" fmla="*/ 44 h 85"/>
                <a:gd name="T46" fmla="*/ 71 w 75"/>
                <a:gd name="T47" fmla="*/ 41 h 85"/>
                <a:gd name="T48" fmla="*/ 75 w 75"/>
                <a:gd name="T49" fmla="*/ 44 h 85"/>
                <a:gd name="T50" fmla="*/ 66 w 75"/>
                <a:gd name="T51" fmla="*/ 52 h 85"/>
                <a:gd name="T52" fmla="*/ 57 w 75"/>
                <a:gd name="T53" fmla="*/ 58 h 85"/>
                <a:gd name="T54" fmla="*/ 55 w 75"/>
                <a:gd name="T55" fmla="*/ 61 h 85"/>
                <a:gd name="T56" fmla="*/ 56 w 75"/>
                <a:gd name="T57" fmla="*/ 66 h 85"/>
                <a:gd name="T58" fmla="*/ 52 w 75"/>
                <a:gd name="T59" fmla="*/ 71 h 85"/>
                <a:gd name="T60" fmla="*/ 48 w 75"/>
                <a:gd name="T61" fmla="*/ 72 h 85"/>
                <a:gd name="T62" fmla="*/ 49 w 75"/>
                <a:gd name="T63" fmla="*/ 74 h 85"/>
                <a:gd name="T64" fmla="*/ 45 w 75"/>
                <a:gd name="T65" fmla="*/ 77 h 85"/>
                <a:gd name="T66" fmla="*/ 38 w 75"/>
                <a:gd name="T67" fmla="*/ 82 h 85"/>
                <a:gd name="T68" fmla="*/ 37 w 75"/>
                <a:gd name="T6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85">
                  <a:moveTo>
                    <a:pt x="37" y="85"/>
                  </a:moveTo>
                  <a:lnTo>
                    <a:pt x="28" y="81"/>
                  </a:lnTo>
                  <a:lnTo>
                    <a:pt x="17" y="81"/>
                  </a:lnTo>
                  <a:lnTo>
                    <a:pt x="9" y="77"/>
                  </a:lnTo>
                  <a:lnTo>
                    <a:pt x="0" y="68"/>
                  </a:lnTo>
                  <a:lnTo>
                    <a:pt x="1" y="62"/>
                  </a:lnTo>
                  <a:lnTo>
                    <a:pt x="4" y="58"/>
                  </a:lnTo>
                  <a:lnTo>
                    <a:pt x="2" y="54"/>
                  </a:lnTo>
                  <a:lnTo>
                    <a:pt x="12" y="37"/>
                  </a:lnTo>
                  <a:lnTo>
                    <a:pt x="36" y="37"/>
                  </a:lnTo>
                  <a:lnTo>
                    <a:pt x="37" y="29"/>
                  </a:lnTo>
                  <a:lnTo>
                    <a:pt x="34" y="28"/>
                  </a:lnTo>
                  <a:lnTo>
                    <a:pt x="33" y="24"/>
                  </a:lnTo>
                  <a:lnTo>
                    <a:pt x="27" y="19"/>
                  </a:lnTo>
                  <a:lnTo>
                    <a:pt x="21" y="12"/>
                  </a:lnTo>
                  <a:lnTo>
                    <a:pt x="29" y="12"/>
                  </a:lnTo>
                  <a:lnTo>
                    <a:pt x="30" y="0"/>
                  </a:lnTo>
                  <a:lnTo>
                    <a:pt x="47" y="0"/>
                  </a:lnTo>
                  <a:lnTo>
                    <a:pt x="64" y="0"/>
                  </a:lnTo>
                  <a:lnTo>
                    <a:pt x="62" y="17"/>
                  </a:lnTo>
                  <a:lnTo>
                    <a:pt x="58" y="40"/>
                  </a:lnTo>
                  <a:lnTo>
                    <a:pt x="63" y="40"/>
                  </a:lnTo>
                  <a:lnTo>
                    <a:pt x="69" y="44"/>
                  </a:lnTo>
                  <a:lnTo>
                    <a:pt x="71" y="41"/>
                  </a:lnTo>
                  <a:lnTo>
                    <a:pt x="75" y="44"/>
                  </a:lnTo>
                  <a:lnTo>
                    <a:pt x="66" y="52"/>
                  </a:lnTo>
                  <a:lnTo>
                    <a:pt x="57" y="58"/>
                  </a:lnTo>
                  <a:lnTo>
                    <a:pt x="55" y="61"/>
                  </a:lnTo>
                  <a:lnTo>
                    <a:pt x="56" y="66"/>
                  </a:lnTo>
                  <a:lnTo>
                    <a:pt x="52" y="71"/>
                  </a:lnTo>
                  <a:lnTo>
                    <a:pt x="48" y="72"/>
                  </a:lnTo>
                  <a:lnTo>
                    <a:pt x="49" y="74"/>
                  </a:lnTo>
                  <a:lnTo>
                    <a:pt x="45" y="77"/>
                  </a:lnTo>
                  <a:lnTo>
                    <a:pt x="38" y="82"/>
                  </a:lnTo>
                  <a:lnTo>
                    <a:pt x="37" y="85"/>
                  </a:lnTo>
                  <a:close/>
                </a:path>
              </a:pathLst>
            </a:custGeom>
            <a:solidFill>
              <a:srgbClr val="CA8D27"/>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80" name="Freeform 81">
              <a:extLst>
                <a:ext uri="{FF2B5EF4-FFF2-40B4-BE49-F238E27FC236}">
                  <a16:creationId xmlns:a16="http://schemas.microsoft.com/office/drawing/2014/main" id="{57C78521-8F0A-4206-851A-108407F095BB}"/>
                </a:ext>
              </a:extLst>
            </p:cNvPr>
            <p:cNvSpPr>
              <a:spLocks/>
            </p:cNvSpPr>
            <p:nvPr/>
          </p:nvSpPr>
          <p:spPr bwMode="auto">
            <a:xfrm>
              <a:off x="3309529" y="3212905"/>
              <a:ext cx="104373" cy="178908"/>
            </a:xfrm>
            <a:custGeom>
              <a:avLst/>
              <a:gdLst>
                <a:gd name="T0" fmla="*/ 32 w 88"/>
                <a:gd name="T1" fmla="*/ 0 h 147"/>
                <a:gd name="T2" fmla="*/ 43 w 88"/>
                <a:gd name="T3" fmla="*/ 7 h 147"/>
                <a:gd name="T4" fmla="*/ 54 w 88"/>
                <a:gd name="T5" fmla="*/ 21 h 147"/>
                <a:gd name="T6" fmla="*/ 54 w 88"/>
                <a:gd name="T7" fmla="*/ 32 h 147"/>
                <a:gd name="T8" fmla="*/ 61 w 88"/>
                <a:gd name="T9" fmla="*/ 32 h 147"/>
                <a:gd name="T10" fmla="*/ 71 w 88"/>
                <a:gd name="T11" fmla="*/ 42 h 147"/>
                <a:gd name="T12" fmla="*/ 78 w 88"/>
                <a:gd name="T13" fmla="*/ 49 h 147"/>
                <a:gd name="T14" fmla="*/ 74 w 88"/>
                <a:gd name="T15" fmla="*/ 68 h 147"/>
                <a:gd name="T16" fmla="*/ 63 w 88"/>
                <a:gd name="T17" fmla="*/ 73 h 147"/>
                <a:gd name="T18" fmla="*/ 64 w 88"/>
                <a:gd name="T19" fmla="*/ 78 h 147"/>
                <a:gd name="T20" fmla="*/ 61 w 88"/>
                <a:gd name="T21" fmla="*/ 89 h 147"/>
                <a:gd name="T22" fmla="*/ 68 w 88"/>
                <a:gd name="T23" fmla="*/ 104 h 147"/>
                <a:gd name="T24" fmla="*/ 74 w 88"/>
                <a:gd name="T25" fmla="*/ 104 h 147"/>
                <a:gd name="T26" fmla="*/ 77 w 88"/>
                <a:gd name="T27" fmla="*/ 116 h 147"/>
                <a:gd name="T28" fmla="*/ 88 w 88"/>
                <a:gd name="T29" fmla="*/ 134 h 147"/>
                <a:gd name="T30" fmla="*/ 83 w 88"/>
                <a:gd name="T31" fmla="*/ 135 h 147"/>
                <a:gd name="T32" fmla="*/ 73 w 88"/>
                <a:gd name="T33" fmla="*/ 133 h 147"/>
                <a:gd name="T34" fmla="*/ 67 w 88"/>
                <a:gd name="T35" fmla="*/ 138 h 147"/>
                <a:gd name="T36" fmla="*/ 59 w 88"/>
                <a:gd name="T37" fmla="*/ 142 h 147"/>
                <a:gd name="T38" fmla="*/ 53 w 88"/>
                <a:gd name="T39" fmla="*/ 143 h 147"/>
                <a:gd name="T40" fmla="*/ 51 w 88"/>
                <a:gd name="T41" fmla="*/ 147 h 147"/>
                <a:gd name="T42" fmla="*/ 42 w 88"/>
                <a:gd name="T43" fmla="*/ 146 h 147"/>
                <a:gd name="T44" fmla="*/ 31 w 88"/>
                <a:gd name="T45" fmla="*/ 136 h 147"/>
                <a:gd name="T46" fmla="*/ 29 w 88"/>
                <a:gd name="T47" fmla="*/ 127 h 147"/>
                <a:gd name="T48" fmla="*/ 25 w 88"/>
                <a:gd name="T49" fmla="*/ 116 h 147"/>
                <a:gd name="T50" fmla="*/ 28 w 88"/>
                <a:gd name="T51" fmla="*/ 98 h 147"/>
                <a:gd name="T52" fmla="*/ 33 w 88"/>
                <a:gd name="T53" fmla="*/ 91 h 147"/>
                <a:gd name="T54" fmla="*/ 29 w 88"/>
                <a:gd name="T55" fmla="*/ 82 h 147"/>
                <a:gd name="T56" fmla="*/ 23 w 88"/>
                <a:gd name="T57" fmla="*/ 78 h 147"/>
                <a:gd name="T58" fmla="*/ 25 w 88"/>
                <a:gd name="T59" fmla="*/ 69 h 147"/>
                <a:gd name="T60" fmla="*/ 21 w 88"/>
                <a:gd name="T61" fmla="*/ 64 h 147"/>
                <a:gd name="T62" fmla="*/ 12 w 88"/>
                <a:gd name="T63" fmla="*/ 65 h 147"/>
                <a:gd name="T64" fmla="*/ 0 w 88"/>
                <a:gd name="T65" fmla="*/ 50 h 147"/>
                <a:gd name="T66" fmla="*/ 5 w 88"/>
                <a:gd name="T67" fmla="*/ 44 h 147"/>
                <a:gd name="T68" fmla="*/ 5 w 88"/>
                <a:gd name="T69" fmla="*/ 34 h 147"/>
                <a:gd name="T70" fmla="*/ 16 w 88"/>
                <a:gd name="T71" fmla="*/ 31 h 147"/>
                <a:gd name="T72" fmla="*/ 21 w 88"/>
                <a:gd name="T73" fmla="*/ 27 h 147"/>
                <a:gd name="T74" fmla="*/ 15 w 88"/>
                <a:gd name="T75" fmla="*/ 19 h 147"/>
                <a:gd name="T76" fmla="*/ 17 w 88"/>
                <a:gd name="T77" fmla="*/ 12 h 147"/>
                <a:gd name="T78" fmla="*/ 32 w 88"/>
                <a:gd name="T7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8" h="147">
                  <a:moveTo>
                    <a:pt x="32" y="0"/>
                  </a:moveTo>
                  <a:lnTo>
                    <a:pt x="43" y="7"/>
                  </a:lnTo>
                  <a:lnTo>
                    <a:pt x="54" y="21"/>
                  </a:lnTo>
                  <a:lnTo>
                    <a:pt x="54" y="32"/>
                  </a:lnTo>
                  <a:lnTo>
                    <a:pt x="61" y="32"/>
                  </a:lnTo>
                  <a:lnTo>
                    <a:pt x="71" y="42"/>
                  </a:lnTo>
                  <a:lnTo>
                    <a:pt x="78" y="49"/>
                  </a:lnTo>
                  <a:lnTo>
                    <a:pt x="74" y="68"/>
                  </a:lnTo>
                  <a:lnTo>
                    <a:pt x="63" y="73"/>
                  </a:lnTo>
                  <a:lnTo>
                    <a:pt x="64" y="78"/>
                  </a:lnTo>
                  <a:lnTo>
                    <a:pt x="61" y="89"/>
                  </a:lnTo>
                  <a:lnTo>
                    <a:pt x="68" y="104"/>
                  </a:lnTo>
                  <a:lnTo>
                    <a:pt x="74" y="104"/>
                  </a:lnTo>
                  <a:lnTo>
                    <a:pt x="77" y="116"/>
                  </a:lnTo>
                  <a:lnTo>
                    <a:pt x="88" y="134"/>
                  </a:lnTo>
                  <a:lnTo>
                    <a:pt x="83" y="135"/>
                  </a:lnTo>
                  <a:lnTo>
                    <a:pt x="73" y="133"/>
                  </a:lnTo>
                  <a:lnTo>
                    <a:pt x="67" y="138"/>
                  </a:lnTo>
                  <a:lnTo>
                    <a:pt x="59" y="142"/>
                  </a:lnTo>
                  <a:lnTo>
                    <a:pt x="53" y="143"/>
                  </a:lnTo>
                  <a:lnTo>
                    <a:pt x="51" y="147"/>
                  </a:lnTo>
                  <a:lnTo>
                    <a:pt x="42" y="146"/>
                  </a:lnTo>
                  <a:lnTo>
                    <a:pt x="31" y="136"/>
                  </a:lnTo>
                  <a:lnTo>
                    <a:pt x="29" y="127"/>
                  </a:lnTo>
                  <a:lnTo>
                    <a:pt x="25" y="116"/>
                  </a:lnTo>
                  <a:lnTo>
                    <a:pt x="28" y="98"/>
                  </a:lnTo>
                  <a:lnTo>
                    <a:pt x="33" y="91"/>
                  </a:lnTo>
                  <a:lnTo>
                    <a:pt x="29" y="82"/>
                  </a:lnTo>
                  <a:lnTo>
                    <a:pt x="23" y="78"/>
                  </a:lnTo>
                  <a:lnTo>
                    <a:pt x="25" y="69"/>
                  </a:lnTo>
                  <a:lnTo>
                    <a:pt x="21" y="64"/>
                  </a:lnTo>
                  <a:lnTo>
                    <a:pt x="12" y="65"/>
                  </a:lnTo>
                  <a:lnTo>
                    <a:pt x="0" y="50"/>
                  </a:lnTo>
                  <a:lnTo>
                    <a:pt x="5" y="44"/>
                  </a:lnTo>
                  <a:lnTo>
                    <a:pt x="5" y="34"/>
                  </a:lnTo>
                  <a:lnTo>
                    <a:pt x="16" y="31"/>
                  </a:lnTo>
                  <a:lnTo>
                    <a:pt x="21" y="27"/>
                  </a:lnTo>
                  <a:lnTo>
                    <a:pt x="15" y="19"/>
                  </a:lnTo>
                  <a:lnTo>
                    <a:pt x="17" y="12"/>
                  </a:lnTo>
                  <a:lnTo>
                    <a:pt x="32" y="0"/>
                  </a:lnTo>
                  <a:close/>
                </a:path>
              </a:pathLst>
            </a:custGeom>
            <a:solidFill>
              <a:srgbClr val="083E7A"/>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81" name="Freeform 82">
              <a:extLst>
                <a:ext uri="{FF2B5EF4-FFF2-40B4-BE49-F238E27FC236}">
                  <a16:creationId xmlns:a16="http://schemas.microsoft.com/office/drawing/2014/main" id="{030E7A6F-3EF1-4FAF-8C28-8CC86B757B83}"/>
                </a:ext>
              </a:extLst>
            </p:cNvPr>
            <p:cNvSpPr>
              <a:spLocks/>
            </p:cNvSpPr>
            <p:nvPr/>
          </p:nvSpPr>
          <p:spPr bwMode="auto">
            <a:xfrm>
              <a:off x="2715316" y="3019394"/>
              <a:ext cx="135210" cy="76675"/>
            </a:xfrm>
            <a:custGeom>
              <a:avLst/>
              <a:gdLst>
                <a:gd name="T0" fmla="*/ 34 w 114"/>
                <a:gd name="T1" fmla="*/ 63 h 63"/>
                <a:gd name="T2" fmla="*/ 32 w 114"/>
                <a:gd name="T3" fmla="*/ 56 h 63"/>
                <a:gd name="T4" fmla="*/ 27 w 114"/>
                <a:gd name="T5" fmla="*/ 54 h 63"/>
                <a:gd name="T6" fmla="*/ 29 w 114"/>
                <a:gd name="T7" fmla="*/ 46 h 63"/>
                <a:gd name="T8" fmla="*/ 26 w 114"/>
                <a:gd name="T9" fmla="*/ 44 h 63"/>
                <a:gd name="T10" fmla="*/ 23 w 114"/>
                <a:gd name="T11" fmla="*/ 42 h 63"/>
                <a:gd name="T12" fmla="*/ 14 w 114"/>
                <a:gd name="T13" fmla="*/ 45 h 63"/>
                <a:gd name="T14" fmla="*/ 14 w 114"/>
                <a:gd name="T15" fmla="*/ 42 h 63"/>
                <a:gd name="T16" fmla="*/ 9 w 114"/>
                <a:gd name="T17" fmla="*/ 39 h 63"/>
                <a:gd name="T18" fmla="*/ 5 w 114"/>
                <a:gd name="T19" fmla="*/ 34 h 63"/>
                <a:gd name="T20" fmla="*/ 0 w 114"/>
                <a:gd name="T21" fmla="*/ 33 h 63"/>
                <a:gd name="T22" fmla="*/ 4 w 114"/>
                <a:gd name="T23" fmla="*/ 28 h 63"/>
                <a:gd name="T24" fmla="*/ 3 w 114"/>
                <a:gd name="T25" fmla="*/ 23 h 63"/>
                <a:gd name="T26" fmla="*/ 5 w 114"/>
                <a:gd name="T27" fmla="*/ 19 h 63"/>
                <a:gd name="T28" fmla="*/ 14 w 114"/>
                <a:gd name="T29" fmla="*/ 14 h 63"/>
                <a:gd name="T30" fmla="*/ 23 w 114"/>
                <a:gd name="T31" fmla="*/ 6 h 63"/>
                <a:gd name="T32" fmla="*/ 25 w 114"/>
                <a:gd name="T33" fmla="*/ 7 h 63"/>
                <a:gd name="T34" fmla="*/ 30 w 114"/>
                <a:gd name="T35" fmla="*/ 3 h 63"/>
                <a:gd name="T36" fmla="*/ 35 w 114"/>
                <a:gd name="T37" fmla="*/ 2 h 63"/>
                <a:gd name="T38" fmla="*/ 36 w 114"/>
                <a:gd name="T39" fmla="*/ 4 h 63"/>
                <a:gd name="T40" fmla="*/ 39 w 114"/>
                <a:gd name="T41" fmla="*/ 3 h 63"/>
                <a:gd name="T42" fmla="*/ 48 w 114"/>
                <a:gd name="T43" fmla="*/ 5 h 63"/>
                <a:gd name="T44" fmla="*/ 56 w 114"/>
                <a:gd name="T45" fmla="*/ 4 h 63"/>
                <a:gd name="T46" fmla="*/ 62 w 114"/>
                <a:gd name="T47" fmla="*/ 2 h 63"/>
                <a:gd name="T48" fmla="*/ 65 w 114"/>
                <a:gd name="T49" fmla="*/ 0 h 63"/>
                <a:gd name="T50" fmla="*/ 70 w 114"/>
                <a:gd name="T51" fmla="*/ 1 h 63"/>
                <a:gd name="T52" fmla="*/ 74 w 114"/>
                <a:gd name="T53" fmla="*/ 2 h 63"/>
                <a:gd name="T54" fmla="*/ 79 w 114"/>
                <a:gd name="T55" fmla="*/ 2 h 63"/>
                <a:gd name="T56" fmla="*/ 83 w 114"/>
                <a:gd name="T57" fmla="*/ 0 h 63"/>
                <a:gd name="T58" fmla="*/ 91 w 114"/>
                <a:gd name="T59" fmla="*/ 3 h 63"/>
                <a:gd name="T60" fmla="*/ 94 w 114"/>
                <a:gd name="T61" fmla="*/ 3 h 63"/>
                <a:gd name="T62" fmla="*/ 99 w 114"/>
                <a:gd name="T63" fmla="*/ 7 h 63"/>
                <a:gd name="T64" fmla="*/ 104 w 114"/>
                <a:gd name="T65" fmla="*/ 12 h 63"/>
                <a:gd name="T66" fmla="*/ 110 w 114"/>
                <a:gd name="T67" fmla="*/ 15 h 63"/>
                <a:gd name="T68" fmla="*/ 114 w 114"/>
                <a:gd name="T69" fmla="*/ 21 h 63"/>
                <a:gd name="T70" fmla="*/ 108 w 114"/>
                <a:gd name="T71" fmla="*/ 20 h 63"/>
                <a:gd name="T72" fmla="*/ 105 w 114"/>
                <a:gd name="T73" fmla="*/ 23 h 63"/>
                <a:gd name="T74" fmla="*/ 99 w 114"/>
                <a:gd name="T75" fmla="*/ 26 h 63"/>
                <a:gd name="T76" fmla="*/ 94 w 114"/>
                <a:gd name="T77" fmla="*/ 26 h 63"/>
                <a:gd name="T78" fmla="*/ 90 w 114"/>
                <a:gd name="T79" fmla="*/ 29 h 63"/>
                <a:gd name="T80" fmla="*/ 86 w 114"/>
                <a:gd name="T81" fmla="*/ 28 h 63"/>
                <a:gd name="T82" fmla="*/ 84 w 114"/>
                <a:gd name="T83" fmla="*/ 25 h 63"/>
                <a:gd name="T84" fmla="*/ 82 w 114"/>
                <a:gd name="T85" fmla="*/ 25 h 63"/>
                <a:gd name="T86" fmla="*/ 79 w 114"/>
                <a:gd name="T87" fmla="*/ 30 h 63"/>
                <a:gd name="T88" fmla="*/ 77 w 114"/>
                <a:gd name="T89" fmla="*/ 30 h 63"/>
                <a:gd name="T90" fmla="*/ 76 w 114"/>
                <a:gd name="T91" fmla="*/ 34 h 63"/>
                <a:gd name="T92" fmla="*/ 69 w 114"/>
                <a:gd name="T93" fmla="*/ 40 h 63"/>
                <a:gd name="T94" fmla="*/ 66 w 114"/>
                <a:gd name="T95" fmla="*/ 42 h 63"/>
                <a:gd name="T96" fmla="*/ 64 w 114"/>
                <a:gd name="T97" fmla="*/ 45 h 63"/>
                <a:gd name="T98" fmla="*/ 59 w 114"/>
                <a:gd name="T99" fmla="*/ 41 h 63"/>
                <a:gd name="T100" fmla="*/ 54 w 114"/>
                <a:gd name="T101" fmla="*/ 46 h 63"/>
                <a:gd name="T102" fmla="*/ 51 w 114"/>
                <a:gd name="T103" fmla="*/ 46 h 63"/>
                <a:gd name="T104" fmla="*/ 46 w 114"/>
                <a:gd name="T105" fmla="*/ 47 h 63"/>
                <a:gd name="T106" fmla="*/ 46 w 114"/>
                <a:gd name="T107" fmla="*/ 57 h 63"/>
                <a:gd name="T108" fmla="*/ 43 w 114"/>
                <a:gd name="T109" fmla="*/ 57 h 63"/>
                <a:gd name="T110" fmla="*/ 40 w 114"/>
                <a:gd name="T111" fmla="*/ 62 h 63"/>
                <a:gd name="T112" fmla="*/ 34 w 114"/>
                <a:gd name="T11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4" h="63">
                  <a:moveTo>
                    <a:pt x="34" y="63"/>
                  </a:moveTo>
                  <a:lnTo>
                    <a:pt x="32" y="56"/>
                  </a:lnTo>
                  <a:lnTo>
                    <a:pt x="27" y="54"/>
                  </a:lnTo>
                  <a:lnTo>
                    <a:pt x="29" y="46"/>
                  </a:lnTo>
                  <a:lnTo>
                    <a:pt x="26" y="44"/>
                  </a:lnTo>
                  <a:lnTo>
                    <a:pt x="23" y="42"/>
                  </a:lnTo>
                  <a:lnTo>
                    <a:pt x="14" y="45"/>
                  </a:lnTo>
                  <a:lnTo>
                    <a:pt x="14" y="42"/>
                  </a:lnTo>
                  <a:lnTo>
                    <a:pt x="9" y="39"/>
                  </a:lnTo>
                  <a:lnTo>
                    <a:pt x="5" y="34"/>
                  </a:lnTo>
                  <a:lnTo>
                    <a:pt x="0" y="33"/>
                  </a:lnTo>
                  <a:lnTo>
                    <a:pt x="4" y="28"/>
                  </a:lnTo>
                  <a:lnTo>
                    <a:pt x="3" y="23"/>
                  </a:lnTo>
                  <a:lnTo>
                    <a:pt x="5" y="19"/>
                  </a:lnTo>
                  <a:lnTo>
                    <a:pt x="14" y="14"/>
                  </a:lnTo>
                  <a:lnTo>
                    <a:pt x="23" y="6"/>
                  </a:lnTo>
                  <a:lnTo>
                    <a:pt x="25" y="7"/>
                  </a:lnTo>
                  <a:lnTo>
                    <a:pt x="30" y="3"/>
                  </a:lnTo>
                  <a:lnTo>
                    <a:pt x="35" y="2"/>
                  </a:lnTo>
                  <a:lnTo>
                    <a:pt x="36" y="4"/>
                  </a:lnTo>
                  <a:lnTo>
                    <a:pt x="39" y="3"/>
                  </a:lnTo>
                  <a:lnTo>
                    <a:pt x="48" y="5"/>
                  </a:lnTo>
                  <a:lnTo>
                    <a:pt x="56" y="4"/>
                  </a:lnTo>
                  <a:lnTo>
                    <a:pt x="62" y="2"/>
                  </a:lnTo>
                  <a:lnTo>
                    <a:pt x="65" y="0"/>
                  </a:lnTo>
                  <a:lnTo>
                    <a:pt x="70" y="1"/>
                  </a:lnTo>
                  <a:lnTo>
                    <a:pt x="74" y="2"/>
                  </a:lnTo>
                  <a:lnTo>
                    <a:pt x="79" y="2"/>
                  </a:lnTo>
                  <a:lnTo>
                    <a:pt x="83" y="0"/>
                  </a:lnTo>
                  <a:lnTo>
                    <a:pt x="91" y="3"/>
                  </a:lnTo>
                  <a:lnTo>
                    <a:pt x="94" y="3"/>
                  </a:lnTo>
                  <a:lnTo>
                    <a:pt x="99" y="7"/>
                  </a:lnTo>
                  <a:lnTo>
                    <a:pt x="104" y="12"/>
                  </a:lnTo>
                  <a:lnTo>
                    <a:pt x="110" y="15"/>
                  </a:lnTo>
                  <a:lnTo>
                    <a:pt x="114" y="21"/>
                  </a:lnTo>
                  <a:lnTo>
                    <a:pt x="108" y="20"/>
                  </a:lnTo>
                  <a:lnTo>
                    <a:pt x="105" y="23"/>
                  </a:lnTo>
                  <a:lnTo>
                    <a:pt x="99" y="26"/>
                  </a:lnTo>
                  <a:lnTo>
                    <a:pt x="94" y="26"/>
                  </a:lnTo>
                  <a:lnTo>
                    <a:pt x="90" y="29"/>
                  </a:lnTo>
                  <a:lnTo>
                    <a:pt x="86" y="28"/>
                  </a:lnTo>
                  <a:lnTo>
                    <a:pt x="84" y="25"/>
                  </a:lnTo>
                  <a:lnTo>
                    <a:pt x="82" y="25"/>
                  </a:lnTo>
                  <a:lnTo>
                    <a:pt x="79" y="30"/>
                  </a:lnTo>
                  <a:lnTo>
                    <a:pt x="77" y="30"/>
                  </a:lnTo>
                  <a:lnTo>
                    <a:pt x="76" y="34"/>
                  </a:lnTo>
                  <a:lnTo>
                    <a:pt x="69" y="40"/>
                  </a:lnTo>
                  <a:lnTo>
                    <a:pt x="66" y="42"/>
                  </a:lnTo>
                  <a:lnTo>
                    <a:pt x="64" y="45"/>
                  </a:lnTo>
                  <a:lnTo>
                    <a:pt x="59" y="41"/>
                  </a:lnTo>
                  <a:lnTo>
                    <a:pt x="54" y="46"/>
                  </a:lnTo>
                  <a:lnTo>
                    <a:pt x="51" y="46"/>
                  </a:lnTo>
                  <a:lnTo>
                    <a:pt x="46" y="47"/>
                  </a:lnTo>
                  <a:lnTo>
                    <a:pt x="46" y="57"/>
                  </a:lnTo>
                  <a:lnTo>
                    <a:pt x="43" y="57"/>
                  </a:lnTo>
                  <a:lnTo>
                    <a:pt x="40" y="62"/>
                  </a:lnTo>
                  <a:lnTo>
                    <a:pt x="34" y="63"/>
                  </a:lnTo>
                  <a:close/>
                </a:path>
              </a:pathLst>
            </a:custGeom>
            <a:solidFill>
              <a:srgbClr val="CA8D27"/>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82" name="Freeform 83">
              <a:extLst>
                <a:ext uri="{FF2B5EF4-FFF2-40B4-BE49-F238E27FC236}">
                  <a16:creationId xmlns:a16="http://schemas.microsoft.com/office/drawing/2014/main" id="{54EE58AE-B577-49DA-8D5C-5FEB18DADCED}"/>
                </a:ext>
              </a:extLst>
            </p:cNvPr>
            <p:cNvSpPr>
              <a:spLocks/>
            </p:cNvSpPr>
            <p:nvPr/>
          </p:nvSpPr>
          <p:spPr bwMode="auto">
            <a:xfrm>
              <a:off x="4911889" y="2251434"/>
              <a:ext cx="111488" cy="99798"/>
            </a:xfrm>
            <a:custGeom>
              <a:avLst/>
              <a:gdLst>
                <a:gd name="T0" fmla="*/ 343 w 386"/>
                <a:gd name="T1" fmla="*/ 50 h 337"/>
                <a:gd name="T2" fmla="*/ 363 w 386"/>
                <a:gd name="T3" fmla="*/ 82 h 337"/>
                <a:gd name="T4" fmla="*/ 386 w 386"/>
                <a:gd name="T5" fmla="*/ 106 h 337"/>
                <a:gd name="T6" fmla="*/ 363 w 386"/>
                <a:gd name="T7" fmla="*/ 137 h 337"/>
                <a:gd name="T8" fmla="*/ 331 w 386"/>
                <a:gd name="T9" fmla="*/ 119 h 337"/>
                <a:gd name="T10" fmla="*/ 284 w 386"/>
                <a:gd name="T11" fmla="*/ 120 h 337"/>
                <a:gd name="T12" fmla="*/ 225 w 386"/>
                <a:gd name="T13" fmla="*/ 106 h 337"/>
                <a:gd name="T14" fmla="*/ 194 w 386"/>
                <a:gd name="T15" fmla="*/ 108 h 337"/>
                <a:gd name="T16" fmla="*/ 181 w 386"/>
                <a:gd name="T17" fmla="*/ 125 h 337"/>
                <a:gd name="T18" fmla="*/ 155 w 386"/>
                <a:gd name="T19" fmla="*/ 106 h 337"/>
                <a:gd name="T20" fmla="*/ 144 w 386"/>
                <a:gd name="T21" fmla="*/ 141 h 337"/>
                <a:gd name="T22" fmla="*/ 180 w 386"/>
                <a:gd name="T23" fmla="*/ 180 h 337"/>
                <a:gd name="T24" fmla="*/ 196 w 386"/>
                <a:gd name="T25" fmla="*/ 206 h 337"/>
                <a:gd name="T26" fmla="*/ 230 w 386"/>
                <a:gd name="T27" fmla="*/ 237 h 337"/>
                <a:gd name="T28" fmla="*/ 257 w 386"/>
                <a:gd name="T29" fmla="*/ 256 h 337"/>
                <a:gd name="T30" fmla="*/ 286 w 386"/>
                <a:gd name="T31" fmla="*/ 291 h 337"/>
                <a:gd name="T32" fmla="*/ 349 w 386"/>
                <a:gd name="T33" fmla="*/ 323 h 337"/>
                <a:gd name="T34" fmla="*/ 342 w 386"/>
                <a:gd name="T35" fmla="*/ 337 h 337"/>
                <a:gd name="T36" fmla="*/ 276 w 386"/>
                <a:gd name="T37" fmla="*/ 306 h 337"/>
                <a:gd name="T38" fmla="*/ 234 w 386"/>
                <a:gd name="T39" fmla="*/ 276 h 337"/>
                <a:gd name="T40" fmla="*/ 170 w 386"/>
                <a:gd name="T41" fmla="*/ 251 h 337"/>
                <a:gd name="T42" fmla="*/ 108 w 386"/>
                <a:gd name="T43" fmla="*/ 189 h 337"/>
                <a:gd name="T44" fmla="*/ 121 w 386"/>
                <a:gd name="T45" fmla="*/ 183 h 337"/>
                <a:gd name="T46" fmla="*/ 88 w 386"/>
                <a:gd name="T47" fmla="*/ 148 h 337"/>
                <a:gd name="T48" fmla="*/ 85 w 386"/>
                <a:gd name="T49" fmla="*/ 119 h 337"/>
                <a:gd name="T50" fmla="*/ 40 w 386"/>
                <a:gd name="T51" fmla="*/ 106 h 337"/>
                <a:gd name="T52" fmla="*/ 22 w 386"/>
                <a:gd name="T53" fmla="*/ 142 h 337"/>
                <a:gd name="T54" fmla="*/ 0 w 386"/>
                <a:gd name="T55" fmla="*/ 114 h 337"/>
                <a:gd name="T56" fmla="*/ 0 w 386"/>
                <a:gd name="T57" fmla="*/ 85 h 337"/>
                <a:gd name="T58" fmla="*/ 2 w 386"/>
                <a:gd name="T59" fmla="*/ 84 h 337"/>
                <a:gd name="T60" fmla="*/ 49 w 386"/>
                <a:gd name="T61" fmla="*/ 87 h 337"/>
                <a:gd name="T62" fmla="*/ 61 w 386"/>
                <a:gd name="T63" fmla="*/ 72 h 337"/>
                <a:gd name="T64" fmla="*/ 85 w 386"/>
                <a:gd name="T65" fmla="*/ 86 h 337"/>
                <a:gd name="T66" fmla="*/ 111 w 386"/>
                <a:gd name="T67" fmla="*/ 88 h 337"/>
                <a:gd name="T68" fmla="*/ 109 w 386"/>
                <a:gd name="T69" fmla="*/ 64 h 337"/>
                <a:gd name="T70" fmla="*/ 132 w 386"/>
                <a:gd name="T71" fmla="*/ 56 h 337"/>
                <a:gd name="T72" fmla="*/ 136 w 386"/>
                <a:gd name="T73" fmla="*/ 22 h 337"/>
                <a:gd name="T74" fmla="*/ 187 w 386"/>
                <a:gd name="T75" fmla="*/ 0 h 337"/>
                <a:gd name="T76" fmla="*/ 210 w 386"/>
                <a:gd name="T77" fmla="*/ 10 h 337"/>
                <a:gd name="T78" fmla="*/ 263 w 386"/>
                <a:gd name="T79" fmla="*/ 46 h 337"/>
                <a:gd name="T80" fmla="*/ 320 w 386"/>
                <a:gd name="T81" fmla="*/ 62 h 337"/>
                <a:gd name="T82" fmla="*/ 344 w 386"/>
                <a:gd name="T83" fmla="*/ 5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6" h="337">
                  <a:moveTo>
                    <a:pt x="343" y="50"/>
                  </a:moveTo>
                  <a:lnTo>
                    <a:pt x="363" y="82"/>
                  </a:lnTo>
                  <a:lnTo>
                    <a:pt x="386" y="106"/>
                  </a:lnTo>
                  <a:lnTo>
                    <a:pt x="363" y="137"/>
                  </a:lnTo>
                  <a:lnTo>
                    <a:pt x="331" y="119"/>
                  </a:lnTo>
                  <a:lnTo>
                    <a:pt x="284" y="120"/>
                  </a:lnTo>
                  <a:lnTo>
                    <a:pt x="225" y="106"/>
                  </a:lnTo>
                  <a:lnTo>
                    <a:pt x="194" y="108"/>
                  </a:lnTo>
                  <a:lnTo>
                    <a:pt x="181" y="125"/>
                  </a:lnTo>
                  <a:lnTo>
                    <a:pt x="155" y="106"/>
                  </a:lnTo>
                  <a:lnTo>
                    <a:pt x="144" y="141"/>
                  </a:lnTo>
                  <a:lnTo>
                    <a:pt x="180" y="180"/>
                  </a:lnTo>
                  <a:lnTo>
                    <a:pt x="196" y="206"/>
                  </a:lnTo>
                  <a:lnTo>
                    <a:pt x="230" y="237"/>
                  </a:lnTo>
                  <a:lnTo>
                    <a:pt x="257" y="256"/>
                  </a:lnTo>
                  <a:lnTo>
                    <a:pt x="286" y="291"/>
                  </a:lnTo>
                  <a:lnTo>
                    <a:pt x="349" y="323"/>
                  </a:lnTo>
                  <a:lnTo>
                    <a:pt x="342" y="337"/>
                  </a:lnTo>
                  <a:lnTo>
                    <a:pt x="276" y="306"/>
                  </a:lnTo>
                  <a:lnTo>
                    <a:pt x="234" y="276"/>
                  </a:lnTo>
                  <a:lnTo>
                    <a:pt x="170" y="251"/>
                  </a:lnTo>
                  <a:lnTo>
                    <a:pt x="108" y="189"/>
                  </a:lnTo>
                  <a:lnTo>
                    <a:pt x="121" y="183"/>
                  </a:lnTo>
                  <a:lnTo>
                    <a:pt x="88" y="148"/>
                  </a:lnTo>
                  <a:lnTo>
                    <a:pt x="85" y="119"/>
                  </a:lnTo>
                  <a:lnTo>
                    <a:pt x="40" y="106"/>
                  </a:lnTo>
                  <a:lnTo>
                    <a:pt x="22" y="142"/>
                  </a:lnTo>
                  <a:lnTo>
                    <a:pt x="0" y="114"/>
                  </a:lnTo>
                  <a:lnTo>
                    <a:pt x="0" y="85"/>
                  </a:lnTo>
                  <a:lnTo>
                    <a:pt x="2" y="84"/>
                  </a:lnTo>
                  <a:lnTo>
                    <a:pt x="49" y="87"/>
                  </a:lnTo>
                  <a:lnTo>
                    <a:pt x="61" y="72"/>
                  </a:lnTo>
                  <a:lnTo>
                    <a:pt x="85" y="86"/>
                  </a:lnTo>
                  <a:lnTo>
                    <a:pt x="111" y="88"/>
                  </a:lnTo>
                  <a:lnTo>
                    <a:pt x="109" y="64"/>
                  </a:lnTo>
                  <a:lnTo>
                    <a:pt x="132" y="56"/>
                  </a:lnTo>
                  <a:lnTo>
                    <a:pt x="136" y="22"/>
                  </a:lnTo>
                  <a:lnTo>
                    <a:pt x="187" y="0"/>
                  </a:lnTo>
                  <a:lnTo>
                    <a:pt x="210" y="10"/>
                  </a:lnTo>
                  <a:lnTo>
                    <a:pt x="263" y="46"/>
                  </a:lnTo>
                  <a:lnTo>
                    <a:pt x="320" y="62"/>
                  </a:lnTo>
                  <a:lnTo>
                    <a:pt x="344" y="50"/>
                  </a:lnTo>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83" name="Freeform 84">
              <a:extLst>
                <a:ext uri="{FF2B5EF4-FFF2-40B4-BE49-F238E27FC236}">
                  <a16:creationId xmlns:a16="http://schemas.microsoft.com/office/drawing/2014/main" id="{23AED4A7-3DB4-4FE7-B0A0-30669F2CA442}"/>
                </a:ext>
              </a:extLst>
            </p:cNvPr>
            <p:cNvSpPr>
              <a:spLocks/>
            </p:cNvSpPr>
            <p:nvPr/>
          </p:nvSpPr>
          <p:spPr bwMode="auto">
            <a:xfrm>
              <a:off x="3046225" y="2920812"/>
              <a:ext cx="64047" cy="47465"/>
            </a:xfrm>
            <a:custGeom>
              <a:avLst/>
              <a:gdLst>
                <a:gd name="T0" fmla="*/ 27 w 54"/>
                <a:gd name="T1" fmla="*/ 0 h 39"/>
                <a:gd name="T2" fmla="*/ 38 w 54"/>
                <a:gd name="T3" fmla="*/ 0 h 39"/>
                <a:gd name="T4" fmla="*/ 53 w 54"/>
                <a:gd name="T5" fmla="*/ 4 h 39"/>
                <a:gd name="T6" fmla="*/ 54 w 54"/>
                <a:gd name="T7" fmla="*/ 15 h 39"/>
                <a:gd name="T8" fmla="*/ 51 w 54"/>
                <a:gd name="T9" fmla="*/ 23 h 39"/>
                <a:gd name="T10" fmla="*/ 46 w 54"/>
                <a:gd name="T11" fmla="*/ 27 h 39"/>
                <a:gd name="T12" fmla="*/ 50 w 54"/>
                <a:gd name="T13" fmla="*/ 33 h 39"/>
                <a:gd name="T14" fmla="*/ 49 w 54"/>
                <a:gd name="T15" fmla="*/ 39 h 39"/>
                <a:gd name="T16" fmla="*/ 38 w 54"/>
                <a:gd name="T17" fmla="*/ 35 h 39"/>
                <a:gd name="T18" fmla="*/ 29 w 54"/>
                <a:gd name="T19" fmla="*/ 36 h 39"/>
                <a:gd name="T20" fmla="*/ 18 w 54"/>
                <a:gd name="T21" fmla="*/ 35 h 39"/>
                <a:gd name="T22" fmla="*/ 9 w 54"/>
                <a:gd name="T23" fmla="*/ 39 h 39"/>
                <a:gd name="T24" fmla="*/ 0 w 54"/>
                <a:gd name="T25" fmla="*/ 32 h 39"/>
                <a:gd name="T26" fmla="*/ 3 w 54"/>
                <a:gd name="T27" fmla="*/ 26 h 39"/>
                <a:gd name="T28" fmla="*/ 19 w 54"/>
                <a:gd name="T29" fmla="*/ 29 h 39"/>
                <a:gd name="T30" fmla="*/ 33 w 54"/>
                <a:gd name="T31" fmla="*/ 30 h 39"/>
                <a:gd name="T32" fmla="*/ 39 w 54"/>
                <a:gd name="T33" fmla="*/ 26 h 39"/>
                <a:gd name="T34" fmla="*/ 32 w 54"/>
                <a:gd name="T35" fmla="*/ 17 h 39"/>
                <a:gd name="T36" fmla="*/ 33 w 54"/>
                <a:gd name="T37" fmla="*/ 9 h 39"/>
                <a:gd name="T38" fmla="*/ 22 w 54"/>
                <a:gd name="T39" fmla="*/ 5 h 39"/>
                <a:gd name="T40" fmla="*/ 27 w 54"/>
                <a:gd name="T4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39">
                  <a:moveTo>
                    <a:pt x="27" y="0"/>
                  </a:moveTo>
                  <a:lnTo>
                    <a:pt x="38" y="0"/>
                  </a:lnTo>
                  <a:lnTo>
                    <a:pt x="53" y="4"/>
                  </a:lnTo>
                  <a:lnTo>
                    <a:pt x="54" y="15"/>
                  </a:lnTo>
                  <a:lnTo>
                    <a:pt x="51" y="23"/>
                  </a:lnTo>
                  <a:lnTo>
                    <a:pt x="46" y="27"/>
                  </a:lnTo>
                  <a:lnTo>
                    <a:pt x="50" y="33"/>
                  </a:lnTo>
                  <a:lnTo>
                    <a:pt x="49" y="39"/>
                  </a:lnTo>
                  <a:lnTo>
                    <a:pt x="38" y="35"/>
                  </a:lnTo>
                  <a:lnTo>
                    <a:pt x="29" y="36"/>
                  </a:lnTo>
                  <a:lnTo>
                    <a:pt x="18" y="35"/>
                  </a:lnTo>
                  <a:lnTo>
                    <a:pt x="9" y="39"/>
                  </a:lnTo>
                  <a:lnTo>
                    <a:pt x="0" y="32"/>
                  </a:lnTo>
                  <a:lnTo>
                    <a:pt x="3" y="26"/>
                  </a:lnTo>
                  <a:lnTo>
                    <a:pt x="19" y="29"/>
                  </a:lnTo>
                  <a:lnTo>
                    <a:pt x="33" y="30"/>
                  </a:lnTo>
                  <a:lnTo>
                    <a:pt x="39" y="26"/>
                  </a:lnTo>
                  <a:lnTo>
                    <a:pt x="32" y="17"/>
                  </a:lnTo>
                  <a:lnTo>
                    <a:pt x="33" y="9"/>
                  </a:lnTo>
                  <a:lnTo>
                    <a:pt x="22" y="5"/>
                  </a:lnTo>
                  <a:lnTo>
                    <a:pt x="27" y="0"/>
                  </a:lnTo>
                  <a:close/>
                </a:path>
              </a:pathLst>
            </a:custGeom>
            <a:solidFill>
              <a:srgbClr val="CA8D27"/>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84" name="Freeform 85">
              <a:extLst>
                <a:ext uri="{FF2B5EF4-FFF2-40B4-BE49-F238E27FC236}">
                  <a16:creationId xmlns:a16="http://schemas.microsoft.com/office/drawing/2014/main" id="{FCE54834-DB7B-40C2-B1C0-010B9496A3C2}"/>
                </a:ext>
              </a:extLst>
            </p:cNvPr>
            <p:cNvSpPr>
              <a:spLocks/>
            </p:cNvSpPr>
            <p:nvPr/>
          </p:nvSpPr>
          <p:spPr bwMode="auto">
            <a:xfrm>
              <a:off x="4958145" y="2199101"/>
              <a:ext cx="123350" cy="70589"/>
            </a:xfrm>
            <a:custGeom>
              <a:avLst/>
              <a:gdLst>
                <a:gd name="T0" fmla="*/ 0 w 104"/>
                <a:gd name="T1" fmla="*/ 36 h 58"/>
                <a:gd name="T2" fmla="*/ 5 w 104"/>
                <a:gd name="T3" fmla="*/ 23 h 58"/>
                <a:gd name="T4" fmla="*/ 1 w 104"/>
                <a:gd name="T5" fmla="*/ 18 h 58"/>
                <a:gd name="T6" fmla="*/ 10 w 104"/>
                <a:gd name="T7" fmla="*/ 18 h 58"/>
                <a:gd name="T8" fmla="*/ 11 w 104"/>
                <a:gd name="T9" fmla="*/ 10 h 58"/>
                <a:gd name="T10" fmla="*/ 20 w 104"/>
                <a:gd name="T11" fmla="*/ 15 h 58"/>
                <a:gd name="T12" fmla="*/ 26 w 104"/>
                <a:gd name="T13" fmla="*/ 17 h 58"/>
                <a:gd name="T14" fmla="*/ 39 w 104"/>
                <a:gd name="T15" fmla="*/ 15 h 58"/>
                <a:gd name="T16" fmla="*/ 40 w 104"/>
                <a:gd name="T17" fmla="*/ 11 h 58"/>
                <a:gd name="T18" fmla="*/ 46 w 104"/>
                <a:gd name="T19" fmla="*/ 10 h 58"/>
                <a:gd name="T20" fmla="*/ 54 w 104"/>
                <a:gd name="T21" fmla="*/ 7 h 58"/>
                <a:gd name="T22" fmla="*/ 56 w 104"/>
                <a:gd name="T23" fmla="*/ 8 h 58"/>
                <a:gd name="T24" fmla="*/ 63 w 104"/>
                <a:gd name="T25" fmla="*/ 6 h 58"/>
                <a:gd name="T26" fmla="*/ 66 w 104"/>
                <a:gd name="T27" fmla="*/ 1 h 58"/>
                <a:gd name="T28" fmla="*/ 72 w 104"/>
                <a:gd name="T29" fmla="*/ 0 h 58"/>
                <a:gd name="T30" fmla="*/ 90 w 104"/>
                <a:gd name="T31" fmla="*/ 6 h 58"/>
                <a:gd name="T32" fmla="*/ 93 w 104"/>
                <a:gd name="T33" fmla="*/ 4 h 58"/>
                <a:gd name="T34" fmla="*/ 102 w 104"/>
                <a:gd name="T35" fmla="*/ 9 h 58"/>
                <a:gd name="T36" fmla="*/ 104 w 104"/>
                <a:gd name="T37" fmla="*/ 15 h 58"/>
                <a:gd name="T38" fmla="*/ 95 w 104"/>
                <a:gd name="T39" fmla="*/ 19 h 58"/>
                <a:gd name="T40" fmla="*/ 89 w 104"/>
                <a:gd name="T41" fmla="*/ 33 h 58"/>
                <a:gd name="T42" fmla="*/ 80 w 104"/>
                <a:gd name="T43" fmla="*/ 47 h 58"/>
                <a:gd name="T44" fmla="*/ 67 w 104"/>
                <a:gd name="T45" fmla="*/ 51 h 58"/>
                <a:gd name="T46" fmla="*/ 57 w 104"/>
                <a:gd name="T47" fmla="*/ 50 h 58"/>
                <a:gd name="T48" fmla="*/ 45 w 104"/>
                <a:gd name="T49" fmla="*/ 55 h 58"/>
                <a:gd name="T50" fmla="*/ 39 w 104"/>
                <a:gd name="T51" fmla="*/ 58 h 58"/>
                <a:gd name="T52" fmla="*/ 25 w 104"/>
                <a:gd name="T53" fmla="*/ 54 h 58"/>
                <a:gd name="T54" fmla="*/ 12 w 104"/>
                <a:gd name="T55" fmla="*/ 45 h 58"/>
                <a:gd name="T56" fmla="*/ 7 w 104"/>
                <a:gd name="T57" fmla="*/ 43 h 58"/>
                <a:gd name="T58" fmla="*/ 3 w 104"/>
                <a:gd name="T59" fmla="*/ 36 h 58"/>
                <a:gd name="T60" fmla="*/ 0 w 104"/>
                <a:gd name="T61" fmla="*/ 3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58">
                  <a:moveTo>
                    <a:pt x="0" y="36"/>
                  </a:moveTo>
                  <a:lnTo>
                    <a:pt x="5" y="23"/>
                  </a:lnTo>
                  <a:lnTo>
                    <a:pt x="1" y="18"/>
                  </a:lnTo>
                  <a:lnTo>
                    <a:pt x="10" y="18"/>
                  </a:lnTo>
                  <a:lnTo>
                    <a:pt x="11" y="10"/>
                  </a:lnTo>
                  <a:lnTo>
                    <a:pt x="20" y="15"/>
                  </a:lnTo>
                  <a:lnTo>
                    <a:pt x="26" y="17"/>
                  </a:lnTo>
                  <a:lnTo>
                    <a:pt x="39" y="15"/>
                  </a:lnTo>
                  <a:lnTo>
                    <a:pt x="40" y="11"/>
                  </a:lnTo>
                  <a:lnTo>
                    <a:pt x="46" y="10"/>
                  </a:lnTo>
                  <a:lnTo>
                    <a:pt x="54" y="7"/>
                  </a:lnTo>
                  <a:lnTo>
                    <a:pt x="56" y="8"/>
                  </a:lnTo>
                  <a:lnTo>
                    <a:pt x="63" y="6"/>
                  </a:lnTo>
                  <a:lnTo>
                    <a:pt x="66" y="1"/>
                  </a:lnTo>
                  <a:lnTo>
                    <a:pt x="72" y="0"/>
                  </a:lnTo>
                  <a:lnTo>
                    <a:pt x="90" y="6"/>
                  </a:lnTo>
                  <a:lnTo>
                    <a:pt x="93" y="4"/>
                  </a:lnTo>
                  <a:lnTo>
                    <a:pt x="102" y="9"/>
                  </a:lnTo>
                  <a:lnTo>
                    <a:pt x="104" y="15"/>
                  </a:lnTo>
                  <a:lnTo>
                    <a:pt x="95" y="19"/>
                  </a:lnTo>
                  <a:lnTo>
                    <a:pt x="89" y="33"/>
                  </a:lnTo>
                  <a:lnTo>
                    <a:pt x="80" y="47"/>
                  </a:lnTo>
                  <a:lnTo>
                    <a:pt x="67" y="51"/>
                  </a:lnTo>
                  <a:lnTo>
                    <a:pt x="57" y="50"/>
                  </a:lnTo>
                  <a:lnTo>
                    <a:pt x="45" y="55"/>
                  </a:lnTo>
                  <a:lnTo>
                    <a:pt x="39" y="58"/>
                  </a:lnTo>
                  <a:lnTo>
                    <a:pt x="25" y="54"/>
                  </a:lnTo>
                  <a:lnTo>
                    <a:pt x="12" y="45"/>
                  </a:lnTo>
                  <a:lnTo>
                    <a:pt x="7" y="43"/>
                  </a:lnTo>
                  <a:lnTo>
                    <a:pt x="3" y="36"/>
                  </a:lnTo>
                  <a:lnTo>
                    <a:pt x="0" y="36"/>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85" name="Freeform 86">
              <a:extLst>
                <a:ext uri="{FF2B5EF4-FFF2-40B4-BE49-F238E27FC236}">
                  <a16:creationId xmlns:a16="http://schemas.microsoft.com/office/drawing/2014/main" id="{D439118B-0631-4962-BD2C-890E1F7D3282}"/>
                </a:ext>
              </a:extLst>
            </p:cNvPr>
            <p:cNvSpPr>
              <a:spLocks noEditPoints="1"/>
            </p:cNvSpPr>
            <p:nvPr/>
          </p:nvSpPr>
          <p:spPr bwMode="auto">
            <a:xfrm>
              <a:off x="6719436" y="3285928"/>
              <a:ext cx="997472" cy="400411"/>
            </a:xfrm>
            <a:custGeom>
              <a:avLst/>
              <a:gdLst>
                <a:gd name="T0" fmla="*/ 552 w 3445"/>
                <a:gd name="T1" fmla="*/ 826 h 1349"/>
                <a:gd name="T2" fmla="*/ 373 w 3445"/>
                <a:gd name="T3" fmla="*/ 522 h 1349"/>
                <a:gd name="T4" fmla="*/ 188 w 3445"/>
                <a:gd name="T5" fmla="*/ 258 h 1349"/>
                <a:gd name="T6" fmla="*/ 0 w 3445"/>
                <a:gd name="T7" fmla="*/ 0 h 1349"/>
                <a:gd name="T8" fmla="*/ 294 w 3445"/>
                <a:gd name="T9" fmla="*/ 161 h 1349"/>
                <a:gd name="T10" fmla="*/ 550 w 3445"/>
                <a:gd name="T11" fmla="*/ 347 h 1349"/>
                <a:gd name="T12" fmla="*/ 664 w 3445"/>
                <a:gd name="T13" fmla="*/ 557 h 1349"/>
                <a:gd name="T14" fmla="*/ 784 w 3445"/>
                <a:gd name="T15" fmla="*/ 673 h 1349"/>
                <a:gd name="T16" fmla="*/ 1707 w 3445"/>
                <a:gd name="T17" fmla="*/ 311 h 1349"/>
                <a:gd name="T18" fmla="*/ 1681 w 3445"/>
                <a:gd name="T19" fmla="*/ 535 h 1349"/>
                <a:gd name="T20" fmla="*/ 1562 w 3445"/>
                <a:gd name="T21" fmla="*/ 778 h 1349"/>
                <a:gd name="T22" fmla="*/ 1357 w 3445"/>
                <a:gd name="T23" fmla="*/ 732 h 1349"/>
                <a:gd name="T24" fmla="*/ 1129 w 3445"/>
                <a:gd name="T25" fmla="*/ 716 h 1349"/>
                <a:gd name="T26" fmla="*/ 1037 w 3445"/>
                <a:gd name="T27" fmla="*/ 431 h 1349"/>
                <a:gd name="T28" fmla="*/ 1154 w 3445"/>
                <a:gd name="T29" fmla="*/ 401 h 1349"/>
                <a:gd name="T30" fmla="*/ 1330 w 3445"/>
                <a:gd name="T31" fmla="*/ 339 h 1349"/>
                <a:gd name="T32" fmla="*/ 1527 w 3445"/>
                <a:gd name="T33" fmla="*/ 197 h 1349"/>
                <a:gd name="T34" fmla="*/ 1662 w 3445"/>
                <a:gd name="T35" fmla="*/ 191 h 1349"/>
                <a:gd name="T36" fmla="*/ 2518 w 3445"/>
                <a:gd name="T37" fmla="*/ 445 h 1349"/>
                <a:gd name="T38" fmla="*/ 2477 w 3445"/>
                <a:gd name="T39" fmla="*/ 543 h 1349"/>
                <a:gd name="T40" fmla="*/ 2463 w 3445"/>
                <a:gd name="T41" fmla="*/ 281 h 1349"/>
                <a:gd name="T42" fmla="*/ 2262 w 3445"/>
                <a:gd name="T43" fmla="*/ 346 h 1349"/>
                <a:gd name="T44" fmla="*/ 1948 w 3445"/>
                <a:gd name="T45" fmla="*/ 434 h 1349"/>
                <a:gd name="T46" fmla="*/ 1979 w 3445"/>
                <a:gd name="T47" fmla="*/ 548 h 1349"/>
                <a:gd name="T48" fmla="*/ 2047 w 3445"/>
                <a:gd name="T49" fmla="*/ 596 h 1349"/>
                <a:gd name="T50" fmla="*/ 2098 w 3445"/>
                <a:gd name="T51" fmla="*/ 865 h 1349"/>
                <a:gd name="T52" fmla="*/ 2065 w 3445"/>
                <a:gd name="T53" fmla="*/ 847 h 1349"/>
                <a:gd name="T54" fmla="*/ 1931 w 3445"/>
                <a:gd name="T55" fmla="*/ 773 h 1349"/>
                <a:gd name="T56" fmla="*/ 1889 w 3445"/>
                <a:gd name="T57" fmla="*/ 937 h 1349"/>
                <a:gd name="T58" fmla="*/ 1826 w 3445"/>
                <a:gd name="T59" fmla="*/ 764 h 1349"/>
                <a:gd name="T60" fmla="*/ 1816 w 3445"/>
                <a:gd name="T61" fmla="*/ 582 h 1349"/>
                <a:gd name="T62" fmla="*/ 1993 w 3445"/>
                <a:gd name="T63" fmla="*/ 380 h 1349"/>
                <a:gd name="T64" fmla="*/ 2262 w 3445"/>
                <a:gd name="T65" fmla="*/ 346 h 1349"/>
                <a:gd name="T66" fmla="*/ 3092 w 3445"/>
                <a:gd name="T67" fmla="*/ 663 h 1349"/>
                <a:gd name="T68" fmla="*/ 3365 w 3445"/>
                <a:gd name="T69" fmla="*/ 672 h 1349"/>
                <a:gd name="T70" fmla="*/ 3353 w 3445"/>
                <a:gd name="T71" fmla="*/ 1173 h 1349"/>
                <a:gd name="T72" fmla="*/ 3200 w 3445"/>
                <a:gd name="T73" fmla="*/ 1114 h 1349"/>
                <a:gd name="T74" fmla="*/ 3062 w 3445"/>
                <a:gd name="T75" fmla="*/ 854 h 1349"/>
                <a:gd name="T76" fmla="*/ 2838 w 3445"/>
                <a:gd name="T77" fmla="*/ 817 h 1349"/>
                <a:gd name="T78" fmla="*/ 2849 w 3445"/>
                <a:gd name="T79" fmla="*/ 676 h 1349"/>
                <a:gd name="T80" fmla="*/ 2758 w 3445"/>
                <a:gd name="T81" fmla="*/ 604 h 1349"/>
                <a:gd name="T82" fmla="*/ 2800 w 3445"/>
                <a:gd name="T83" fmla="*/ 498 h 1349"/>
                <a:gd name="T84" fmla="*/ 2677 w 3445"/>
                <a:gd name="T85" fmla="*/ 795 h 1349"/>
                <a:gd name="T86" fmla="*/ 2458 w 3445"/>
                <a:gd name="T87" fmla="*/ 755 h 1349"/>
                <a:gd name="T88" fmla="*/ 2409 w 3445"/>
                <a:gd name="T89" fmla="*/ 761 h 1349"/>
                <a:gd name="T90" fmla="*/ 2391 w 3445"/>
                <a:gd name="T91" fmla="*/ 733 h 1349"/>
                <a:gd name="T92" fmla="*/ 2914 w 3445"/>
                <a:gd name="T93" fmla="*/ 990 h 1349"/>
                <a:gd name="T94" fmla="*/ 2960 w 3445"/>
                <a:gd name="T95" fmla="*/ 996 h 1349"/>
                <a:gd name="T96" fmla="*/ 1295 w 3445"/>
                <a:gd name="T97" fmla="*/ 1058 h 1349"/>
                <a:gd name="T98" fmla="*/ 1431 w 3445"/>
                <a:gd name="T99" fmla="*/ 1212 h 1349"/>
                <a:gd name="T100" fmla="*/ 1136 w 3445"/>
                <a:gd name="T101" fmla="*/ 1158 h 1349"/>
                <a:gd name="T102" fmla="*/ 830 w 3445"/>
                <a:gd name="T103" fmla="*/ 1093 h 1349"/>
                <a:gd name="T104" fmla="*/ 898 w 3445"/>
                <a:gd name="T105" fmla="*/ 974 h 1349"/>
                <a:gd name="T106" fmla="*/ 2061 w 3445"/>
                <a:gd name="T107" fmla="*/ 1156 h 1349"/>
                <a:gd name="T108" fmla="*/ 1835 w 3445"/>
                <a:gd name="T109" fmla="*/ 1186 h 1349"/>
                <a:gd name="T110" fmla="*/ 2061 w 3445"/>
                <a:gd name="T111" fmla="*/ 1156 h 1349"/>
                <a:gd name="T112" fmla="*/ 1774 w 3445"/>
                <a:gd name="T113" fmla="*/ 1208 h 1349"/>
                <a:gd name="T114" fmla="*/ 1622 w 3445"/>
                <a:gd name="T115" fmla="*/ 1187 h 1349"/>
                <a:gd name="T116" fmla="*/ 2095 w 3445"/>
                <a:gd name="T117" fmla="*/ 1349 h 1349"/>
                <a:gd name="T118" fmla="*/ 2210 w 3445"/>
                <a:gd name="T119" fmla="*/ 1224 h 1349"/>
                <a:gd name="T120" fmla="*/ 1881 w 3445"/>
                <a:gd name="T121" fmla="*/ 1339 h 1349"/>
                <a:gd name="T122" fmla="*/ 1864 w 3445"/>
                <a:gd name="T123" fmla="*/ 1290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45" h="1349">
                  <a:moveTo>
                    <a:pt x="789" y="965"/>
                  </a:moveTo>
                  <a:lnTo>
                    <a:pt x="706" y="967"/>
                  </a:lnTo>
                  <a:lnTo>
                    <a:pt x="646" y="895"/>
                  </a:lnTo>
                  <a:lnTo>
                    <a:pt x="552" y="826"/>
                  </a:lnTo>
                  <a:lnTo>
                    <a:pt x="521" y="774"/>
                  </a:lnTo>
                  <a:lnTo>
                    <a:pt x="466" y="705"/>
                  </a:lnTo>
                  <a:lnTo>
                    <a:pt x="429" y="641"/>
                  </a:lnTo>
                  <a:lnTo>
                    <a:pt x="373" y="522"/>
                  </a:lnTo>
                  <a:lnTo>
                    <a:pt x="307" y="451"/>
                  </a:lnTo>
                  <a:lnTo>
                    <a:pt x="285" y="378"/>
                  </a:lnTo>
                  <a:lnTo>
                    <a:pt x="257" y="311"/>
                  </a:lnTo>
                  <a:lnTo>
                    <a:pt x="188" y="258"/>
                  </a:lnTo>
                  <a:lnTo>
                    <a:pt x="147" y="185"/>
                  </a:lnTo>
                  <a:lnTo>
                    <a:pt x="89" y="137"/>
                  </a:lnTo>
                  <a:lnTo>
                    <a:pt x="8" y="43"/>
                  </a:lnTo>
                  <a:lnTo>
                    <a:pt x="0" y="0"/>
                  </a:lnTo>
                  <a:lnTo>
                    <a:pt x="48" y="3"/>
                  </a:lnTo>
                  <a:lnTo>
                    <a:pt x="165" y="20"/>
                  </a:lnTo>
                  <a:lnTo>
                    <a:pt x="234" y="103"/>
                  </a:lnTo>
                  <a:lnTo>
                    <a:pt x="294" y="161"/>
                  </a:lnTo>
                  <a:lnTo>
                    <a:pt x="337" y="196"/>
                  </a:lnTo>
                  <a:lnTo>
                    <a:pt x="410" y="288"/>
                  </a:lnTo>
                  <a:lnTo>
                    <a:pt x="486" y="289"/>
                  </a:lnTo>
                  <a:lnTo>
                    <a:pt x="550" y="347"/>
                  </a:lnTo>
                  <a:lnTo>
                    <a:pt x="594" y="419"/>
                  </a:lnTo>
                  <a:lnTo>
                    <a:pt x="652" y="458"/>
                  </a:lnTo>
                  <a:lnTo>
                    <a:pt x="621" y="527"/>
                  </a:lnTo>
                  <a:lnTo>
                    <a:pt x="664" y="557"/>
                  </a:lnTo>
                  <a:lnTo>
                    <a:pt x="691" y="559"/>
                  </a:lnTo>
                  <a:lnTo>
                    <a:pt x="703" y="618"/>
                  </a:lnTo>
                  <a:lnTo>
                    <a:pt x="729" y="666"/>
                  </a:lnTo>
                  <a:lnTo>
                    <a:pt x="784" y="673"/>
                  </a:lnTo>
                  <a:lnTo>
                    <a:pt x="819" y="727"/>
                  </a:lnTo>
                  <a:lnTo>
                    <a:pt x="797" y="833"/>
                  </a:lnTo>
                  <a:lnTo>
                    <a:pt x="789" y="965"/>
                  </a:lnTo>
                  <a:moveTo>
                    <a:pt x="1707" y="311"/>
                  </a:moveTo>
                  <a:lnTo>
                    <a:pt x="1792" y="390"/>
                  </a:lnTo>
                  <a:lnTo>
                    <a:pt x="1703" y="400"/>
                  </a:lnTo>
                  <a:lnTo>
                    <a:pt x="1678" y="458"/>
                  </a:lnTo>
                  <a:lnTo>
                    <a:pt x="1681" y="535"/>
                  </a:lnTo>
                  <a:lnTo>
                    <a:pt x="1608" y="593"/>
                  </a:lnTo>
                  <a:lnTo>
                    <a:pt x="1605" y="678"/>
                  </a:lnTo>
                  <a:lnTo>
                    <a:pt x="1572" y="808"/>
                  </a:lnTo>
                  <a:lnTo>
                    <a:pt x="1562" y="778"/>
                  </a:lnTo>
                  <a:lnTo>
                    <a:pt x="1475" y="816"/>
                  </a:lnTo>
                  <a:lnTo>
                    <a:pt x="1447" y="764"/>
                  </a:lnTo>
                  <a:lnTo>
                    <a:pt x="1394" y="759"/>
                  </a:lnTo>
                  <a:lnTo>
                    <a:pt x="1357" y="732"/>
                  </a:lnTo>
                  <a:lnTo>
                    <a:pt x="1267" y="763"/>
                  </a:lnTo>
                  <a:lnTo>
                    <a:pt x="1240" y="722"/>
                  </a:lnTo>
                  <a:lnTo>
                    <a:pt x="1191" y="726"/>
                  </a:lnTo>
                  <a:lnTo>
                    <a:pt x="1129" y="716"/>
                  </a:lnTo>
                  <a:lnTo>
                    <a:pt x="1120" y="602"/>
                  </a:lnTo>
                  <a:lnTo>
                    <a:pt x="1083" y="578"/>
                  </a:lnTo>
                  <a:lnTo>
                    <a:pt x="1047" y="506"/>
                  </a:lnTo>
                  <a:lnTo>
                    <a:pt x="1037" y="431"/>
                  </a:lnTo>
                  <a:lnTo>
                    <a:pt x="1045" y="352"/>
                  </a:lnTo>
                  <a:lnTo>
                    <a:pt x="1089" y="296"/>
                  </a:lnTo>
                  <a:lnTo>
                    <a:pt x="1102" y="353"/>
                  </a:lnTo>
                  <a:lnTo>
                    <a:pt x="1154" y="401"/>
                  </a:lnTo>
                  <a:lnTo>
                    <a:pt x="1202" y="383"/>
                  </a:lnTo>
                  <a:lnTo>
                    <a:pt x="1250" y="389"/>
                  </a:lnTo>
                  <a:lnTo>
                    <a:pt x="1294" y="346"/>
                  </a:lnTo>
                  <a:lnTo>
                    <a:pt x="1330" y="339"/>
                  </a:lnTo>
                  <a:lnTo>
                    <a:pt x="1401" y="363"/>
                  </a:lnTo>
                  <a:lnTo>
                    <a:pt x="1463" y="345"/>
                  </a:lnTo>
                  <a:lnTo>
                    <a:pt x="1499" y="226"/>
                  </a:lnTo>
                  <a:lnTo>
                    <a:pt x="1527" y="197"/>
                  </a:lnTo>
                  <a:lnTo>
                    <a:pt x="1550" y="100"/>
                  </a:lnTo>
                  <a:lnTo>
                    <a:pt x="1637" y="100"/>
                  </a:lnTo>
                  <a:lnTo>
                    <a:pt x="1702" y="114"/>
                  </a:lnTo>
                  <a:lnTo>
                    <a:pt x="1662" y="191"/>
                  </a:lnTo>
                  <a:lnTo>
                    <a:pt x="1719" y="272"/>
                  </a:lnTo>
                  <a:lnTo>
                    <a:pt x="1707" y="311"/>
                  </a:lnTo>
                  <a:moveTo>
                    <a:pt x="2521" y="370"/>
                  </a:moveTo>
                  <a:lnTo>
                    <a:pt x="2518" y="445"/>
                  </a:lnTo>
                  <a:lnTo>
                    <a:pt x="2479" y="436"/>
                  </a:lnTo>
                  <a:lnTo>
                    <a:pt x="2468" y="488"/>
                  </a:lnTo>
                  <a:lnTo>
                    <a:pt x="2498" y="533"/>
                  </a:lnTo>
                  <a:lnTo>
                    <a:pt x="2477" y="543"/>
                  </a:lnTo>
                  <a:lnTo>
                    <a:pt x="2447" y="489"/>
                  </a:lnTo>
                  <a:lnTo>
                    <a:pt x="2424" y="380"/>
                  </a:lnTo>
                  <a:lnTo>
                    <a:pt x="2439" y="312"/>
                  </a:lnTo>
                  <a:lnTo>
                    <a:pt x="2463" y="281"/>
                  </a:lnTo>
                  <a:lnTo>
                    <a:pt x="2469" y="328"/>
                  </a:lnTo>
                  <a:lnTo>
                    <a:pt x="2514" y="335"/>
                  </a:lnTo>
                  <a:lnTo>
                    <a:pt x="2521" y="370"/>
                  </a:lnTo>
                  <a:moveTo>
                    <a:pt x="2262" y="346"/>
                  </a:moveTo>
                  <a:lnTo>
                    <a:pt x="2202" y="430"/>
                  </a:lnTo>
                  <a:lnTo>
                    <a:pt x="2145" y="446"/>
                  </a:lnTo>
                  <a:lnTo>
                    <a:pt x="2073" y="430"/>
                  </a:lnTo>
                  <a:lnTo>
                    <a:pt x="1948" y="434"/>
                  </a:lnTo>
                  <a:lnTo>
                    <a:pt x="1882" y="446"/>
                  </a:lnTo>
                  <a:lnTo>
                    <a:pt x="1871" y="511"/>
                  </a:lnTo>
                  <a:lnTo>
                    <a:pt x="1938" y="586"/>
                  </a:lnTo>
                  <a:lnTo>
                    <a:pt x="1979" y="548"/>
                  </a:lnTo>
                  <a:lnTo>
                    <a:pt x="2119" y="519"/>
                  </a:lnTo>
                  <a:lnTo>
                    <a:pt x="2113" y="558"/>
                  </a:lnTo>
                  <a:lnTo>
                    <a:pt x="2080" y="546"/>
                  </a:lnTo>
                  <a:lnTo>
                    <a:pt x="2047" y="596"/>
                  </a:lnTo>
                  <a:lnTo>
                    <a:pt x="1980" y="629"/>
                  </a:lnTo>
                  <a:lnTo>
                    <a:pt x="2049" y="738"/>
                  </a:lnTo>
                  <a:lnTo>
                    <a:pt x="2034" y="767"/>
                  </a:lnTo>
                  <a:lnTo>
                    <a:pt x="2098" y="865"/>
                  </a:lnTo>
                  <a:lnTo>
                    <a:pt x="2095" y="921"/>
                  </a:lnTo>
                  <a:lnTo>
                    <a:pt x="2054" y="946"/>
                  </a:lnTo>
                  <a:lnTo>
                    <a:pt x="2026" y="916"/>
                  </a:lnTo>
                  <a:lnTo>
                    <a:pt x="2065" y="847"/>
                  </a:lnTo>
                  <a:lnTo>
                    <a:pt x="1990" y="880"/>
                  </a:lnTo>
                  <a:lnTo>
                    <a:pt x="1972" y="856"/>
                  </a:lnTo>
                  <a:lnTo>
                    <a:pt x="1983" y="823"/>
                  </a:lnTo>
                  <a:lnTo>
                    <a:pt x="1931" y="773"/>
                  </a:lnTo>
                  <a:lnTo>
                    <a:pt x="1939" y="690"/>
                  </a:lnTo>
                  <a:lnTo>
                    <a:pt x="1888" y="716"/>
                  </a:lnTo>
                  <a:lnTo>
                    <a:pt x="1891" y="815"/>
                  </a:lnTo>
                  <a:lnTo>
                    <a:pt x="1889" y="937"/>
                  </a:lnTo>
                  <a:lnTo>
                    <a:pt x="1841" y="950"/>
                  </a:lnTo>
                  <a:lnTo>
                    <a:pt x="1809" y="925"/>
                  </a:lnTo>
                  <a:lnTo>
                    <a:pt x="1834" y="846"/>
                  </a:lnTo>
                  <a:lnTo>
                    <a:pt x="1826" y="764"/>
                  </a:lnTo>
                  <a:lnTo>
                    <a:pt x="1794" y="763"/>
                  </a:lnTo>
                  <a:lnTo>
                    <a:pt x="1772" y="705"/>
                  </a:lnTo>
                  <a:lnTo>
                    <a:pt x="1805" y="649"/>
                  </a:lnTo>
                  <a:lnTo>
                    <a:pt x="1816" y="582"/>
                  </a:lnTo>
                  <a:lnTo>
                    <a:pt x="1855" y="453"/>
                  </a:lnTo>
                  <a:lnTo>
                    <a:pt x="1871" y="418"/>
                  </a:lnTo>
                  <a:lnTo>
                    <a:pt x="1934" y="355"/>
                  </a:lnTo>
                  <a:lnTo>
                    <a:pt x="1993" y="380"/>
                  </a:lnTo>
                  <a:lnTo>
                    <a:pt x="2088" y="392"/>
                  </a:lnTo>
                  <a:lnTo>
                    <a:pt x="2175" y="388"/>
                  </a:lnTo>
                  <a:lnTo>
                    <a:pt x="2248" y="327"/>
                  </a:lnTo>
                  <a:lnTo>
                    <a:pt x="2262" y="346"/>
                  </a:lnTo>
                  <a:moveTo>
                    <a:pt x="2932" y="565"/>
                  </a:moveTo>
                  <a:lnTo>
                    <a:pt x="2950" y="702"/>
                  </a:lnTo>
                  <a:lnTo>
                    <a:pt x="3026" y="753"/>
                  </a:lnTo>
                  <a:lnTo>
                    <a:pt x="3092" y="663"/>
                  </a:lnTo>
                  <a:lnTo>
                    <a:pt x="3179" y="612"/>
                  </a:lnTo>
                  <a:lnTo>
                    <a:pt x="3246" y="612"/>
                  </a:lnTo>
                  <a:lnTo>
                    <a:pt x="3310" y="641"/>
                  </a:lnTo>
                  <a:lnTo>
                    <a:pt x="3365" y="672"/>
                  </a:lnTo>
                  <a:lnTo>
                    <a:pt x="3445" y="688"/>
                  </a:lnTo>
                  <a:lnTo>
                    <a:pt x="3434" y="965"/>
                  </a:lnTo>
                  <a:lnTo>
                    <a:pt x="3414" y="1243"/>
                  </a:lnTo>
                  <a:lnTo>
                    <a:pt x="3353" y="1173"/>
                  </a:lnTo>
                  <a:lnTo>
                    <a:pt x="3279" y="1156"/>
                  </a:lnTo>
                  <a:lnTo>
                    <a:pt x="3258" y="1180"/>
                  </a:lnTo>
                  <a:lnTo>
                    <a:pt x="3163" y="1183"/>
                  </a:lnTo>
                  <a:lnTo>
                    <a:pt x="3200" y="1114"/>
                  </a:lnTo>
                  <a:lnTo>
                    <a:pt x="3249" y="1090"/>
                  </a:lnTo>
                  <a:lnTo>
                    <a:pt x="3236" y="997"/>
                  </a:lnTo>
                  <a:lnTo>
                    <a:pt x="3205" y="926"/>
                  </a:lnTo>
                  <a:lnTo>
                    <a:pt x="3062" y="854"/>
                  </a:lnTo>
                  <a:lnTo>
                    <a:pt x="3001" y="847"/>
                  </a:lnTo>
                  <a:lnTo>
                    <a:pt x="2891" y="768"/>
                  </a:lnTo>
                  <a:lnTo>
                    <a:pt x="2867" y="809"/>
                  </a:lnTo>
                  <a:lnTo>
                    <a:pt x="2838" y="817"/>
                  </a:lnTo>
                  <a:lnTo>
                    <a:pt x="2822" y="786"/>
                  </a:lnTo>
                  <a:lnTo>
                    <a:pt x="2823" y="749"/>
                  </a:lnTo>
                  <a:lnTo>
                    <a:pt x="2767" y="707"/>
                  </a:lnTo>
                  <a:lnTo>
                    <a:pt x="2849" y="676"/>
                  </a:lnTo>
                  <a:lnTo>
                    <a:pt x="2902" y="678"/>
                  </a:lnTo>
                  <a:lnTo>
                    <a:pt x="2897" y="655"/>
                  </a:lnTo>
                  <a:lnTo>
                    <a:pt x="2787" y="655"/>
                  </a:lnTo>
                  <a:lnTo>
                    <a:pt x="2758" y="604"/>
                  </a:lnTo>
                  <a:lnTo>
                    <a:pt x="2691" y="589"/>
                  </a:lnTo>
                  <a:lnTo>
                    <a:pt x="2659" y="546"/>
                  </a:lnTo>
                  <a:lnTo>
                    <a:pt x="2761" y="526"/>
                  </a:lnTo>
                  <a:lnTo>
                    <a:pt x="2800" y="498"/>
                  </a:lnTo>
                  <a:lnTo>
                    <a:pt x="2920" y="533"/>
                  </a:lnTo>
                  <a:lnTo>
                    <a:pt x="2932" y="565"/>
                  </a:lnTo>
                  <a:moveTo>
                    <a:pt x="2652" y="730"/>
                  </a:moveTo>
                  <a:lnTo>
                    <a:pt x="2677" y="795"/>
                  </a:lnTo>
                  <a:lnTo>
                    <a:pt x="2615" y="760"/>
                  </a:lnTo>
                  <a:lnTo>
                    <a:pt x="2552" y="753"/>
                  </a:lnTo>
                  <a:lnTo>
                    <a:pt x="2510" y="758"/>
                  </a:lnTo>
                  <a:lnTo>
                    <a:pt x="2458" y="755"/>
                  </a:lnTo>
                  <a:lnTo>
                    <a:pt x="2477" y="709"/>
                  </a:lnTo>
                  <a:lnTo>
                    <a:pt x="2570" y="705"/>
                  </a:lnTo>
                  <a:lnTo>
                    <a:pt x="2652" y="730"/>
                  </a:lnTo>
                  <a:moveTo>
                    <a:pt x="2409" y="761"/>
                  </a:moveTo>
                  <a:lnTo>
                    <a:pt x="2380" y="789"/>
                  </a:lnTo>
                  <a:lnTo>
                    <a:pt x="2328" y="774"/>
                  </a:lnTo>
                  <a:lnTo>
                    <a:pt x="2315" y="737"/>
                  </a:lnTo>
                  <a:lnTo>
                    <a:pt x="2391" y="733"/>
                  </a:lnTo>
                  <a:lnTo>
                    <a:pt x="2409" y="761"/>
                  </a:lnTo>
                  <a:moveTo>
                    <a:pt x="2960" y="996"/>
                  </a:moveTo>
                  <a:lnTo>
                    <a:pt x="2917" y="1054"/>
                  </a:lnTo>
                  <a:lnTo>
                    <a:pt x="2914" y="990"/>
                  </a:lnTo>
                  <a:lnTo>
                    <a:pt x="2929" y="959"/>
                  </a:lnTo>
                  <a:lnTo>
                    <a:pt x="2947" y="930"/>
                  </a:lnTo>
                  <a:lnTo>
                    <a:pt x="2962" y="955"/>
                  </a:lnTo>
                  <a:lnTo>
                    <a:pt x="2960" y="996"/>
                  </a:lnTo>
                  <a:moveTo>
                    <a:pt x="996" y="1044"/>
                  </a:moveTo>
                  <a:lnTo>
                    <a:pt x="1139" y="1052"/>
                  </a:lnTo>
                  <a:lnTo>
                    <a:pt x="1158" y="1017"/>
                  </a:lnTo>
                  <a:lnTo>
                    <a:pt x="1295" y="1058"/>
                  </a:lnTo>
                  <a:lnTo>
                    <a:pt x="1319" y="1113"/>
                  </a:lnTo>
                  <a:lnTo>
                    <a:pt x="1431" y="1129"/>
                  </a:lnTo>
                  <a:lnTo>
                    <a:pt x="1519" y="1179"/>
                  </a:lnTo>
                  <a:lnTo>
                    <a:pt x="1431" y="1212"/>
                  </a:lnTo>
                  <a:lnTo>
                    <a:pt x="1351" y="1177"/>
                  </a:lnTo>
                  <a:lnTo>
                    <a:pt x="1283" y="1180"/>
                  </a:lnTo>
                  <a:lnTo>
                    <a:pt x="1206" y="1174"/>
                  </a:lnTo>
                  <a:lnTo>
                    <a:pt x="1136" y="1158"/>
                  </a:lnTo>
                  <a:lnTo>
                    <a:pt x="1052" y="1126"/>
                  </a:lnTo>
                  <a:lnTo>
                    <a:pt x="997" y="1117"/>
                  </a:lnTo>
                  <a:lnTo>
                    <a:pt x="965" y="1128"/>
                  </a:lnTo>
                  <a:lnTo>
                    <a:pt x="830" y="1093"/>
                  </a:lnTo>
                  <a:lnTo>
                    <a:pt x="819" y="1056"/>
                  </a:lnTo>
                  <a:lnTo>
                    <a:pt x="751" y="1050"/>
                  </a:lnTo>
                  <a:lnTo>
                    <a:pt x="807" y="969"/>
                  </a:lnTo>
                  <a:lnTo>
                    <a:pt x="898" y="974"/>
                  </a:lnTo>
                  <a:lnTo>
                    <a:pt x="957" y="1007"/>
                  </a:lnTo>
                  <a:lnTo>
                    <a:pt x="987" y="1013"/>
                  </a:lnTo>
                  <a:lnTo>
                    <a:pt x="996" y="1044"/>
                  </a:lnTo>
                  <a:moveTo>
                    <a:pt x="2061" y="1156"/>
                  </a:moveTo>
                  <a:lnTo>
                    <a:pt x="2046" y="1203"/>
                  </a:lnTo>
                  <a:lnTo>
                    <a:pt x="1932" y="1227"/>
                  </a:lnTo>
                  <a:lnTo>
                    <a:pt x="1833" y="1217"/>
                  </a:lnTo>
                  <a:lnTo>
                    <a:pt x="1835" y="1186"/>
                  </a:lnTo>
                  <a:lnTo>
                    <a:pt x="1896" y="1168"/>
                  </a:lnTo>
                  <a:lnTo>
                    <a:pt x="1941" y="1193"/>
                  </a:lnTo>
                  <a:lnTo>
                    <a:pt x="1991" y="1187"/>
                  </a:lnTo>
                  <a:lnTo>
                    <a:pt x="2061" y="1156"/>
                  </a:lnTo>
                  <a:moveTo>
                    <a:pt x="1685" y="1156"/>
                  </a:moveTo>
                  <a:lnTo>
                    <a:pt x="1711" y="1179"/>
                  </a:lnTo>
                  <a:lnTo>
                    <a:pt x="1758" y="1172"/>
                  </a:lnTo>
                  <a:lnTo>
                    <a:pt x="1774" y="1208"/>
                  </a:lnTo>
                  <a:lnTo>
                    <a:pt x="1685" y="1225"/>
                  </a:lnTo>
                  <a:lnTo>
                    <a:pt x="1633" y="1236"/>
                  </a:lnTo>
                  <a:lnTo>
                    <a:pt x="1592" y="1236"/>
                  </a:lnTo>
                  <a:lnTo>
                    <a:pt x="1622" y="1187"/>
                  </a:lnTo>
                  <a:lnTo>
                    <a:pt x="1663" y="1186"/>
                  </a:lnTo>
                  <a:lnTo>
                    <a:pt x="1685" y="1156"/>
                  </a:lnTo>
                  <a:moveTo>
                    <a:pt x="2161" y="1330"/>
                  </a:moveTo>
                  <a:lnTo>
                    <a:pt x="2095" y="1349"/>
                  </a:lnTo>
                  <a:lnTo>
                    <a:pt x="2087" y="1339"/>
                  </a:lnTo>
                  <a:lnTo>
                    <a:pt x="2097" y="1310"/>
                  </a:lnTo>
                  <a:lnTo>
                    <a:pt x="2133" y="1258"/>
                  </a:lnTo>
                  <a:lnTo>
                    <a:pt x="2210" y="1224"/>
                  </a:lnTo>
                  <a:lnTo>
                    <a:pt x="2217" y="1241"/>
                  </a:lnTo>
                  <a:lnTo>
                    <a:pt x="2216" y="1266"/>
                  </a:lnTo>
                  <a:lnTo>
                    <a:pt x="2161" y="1330"/>
                  </a:lnTo>
                  <a:moveTo>
                    <a:pt x="1881" y="1339"/>
                  </a:moveTo>
                  <a:lnTo>
                    <a:pt x="1850" y="1340"/>
                  </a:lnTo>
                  <a:lnTo>
                    <a:pt x="1756" y="1280"/>
                  </a:lnTo>
                  <a:lnTo>
                    <a:pt x="1827" y="1264"/>
                  </a:lnTo>
                  <a:lnTo>
                    <a:pt x="1864" y="1290"/>
                  </a:lnTo>
                  <a:lnTo>
                    <a:pt x="1888" y="1316"/>
                  </a:lnTo>
                  <a:lnTo>
                    <a:pt x="1881" y="1339"/>
                  </a:lnTo>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86" name="Freeform 87">
              <a:extLst>
                <a:ext uri="{FF2B5EF4-FFF2-40B4-BE49-F238E27FC236}">
                  <a16:creationId xmlns:a16="http://schemas.microsoft.com/office/drawing/2014/main" id="{DEB1EF11-A3CC-4AEF-83E5-364C24F1ED9F}"/>
                </a:ext>
              </a:extLst>
            </p:cNvPr>
            <p:cNvSpPr>
              <a:spLocks/>
            </p:cNvSpPr>
            <p:nvPr/>
          </p:nvSpPr>
          <p:spPr bwMode="auto">
            <a:xfrm>
              <a:off x="6094384" y="2526488"/>
              <a:ext cx="597771" cy="696154"/>
            </a:xfrm>
            <a:custGeom>
              <a:avLst/>
              <a:gdLst>
                <a:gd name="T0" fmla="*/ 149 w 504"/>
                <a:gd name="T1" fmla="*/ 42 h 572"/>
                <a:gd name="T2" fmla="*/ 148 w 504"/>
                <a:gd name="T3" fmla="*/ 60 h 572"/>
                <a:gd name="T4" fmla="*/ 206 w 504"/>
                <a:gd name="T5" fmla="*/ 110 h 572"/>
                <a:gd name="T6" fmla="*/ 212 w 504"/>
                <a:gd name="T7" fmla="*/ 147 h 572"/>
                <a:gd name="T8" fmla="*/ 282 w 504"/>
                <a:gd name="T9" fmla="*/ 172 h 572"/>
                <a:gd name="T10" fmla="*/ 330 w 504"/>
                <a:gd name="T11" fmla="*/ 189 h 572"/>
                <a:gd name="T12" fmla="*/ 340 w 504"/>
                <a:gd name="T13" fmla="*/ 167 h 572"/>
                <a:gd name="T14" fmla="*/ 355 w 504"/>
                <a:gd name="T15" fmla="*/ 170 h 572"/>
                <a:gd name="T16" fmla="*/ 384 w 504"/>
                <a:gd name="T17" fmla="*/ 179 h 572"/>
                <a:gd name="T18" fmla="*/ 412 w 504"/>
                <a:gd name="T19" fmla="*/ 167 h 572"/>
                <a:gd name="T20" fmla="*/ 430 w 504"/>
                <a:gd name="T21" fmla="*/ 142 h 572"/>
                <a:gd name="T22" fmla="*/ 474 w 504"/>
                <a:gd name="T23" fmla="*/ 126 h 572"/>
                <a:gd name="T24" fmla="*/ 501 w 504"/>
                <a:gd name="T25" fmla="*/ 150 h 572"/>
                <a:gd name="T26" fmla="*/ 504 w 504"/>
                <a:gd name="T27" fmla="*/ 175 h 572"/>
                <a:gd name="T28" fmla="*/ 473 w 504"/>
                <a:gd name="T29" fmla="*/ 197 h 572"/>
                <a:gd name="T30" fmla="*/ 463 w 504"/>
                <a:gd name="T31" fmla="*/ 242 h 572"/>
                <a:gd name="T32" fmla="*/ 449 w 504"/>
                <a:gd name="T33" fmla="*/ 266 h 572"/>
                <a:gd name="T34" fmla="*/ 429 w 504"/>
                <a:gd name="T35" fmla="*/ 247 h 572"/>
                <a:gd name="T36" fmla="*/ 412 w 504"/>
                <a:gd name="T37" fmla="*/ 249 h 572"/>
                <a:gd name="T38" fmla="*/ 428 w 504"/>
                <a:gd name="T39" fmla="*/ 219 h 572"/>
                <a:gd name="T40" fmla="*/ 383 w 504"/>
                <a:gd name="T41" fmla="*/ 212 h 572"/>
                <a:gd name="T42" fmla="*/ 354 w 504"/>
                <a:gd name="T43" fmla="*/ 188 h 572"/>
                <a:gd name="T44" fmla="*/ 356 w 504"/>
                <a:gd name="T45" fmla="*/ 221 h 572"/>
                <a:gd name="T46" fmla="*/ 364 w 504"/>
                <a:gd name="T47" fmla="*/ 246 h 572"/>
                <a:gd name="T48" fmla="*/ 378 w 504"/>
                <a:gd name="T49" fmla="*/ 287 h 572"/>
                <a:gd name="T50" fmla="*/ 347 w 504"/>
                <a:gd name="T51" fmla="*/ 306 h 572"/>
                <a:gd name="T52" fmla="*/ 298 w 504"/>
                <a:gd name="T53" fmla="*/ 357 h 572"/>
                <a:gd name="T54" fmla="*/ 271 w 504"/>
                <a:gd name="T55" fmla="*/ 394 h 572"/>
                <a:gd name="T56" fmla="*/ 238 w 504"/>
                <a:gd name="T57" fmla="*/ 407 h 572"/>
                <a:gd name="T58" fmla="*/ 243 w 504"/>
                <a:gd name="T59" fmla="*/ 467 h 572"/>
                <a:gd name="T60" fmla="*/ 230 w 504"/>
                <a:gd name="T61" fmla="*/ 523 h 572"/>
                <a:gd name="T62" fmla="*/ 212 w 504"/>
                <a:gd name="T63" fmla="*/ 552 h 572"/>
                <a:gd name="T64" fmla="*/ 181 w 504"/>
                <a:gd name="T65" fmla="*/ 553 h 572"/>
                <a:gd name="T66" fmla="*/ 156 w 504"/>
                <a:gd name="T67" fmla="*/ 493 h 572"/>
                <a:gd name="T68" fmla="*/ 134 w 504"/>
                <a:gd name="T69" fmla="*/ 434 h 572"/>
                <a:gd name="T70" fmla="*/ 95 w 504"/>
                <a:gd name="T71" fmla="*/ 338 h 572"/>
                <a:gd name="T72" fmla="*/ 61 w 504"/>
                <a:gd name="T73" fmla="*/ 306 h 572"/>
                <a:gd name="T74" fmla="*/ 29 w 504"/>
                <a:gd name="T75" fmla="*/ 271 h 572"/>
                <a:gd name="T76" fmla="*/ 10 w 504"/>
                <a:gd name="T77" fmla="*/ 231 h 572"/>
                <a:gd name="T78" fmla="*/ 31 w 504"/>
                <a:gd name="T79" fmla="*/ 203 h 572"/>
                <a:gd name="T80" fmla="*/ 29 w 504"/>
                <a:gd name="T81" fmla="*/ 156 h 572"/>
                <a:gd name="T82" fmla="*/ 72 w 504"/>
                <a:gd name="T83" fmla="*/ 115 h 572"/>
                <a:gd name="T84" fmla="*/ 94 w 504"/>
                <a:gd name="T85" fmla="*/ 67 h 572"/>
                <a:gd name="T86" fmla="*/ 58 w 504"/>
                <a:gd name="T87" fmla="*/ 25 h 572"/>
                <a:gd name="T88" fmla="*/ 110 w 504"/>
                <a:gd name="T89" fmla="*/ 18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04" h="572">
                  <a:moveTo>
                    <a:pt x="122" y="0"/>
                  </a:moveTo>
                  <a:lnTo>
                    <a:pt x="147" y="25"/>
                  </a:lnTo>
                  <a:lnTo>
                    <a:pt x="149" y="42"/>
                  </a:lnTo>
                  <a:lnTo>
                    <a:pt x="159" y="52"/>
                  </a:lnTo>
                  <a:lnTo>
                    <a:pt x="161" y="63"/>
                  </a:lnTo>
                  <a:lnTo>
                    <a:pt x="148" y="60"/>
                  </a:lnTo>
                  <a:lnTo>
                    <a:pt x="158" y="83"/>
                  </a:lnTo>
                  <a:lnTo>
                    <a:pt x="178" y="96"/>
                  </a:lnTo>
                  <a:lnTo>
                    <a:pt x="206" y="110"/>
                  </a:lnTo>
                  <a:lnTo>
                    <a:pt x="197" y="120"/>
                  </a:lnTo>
                  <a:lnTo>
                    <a:pt x="194" y="139"/>
                  </a:lnTo>
                  <a:lnTo>
                    <a:pt x="212" y="147"/>
                  </a:lnTo>
                  <a:lnTo>
                    <a:pt x="231" y="157"/>
                  </a:lnTo>
                  <a:lnTo>
                    <a:pt x="257" y="169"/>
                  </a:lnTo>
                  <a:lnTo>
                    <a:pt x="282" y="172"/>
                  </a:lnTo>
                  <a:lnTo>
                    <a:pt x="294" y="182"/>
                  </a:lnTo>
                  <a:lnTo>
                    <a:pt x="308" y="184"/>
                  </a:lnTo>
                  <a:lnTo>
                    <a:pt x="330" y="189"/>
                  </a:lnTo>
                  <a:lnTo>
                    <a:pt x="345" y="189"/>
                  </a:lnTo>
                  <a:lnTo>
                    <a:pt x="346" y="181"/>
                  </a:lnTo>
                  <a:lnTo>
                    <a:pt x="340" y="167"/>
                  </a:lnTo>
                  <a:lnTo>
                    <a:pt x="340" y="158"/>
                  </a:lnTo>
                  <a:lnTo>
                    <a:pt x="350" y="154"/>
                  </a:lnTo>
                  <a:lnTo>
                    <a:pt x="355" y="170"/>
                  </a:lnTo>
                  <a:lnTo>
                    <a:pt x="356" y="174"/>
                  </a:lnTo>
                  <a:lnTo>
                    <a:pt x="374" y="182"/>
                  </a:lnTo>
                  <a:lnTo>
                    <a:pt x="384" y="179"/>
                  </a:lnTo>
                  <a:lnTo>
                    <a:pt x="400" y="181"/>
                  </a:lnTo>
                  <a:lnTo>
                    <a:pt x="414" y="180"/>
                  </a:lnTo>
                  <a:lnTo>
                    <a:pt x="412" y="167"/>
                  </a:lnTo>
                  <a:lnTo>
                    <a:pt x="404" y="161"/>
                  </a:lnTo>
                  <a:lnTo>
                    <a:pt x="418" y="158"/>
                  </a:lnTo>
                  <a:lnTo>
                    <a:pt x="430" y="142"/>
                  </a:lnTo>
                  <a:lnTo>
                    <a:pt x="447" y="129"/>
                  </a:lnTo>
                  <a:lnTo>
                    <a:pt x="463" y="134"/>
                  </a:lnTo>
                  <a:lnTo>
                    <a:pt x="474" y="126"/>
                  </a:lnTo>
                  <a:lnTo>
                    <a:pt x="485" y="139"/>
                  </a:lnTo>
                  <a:lnTo>
                    <a:pt x="481" y="147"/>
                  </a:lnTo>
                  <a:lnTo>
                    <a:pt x="501" y="150"/>
                  </a:lnTo>
                  <a:lnTo>
                    <a:pt x="504" y="158"/>
                  </a:lnTo>
                  <a:lnTo>
                    <a:pt x="499" y="162"/>
                  </a:lnTo>
                  <a:lnTo>
                    <a:pt x="504" y="175"/>
                  </a:lnTo>
                  <a:lnTo>
                    <a:pt x="490" y="171"/>
                  </a:lnTo>
                  <a:lnTo>
                    <a:pt x="470" y="185"/>
                  </a:lnTo>
                  <a:lnTo>
                    <a:pt x="473" y="197"/>
                  </a:lnTo>
                  <a:lnTo>
                    <a:pt x="467" y="215"/>
                  </a:lnTo>
                  <a:lnTo>
                    <a:pt x="468" y="225"/>
                  </a:lnTo>
                  <a:lnTo>
                    <a:pt x="463" y="242"/>
                  </a:lnTo>
                  <a:lnTo>
                    <a:pt x="449" y="237"/>
                  </a:lnTo>
                  <a:lnTo>
                    <a:pt x="452" y="259"/>
                  </a:lnTo>
                  <a:lnTo>
                    <a:pt x="449" y="266"/>
                  </a:lnTo>
                  <a:lnTo>
                    <a:pt x="452" y="274"/>
                  </a:lnTo>
                  <a:lnTo>
                    <a:pt x="444" y="280"/>
                  </a:lnTo>
                  <a:lnTo>
                    <a:pt x="429" y="247"/>
                  </a:lnTo>
                  <a:lnTo>
                    <a:pt x="424" y="247"/>
                  </a:lnTo>
                  <a:lnTo>
                    <a:pt x="424" y="260"/>
                  </a:lnTo>
                  <a:lnTo>
                    <a:pt x="412" y="249"/>
                  </a:lnTo>
                  <a:lnTo>
                    <a:pt x="415" y="237"/>
                  </a:lnTo>
                  <a:lnTo>
                    <a:pt x="423" y="236"/>
                  </a:lnTo>
                  <a:lnTo>
                    <a:pt x="428" y="219"/>
                  </a:lnTo>
                  <a:lnTo>
                    <a:pt x="417" y="215"/>
                  </a:lnTo>
                  <a:lnTo>
                    <a:pt x="400" y="215"/>
                  </a:lnTo>
                  <a:lnTo>
                    <a:pt x="383" y="212"/>
                  </a:lnTo>
                  <a:lnTo>
                    <a:pt x="378" y="198"/>
                  </a:lnTo>
                  <a:lnTo>
                    <a:pt x="370" y="197"/>
                  </a:lnTo>
                  <a:lnTo>
                    <a:pt x="354" y="188"/>
                  </a:lnTo>
                  <a:lnTo>
                    <a:pt x="350" y="202"/>
                  </a:lnTo>
                  <a:lnTo>
                    <a:pt x="366" y="213"/>
                  </a:lnTo>
                  <a:lnTo>
                    <a:pt x="356" y="221"/>
                  </a:lnTo>
                  <a:lnTo>
                    <a:pt x="353" y="228"/>
                  </a:lnTo>
                  <a:lnTo>
                    <a:pt x="365" y="234"/>
                  </a:lnTo>
                  <a:lnTo>
                    <a:pt x="364" y="246"/>
                  </a:lnTo>
                  <a:lnTo>
                    <a:pt x="373" y="262"/>
                  </a:lnTo>
                  <a:lnTo>
                    <a:pt x="379" y="279"/>
                  </a:lnTo>
                  <a:lnTo>
                    <a:pt x="378" y="287"/>
                  </a:lnTo>
                  <a:lnTo>
                    <a:pt x="365" y="286"/>
                  </a:lnTo>
                  <a:lnTo>
                    <a:pt x="344" y="291"/>
                  </a:lnTo>
                  <a:lnTo>
                    <a:pt x="347" y="306"/>
                  </a:lnTo>
                  <a:lnTo>
                    <a:pt x="339" y="319"/>
                  </a:lnTo>
                  <a:lnTo>
                    <a:pt x="315" y="333"/>
                  </a:lnTo>
                  <a:lnTo>
                    <a:pt x="298" y="357"/>
                  </a:lnTo>
                  <a:lnTo>
                    <a:pt x="286" y="370"/>
                  </a:lnTo>
                  <a:lnTo>
                    <a:pt x="270" y="384"/>
                  </a:lnTo>
                  <a:lnTo>
                    <a:pt x="271" y="394"/>
                  </a:lnTo>
                  <a:lnTo>
                    <a:pt x="262" y="399"/>
                  </a:lnTo>
                  <a:lnTo>
                    <a:pt x="246" y="406"/>
                  </a:lnTo>
                  <a:lnTo>
                    <a:pt x="238" y="407"/>
                  </a:lnTo>
                  <a:lnTo>
                    <a:pt x="234" y="423"/>
                  </a:lnTo>
                  <a:lnTo>
                    <a:pt x="241" y="450"/>
                  </a:lnTo>
                  <a:lnTo>
                    <a:pt x="243" y="467"/>
                  </a:lnTo>
                  <a:lnTo>
                    <a:pt x="237" y="487"/>
                  </a:lnTo>
                  <a:lnTo>
                    <a:pt x="239" y="522"/>
                  </a:lnTo>
                  <a:lnTo>
                    <a:pt x="230" y="523"/>
                  </a:lnTo>
                  <a:lnTo>
                    <a:pt x="222" y="539"/>
                  </a:lnTo>
                  <a:lnTo>
                    <a:pt x="228" y="546"/>
                  </a:lnTo>
                  <a:lnTo>
                    <a:pt x="212" y="552"/>
                  </a:lnTo>
                  <a:lnTo>
                    <a:pt x="206" y="566"/>
                  </a:lnTo>
                  <a:lnTo>
                    <a:pt x="199" y="572"/>
                  </a:lnTo>
                  <a:lnTo>
                    <a:pt x="181" y="553"/>
                  </a:lnTo>
                  <a:lnTo>
                    <a:pt x="171" y="523"/>
                  </a:lnTo>
                  <a:lnTo>
                    <a:pt x="163" y="503"/>
                  </a:lnTo>
                  <a:lnTo>
                    <a:pt x="156" y="493"/>
                  </a:lnTo>
                  <a:lnTo>
                    <a:pt x="144" y="473"/>
                  </a:lnTo>
                  <a:lnTo>
                    <a:pt x="138" y="447"/>
                  </a:lnTo>
                  <a:lnTo>
                    <a:pt x="134" y="434"/>
                  </a:lnTo>
                  <a:lnTo>
                    <a:pt x="115" y="405"/>
                  </a:lnTo>
                  <a:lnTo>
                    <a:pt x="103" y="365"/>
                  </a:lnTo>
                  <a:lnTo>
                    <a:pt x="95" y="338"/>
                  </a:lnTo>
                  <a:lnTo>
                    <a:pt x="92" y="313"/>
                  </a:lnTo>
                  <a:lnTo>
                    <a:pt x="86" y="294"/>
                  </a:lnTo>
                  <a:lnTo>
                    <a:pt x="61" y="306"/>
                  </a:lnTo>
                  <a:lnTo>
                    <a:pt x="48" y="304"/>
                  </a:lnTo>
                  <a:lnTo>
                    <a:pt x="22" y="279"/>
                  </a:lnTo>
                  <a:lnTo>
                    <a:pt x="29" y="271"/>
                  </a:lnTo>
                  <a:lnTo>
                    <a:pt x="23" y="263"/>
                  </a:lnTo>
                  <a:lnTo>
                    <a:pt x="0" y="245"/>
                  </a:lnTo>
                  <a:lnTo>
                    <a:pt x="10" y="231"/>
                  </a:lnTo>
                  <a:lnTo>
                    <a:pt x="49" y="231"/>
                  </a:lnTo>
                  <a:lnTo>
                    <a:pt x="43" y="213"/>
                  </a:lnTo>
                  <a:lnTo>
                    <a:pt x="31" y="203"/>
                  </a:lnTo>
                  <a:lnTo>
                    <a:pt x="27" y="187"/>
                  </a:lnTo>
                  <a:lnTo>
                    <a:pt x="13" y="178"/>
                  </a:lnTo>
                  <a:lnTo>
                    <a:pt x="29" y="156"/>
                  </a:lnTo>
                  <a:lnTo>
                    <a:pt x="50" y="158"/>
                  </a:lnTo>
                  <a:lnTo>
                    <a:pt x="65" y="136"/>
                  </a:lnTo>
                  <a:lnTo>
                    <a:pt x="72" y="115"/>
                  </a:lnTo>
                  <a:lnTo>
                    <a:pt x="85" y="94"/>
                  </a:lnTo>
                  <a:lnTo>
                    <a:pt x="81" y="79"/>
                  </a:lnTo>
                  <a:lnTo>
                    <a:pt x="94" y="67"/>
                  </a:lnTo>
                  <a:lnTo>
                    <a:pt x="77" y="57"/>
                  </a:lnTo>
                  <a:lnTo>
                    <a:pt x="68" y="43"/>
                  </a:lnTo>
                  <a:lnTo>
                    <a:pt x="58" y="25"/>
                  </a:lnTo>
                  <a:lnTo>
                    <a:pt x="64" y="16"/>
                  </a:lnTo>
                  <a:lnTo>
                    <a:pt x="92" y="21"/>
                  </a:lnTo>
                  <a:lnTo>
                    <a:pt x="110" y="18"/>
                  </a:lnTo>
                  <a:lnTo>
                    <a:pt x="122" y="0"/>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87" name="Freeform 88">
              <a:extLst>
                <a:ext uri="{FF2B5EF4-FFF2-40B4-BE49-F238E27FC236}">
                  <a16:creationId xmlns:a16="http://schemas.microsoft.com/office/drawing/2014/main" id="{886143BE-BFD3-4BA8-8192-FBBD74A87B41}"/>
                </a:ext>
              </a:extLst>
            </p:cNvPr>
            <p:cNvSpPr>
              <a:spLocks/>
            </p:cNvSpPr>
            <p:nvPr/>
          </p:nvSpPr>
          <p:spPr bwMode="auto">
            <a:xfrm>
              <a:off x="4458815" y="2039667"/>
              <a:ext cx="74722" cy="83976"/>
            </a:xfrm>
            <a:custGeom>
              <a:avLst/>
              <a:gdLst>
                <a:gd name="T0" fmla="*/ 61 w 63"/>
                <a:gd name="T1" fmla="*/ 25 h 69"/>
                <a:gd name="T2" fmla="*/ 63 w 63"/>
                <a:gd name="T3" fmla="*/ 40 h 69"/>
                <a:gd name="T4" fmla="*/ 51 w 63"/>
                <a:gd name="T5" fmla="*/ 57 h 69"/>
                <a:gd name="T6" fmla="*/ 22 w 63"/>
                <a:gd name="T7" fmla="*/ 69 h 69"/>
                <a:gd name="T8" fmla="*/ 0 w 63"/>
                <a:gd name="T9" fmla="*/ 66 h 69"/>
                <a:gd name="T10" fmla="*/ 14 w 63"/>
                <a:gd name="T11" fmla="*/ 45 h 69"/>
                <a:gd name="T12" fmla="*/ 7 w 63"/>
                <a:gd name="T13" fmla="*/ 25 h 69"/>
                <a:gd name="T14" fmla="*/ 29 w 63"/>
                <a:gd name="T15" fmla="*/ 10 h 69"/>
                <a:gd name="T16" fmla="*/ 41 w 63"/>
                <a:gd name="T17" fmla="*/ 0 h 69"/>
                <a:gd name="T18" fmla="*/ 44 w 63"/>
                <a:gd name="T19" fmla="*/ 11 h 69"/>
                <a:gd name="T20" fmla="*/ 40 w 63"/>
                <a:gd name="T21" fmla="*/ 22 h 69"/>
                <a:gd name="T22" fmla="*/ 50 w 63"/>
                <a:gd name="T23" fmla="*/ 21 h 69"/>
                <a:gd name="T24" fmla="*/ 61 w 63"/>
                <a:gd name="T25"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9">
                  <a:moveTo>
                    <a:pt x="61" y="25"/>
                  </a:moveTo>
                  <a:lnTo>
                    <a:pt x="63" y="40"/>
                  </a:lnTo>
                  <a:lnTo>
                    <a:pt x="51" y="57"/>
                  </a:lnTo>
                  <a:lnTo>
                    <a:pt x="22" y="69"/>
                  </a:lnTo>
                  <a:lnTo>
                    <a:pt x="0" y="66"/>
                  </a:lnTo>
                  <a:lnTo>
                    <a:pt x="14" y="45"/>
                  </a:lnTo>
                  <a:lnTo>
                    <a:pt x="7" y="25"/>
                  </a:lnTo>
                  <a:lnTo>
                    <a:pt x="29" y="10"/>
                  </a:lnTo>
                  <a:lnTo>
                    <a:pt x="41" y="0"/>
                  </a:lnTo>
                  <a:lnTo>
                    <a:pt x="44" y="11"/>
                  </a:lnTo>
                  <a:lnTo>
                    <a:pt x="40" y="22"/>
                  </a:lnTo>
                  <a:lnTo>
                    <a:pt x="50" y="21"/>
                  </a:lnTo>
                  <a:lnTo>
                    <a:pt x="61" y="25"/>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88" name="Freeform 89">
              <a:extLst>
                <a:ext uri="{FF2B5EF4-FFF2-40B4-BE49-F238E27FC236}">
                  <a16:creationId xmlns:a16="http://schemas.microsoft.com/office/drawing/2014/main" id="{A10CF8A1-ADC3-4270-9165-31DC3BF8BE2D}"/>
                </a:ext>
              </a:extLst>
            </p:cNvPr>
            <p:cNvSpPr>
              <a:spLocks/>
            </p:cNvSpPr>
            <p:nvPr/>
          </p:nvSpPr>
          <p:spPr bwMode="auto">
            <a:xfrm>
              <a:off x="5533381" y="2420604"/>
              <a:ext cx="447143" cy="368766"/>
            </a:xfrm>
            <a:custGeom>
              <a:avLst/>
              <a:gdLst>
                <a:gd name="T0" fmla="*/ 190 w 377"/>
                <a:gd name="T1" fmla="*/ 48 h 303"/>
                <a:gd name="T2" fmla="*/ 211 w 377"/>
                <a:gd name="T3" fmla="*/ 37 h 303"/>
                <a:gd name="T4" fmla="*/ 231 w 377"/>
                <a:gd name="T5" fmla="*/ 35 h 303"/>
                <a:gd name="T6" fmla="*/ 266 w 377"/>
                <a:gd name="T7" fmla="*/ 48 h 303"/>
                <a:gd name="T8" fmla="*/ 302 w 377"/>
                <a:gd name="T9" fmla="*/ 67 h 303"/>
                <a:gd name="T10" fmla="*/ 306 w 377"/>
                <a:gd name="T11" fmla="*/ 110 h 303"/>
                <a:gd name="T12" fmla="*/ 312 w 377"/>
                <a:gd name="T13" fmla="*/ 128 h 303"/>
                <a:gd name="T14" fmla="*/ 315 w 377"/>
                <a:gd name="T15" fmla="*/ 156 h 303"/>
                <a:gd name="T16" fmla="*/ 333 w 377"/>
                <a:gd name="T17" fmla="*/ 173 h 303"/>
                <a:gd name="T18" fmla="*/ 324 w 377"/>
                <a:gd name="T19" fmla="*/ 205 h 303"/>
                <a:gd name="T20" fmla="*/ 343 w 377"/>
                <a:gd name="T21" fmla="*/ 228 h 303"/>
                <a:gd name="T22" fmla="*/ 365 w 377"/>
                <a:gd name="T23" fmla="*/ 256 h 303"/>
                <a:gd name="T24" fmla="*/ 377 w 377"/>
                <a:gd name="T25" fmla="*/ 268 h 303"/>
                <a:gd name="T26" fmla="*/ 349 w 377"/>
                <a:gd name="T27" fmla="*/ 303 h 303"/>
                <a:gd name="T28" fmla="*/ 295 w 377"/>
                <a:gd name="T29" fmla="*/ 292 h 303"/>
                <a:gd name="T30" fmla="*/ 264 w 377"/>
                <a:gd name="T31" fmla="*/ 264 h 303"/>
                <a:gd name="T32" fmla="*/ 241 w 377"/>
                <a:gd name="T33" fmla="*/ 264 h 303"/>
                <a:gd name="T34" fmla="*/ 202 w 377"/>
                <a:gd name="T35" fmla="*/ 268 h 303"/>
                <a:gd name="T36" fmla="*/ 164 w 377"/>
                <a:gd name="T37" fmla="*/ 246 h 303"/>
                <a:gd name="T38" fmla="*/ 133 w 377"/>
                <a:gd name="T39" fmla="*/ 198 h 303"/>
                <a:gd name="T40" fmla="*/ 112 w 377"/>
                <a:gd name="T41" fmla="*/ 195 h 303"/>
                <a:gd name="T42" fmla="*/ 96 w 377"/>
                <a:gd name="T43" fmla="*/ 192 h 303"/>
                <a:gd name="T44" fmla="*/ 88 w 377"/>
                <a:gd name="T45" fmla="*/ 181 h 303"/>
                <a:gd name="T46" fmla="*/ 78 w 377"/>
                <a:gd name="T47" fmla="*/ 150 h 303"/>
                <a:gd name="T48" fmla="*/ 40 w 377"/>
                <a:gd name="T49" fmla="*/ 119 h 303"/>
                <a:gd name="T50" fmla="*/ 49 w 377"/>
                <a:gd name="T51" fmla="*/ 96 h 303"/>
                <a:gd name="T52" fmla="*/ 34 w 377"/>
                <a:gd name="T53" fmla="*/ 77 h 303"/>
                <a:gd name="T54" fmla="*/ 7 w 377"/>
                <a:gd name="T55" fmla="*/ 36 h 303"/>
                <a:gd name="T56" fmla="*/ 0 w 377"/>
                <a:gd name="T57" fmla="*/ 6 h 303"/>
                <a:gd name="T58" fmla="*/ 15 w 377"/>
                <a:gd name="T59" fmla="*/ 8 h 303"/>
                <a:gd name="T60" fmla="*/ 37 w 377"/>
                <a:gd name="T61" fmla="*/ 20 h 303"/>
                <a:gd name="T62" fmla="*/ 60 w 377"/>
                <a:gd name="T63" fmla="*/ 5 h 303"/>
                <a:gd name="T64" fmla="*/ 73 w 377"/>
                <a:gd name="T65" fmla="*/ 9 h 303"/>
                <a:gd name="T66" fmla="*/ 81 w 377"/>
                <a:gd name="T67" fmla="*/ 30 h 303"/>
                <a:gd name="T68" fmla="*/ 93 w 377"/>
                <a:gd name="T69" fmla="*/ 44 h 303"/>
                <a:gd name="T70" fmla="*/ 124 w 377"/>
                <a:gd name="T71" fmla="*/ 59 h 303"/>
                <a:gd name="T72" fmla="*/ 175 w 377"/>
                <a:gd name="T73" fmla="*/ 5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77" h="303">
                  <a:moveTo>
                    <a:pt x="176" y="52"/>
                  </a:moveTo>
                  <a:lnTo>
                    <a:pt x="190" y="48"/>
                  </a:lnTo>
                  <a:lnTo>
                    <a:pt x="200" y="36"/>
                  </a:lnTo>
                  <a:lnTo>
                    <a:pt x="211" y="37"/>
                  </a:lnTo>
                  <a:lnTo>
                    <a:pt x="218" y="33"/>
                  </a:lnTo>
                  <a:lnTo>
                    <a:pt x="231" y="35"/>
                  </a:lnTo>
                  <a:lnTo>
                    <a:pt x="252" y="45"/>
                  </a:lnTo>
                  <a:lnTo>
                    <a:pt x="266" y="48"/>
                  </a:lnTo>
                  <a:lnTo>
                    <a:pt x="289" y="66"/>
                  </a:lnTo>
                  <a:lnTo>
                    <a:pt x="302" y="67"/>
                  </a:lnTo>
                  <a:lnTo>
                    <a:pt x="308" y="84"/>
                  </a:lnTo>
                  <a:lnTo>
                    <a:pt x="306" y="110"/>
                  </a:lnTo>
                  <a:lnTo>
                    <a:pt x="304" y="125"/>
                  </a:lnTo>
                  <a:lnTo>
                    <a:pt x="312" y="128"/>
                  </a:lnTo>
                  <a:lnTo>
                    <a:pt x="307" y="139"/>
                  </a:lnTo>
                  <a:lnTo>
                    <a:pt x="315" y="156"/>
                  </a:lnTo>
                  <a:lnTo>
                    <a:pt x="319" y="169"/>
                  </a:lnTo>
                  <a:lnTo>
                    <a:pt x="333" y="173"/>
                  </a:lnTo>
                  <a:lnTo>
                    <a:pt x="337" y="186"/>
                  </a:lnTo>
                  <a:lnTo>
                    <a:pt x="324" y="205"/>
                  </a:lnTo>
                  <a:lnTo>
                    <a:pt x="334" y="216"/>
                  </a:lnTo>
                  <a:lnTo>
                    <a:pt x="343" y="228"/>
                  </a:lnTo>
                  <a:lnTo>
                    <a:pt x="362" y="237"/>
                  </a:lnTo>
                  <a:lnTo>
                    <a:pt x="365" y="256"/>
                  </a:lnTo>
                  <a:lnTo>
                    <a:pt x="374" y="259"/>
                  </a:lnTo>
                  <a:lnTo>
                    <a:pt x="377" y="268"/>
                  </a:lnTo>
                  <a:lnTo>
                    <a:pt x="353" y="279"/>
                  </a:lnTo>
                  <a:lnTo>
                    <a:pt x="349" y="303"/>
                  </a:lnTo>
                  <a:lnTo>
                    <a:pt x="315" y="297"/>
                  </a:lnTo>
                  <a:lnTo>
                    <a:pt x="295" y="292"/>
                  </a:lnTo>
                  <a:lnTo>
                    <a:pt x="274" y="290"/>
                  </a:lnTo>
                  <a:lnTo>
                    <a:pt x="264" y="264"/>
                  </a:lnTo>
                  <a:lnTo>
                    <a:pt x="255" y="260"/>
                  </a:lnTo>
                  <a:lnTo>
                    <a:pt x="241" y="264"/>
                  </a:lnTo>
                  <a:lnTo>
                    <a:pt x="225" y="274"/>
                  </a:lnTo>
                  <a:lnTo>
                    <a:pt x="202" y="268"/>
                  </a:lnTo>
                  <a:lnTo>
                    <a:pt x="182" y="251"/>
                  </a:lnTo>
                  <a:lnTo>
                    <a:pt x="164" y="246"/>
                  </a:lnTo>
                  <a:lnTo>
                    <a:pt x="150" y="226"/>
                  </a:lnTo>
                  <a:lnTo>
                    <a:pt x="133" y="198"/>
                  </a:lnTo>
                  <a:lnTo>
                    <a:pt x="124" y="202"/>
                  </a:lnTo>
                  <a:lnTo>
                    <a:pt x="112" y="195"/>
                  </a:lnTo>
                  <a:lnTo>
                    <a:pt x="107" y="203"/>
                  </a:lnTo>
                  <a:lnTo>
                    <a:pt x="96" y="192"/>
                  </a:lnTo>
                  <a:lnTo>
                    <a:pt x="94" y="181"/>
                  </a:lnTo>
                  <a:lnTo>
                    <a:pt x="88" y="181"/>
                  </a:lnTo>
                  <a:lnTo>
                    <a:pt x="89" y="166"/>
                  </a:lnTo>
                  <a:lnTo>
                    <a:pt x="78" y="150"/>
                  </a:lnTo>
                  <a:lnTo>
                    <a:pt x="55" y="139"/>
                  </a:lnTo>
                  <a:lnTo>
                    <a:pt x="40" y="119"/>
                  </a:lnTo>
                  <a:lnTo>
                    <a:pt x="42" y="103"/>
                  </a:lnTo>
                  <a:lnTo>
                    <a:pt x="49" y="96"/>
                  </a:lnTo>
                  <a:lnTo>
                    <a:pt x="46" y="84"/>
                  </a:lnTo>
                  <a:lnTo>
                    <a:pt x="34" y="77"/>
                  </a:lnTo>
                  <a:lnTo>
                    <a:pt x="19" y="53"/>
                  </a:lnTo>
                  <a:lnTo>
                    <a:pt x="7" y="36"/>
                  </a:lnTo>
                  <a:lnTo>
                    <a:pt x="9" y="30"/>
                  </a:lnTo>
                  <a:lnTo>
                    <a:pt x="0" y="6"/>
                  </a:lnTo>
                  <a:lnTo>
                    <a:pt x="11" y="0"/>
                  </a:lnTo>
                  <a:lnTo>
                    <a:pt x="15" y="8"/>
                  </a:lnTo>
                  <a:lnTo>
                    <a:pt x="25" y="18"/>
                  </a:lnTo>
                  <a:lnTo>
                    <a:pt x="37" y="20"/>
                  </a:lnTo>
                  <a:lnTo>
                    <a:pt x="43" y="20"/>
                  </a:lnTo>
                  <a:lnTo>
                    <a:pt x="60" y="5"/>
                  </a:lnTo>
                  <a:lnTo>
                    <a:pt x="67" y="3"/>
                  </a:lnTo>
                  <a:lnTo>
                    <a:pt x="73" y="9"/>
                  </a:lnTo>
                  <a:lnTo>
                    <a:pt x="69" y="19"/>
                  </a:lnTo>
                  <a:lnTo>
                    <a:pt x="81" y="30"/>
                  </a:lnTo>
                  <a:lnTo>
                    <a:pt x="85" y="29"/>
                  </a:lnTo>
                  <a:lnTo>
                    <a:pt x="93" y="44"/>
                  </a:lnTo>
                  <a:lnTo>
                    <a:pt x="110" y="49"/>
                  </a:lnTo>
                  <a:lnTo>
                    <a:pt x="124" y="59"/>
                  </a:lnTo>
                  <a:lnTo>
                    <a:pt x="149" y="63"/>
                  </a:lnTo>
                  <a:lnTo>
                    <a:pt x="175" y="57"/>
                  </a:lnTo>
                  <a:lnTo>
                    <a:pt x="176" y="52"/>
                  </a:lnTo>
                  <a:close/>
                </a:path>
              </a:pathLst>
            </a:custGeom>
            <a:solidFill>
              <a:srgbClr val="E64A0E"/>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89" name="Freeform 90">
              <a:extLst>
                <a:ext uri="{FF2B5EF4-FFF2-40B4-BE49-F238E27FC236}">
                  <a16:creationId xmlns:a16="http://schemas.microsoft.com/office/drawing/2014/main" id="{86A82444-C366-492C-8065-58346C1F614B}"/>
                </a:ext>
              </a:extLst>
            </p:cNvPr>
            <p:cNvSpPr>
              <a:spLocks/>
            </p:cNvSpPr>
            <p:nvPr/>
          </p:nvSpPr>
          <p:spPr bwMode="auto">
            <a:xfrm>
              <a:off x="5446799" y="2479022"/>
              <a:ext cx="213490" cy="209332"/>
            </a:xfrm>
            <a:custGeom>
              <a:avLst/>
              <a:gdLst>
                <a:gd name="T0" fmla="*/ 107 w 180"/>
                <a:gd name="T1" fmla="*/ 29 h 172"/>
                <a:gd name="T2" fmla="*/ 119 w 180"/>
                <a:gd name="T3" fmla="*/ 36 h 172"/>
                <a:gd name="T4" fmla="*/ 122 w 180"/>
                <a:gd name="T5" fmla="*/ 48 h 172"/>
                <a:gd name="T6" fmla="*/ 115 w 180"/>
                <a:gd name="T7" fmla="*/ 55 h 172"/>
                <a:gd name="T8" fmla="*/ 113 w 180"/>
                <a:gd name="T9" fmla="*/ 71 h 172"/>
                <a:gd name="T10" fmla="*/ 128 w 180"/>
                <a:gd name="T11" fmla="*/ 91 h 172"/>
                <a:gd name="T12" fmla="*/ 151 w 180"/>
                <a:gd name="T13" fmla="*/ 102 h 172"/>
                <a:gd name="T14" fmla="*/ 162 w 180"/>
                <a:gd name="T15" fmla="*/ 118 h 172"/>
                <a:gd name="T16" fmla="*/ 161 w 180"/>
                <a:gd name="T17" fmla="*/ 133 h 172"/>
                <a:gd name="T18" fmla="*/ 167 w 180"/>
                <a:gd name="T19" fmla="*/ 133 h 172"/>
                <a:gd name="T20" fmla="*/ 169 w 180"/>
                <a:gd name="T21" fmla="*/ 144 h 172"/>
                <a:gd name="T22" fmla="*/ 180 w 180"/>
                <a:gd name="T23" fmla="*/ 155 h 172"/>
                <a:gd name="T24" fmla="*/ 169 w 180"/>
                <a:gd name="T25" fmla="*/ 154 h 172"/>
                <a:gd name="T26" fmla="*/ 157 w 180"/>
                <a:gd name="T27" fmla="*/ 152 h 172"/>
                <a:gd name="T28" fmla="*/ 147 w 180"/>
                <a:gd name="T29" fmla="*/ 172 h 172"/>
                <a:gd name="T30" fmla="*/ 114 w 180"/>
                <a:gd name="T31" fmla="*/ 170 h 172"/>
                <a:gd name="T32" fmla="*/ 59 w 180"/>
                <a:gd name="T33" fmla="*/ 129 h 172"/>
                <a:gd name="T34" fmla="*/ 31 w 180"/>
                <a:gd name="T35" fmla="*/ 114 h 172"/>
                <a:gd name="T36" fmla="*/ 10 w 180"/>
                <a:gd name="T37" fmla="*/ 109 h 172"/>
                <a:gd name="T38" fmla="*/ 0 w 180"/>
                <a:gd name="T39" fmla="*/ 83 h 172"/>
                <a:gd name="T40" fmla="*/ 35 w 180"/>
                <a:gd name="T41" fmla="*/ 62 h 172"/>
                <a:gd name="T42" fmla="*/ 38 w 180"/>
                <a:gd name="T43" fmla="*/ 37 h 172"/>
                <a:gd name="T44" fmla="*/ 35 w 180"/>
                <a:gd name="T45" fmla="*/ 22 h 172"/>
                <a:gd name="T46" fmla="*/ 43 w 180"/>
                <a:gd name="T47" fmla="*/ 17 h 172"/>
                <a:gd name="T48" fmla="*/ 50 w 180"/>
                <a:gd name="T49" fmla="*/ 4 h 172"/>
                <a:gd name="T50" fmla="*/ 57 w 180"/>
                <a:gd name="T51" fmla="*/ 0 h 172"/>
                <a:gd name="T52" fmla="*/ 78 w 180"/>
                <a:gd name="T53" fmla="*/ 3 h 172"/>
                <a:gd name="T54" fmla="*/ 84 w 180"/>
                <a:gd name="T55" fmla="*/ 8 h 172"/>
                <a:gd name="T56" fmla="*/ 92 w 180"/>
                <a:gd name="T57" fmla="*/ 5 h 172"/>
                <a:gd name="T58" fmla="*/ 107 w 180"/>
                <a:gd name="T59" fmla="*/ 2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0" h="172">
                  <a:moveTo>
                    <a:pt x="107" y="29"/>
                  </a:moveTo>
                  <a:lnTo>
                    <a:pt x="119" y="36"/>
                  </a:lnTo>
                  <a:lnTo>
                    <a:pt x="122" y="48"/>
                  </a:lnTo>
                  <a:lnTo>
                    <a:pt x="115" y="55"/>
                  </a:lnTo>
                  <a:lnTo>
                    <a:pt x="113" y="71"/>
                  </a:lnTo>
                  <a:lnTo>
                    <a:pt x="128" y="91"/>
                  </a:lnTo>
                  <a:lnTo>
                    <a:pt x="151" y="102"/>
                  </a:lnTo>
                  <a:lnTo>
                    <a:pt x="162" y="118"/>
                  </a:lnTo>
                  <a:lnTo>
                    <a:pt x="161" y="133"/>
                  </a:lnTo>
                  <a:lnTo>
                    <a:pt x="167" y="133"/>
                  </a:lnTo>
                  <a:lnTo>
                    <a:pt x="169" y="144"/>
                  </a:lnTo>
                  <a:lnTo>
                    <a:pt x="180" y="155"/>
                  </a:lnTo>
                  <a:lnTo>
                    <a:pt x="169" y="154"/>
                  </a:lnTo>
                  <a:lnTo>
                    <a:pt x="157" y="152"/>
                  </a:lnTo>
                  <a:lnTo>
                    <a:pt x="147" y="172"/>
                  </a:lnTo>
                  <a:lnTo>
                    <a:pt x="114" y="170"/>
                  </a:lnTo>
                  <a:lnTo>
                    <a:pt x="59" y="129"/>
                  </a:lnTo>
                  <a:lnTo>
                    <a:pt x="31" y="114"/>
                  </a:lnTo>
                  <a:lnTo>
                    <a:pt x="10" y="109"/>
                  </a:lnTo>
                  <a:lnTo>
                    <a:pt x="0" y="83"/>
                  </a:lnTo>
                  <a:lnTo>
                    <a:pt x="35" y="62"/>
                  </a:lnTo>
                  <a:lnTo>
                    <a:pt x="38" y="37"/>
                  </a:lnTo>
                  <a:lnTo>
                    <a:pt x="35" y="22"/>
                  </a:lnTo>
                  <a:lnTo>
                    <a:pt x="43" y="17"/>
                  </a:lnTo>
                  <a:lnTo>
                    <a:pt x="50" y="4"/>
                  </a:lnTo>
                  <a:lnTo>
                    <a:pt x="57" y="0"/>
                  </a:lnTo>
                  <a:lnTo>
                    <a:pt x="78" y="3"/>
                  </a:lnTo>
                  <a:lnTo>
                    <a:pt x="84" y="8"/>
                  </a:lnTo>
                  <a:lnTo>
                    <a:pt x="92" y="5"/>
                  </a:lnTo>
                  <a:lnTo>
                    <a:pt x="107" y="29"/>
                  </a:lnTo>
                  <a:close/>
                </a:path>
              </a:pathLst>
            </a:custGeom>
            <a:solidFill>
              <a:srgbClr val="E64A0E"/>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90" name="Freeform 91">
              <a:extLst>
                <a:ext uri="{FF2B5EF4-FFF2-40B4-BE49-F238E27FC236}">
                  <a16:creationId xmlns:a16="http://schemas.microsoft.com/office/drawing/2014/main" id="{647DDF60-68EF-4A07-B3DE-BF27E167CEC4}"/>
                </a:ext>
              </a:extLst>
            </p:cNvPr>
            <p:cNvSpPr>
              <a:spLocks/>
            </p:cNvSpPr>
            <p:nvPr/>
          </p:nvSpPr>
          <p:spPr bwMode="auto">
            <a:xfrm>
              <a:off x="4245326" y="1775567"/>
              <a:ext cx="175535" cy="68155"/>
            </a:xfrm>
            <a:custGeom>
              <a:avLst/>
              <a:gdLst>
                <a:gd name="T0" fmla="*/ 138 w 148"/>
                <a:gd name="T1" fmla="*/ 1 h 56"/>
                <a:gd name="T2" fmla="*/ 133 w 148"/>
                <a:gd name="T3" fmla="*/ 13 h 56"/>
                <a:gd name="T4" fmla="*/ 148 w 148"/>
                <a:gd name="T5" fmla="*/ 25 h 56"/>
                <a:gd name="T6" fmla="*/ 128 w 148"/>
                <a:gd name="T7" fmla="*/ 39 h 56"/>
                <a:gd name="T8" fmla="*/ 85 w 148"/>
                <a:gd name="T9" fmla="*/ 52 h 56"/>
                <a:gd name="T10" fmla="*/ 73 w 148"/>
                <a:gd name="T11" fmla="*/ 56 h 56"/>
                <a:gd name="T12" fmla="*/ 54 w 148"/>
                <a:gd name="T13" fmla="*/ 53 h 56"/>
                <a:gd name="T14" fmla="*/ 16 w 148"/>
                <a:gd name="T15" fmla="*/ 47 h 56"/>
                <a:gd name="T16" fmla="*/ 31 w 148"/>
                <a:gd name="T17" fmla="*/ 39 h 56"/>
                <a:gd name="T18" fmla="*/ 2 w 148"/>
                <a:gd name="T19" fmla="*/ 30 h 56"/>
                <a:gd name="T20" fmla="*/ 28 w 148"/>
                <a:gd name="T21" fmla="*/ 26 h 56"/>
                <a:gd name="T22" fmla="*/ 28 w 148"/>
                <a:gd name="T23" fmla="*/ 21 h 56"/>
                <a:gd name="T24" fmla="*/ 0 w 148"/>
                <a:gd name="T25" fmla="*/ 17 h 56"/>
                <a:gd name="T26" fmla="*/ 12 w 148"/>
                <a:gd name="T27" fmla="*/ 5 h 56"/>
                <a:gd name="T28" fmla="*/ 33 w 148"/>
                <a:gd name="T29" fmla="*/ 2 h 56"/>
                <a:gd name="T30" fmla="*/ 52 w 148"/>
                <a:gd name="T31" fmla="*/ 14 h 56"/>
                <a:gd name="T32" fmla="*/ 75 w 148"/>
                <a:gd name="T33" fmla="*/ 4 h 56"/>
                <a:gd name="T34" fmla="*/ 91 w 148"/>
                <a:gd name="T35" fmla="*/ 9 h 56"/>
                <a:gd name="T36" fmla="*/ 115 w 148"/>
                <a:gd name="T37" fmla="*/ 0 h 56"/>
                <a:gd name="T38" fmla="*/ 138 w 148"/>
                <a:gd name="T39" fmla="*/ 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8" h="56">
                  <a:moveTo>
                    <a:pt x="138" y="1"/>
                  </a:moveTo>
                  <a:lnTo>
                    <a:pt x="133" y="13"/>
                  </a:lnTo>
                  <a:lnTo>
                    <a:pt x="148" y="25"/>
                  </a:lnTo>
                  <a:lnTo>
                    <a:pt x="128" y="39"/>
                  </a:lnTo>
                  <a:lnTo>
                    <a:pt x="85" y="52"/>
                  </a:lnTo>
                  <a:lnTo>
                    <a:pt x="73" y="56"/>
                  </a:lnTo>
                  <a:lnTo>
                    <a:pt x="54" y="53"/>
                  </a:lnTo>
                  <a:lnTo>
                    <a:pt x="16" y="47"/>
                  </a:lnTo>
                  <a:lnTo>
                    <a:pt x="31" y="39"/>
                  </a:lnTo>
                  <a:lnTo>
                    <a:pt x="2" y="30"/>
                  </a:lnTo>
                  <a:lnTo>
                    <a:pt x="28" y="26"/>
                  </a:lnTo>
                  <a:lnTo>
                    <a:pt x="28" y="21"/>
                  </a:lnTo>
                  <a:lnTo>
                    <a:pt x="0" y="17"/>
                  </a:lnTo>
                  <a:lnTo>
                    <a:pt x="12" y="5"/>
                  </a:lnTo>
                  <a:lnTo>
                    <a:pt x="33" y="2"/>
                  </a:lnTo>
                  <a:lnTo>
                    <a:pt x="52" y="14"/>
                  </a:lnTo>
                  <a:lnTo>
                    <a:pt x="75" y="4"/>
                  </a:lnTo>
                  <a:lnTo>
                    <a:pt x="91" y="9"/>
                  </a:lnTo>
                  <a:lnTo>
                    <a:pt x="115" y="0"/>
                  </a:lnTo>
                  <a:lnTo>
                    <a:pt x="138" y="1"/>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91" name="Freeform 92">
              <a:extLst>
                <a:ext uri="{FF2B5EF4-FFF2-40B4-BE49-F238E27FC236}">
                  <a16:creationId xmlns:a16="http://schemas.microsoft.com/office/drawing/2014/main" id="{81B0E5DE-3AFE-4379-AA0E-6550F5C44B66}"/>
                </a:ext>
              </a:extLst>
            </p:cNvPr>
            <p:cNvSpPr>
              <a:spLocks/>
            </p:cNvSpPr>
            <p:nvPr/>
          </p:nvSpPr>
          <p:spPr bwMode="auto">
            <a:xfrm>
              <a:off x="5357845" y="2582472"/>
              <a:ext cx="28466" cy="96147"/>
            </a:xfrm>
            <a:custGeom>
              <a:avLst/>
              <a:gdLst>
                <a:gd name="T0" fmla="*/ 23 w 24"/>
                <a:gd name="T1" fmla="*/ 12 h 79"/>
                <a:gd name="T2" fmla="*/ 20 w 24"/>
                <a:gd name="T3" fmla="*/ 19 h 79"/>
                <a:gd name="T4" fmla="*/ 14 w 24"/>
                <a:gd name="T5" fmla="*/ 16 h 79"/>
                <a:gd name="T6" fmla="*/ 11 w 24"/>
                <a:gd name="T7" fmla="*/ 30 h 79"/>
                <a:gd name="T8" fmla="*/ 16 w 24"/>
                <a:gd name="T9" fmla="*/ 32 h 79"/>
                <a:gd name="T10" fmla="*/ 12 w 24"/>
                <a:gd name="T11" fmla="*/ 35 h 79"/>
                <a:gd name="T12" fmla="*/ 12 w 24"/>
                <a:gd name="T13" fmla="*/ 40 h 79"/>
                <a:gd name="T14" fmla="*/ 20 w 24"/>
                <a:gd name="T15" fmla="*/ 37 h 79"/>
                <a:gd name="T16" fmla="*/ 21 w 24"/>
                <a:gd name="T17" fmla="*/ 45 h 79"/>
                <a:gd name="T18" fmla="*/ 15 w 24"/>
                <a:gd name="T19" fmla="*/ 79 h 79"/>
                <a:gd name="T20" fmla="*/ 0 w 24"/>
                <a:gd name="T21" fmla="*/ 43 h 79"/>
                <a:gd name="T22" fmla="*/ 5 w 24"/>
                <a:gd name="T23" fmla="*/ 36 h 79"/>
                <a:gd name="T24" fmla="*/ 3 w 24"/>
                <a:gd name="T25" fmla="*/ 35 h 79"/>
                <a:gd name="T26" fmla="*/ 7 w 24"/>
                <a:gd name="T27" fmla="*/ 25 h 79"/>
                <a:gd name="T28" fmla="*/ 9 w 24"/>
                <a:gd name="T29" fmla="*/ 10 h 79"/>
                <a:gd name="T30" fmla="*/ 11 w 24"/>
                <a:gd name="T31" fmla="*/ 4 h 79"/>
                <a:gd name="T32" fmla="*/ 11 w 24"/>
                <a:gd name="T33" fmla="*/ 4 h 79"/>
                <a:gd name="T34" fmla="*/ 17 w 24"/>
                <a:gd name="T35" fmla="*/ 4 h 79"/>
                <a:gd name="T36" fmla="*/ 18 w 24"/>
                <a:gd name="T37" fmla="*/ 1 h 79"/>
                <a:gd name="T38" fmla="*/ 23 w 24"/>
                <a:gd name="T39" fmla="*/ 0 h 79"/>
                <a:gd name="T40" fmla="*/ 24 w 24"/>
                <a:gd name="T41" fmla="*/ 9 h 79"/>
                <a:gd name="T42" fmla="*/ 22 w 24"/>
                <a:gd name="T43" fmla="*/ 12 h 79"/>
                <a:gd name="T44" fmla="*/ 23 w 24"/>
                <a:gd name="T45"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79">
                  <a:moveTo>
                    <a:pt x="23" y="12"/>
                  </a:moveTo>
                  <a:lnTo>
                    <a:pt x="20" y="19"/>
                  </a:lnTo>
                  <a:lnTo>
                    <a:pt x="14" y="16"/>
                  </a:lnTo>
                  <a:lnTo>
                    <a:pt x="11" y="30"/>
                  </a:lnTo>
                  <a:lnTo>
                    <a:pt x="16" y="32"/>
                  </a:lnTo>
                  <a:lnTo>
                    <a:pt x="12" y="35"/>
                  </a:lnTo>
                  <a:lnTo>
                    <a:pt x="12" y="40"/>
                  </a:lnTo>
                  <a:lnTo>
                    <a:pt x="20" y="37"/>
                  </a:lnTo>
                  <a:lnTo>
                    <a:pt x="21" y="45"/>
                  </a:lnTo>
                  <a:lnTo>
                    <a:pt x="15" y="79"/>
                  </a:lnTo>
                  <a:lnTo>
                    <a:pt x="0" y="43"/>
                  </a:lnTo>
                  <a:lnTo>
                    <a:pt x="5" y="36"/>
                  </a:lnTo>
                  <a:lnTo>
                    <a:pt x="3" y="35"/>
                  </a:lnTo>
                  <a:lnTo>
                    <a:pt x="7" y="25"/>
                  </a:lnTo>
                  <a:lnTo>
                    <a:pt x="9" y="10"/>
                  </a:lnTo>
                  <a:lnTo>
                    <a:pt x="11" y="4"/>
                  </a:lnTo>
                  <a:lnTo>
                    <a:pt x="11" y="4"/>
                  </a:lnTo>
                  <a:lnTo>
                    <a:pt x="17" y="4"/>
                  </a:lnTo>
                  <a:lnTo>
                    <a:pt x="18" y="1"/>
                  </a:lnTo>
                  <a:lnTo>
                    <a:pt x="23" y="0"/>
                  </a:lnTo>
                  <a:lnTo>
                    <a:pt x="24" y="9"/>
                  </a:lnTo>
                  <a:lnTo>
                    <a:pt x="22" y="12"/>
                  </a:lnTo>
                  <a:lnTo>
                    <a:pt x="23" y="12"/>
                  </a:lnTo>
                  <a:close/>
                </a:path>
              </a:pathLst>
            </a:custGeom>
            <a:solidFill>
              <a:srgbClr val="E64A0E"/>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92" name="Freeform 93">
              <a:extLst>
                <a:ext uri="{FF2B5EF4-FFF2-40B4-BE49-F238E27FC236}">
                  <a16:creationId xmlns:a16="http://schemas.microsoft.com/office/drawing/2014/main" id="{41D40B19-97BE-4BBC-8F67-425F8B2BC454}"/>
                </a:ext>
              </a:extLst>
            </p:cNvPr>
            <p:cNvSpPr>
              <a:spLocks/>
            </p:cNvSpPr>
            <p:nvPr/>
          </p:nvSpPr>
          <p:spPr bwMode="auto">
            <a:xfrm>
              <a:off x="4897655" y="2458333"/>
              <a:ext cx="61675" cy="40163"/>
            </a:xfrm>
            <a:custGeom>
              <a:avLst/>
              <a:gdLst>
                <a:gd name="T0" fmla="*/ 52 w 52"/>
                <a:gd name="T1" fmla="*/ 0 h 33"/>
                <a:gd name="T2" fmla="*/ 47 w 52"/>
                <a:gd name="T3" fmla="*/ 16 h 33"/>
                <a:gd name="T4" fmla="*/ 50 w 52"/>
                <a:gd name="T5" fmla="*/ 23 h 33"/>
                <a:gd name="T6" fmla="*/ 47 w 52"/>
                <a:gd name="T7" fmla="*/ 33 h 33"/>
                <a:gd name="T8" fmla="*/ 33 w 52"/>
                <a:gd name="T9" fmla="*/ 25 h 33"/>
                <a:gd name="T10" fmla="*/ 24 w 52"/>
                <a:gd name="T11" fmla="*/ 23 h 33"/>
                <a:gd name="T12" fmla="*/ 0 w 52"/>
                <a:gd name="T13" fmla="*/ 13 h 33"/>
                <a:gd name="T14" fmla="*/ 2 w 52"/>
                <a:gd name="T15" fmla="*/ 2 h 33"/>
                <a:gd name="T16" fmla="*/ 22 w 52"/>
                <a:gd name="T17" fmla="*/ 4 h 33"/>
                <a:gd name="T18" fmla="*/ 39 w 52"/>
                <a:gd name="T19" fmla="*/ 2 h 33"/>
                <a:gd name="T20" fmla="*/ 52 w 52"/>
                <a:gd name="T2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33">
                  <a:moveTo>
                    <a:pt x="52" y="0"/>
                  </a:moveTo>
                  <a:lnTo>
                    <a:pt x="47" y="16"/>
                  </a:lnTo>
                  <a:lnTo>
                    <a:pt x="50" y="23"/>
                  </a:lnTo>
                  <a:lnTo>
                    <a:pt x="47" y="33"/>
                  </a:lnTo>
                  <a:lnTo>
                    <a:pt x="33" y="25"/>
                  </a:lnTo>
                  <a:lnTo>
                    <a:pt x="24" y="23"/>
                  </a:lnTo>
                  <a:lnTo>
                    <a:pt x="0" y="13"/>
                  </a:lnTo>
                  <a:lnTo>
                    <a:pt x="2" y="2"/>
                  </a:lnTo>
                  <a:lnTo>
                    <a:pt x="22" y="4"/>
                  </a:lnTo>
                  <a:lnTo>
                    <a:pt x="39" y="2"/>
                  </a:lnTo>
                  <a:lnTo>
                    <a:pt x="52" y="0"/>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93" name="Freeform 94">
              <a:extLst>
                <a:ext uri="{FF2B5EF4-FFF2-40B4-BE49-F238E27FC236}">
                  <a16:creationId xmlns:a16="http://schemas.microsoft.com/office/drawing/2014/main" id="{1643D643-C927-43C8-B7C1-999A111403CE}"/>
                </a:ext>
              </a:extLst>
            </p:cNvPr>
            <p:cNvSpPr>
              <a:spLocks/>
            </p:cNvSpPr>
            <p:nvPr/>
          </p:nvSpPr>
          <p:spPr bwMode="auto">
            <a:xfrm>
              <a:off x="4808701" y="2382875"/>
              <a:ext cx="33209" cy="58418"/>
            </a:xfrm>
            <a:custGeom>
              <a:avLst/>
              <a:gdLst>
                <a:gd name="T0" fmla="*/ 17 w 28"/>
                <a:gd name="T1" fmla="*/ 0 h 48"/>
                <a:gd name="T2" fmla="*/ 28 w 28"/>
                <a:gd name="T3" fmla="*/ 15 h 48"/>
                <a:gd name="T4" fmla="*/ 27 w 28"/>
                <a:gd name="T5" fmla="*/ 42 h 48"/>
                <a:gd name="T6" fmla="*/ 19 w 28"/>
                <a:gd name="T7" fmla="*/ 41 h 48"/>
                <a:gd name="T8" fmla="*/ 12 w 28"/>
                <a:gd name="T9" fmla="*/ 48 h 48"/>
                <a:gd name="T10" fmla="*/ 6 w 28"/>
                <a:gd name="T11" fmla="*/ 43 h 48"/>
                <a:gd name="T12" fmla="*/ 4 w 28"/>
                <a:gd name="T13" fmla="*/ 18 h 48"/>
                <a:gd name="T14" fmla="*/ 0 w 28"/>
                <a:gd name="T15" fmla="*/ 6 h 48"/>
                <a:gd name="T16" fmla="*/ 9 w 28"/>
                <a:gd name="T17" fmla="*/ 7 h 48"/>
                <a:gd name="T18" fmla="*/ 17 w 2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48">
                  <a:moveTo>
                    <a:pt x="17" y="0"/>
                  </a:moveTo>
                  <a:lnTo>
                    <a:pt x="28" y="15"/>
                  </a:lnTo>
                  <a:lnTo>
                    <a:pt x="27" y="42"/>
                  </a:lnTo>
                  <a:lnTo>
                    <a:pt x="19" y="41"/>
                  </a:lnTo>
                  <a:lnTo>
                    <a:pt x="12" y="48"/>
                  </a:lnTo>
                  <a:lnTo>
                    <a:pt x="6" y="43"/>
                  </a:lnTo>
                  <a:lnTo>
                    <a:pt x="4" y="18"/>
                  </a:lnTo>
                  <a:lnTo>
                    <a:pt x="0" y="6"/>
                  </a:lnTo>
                  <a:lnTo>
                    <a:pt x="9" y="7"/>
                  </a:lnTo>
                  <a:lnTo>
                    <a:pt x="17" y="0"/>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94" name="Freeform 95">
              <a:extLst>
                <a:ext uri="{FF2B5EF4-FFF2-40B4-BE49-F238E27FC236}">
                  <a16:creationId xmlns:a16="http://schemas.microsoft.com/office/drawing/2014/main" id="{FBD3FF83-F35E-42DF-A0C5-11C9EC8781A8}"/>
                </a:ext>
              </a:extLst>
            </p:cNvPr>
            <p:cNvSpPr>
              <a:spLocks/>
            </p:cNvSpPr>
            <p:nvPr/>
          </p:nvSpPr>
          <p:spPr bwMode="auto">
            <a:xfrm>
              <a:off x="4777864" y="2236830"/>
              <a:ext cx="238397" cy="228806"/>
            </a:xfrm>
            <a:custGeom>
              <a:avLst/>
              <a:gdLst>
                <a:gd name="T0" fmla="*/ 114 w 201"/>
                <a:gd name="T1" fmla="*/ 12 h 188"/>
                <a:gd name="T2" fmla="*/ 117 w 201"/>
                <a:gd name="T3" fmla="*/ 31 h 188"/>
                <a:gd name="T4" fmla="*/ 91 w 201"/>
                <a:gd name="T5" fmla="*/ 35 h 188"/>
                <a:gd name="T6" fmla="*/ 91 w 201"/>
                <a:gd name="T7" fmla="*/ 51 h 188"/>
                <a:gd name="T8" fmla="*/ 113 w 201"/>
                <a:gd name="T9" fmla="*/ 72 h 188"/>
                <a:gd name="T10" fmla="*/ 142 w 201"/>
                <a:gd name="T11" fmla="*/ 105 h 188"/>
                <a:gd name="T12" fmla="*/ 160 w 201"/>
                <a:gd name="T13" fmla="*/ 110 h 188"/>
                <a:gd name="T14" fmla="*/ 171 w 201"/>
                <a:gd name="T15" fmla="*/ 121 h 188"/>
                <a:gd name="T16" fmla="*/ 199 w 201"/>
                <a:gd name="T17" fmla="*/ 138 h 188"/>
                <a:gd name="T18" fmla="*/ 198 w 201"/>
                <a:gd name="T19" fmla="*/ 149 h 188"/>
                <a:gd name="T20" fmla="*/ 173 w 201"/>
                <a:gd name="T21" fmla="*/ 136 h 188"/>
                <a:gd name="T22" fmla="*/ 180 w 201"/>
                <a:gd name="T23" fmla="*/ 157 h 188"/>
                <a:gd name="T24" fmla="*/ 172 w 201"/>
                <a:gd name="T25" fmla="*/ 169 h 188"/>
                <a:gd name="T26" fmla="*/ 156 w 201"/>
                <a:gd name="T27" fmla="*/ 188 h 188"/>
                <a:gd name="T28" fmla="*/ 159 w 201"/>
                <a:gd name="T29" fmla="*/ 171 h 188"/>
                <a:gd name="T30" fmla="*/ 155 w 201"/>
                <a:gd name="T31" fmla="*/ 155 h 188"/>
                <a:gd name="T32" fmla="*/ 142 w 201"/>
                <a:gd name="T33" fmla="*/ 142 h 188"/>
                <a:gd name="T34" fmla="*/ 125 w 201"/>
                <a:gd name="T35" fmla="*/ 129 h 188"/>
                <a:gd name="T36" fmla="*/ 105 w 201"/>
                <a:gd name="T37" fmla="*/ 120 h 188"/>
                <a:gd name="T38" fmla="*/ 76 w 201"/>
                <a:gd name="T39" fmla="*/ 97 h 188"/>
                <a:gd name="T40" fmla="*/ 58 w 201"/>
                <a:gd name="T41" fmla="*/ 65 h 188"/>
                <a:gd name="T42" fmla="*/ 35 w 201"/>
                <a:gd name="T43" fmla="*/ 56 h 188"/>
                <a:gd name="T44" fmla="*/ 19 w 201"/>
                <a:gd name="T45" fmla="*/ 68 h 188"/>
                <a:gd name="T46" fmla="*/ 13 w 201"/>
                <a:gd name="T47" fmla="*/ 61 h 188"/>
                <a:gd name="T48" fmla="*/ 0 w 201"/>
                <a:gd name="T49" fmla="*/ 42 h 188"/>
                <a:gd name="T50" fmla="*/ 0 w 201"/>
                <a:gd name="T51" fmla="*/ 28 h 188"/>
                <a:gd name="T52" fmla="*/ 8 w 201"/>
                <a:gd name="T53" fmla="*/ 27 h 188"/>
                <a:gd name="T54" fmla="*/ 25 w 201"/>
                <a:gd name="T55" fmla="*/ 19 h 188"/>
                <a:gd name="T56" fmla="*/ 35 w 201"/>
                <a:gd name="T57" fmla="*/ 22 h 188"/>
                <a:gd name="T58" fmla="*/ 51 w 201"/>
                <a:gd name="T59" fmla="*/ 16 h 188"/>
                <a:gd name="T60" fmla="*/ 58 w 201"/>
                <a:gd name="T61" fmla="*/ 4 h 188"/>
                <a:gd name="T62" fmla="*/ 70 w 201"/>
                <a:gd name="T63" fmla="*/ 3 h 188"/>
                <a:gd name="T64" fmla="*/ 90 w 201"/>
                <a:gd name="T65" fmla="*/ 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188">
                  <a:moveTo>
                    <a:pt x="90" y="7"/>
                  </a:moveTo>
                  <a:lnTo>
                    <a:pt x="114" y="12"/>
                  </a:lnTo>
                  <a:lnTo>
                    <a:pt x="113" y="22"/>
                  </a:lnTo>
                  <a:lnTo>
                    <a:pt x="117" y="31"/>
                  </a:lnTo>
                  <a:lnTo>
                    <a:pt x="104" y="28"/>
                  </a:lnTo>
                  <a:lnTo>
                    <a:pt x="91" y="35"/>
                  </a:lnTo>
                  <a:lnTo>
                    <a:pt x="93" y="45"/>
                  </a:lnTo>
                  <a:lnTo>
                    <a:pt x="91" y="51"/>
                  </a:lnTo>
                  <a:lnTo>
                    <a:pt x="97" y="61"/>
                  </a:lnTo>
                  <a:lnTo>
                    <a:pt x="113" y="72"/>
                  </a:lnTo>
                  <a:lnTo>
                    <a:pt x="122" y="89"/>
                  </a:lnTo>
                  <a:lnTo>
                    <a:pt x="142" y="105"/>
                  </a:lnTo>
                  <a:lnTo>
                    <a:pt x="155" y="105"/>
                  </a:lnTo>
                  <a:lnTo>
                    <a:pt x="160" y="110"/>
                  </a:lnTo>
                  <a:lnTo>
                    <a:pt x="155" y="114"/>
                  </a:lnTo>
                  <a:lnTo>
                    <a:pt x="171" y="121"/>
                  </a:lnTo>
                  <a:lnTo>
                    <a:pt x="183" y="127"/>
                  </a:lnTo>
                  <a:lnTo>
                    <a:pt x="199" y="138"/>
                  </a:lnTo>
                  <a:lnTo>
                    <a:pt x="201" y="142"/>
                  </a:lnTo>
                  <a:lnTo>
                    <a:pt x="198" y="149"/>
                  </a:lnTo>
                  <a:lnTo>
                    <a:pt x="188" y="140"/>
                  </a:lnTo>
                  <a:lnTo>
                    <a:pt x="173" y="136"/>
                  </a:lnTo>
                  <a:lnTo>
                    <a:pt x="167" y="150"/>
                  </a:lnTo>
                  <a:lnTo>
                    <a:pt x="180" y="157"/>
                  </a:lnTo>
                  <a:lnTo>
                    <a:pt x="179" y="168"/>
                  </a:lnTo>
                  <a:lnTo>
                    <a:pt x="172" y="169"/>
                  </a:lnTo>
                  <a:lnTo>
                    <a:pt x="163" y="187"/>
                  </a:lnTo>
                  <a:lnTo>
                    <a:pt x="156" y="188"/>
                  </a:lnTo>
                  <a:lnTo>
                    <a:pt x="156" y="182"/>
                  </a:lnTo>
                  <a:lnTo>
                    <a:pt x="159" y="171"/>
                  </a:lnTo>
                  <a:lnTo>
                    <a:pt x="162" y="167"/>
                  </a:lnTo>
                  <a:lnTo>
                    <a:pt x="155" y="155"/>
                  </a:lnTo>
                  <a:lnTo>
                    <a:pt x="149" y="144"/>
                  </a:lnTo>
                  <a:lnTo>
                    <a:pt x="142" y="142"/>
                  </a:lnTo>
                  <a:lnTo>
                    <a:pt x="136" y="133"/>
                  </a:lnTo>
                  <a:lnTo>
                    <a:pt x="125" y="129"/>
                  </a:lnTo>
                  <a:lnTo>
                    <a:pt x="118" y="121"/>
                  </a:lnTo>
                  <a:lnTo>
                    <a:pt x="105" y="120"/>
                  </a:lnTo>
                  <a:lnTo>
                    <a:pt x="91" y="110"/>
                  </a:lnTo>
                  <a:lnTo>
                    <a:pt x="76" y="97"/>
                  </a:lnTo>
                  <a:lnTo>
                    <a:pt x="64" y="85"/>
                  </a:lnTo>
                  <a:lnTo>
                    <a:pt x="58" y="65"/>
                  </a:lnTo>
                  <a:lnTo>
                    <a:pt x="49" y="63"/>
                  </a:lnTo>
                  <a:lnTo>
                    <a:pt x="35" y="56"/>
                  </a:lnTo>
                  <a:lnTo>
                    <a:pt x="28" y="58"/>
                  </a:lnTo>
                  <a:lnTo>
                    <a:pt x="19" y="68"/>
                  </a:lnTo>
                  <a:lnTo>
                    <a:pt x="12" y="69"/>
                  </a:lnTo>
                  <a:lnTo>
                    <a:pt x="13" y="61"/>
                  </a:lnTo>
                  <a:lnTo>
                    <a:pt x="4" y="58"/>
                  </a:lnTo>
                  <a:lnTo>
                    <a:pt x="0" y="42"/>
                  </a:lnTo>
                  <a:lnTo>
                    <a:pt x="5" y="36"/>
                  </a:lnTo>
                  <a:lnTo>
                    <a:pt x="0" y="28"/>
                  </a:lnTo>
                  <a:lnTo>
                    <a:pt x="0" y="23"/>
                  </a:lnTo>
                  <a:lnTo>
                    <a:pt x="8" y="27"/>
                  </a:lnTo>
                  <a:lnTo>
                    <a:pt x="16" y="26"/>
                  </a:lnTo>
                  <a:lnTo>
                    <a:pt x="25" y="19"/>
                  </a:lnTo>
                  <a:lnTo>
                    <a:pt x="27" y="22"/>
                  </a:lnTo>
                  <a:lnTo>
                    <a:pt x="35" y="22"/>
                  </a:lnTo>
                  <a:lnTo>
                    <a:pt x="38" y="13"/>
                  </a:lnTo>
                  <a:lnTo>
                    <a:pt x="51" y="16"/>
                  </a:lnTo>
                  <a:lnTo>
                    <a:pt x="58" y="12"/>
                  </a:lnTo>
                  <a:lnTo>
                    <a:pt x="58" y="4"/>
                  </a:lnTo>
                  <a:lnTo>
                    <a:pt x="68" y="7"/>
                  </a:lnTo>
                  <a:lnTo>
                    <a:pt x="70" y="3"/>
                  </a:lnTo>
                  <a:lnTo>
                    <a:pt x="86" y="0"/>
                  </a:lnTo>
                  <a:lnTo>
                    <a:pt x="90" y="7"/>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95" name="Freeform 96">
              <a:extLst>
                <a:ext uri="{FF2B5EF4-FFF2-40B4-BE49-F238E27FC236}">
                  <a16:creationId xmlns:a16="http://schemas.microsoft.com/office/drawing/2014/main" id="{887F343D-6A63-403E-B928-9D55E28B127B}"/>
                </a:ext>
              </a:extLst>
            </p:cNvPr>
            <p:cNvSpPr>
              <a:spLocks/>
            </p:cNvSpPr>
            <p:nvPr/>
          </p:nvSpPr>
          <p:spPr bwMode="auto">
            <a:xfrm>
              <a:off x="2963201" y="2956106"/>
              <a:ext cx="45070" cy="20690"/>
            </a:xfrm>
            <a:custGeom>
              <a:avLst/>
              <a:gdLst>
                <a:gd name="T0" fmla="*/ 14 w 38"/>
                <a:gd name="T1" fmla="*/ 0 h 17"/>
                <a:gd name="T2" fmla="*/ 26 w 38"/>
                <a:gd name="T3" fmla="*/ 2 h 17"/>
                <a:gd name="T4" fmla="*/ 35 w 38"/>
                <a:gd name="T5" fmla="*/ 7 h 17"/>
                <a:gd name="T6" fmla="*/ 38 w 38"/>
                <a:gd name="T7" fmla="*/ 13 h 17"/>
                <a:gd name="T8" fmla="*/ 25 w 38"/>
                <a:gd name="T9" fmla="*/ 13 h 17"/>
                <a:gd name="T10" fmla="*/ 19 w 38"/>
                <a:gd name="T11" fmla="*/ 17 h 17"/>
                <a:gd name="T12" fmla="*/ 9 w 38"/>
                <a:gd name="T13" fmla="*/ 13 h 17"/>
                <a:gd name="T14" fmla="*/ 0 w 38"/>
                <a:gd name="T15" fmla="*/ 6 h 17"/>
                <a:gd name="T16" fmla="*/ 2 w 38"/>
                <a:gd name="T17" fmla="*/ 1 h 17"/>
                <a:gd name="T18" fmla="*/ 10 w 38"/>
                <a:gd name="T19" fmla="*/ 0 h 17"/>
                <a:gd name="T20" fmla="*/ 14 w 38"/>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7">
                  <a:moveTo>
                    <a:pt x="14" y="0"/>
                  </a:moveTo>
                  <a:lnTo>
                    <a:pt x="26" y="2"/>
                  </a:lnTo>
                  <a:lnTo>
                    <a:pt x="35" y="7"/>
                  </a:lnTo>
                  <a:lnTo>
                    <a:pt x="38" y="13"/>
                  </a:lnTo>
                  <a:lnTo>
                    <a:pt x="25" y="13"/>
                  </a:lnTo>
                  <a:lnTo>
                    <a:pt x="19" y="17"/>
                  </a:lnTo>
                  <a:lnTo>
                    <a:pt x="9" y="13"/>
                  </a:lnTo>
                  <a:lnTo>
                    <a:pt x="0" y="6"/>
                  </a:lnTo>
                  <a:lnTo>
                    <a:pt x="2" y="1"/>
                  </a:lnTo>
                  <a:lnTo>
                    <a:pt x="10" y="0"/>
                  </a:lnTo>
                  <a:lnTo>
                    <a:pt x="14" y="0"/>
                  </a:lnTo>
                  <a:close/>
                </a:path>
              </a:pathLst>
            </a:custGeom>
            <a:solidFill>
              <a:srgbClr val="CA8D27"/>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96" name="Freeform 97">
              <a:extLst>
                <a:ext uri="{FF2B5EF4-FFF2-40B4-BE49-F238E27FC236}">
                  <a16:creationId xmlns:a16="http://schemas.microsoft.com/office/drawing/2014/main" id="{67AE2F6E-46C4-4CC3-9E30-FE47EDC5D0D2}"/>
                </a:ext>
              </a:extLst>
            </p:cNvPr>
            <p:cNvSpPr>
              <a:spLocks/>
            </p:cNvSpPr>
            <p:nvPr/>
          </p:nvSpPr>
          <p:spPr bwMode="auto">
            <a:xfrm>
              <a:off x="5375636" y="2580037"/>
              <a:ext cx="83024" cy="105884"/>
            </a:xfrm>
            <a:custGeom>
              <a:avLst/>
              <a:gdLst>
                <a:gd name="T0" fmla="*/ 5 w 70"/>
                <a:gd name="T1" fmla="*/ 21 h 87"/>
                <a:gd name="T2" fmla="*/ 8 w 70"/>
                <a:gd name="T3" fmla="*/ 14 h 87"/>
                <a:gd name="T4" fmla="*/ 28 w 70"/>
                <a:gd name="T5" fmla="*/ 22 h 87"/>
                <a:gd name="T6" fmla="*/ 60 w 70"/>
                <a:gd name="T7" fmla="*/ 0 h 87"/>
                <a:gd name="T8" fmla="*/ 70 w 70"/>
                <a:gd name="T9" fmla="*/ 26 h 87"/>
                <a:gd name="T10" fmla="*/ 67 w 70"/>
                <a:gd name="T11" fmla="*/ 29 h 87"/>
                <a:gd name="T12" fmla="*/ 33 w 70"/>
                <a:gd name="T13" fmla="*/ 39 h 87"/>
                <a:gd name="T14" fmla="*/ 52 w 70"/>
                <a:gd name="T15" fmla="*/ 60 h 87"/>
                <a:gd name="T16" fmla="*/ 47 w 70"/>
                <a:gd name="T17" fmla="*/ 63 h 87"/>
                <a:gd name="T18" fmla="*/ 45 w 70"/>
                <a:gd name="T19" fmla="*/ 70 h 87"/>
                <a:gd name="T20" fmla="*/ 32 w 70"/>
                <a:gd name="T21" fmla="*/ 73 h 87"/>
                <a:gd name="T22" fmla="*/ 28 w 70"/>
                <a:gd name="T23" fmla="*/ 81 h 87"/>
                <a:gd name="T24" fmla="*/ 21 w 70"/>
                <a:gd name="T25" fmla="*/ 87 h 87"/>
                <a:gd name="T26" fmla="*/ 1 w 70"/>
                <a:gd name="T27" fmla="*/ 84 h 87"/>
                <a:gd name="T28" fmla="*/ 0 w 70"/>
                <a:gd name="T29" fmla="*/ 81 h 87"/>
                <a:gd name="T30" fmla="*/ 6 w 70"/>
                <a:gd name="T31" fmla="*/ 47 h 87"/>
                <a:gd name="T32" fmla="*/ 5 w 70"/>
                <a:gd name="T33" fmla="*/ 39 h 87"/>
                <a:gd name="T34" fmla="*/ 7 w 70"/>
                <a:gd name="T35" fmla="*/ 33 h 87"/>
                <a:gd name="T36" fmla="*/ 5 w 70"/>
                <a:gd name="T3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87">
                  <a:moveTo>
                    <a:pt x="5" y="21"/>
                  </a:moveTo>
                  <a:lnTo>
                    <a:pt x="8" y="14"/>
                  </a:lnTo>
                  <a:lnTo>
                    <a:pt x="28" y="22"/>
                  </a:lnTo>
                  <a:lnTo>
                    <a:pt x="60" y="0"/>
                  </a:lnTo>
                  <a:lnTo>
                    <a:pt x="70" y="26"/>
                  </a:lnTo>
                  <a:lnTo>
                    <a:pt x="67" y="29"/>
                  </a:lnTo>
                  <a:lnTo>
                    <a:pt x="33" y="39"/>
                  </a:lnTo>
                  <a:lnTo>
                    <a:pt x="52" y="60"/>
                  </a:lnTo>
                  <a:lnTo>
                    <a:pt x="47" y="63"/>
                  </a:lnTo>
                  <a:lnTo>
                    <a:pt x="45" y="70"/>
                  </a:lnTo>
                  <a:lnTo>
                    <a:pt x="32" y="73"/>
                  </a:lnTo>
                  <a:lnTo>
                    <a:pt x="28" y="81"/>
                  </a:lnTo>
                  <a:lnTo>
                    <a:pt x="21" y="87"/>
                  </a:lnTo>
                  <a:lnTo>
                    <a:pt x="1" y="84"/>
                  </a:lnTo>
                  <a:lnTo>
                    <a:pt x="0" y="81"/>
                  </a:lnTo>
                  <a:lnTo>
                    <a:pt x="6" y="47"/>
                  </a:lnTo>
                  <a:lnTo>
                    <a:pt x="5" y="39"/>
                  </a:lnTo>
                  <a:lnTo>
                    <a:pt x="7" y="33"/>
                  </a:lnTo>
                  <a:lnTo>
                    <a:pt x="5" y="21"/>
                  </a:lnTo>
                  <a:close/>
                </a:path>
              </a:pathLst>
            </a:custGeom>
            <a:solidFill>
              <a:srgbClr val="E64A0E"/>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97" name="Freeform 98">
              <a:extLst>
                <a:ext uri="{FF2B5EF4-FFF2-40B4-BE49-F238E27FC236}">
                  <a16:creationId xmlns:a16="http://schemas.microsoft.com/office/drawing/2014/main" id="{E77E7DD3-C9C4-4467-AECB-68E0AC13A58B}"/>
                </a:ext>
              </a:extLst>
            </p:cNvPr>
            <p:cNvSpPr>
              <a:spLocks/>
            </p:cNvSpPr>
            <p:nvPr/>
          </p:nvSpPr>
          <p:spPr bwMode="auto">
            <a:xfrm>
              <a:off x="7377696" y="2555697"/>
              <a:ext cx="45070" cy="41380"/>
            </a:xfrm>
            <a:custGeom>
              <a:avLst/>
              <a:gdLst>
                <a:gd name="T0" fmla="*/ 33 w 38"/>
                <a:gd name="T1" fmla="*/ 4 h 34"/>
                <a:gd name="T2" fmla="*/ 38 w 38"/>
                <a:gd name="T3" fmla="*/ 11 h 34"/>
                <a:gd name="T4" fmla="*/ 34 w 38"/>
                <a:gd name="T5" fmla="*/ 24 h 34"/>
                <a:gd name="T6" fmla="*/ 24 w 38"/>
                <a:gd name="T7" fmla="*/ 17 h 34"/>
                <a:gd name="T8" fmla="*/ 17 w 38"/>
                <a:gd name="T9" fmla="*/ 22 h 34"/>
                <a:gd name="T10" fmla="*/ 17 w 38"/>
                <a:gd name="T11" fmla="*/ 34 h 34"/>
                <a:gd name="T12" fmla="*/ 4 w 38"/>
                <a:gd name="T13" fmla="*/ 28 h 34"/>
                <a:gd name="T14" fmla="*/ 0 w 38"/>
                <a:gd name="T15" fmla="*/ 18 h 34"/>
                <a:gd name="T16" fmla="*/ 4 w 38"/>
                <a:gd name="T17" fmla="*/ 6 h 34"/>
                <a:gd name="T18" fmla="*/ 15 w 38"/>
                <a:gd name="T19" fmla="*/ 8 h 34"/>
                <a:gd name="T20" fmla="*/ 19 w 38"/>
                <a:gd name="T21" fmla="*/ 0 h 34"/>
                <a:gd name="T22" fmla="*/ 33 w 38"/>
                <a:gd name="T23"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4">
                  <a:moveTo>
                    <a:pt x="33" y="4"/>
                  </a:moveTo>
                  <a:lnTo>
                    <a:pt x="38" y="11"/>
                  </a:lnTo>
                  <a:lnTo>
                    <a:pt x="34" y="24"/>
                  </a:lnTo>
                  <a:lnTo>
                    <a:pt x="24" y="17"/>
                  </a:lnTo>
                  <a:lnTo>
                    <a:pt x="17" y="22"/>
                  </a:lnTo>
                  <a:lnTo>
                    <a:pt x="17" y="34"/>
                  </a:lnTo>
                  <a:lnTo>
                    <a:pt x="4" y="28"/>
                  </a:lnTo>
                  <a:lnTo>
                    <a:pt x="0" y="18"/>
                  </a:lnTo>
                  <a:lnTo>
                    <a:pt x="4" y="6"/>
                  </a:lnTo>
                  <a:lnTo>
                    <a:pt x="15" y="8"/>
                  </a:lnTo>
                  <a:lnTo>
                    <a:pt x="19" y="0"/>
                  </a:lnTo>
                  <a:lnTo>
                    <a:pt x="33" y="4"/>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98" name="Freeform 99">
              <a:extLst>
                <a:ext uri="{FF2B5EF4-FFF2-40B4-BE49-F238E27FC236}">
                  <a16:creationId xmlns:a16="http://schemas.microsoft.com/office/drawing/2014/main" id="{98C87011-B413-4AC6-952D-0F57D9F32AAF}"/>
                </a:ext>
              </a:extLst>
            </p:cNvPr>
            <p:cNvSpPr>
              <a:spLocks/>
            </p:cNvSpPr>
            <p:nvPr/>
          </p:nvSpPr>
          <p:spPr bwMode="auto">
            <a:xfrm>
              <a:off x="7318392" y="2379225"/>
              <a:ext cx="206373" cy="260449"/>
            </a:xfrm>
            <a:custGeom>
              <a:avLst/>
              <a:gdLst>
                <a:gd name="T0" fmla="*/ 164 w 174"/>
                <a:gd name="T1" fmla="*/ 87 h 214"/>
                <a:gd name="T2" fmla="*/ 166 w 174"/>
                <a:gd name="T3" fmla="*/ 104 h 214"/>
                <a:gd name="T4" fmla="*/ 174 w 174"/>
                <a:gd name="T5" fmla="*/ 114 h 214"/>
                <a:gd name="T6" fmla="*/ 171 w 174"/>
                <a:gd name="T7" fmla="*/ 129 h 214"/>
                <a:gd name="T8" fmla="*/ 154 w 174"/>
                <a:gd name="T9" fmla="*/ 139 h 214"/>
                <a:gd name="T10" fmla="*/ 124 w 174"/>
                <a:gd name="T11" fmla="*/ 140 h 214"/>
                <a:gd name="T12" fmla="*/ 109 w 174"/>
                <a:gd name="T13" fmla="*/ 163 h 214"/>
                <a:gd name="T14" fmla="*/ 94 w 174"/>
                <a:gd name="T15" fmla="*/ 155 h 214"/>
                <a:gd name="T16" fmla="*/ 87 w 174"/>
                <a:gd name="T17" fmla="*/ 140 h 214"/>
                <a:gd name="T18" fmla="*/ 59 w 174"/>
                <a:gd name="T19" fmla="*/ 145 h 214"/>
                <a:gd name="T20" fmla="*/ 42 w 174"/>
                <a:gd name="T21" fmla="*/ 154 h 214"/>
                <a:gd name="T22" fmla="*/ 22 w 174"/>
                <a:gd name="T23" fmla="*/ 155 h 214"/>
                <a:gd name="T24" fmla="*/ 46 w 174"/>
                <a:gd name="T25" fmla="*/ 170 h 214"/>
                <a:gd name="T26" fmla="*/ 48 w 174"/>
                <a:gd name="T27" fmla="*/ 205 h 214"/>
                <a:gd name="T28" fmla="*/ 40 w 174"/>
                <a:gd name="T29" fmla="*/ 214 h 214"/>
                <a:gd name="T30" fmla="*/ 28 w 174"/>
                <a:gd name="T31" fmla="*/ 206 h 214"/>
                <a:gd name="T32" fmla="*/ 26 w 174"/>
                <a:gd name="T33" fmla="*/ 187 h 214"/>
                <a:gd name="T34" fmla="*/ 12 w 174"/>
                <a:gd name="T35" fmla="*/ 181 h 214"/>
                <a:gd name="T36" fmla="*/ 0 w 174"/>
                <a:gd name="T37" fmla="*/ 167 h 214"/>
                <a:gd name="T38" fmla="*/ 14 w 174"/>
                <a:gd name="T39" fmla="*/ 160 h 214"/>
                <a:gd name="T40" fmla="*/ 17 w 174"/>
                <a:gd name="T41" fmla="*/ 148 h 214"/>
                <a:gd name="T42" fmla="*/ 30 w 174"/>
                <a:gd name="T43" fmla="*/ 137 h 214"/>
                <a:gd name="T44" fmla="*/ 37 w 174"/>
                <a:gd name="T45" fmla="*/ 123 h 214"/>
                <a:gd name="T46" fmla="*/ 68 w 174"/>
                <a:gd name="T47" fmla="*/ 117 h 214"/>
                <a:gd name="T48" fmla="*/ 89 w 174"/>
                <a:gd name="T49" fmla="*/ 121 h 214"/>
                <a:gd name="T50" fmla="*/ 89 w 174"/>
                <a:gd name="T51" fmla="*/ 84 h 214"/>
                <a:gd name="T52" fmla="*/ 106 w 174"/>
                <a:gd name="T53" fmla="*/ 94 h 214"/>
                <a:gd name="T54" fmla="*/ 120 w 174"/>
                <a:gd name="T55" fmla="*/ 73 h 214"/>
                <a:gd name="T56" fmla="*/ 126 w 174"/>
                <a:gd name="T57" fmla="*/ 65 h 214"/>
                <a:gd name="T58" fmla="*/ 123 w 174"/>
                <a:gd name="T59" fmla="*/ 40 h 214"/>
                <a:gd name="T60" fmla="*/ 108 w 174"/>
                <a:gd name="T61" fmla="*/ 17 h 214"/>
                <a:gd name="T62" fmla="*/ 107 w 174"/>
                <a:gd name="T63" fmla="*/ 4 h 214"/>
                <a:gd name="T64" fmla="*/ 123 w 174"/>
                <a:gd name="T65" fmla="*/ 0 h 214"/>
                <a:gd name="T66" fmla="*/ 149 w 174"/>
                <a:gd name="T67" fmla="*/ 29 h 214"/>
                <a:gd name="T68" fmla="*/ 157 w 174"/>
                <a:gd name="T69" fmla="*/ 45 h 214"/>
                <a:gd name="T70" fmla="*/ 153 w 174"/>
                <a:gd name="T71" fmla="*/ 66 h 214"/>
                <a:gd name="T72" fmla="*/ 164 w 174"/>
                <a:gd name="T73" fmla="*/ 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4">
                  <a:moveTo>
                    <a:pt x="164" y="87"/>
                  </a:moveTo>
                  <a:lnTo>
                    <a:pt x="166" y="104"/>
                  </a:lnTo>
                  <a:lnTo>
                    <a:pt x="174" y="114"/>
                  </a:lnTo>
                  <a:lnTo>
                    <a:pt x="171" y="129"/>
                  </a:lnTo>
                  <a:lnTo>
                    <a:pt x="154" y="139"/>
                  </a:lnTo>
                  <a:lnTo>
                    <a:pt x="124" y="140"/>
                  </a:lnTo>
                  <a:lnTo>
                    <a:pt x="109" y="163"/>
                  </a:lnTo>
                  <a:lnTo>
                    <a:pt x="94" y="155"/>
                  </a:lnTo>
                  <a:lnTo>
                    <a:pt x="87" y="140"/>
                  </a:lnTo>
                  <a:lnTo>
                    <a:pt x="59" y="145"/>
                  </a:lnTo>
                  <a:lnTo>
                    <a:pt x="42" y="154"/>
                  </a:lnTo>
                  <a:lnTo>
                    <a:pt x="22" y="155"/>
                  </a:lnTo>
                  <a:lnTo>
                    <a:pt x="46" y="170"/>
                  </a:lnTo>
                  <a:lnTo>
                    <a:pt x="48" y="205"/>
                  </a:lnTo>
                  <a:lnTo>
                    <a:pt x="40" y="214"/>
                  </a:lnTo>
                  <a:lnTo>
                    <a:pt x="28" y="206"/>
                  </a:lnTo>
                  <a:lnTo>
                    <a:pt x="26" y="187"/>
                  </a:lnTo>
                  <a:lnTo>
                    <a:pt x="12" y="181"/>
                  </a:lnTo>
                  <a:lnTo>
                    <a:pt x="0" y="167"/>
                  </a:lnTo>
                  <a:lnTo>
                    <a:pt x="14" y="160"/>
                  </a:lnTo>
                  <a:lnTo>
                    <a:pt x="17" y="148"/>
                  </a:lnTo>
                  <a:lnTo>
                    <a:pt x="30" y="137"/>
                  </a:lnTo>
                  <a:lnTo>
                    <a:pt x="37" y="123"/>
                  </a:lnTo>
                  <a:lnTo>
                    <a:pt x="68" y="117"/>
                  </a:lnTo>
                  <a:lnTo>
                    <a:pt x="89" y="121"/>
                  </a:lnTo>
                  <a:lnTo>
                    <a:pt x="89" y="84"/>
                  </a:lnTo>
                  <a:lnTo>
                    <a:pt x="106" y="94"/>
                  </a:lnTo>
                  <a:lnTo>
                    <a:pt x="120" y="73"/>
                  </a:lnTo>
                  <a:lnTo>
                    <a:pt x="126" y="65"/>
                  </a:lnTo>
                  <a:lnTo>
                    <a:pt x="123" y="40"/>
                  </a:lnTo>
                  <a:lnTo>
                    <a:pt x="108" y="17"/>
                  </a:lnTo>
                  <a:lnTo>
                    <a:pt x="107" y="4"/>
                  </a:lnTo>
                  <a:lnTo>
                    <a:pt x="123" y="0"/>
                  </a:lnTo>
                  <a:lnTo>
                    <a:pt x="149" y="29"/>
                  </a:lnTo>
                  <a:lnTo>
                    <a:pt x="157" y="45"/>
                  </a:lnTo>
                  <a:lnTo>
                    <a:pt x="153" y="66"/>
                  </a:lnTo>
                  <a:lnTo>
                    <a:pt x="164" y="87"/>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99" name="Freeform 100">
              <a:extLst>
                <a:ext uri="{FF2B5EF4-FFF2-40B4-BE49-F238E27FC236}">
                  <a16:creationId xmlns:a16="http://schemas.microsoft.com/office/drawing/2014/main" id="{71894C74-A9DE-4C87-A4FF-BD9C1251C840}"/>
                </a:ext>
              </a:extLst>
            </p:cNvPr>
            <p:cNvSpPr>
              <a:spLocks/>
            </p:cNvSpPr>
            <p:nvPr/>
          </p:nvSpPr>
          <p:spPr bwMode="auto">
            <a:xfrm>
              <a:off x="7396112" y="1913057"/>
              <a:ext cx="106745" cy="99798"/>
            </a:xfrm>
            <a:custGeom>
              <a:avLst/>
              <a:gdLst>
                <a:gd name="T0" fmla="*/ 51 w 90"/>
                <a:gd name="T1" fmla="*/ 29 h 82"/>
                <a:gd name="T2" fmla="*/ 65 w 90"/>
                <a:gd name="T3" fmla="*/ 33 h 82"/>
                <a:gd name="T4" fmla="*/ 71 w 90"/>
                <a:gd name="T5" fmla="*/ 24 h 82"/>
                <a:gd name="T6" fmla="*/ 90 w 90"/>
                <a:gd name="T7" fmla="*/ 47 h 82"/>
                <a:gd name="T8" fmla="*/ 69 w 90"/>
                <a:gd name="T9" fmla="*/ 53 h 82"/>
                <a:gd name="T10" fmla="*/ 67 w 90"/>
                <a:gd name="T11" fmla="*/ 73 h 82"/>
                <a:gd name="T12" fmla="*/ 32 w 90"/>
                <a:gd name="T13" fmla="*/ 59 h 82"/>
                <a:gd name="T14" fmla="*/ 36 w 90"/>
                <a:gd name="T15" fmla="*/ 82 h 82"/>
                <a:gd name="T16" fmla="*/ 18 w 90"/>
                <a:gd name="T17" fmla="*/ 82 h 82"/>
                <a:gd name="T18" fmla="*/ 3 w 90"/>
                <a:gd name="T19" fmla="*/ 62 h 82"/>
                <a:gd name="T20" fmla="*/ 2 w 90"/>
                <a:gd name="T21" fmla="*/ 46 h 82"/>
                <a:gd name="T22" fmla="*/ 19 w 90"/>
                <a:gd name="T23" fmla="*/ 45 h 82"/>
                <a:gd name="T24" fmla="*/ 6 w 90"/>
                <a:gd name="T25" fmla="*/ 16 h 82"/>
                <a:gd name="T26" fmla="*/ 0 w 90"/>
                <a:gd name="T27" fmla="*/ 0 h 82"/>
                <a:gd name="T28" fmla="*/ 33 w 90"/>
                <a:gd name="T29" fmla="*/ 22 h 82"/>
                <a:gd name="T30" fmla="*/ 51 w 90"/>
                <a:gd name="T31" fmla="*/ 2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82">
                  <a:moveTo>
                    <a:pt x="51" y="29"/>
                  </a:moveTo>
                  <a:lnTo>
                    <a:pt x="65" y="33"/>
                  </a:lnTo>
                  <a:lnTo>
                    <a:pt x="71" y="24"/>
                  </a:lnTo>
                  <a:lnTo>
                    <a:pt x="90" y="47"/>
                  </a:lnTo>
                  <a:lnTo>
                    <a:pt x="69" y="53"/>
                  </a:lnTo>
                  <a:lnTo>
                    <a:pt x="67" y="73"/>
                  </a:lnTo>
                  <a:lnTo>
                    <a:pt x="32" y="59"/>
                  </a:lnTo>
                  <a:lnTo>
                    <a:pt x="36" y="82"/>
                  </a:lnTo>
                  <a:lnTo>
                    <a:pt x="18" y="82"/>
                  </a:lnTo>
                  <a:lnTo>
                    <a:pt x="3" y="62"/>
                  </a:lnTo>
                  <a:lnTo>
                    <a:pt x="2" y="46"/>
                  </a:lnTo>
                  <a:lnTo>
                    <a:pt x="19" y="45"/>
                  </a:lnTo>
                  <a:lnTo>
                    <a:pt x="6" y="16"/>
                  </a:lnTo>
                  <a:lnTo>
                    <a:pt x="0" y="0"/>
                  </a:lnTo>
                  <a:lnTo>
                    <a:pt x="33" y="22"/>
                  </a:lnTo>
                  <a:lnTo>
                    <a:pt x="51" y="29"/>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00" name="Freeform 101">
              <a:extLst>
                <a:ext uri="{FF2B5EF4-FFF2-40B4-BE49-F238E27FC236}">
                  <a16:creationId xmlns:a16="http://schemas.microsoft.com/office/drawing/2014/main" id="{573B5875-8BEA-4E22-B2C9-D0655C1E1779}"/>
                </a:ext>
              </a:extLst>
            </p:cNvPr>
            <p:cNvSpPr>
              <a:spLocks/>
            </p:cNvSpPr>
            <p:nvPr/>
          </p:nvSpPr>
          <p:spPr bwMode="auto">
            <a:xfrm>
              <a:off x="5534568" y="2033583"/>
              <a:ext cx="773307" cy="363899"/>
            </a:xfrm>
            <a:custGeom>
              <a:avLst/>
              <a:gdLst>
                <a:gd name="T0" fmla="*/ 429 w 652"/>
                <a:gd name="T1" fmla="*/ 270 h 299"/>
                <a:gd name="T2" fmla="*/ 408 w 652"/>
                <a:gd name="T3" fmla="*/ 299 h 299"/>
                <a:gd name="T4" fmla="*/ 395 w 652"/>
                <a:gd name="T5" fmla="*/ 289 h 299"/>
                <a:gd name="T6" fmla="*/ 365 w 652"/>
                <a:gd name="T7" fmla="*/ 272 h 299"/>
                <a:gd name="T8" fmla="*/ 352 w 652"/>
                <a:gd name="T9" fmla="*/ 251 h 299"/>
                <a:gd name="T10" fmla="*/ 300 w 652"/>
                <a:gd name="T11" fmla="*/ 237 h 299"/>
                <a:gd name="T12" fmla="*/ 260 w 652"/>
                <a:gd name="T13" fmla="*/ 222 h 299"/>
                <a:gd name="T14" fmla="*/ 215 w 652"/>
                <a:gd name="T15" fmla="*/ 200 h 299"/>
                <a:gd name="T16" fmla="*/ 172 w 652"/>
                <a:gd name="T17" fmla="*/ 210 h 299"/>
                <a:gd name="T18" fmla="*/ 183 w 652"/>
                <a:gd name="T19" fmla="*/ 286 h 299"/>
                <a:gd name="T20" fmla="*/ 155 w 652"/>
                <a:gd name="T21" fmla="*/ 265 h 299"/>
                <a:gd name="T22" fmla="*/ 131 w 652"/>
                <a:gd name="T23" fmla="*/ 276 h 299"/>
                <a:gd name="T24" fmla="*/ 131 w 652"/>
                <a:gd name="T25" fmla="*/ 262 h 299"/>
                <a:gd name="T26" fmla="*/ 106 w 652"/>
                <a:gd name="T27" fmla="*/ 248 h 299"/>
                <a:gd name="T28" fmla="*/ 84 w 652"/>
                <a:gd name="T29" fmla="*/ 224 h 299"/>
                <a:gd name="T30" fmla="*/ 98 w 652"/>
                <a:gd name="T31" fmla="*/ 220 h 299"/>
                <a:gd name="T32" fmla="*/ 108 w 652"/>
                <a:gd name="T33" fmla="*/ 201 h 299"/>
                <a:gd name="T34" fmla="*/ 121 w 652"/>
                <a:gd name="T35" fmla="*/ 184 h 299"/>
                <a:gd name="T36" fmla="*/ 99 w 652"/>
                <a:gd name="T37" fmla="*/ 173 h 299"/>
                <a:gd name="T38" fmla="*/ 67 w 652"/>
                <a:gd name="T39" fmla="*/ 177 h 299"/>
                <a:gd name="T40" fmla="*/ 44 w 652"/>
                <a:gd name="T41" fmla="*/ 178 h 299"/>
                <a:gd name="T42" fmla="*/ 29 w 652"/>
                <a:gd name="T43" fmla="*/ 154 h 299"/>
                <a:gd name="T44" fmla="*/ 0 w 652"/>
                <a:gd name="T45" fmla="*/ 140 h 299"/>
                <a:gd name="T46" fmla="*/ 0 w 652"/>
                <a:gd name="T47" fmla="*/ 121 h 299"/>
                <a:gd name="T48" fmla="*/ 26 w 652"/>
                <a:gd name="T49" fmla="*/ 110 h 299"/>
                <a:gd name="T50" fmla="*/ 51 w 652"/>
                <a:gd name="T51" fmla="*/ 74 h 299"/>
                <a:gd name="T52" fmla="*/ 115 w 652"/>
                <a:gd name="T53" fmla="*/ 87 h 299"/>
                <a:gd name="T54" fmla="*/ 150 w 652"/>
                <a:gd name="T55" fmla="*/ 87 h 299"/>
                <a:gd name="T56" fmla="*/ 199 w 652"/>
                <a:gd name="T57" fmla="*/ 97 h 299"/>
                <a:gd name="T58" fmla="*/ 224 w 652"/>
                <a:gd name="T59" fmla="*/ 92 h 299"/>
                <a:gd name="T60" fmla="*/ 194 w 652"/>
                <a:gd name="T61" fmla="*/ 69 h 299"/>
                <a:gd name="T62" fmla="*/ 201 w 652"/>
                <a:gd name="T63" fmla="*/ 53 h 299"/>
                <a:gd name="T64" fmla="*/ 198 w 652"/>
                <a:gd name="T65" fmla="*/ 34 h 299"/>
                <a:gd name="T66" fmla="*/ 257 w 652"/>
                <a:gd name="T67" fmla="*/ 21 h 299"/>
                <a:gd name="T68" fmla="*/ 298 w 652"/>
                <a:gd name="T69" fmla="*/ 9 h 299"/>
                <a:gd name="T70" fmla="*/ 338 w 652"/>
                <a:gd name="T71" fmla="*/ 5 h 299"/>
                <a:gd name="T72" fmla="*/ 366 w 652"/>
                <a:gd name="T73" fmla="*/ 20 h 299"/>
                <a:gd name="T74" fmla="*/ 393 w 652"/>
                <a:gd name="T75" fmla="*/ 38 h 299"/>
                <a:gd name="T76" fmla="*/ 437 w 652"/>
                <a:gd name="T77" fmla="*/ 18 h 299"/>
                <a:gd name="T78" fmla="*/ 462 w 652"/>
                <a:gd name="T79" fmla="*/ 39 h 299"/>
                <a:gd name="T80" fmla="*/ 524 w 652"/>
                <a:gd name="T81" fmla="*/ 80 h 299"/>
                <a:gd name="T82" fmla="*/ 571 w 652"/>
                <a:gd name="T83" fmla="*/ 86 h 299"/>
                <a:gd name="T84" fmla="*/ 595 w 652"/>
                <a:gd name="T85" fmla="*/ 102 h 299"/>
                <a:gd name="T86" fmla="*/ 619 w 652"/>
                <a:gd name="T87" fmla="*/ 114 h 299"/>
                <a:gd name="T88" fmla="*/ 652 w 652"/>
                <a:gd name="T89" fmla="*/ 124 h 299"/>
                <a:gd name="T90" fmla="*/ 634 w 652"/>
                <a:gd name="T91" fmla="*/ 139 h 299"/>
                <a:gd name="T92" fmla="*/ 637 w 652"/>
                <a:gd name="T93" fmla="*/ 169 h 299"/>
                <a:gd name="T94" fmla="*/ 605 w 652"/>
                <a:gd name="T95" fmla="*/ 199 h 299"/>
                <a:gd name="T96" fmla="*/ 569 w 652"/>
                <a:gd name="T97" fmla="*/ 211 h 299"/>
                <a:gd name="T98" fmla="*/ 588 w 652"/>
                <a:gd name="T99" fmla="*/ 252 h 299"/>
                <a:gd name="T100" fmla="*/ 581 w 652"/>
                <a:gd name="T101" fmla="*/ 261 h 299"/>
                <a:gd name="T102" fmla="*/ 545 w 652"/>
                <a:gd name="T103" fmla="*/ 252 h 299"/>
                <a:gd name="T104" fmla="*/ 512 w 652"/>
                <a:gd name="T105" fmla="*/ 253 h 299"/>
                <a:gd name="T106" fmla="*/ 477 w 652"/>
                <a:gd name="T107" fmla="*/ 249 h 299"/>
                <a:gd name="T108" fmla="*/ 449 w 652"/>
                <a:gd name="T109" fmla="*/ 254 h 299"/>
                <a:gd name="T110" fmla="*/ 438 w 652"/>
                <a:gd name="T111" fmla="*/ 26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2" h="299">
                  <a:moveTo>
                    <a:pt x="438" y="266"/>
                  </a:moveTo>
                  <a:lnTo>
                    <a:pt x="429" y="270"/>
                  </a:lnTo>
                  <a:lnTo>
                    <a:pt x="412" y="284"/>
                  </a:lnTo>
                  <a:lnTo>
                    <a:pt x="408" y="299"/>
                  </a:lnTo>
                  <a:lnTo>
                    <a:pt x="402" y="299"/>
                  </a:lnTo>
                  <a:lnTo>
                    <a:pt x="395" y="289"/>
                  </a:lnTo>
                  <a:lnTo>
                    <a:pt x="373" y="288"/>
                  </a:lnTo>
                  <a:lnTo>
                    <a:pt x="365" y="272"/>
                  </a:lnTo>
                  <a:lnTo>
                    <a:pt x="357" y="271"/>
                  </a:lnTo>
                  <a:lnTo>
                    <a:pt x="352" y="251"/>
                  </a:lnTo>
                  <a:lnTo>
                    <a:pt x="328" y="236"/>
                  </a:lnTo>
                  <a:lnTo>
                    <a:pt x="300" y="237"/>
                  </a:lnTo>
                  <a:lnTo>
                    <a:pt x="281" y="240"/>
                  </a:lnTo>
                  <a:lnTo>
                    <a:pt x="260" y="222"/>
                  </a:lnTo>
                  <a:lnTo>
                    <a:pt x="245" y="214"/>
                  </a:lnTo>
                  <a:lnTo>
                    <a:pt x="215" y="200"/>
                  </a:lnTo>
                  <a:lnTo>
                    <a:pt x="211" y="198"/>
                  </a:lnTo>
                  <a:lnTo>
                    <a:pt x="172" y="210"/>
                  </a:lnTo>
                  <a:lnTo>
                    <a:pt x="192" y="285"/>
                  </a:lnTo>
                  <a:lnTo>
                    <a:pt x="183" y="286"/>
                  </a:lnTo>
                  <a:lnTo>
                    <a:pt x="168" y="270"/>
                  </a:lnTo>
                  <a:lnTo>
                    <a:pt x="155" y="265"/>
                  </a:lnTo>
                  <a:lnTo>
                    <a:pt x="137" y="269"/>
                  </a:lnTo>
                  <a:lnTo>
                    <a:pt x="131" y="276"/>
                  </a:lnTo>
                  <a:lnTo>
                    <a:pt x="129" y="271"/>
                  </a:lnTo>
                  <a:lnTo>
                    <a:pt x="131" y="262"/>
                  </a:lnTo>
                  <a:lnTo>
                    <a:pt x="127" y="255"/>
                  </a:lnTo>
                  <a:lnTo>
                    <a:pt x="106" y="248"/>
                  </a:lnTo>
                  <a:lnTo>
                    <a:pt x="94" y="230"/>
                  </a:lnTo>
                  <a:lnTo>
                    <a:pt x="84" y="224"/>
                  </a:lnTo>
                  <a:lnTo>
                    <a:pt x="81" y="218"/>
                  </a:lnTo>
                  <a:lnTo>
                    <a:pt x="98" y="220"/>
                  </a:lnTo>
                  <a:lnTo>
                    <a:pt x="95" y="205"/>
                  </a:lnTo>
                  <a:lnTo>
                    <a:pt x="108" y="201"/>
                  </a:lnTo>
                  <a:lnTo>
                    <a:pt x="123" y="204"/>
                  </a:lnTo>
                  <a:lnTo>
                    <a:pt x="121" y="184"/>
                  </a:lnTo>
                  <a:lnTo>
                    <a:pt x="115" y="172"/>
                  </a:lnTo>
                  <a:lnTo>
                    <a:pt x="99" y="173"/>
                  </a:lnTo>
                  <a:lnTo>
                    <a:pt x="84" y="168"/>
                  </a:lnTo>
                  <a:lnTo>
                    <a:pt x="67" y="177"/>
                  </a:lnTo>
                  <a:lnTo>
                    <a:pt x="53" y="181"/>
                  </a:lnTo>
                  <a:lnTo>
                    <a:pt x="44" y="178"/>
                  </a:lnTo>
                  <a:lnTo>
                    <a:pt x="43" y="167"/>
                  </a:lnTo>
                  <a:lnTo>
                    <a:pt x="29" y="154"/>
                  </a:lnTo>
                  <a:lnTo>
                    <a:pt x="17" y="154"/>
                  </a:lnTo>
                  <a:lnTo>
                    <a:pt x="0" y="140"/>
                  </a:lnTo>
                  <a:lnTo>
                    <a:pt x="6" y="125"/>
                  </a:lnTo>
                  <a:lnTo>
                    <a:pt x="0" y="121"/>
                  </a:lnTo>
                  <a:lnTo>
                    <a:pt x="7" y="99"/>
                  </a:lnTo>
                  <a:lnTo>
                    <a:pt x="26" y="110"/>
                  </a:lnTo>
                  <a:lnTo>
                    <a:pt x="25" y="96"/>
                  </a:lnTo>
                  <a:lnTo>
                    <a:pt x="51" y="74"/>
                  </a:lnTo>
                  <a:lnTo>
                    <a:pt x="76" y="73"/>
                  </a:lnTo>
                  <a:lnTo>
                    <a:pt x="115" y="87"/>
                  </a:lnTo>
                  <a:lnTo>
                    <a:pt x="136" y="95"/>
                  </a:lnTo>
                  <a:lnTo>
                    <a:pt x="150" y="87"/>
                  </a:lnTo>
                  <a:lnTo>
                    <a:pt x="175" y="87"/>
                  </a:lnTo>
                  <a:lnTo>
                    <a:pt x="199" y="97"/>
                  </a:lnTo>
                  <a:lnTo>
                    <a:pt x="202" y="91"/>
                  </a:lnTo>
                  <a:lnTo>
                    <a:pt x="224" y="92"/>
                  </a:lnTo>
                  <a:lnTo>
                    <a:pt x="225" y="82"/>
                  </a:lnTo>
                  <a:lnTo>
                    <a:pt x="194" y="69"/>
                  </a:lnTo>
                  <a:lnTo>
                    <a:pt x="206" y="59"/>
                  </a:lnTo>
                  <a:lnTo>
                    <a:pt x="201" y="53"/>
                  </a:lnTo>
                  <a:lnTo>
                    <a:pt x="214" y="48"/>
                  </a:lnTo>
                  <a:lnTo>
                    <a:pt x="198" y="34"/>
                  </a:lnTo>
                  <a:lnTo>
                    <a:pt x="202" y="28"/>
                  </a:lnTo>
                  <a:lnTo>
                    <a:pt x="257" y="21"/>
                  </a:lnTo>
                  <a:lnTo>
                    <a:pt x="263" y="16"/>
                  </a:lnTo>
                  <a:lnTo>
                    <a:pt x="298" y="9"/>
                  </a:lnTo>
                  <a:lnTo>
                    <a:pt x="309" y="0"/>
                  </a:lnTo>
                  <a:lnTo>
                    <a:pt x="338" y="5"/>
                  </a:lnTo>
                  <a:lnTo>
                    <a:pt x="352" y="25"/>
                  </a:lnTo>
                  <a:lnTo>
                    <a:pt x="366" y="20"/>
                  </a:lnTo>
                  <a:lnTo>
                    <a:pt x="389" y="27"/>
                  </a:lnTo>
                  <a:lnTo>
                    <a:pt x="393" y="38"/>
                  </a:lnTo>
                  <a:lnTo>
                    <a:pt x="407" y="37"/>
                  </a:lnTo>
                  <a:lnTo>
                    <a:pt x="437" y="18"/>
                  </a:lnTo>
                  <a:lnTo>
                    <a:pt x="434" y="24"/>
                  </a:lnTo>
                  <a:lnTo>
                    <a:pt x="462" y="39"/>
                  </a:lnTo>
                  <a:lnTo>
                    <a:pt x="520" y="90"/>
                  </a:lnTo>
                  <a:lnTo>
                    <a:pt x="524" y="80"/>
                  </a:lnTo>
                  <a:lnTo>
                    <a:pt x="551" y="92"/>
                  </a:lnTo>
                  <a:lnTo>
                    <a:pt x="571" y="86"/>
                  </a:lnTo>
                  <a:lnTo>
                    <a:pt x="582" y="90"/>
                  </a:lnTo>
                  <a:lnTo>
                    <a:pt x="595" y="102"/>
                  </a:lnTo>
                  <a:lnTo>
                    <a:pt x="608" y="106"/>
                  </a:lnTo>
                  <a:lnTo>
                    <a:pt x="619" y="114"/>
                  </a:lnTo>
                  <a:lnTo>
                    <a:pt x="638" y="111"/>
                  </a:lnTo>
                  <a:lnTo>
                    <a:pt x="652" y="124"/>
                  </a:lnTo>
                  <a:lnTo>
                    <a:pt x="647" y="137"/>
                  </a:lnTo>
                  <a:lnTo>
                    <a:pt x="634" y="139"/>
                  </a:lnTo>
                  <a:lnTo>
                    <a:pt x="642" y="160"/>
                  </a:lnTo>
                  <a:lnTo>
                    <a:pt x="637" y="169"/>
                  </a:lnTo>
                  <a:lnTo>
                    <a:pt x="602" y="162"/>
                  </a:lnTo>
                  <a:lnTo>
                    <a:pt x="605" y="199"/>
                  </a:lnTo>
                  <a:lnTo>
                    <a:pt x="599" y="203"/>
                  </a:lnTo>
                  <a:lnTo>
                    <a:pt x="569" y="211"/>
                  </a:lnTo>
                  <a:lnTo>
                    <a:pt x="597" y="247"/>
                  </a:lnTo>
                  <a:lnTo>
                    <a:pt x="588" y="252"/>
                  </a:lnTo>
                  <a:lnTo>
                    <a:pt x="593" y="264"/>
                  </a:lnTo>
                  <a:lnTo>
                    <a:pt x="581" y="261"/>
                  </a:lnTo>
                  <a:lnTo>
                    <a:pt x="571" y="254"/>
                  </a:lnTo>
                  <a:lnTo>
                    <a:pt x="545" y="252"/>
                  </a:lnTo>
                  <a:lnTo>
                    <a:pt x="517" y="251"/>
                  </a:lnTo>
                  <a:lnTo>
                    <a:pt x="512" y="253"/>
                  </a:lnTo>
                  <a:lnTo>
                    <a:pt x="485" y="245"/>
                  </a:lnTo>
                  <a:lnTo>
                    <a:pt x="477" y="249"/>
                  </a:lnTo>
                  <a:lnTo>
                    <a:pt x="479" y="261"/>
                  </a:lnTo>
                  <a:lnTo>
                    <a:pt x="449" y="254"/>
                  </a:lnTo>
                  <a:lnTo>
                    <a:pt x="439" y="257"/>
                  </a:lnTo>
                  <a:lnTo>
                    <a:pt x="438" y="266"/>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01" name="Freeform 102">
              <a:extLst>
                <a:ext uri="{FF2B5EF4-FFF2-40B4-BE49-F238E27FC236}">
                  <a16:creationId xmlns:a16="http://schemas.microsoft.com/office/drawing/2014/main" id="{CBA2599C-419C-415B-B747-67A4D45B8A98}"/>
                </a:ext>
              </a:extLst>
            </p:cNvPr>
            <p:cNvSpPr>
              <a:spLocks/>
            </p:cNvSpPr>
            <p:nvPr/>
          </p:nvSpPr>
          <p:spPr bwMode="auto">
            <a:xfrm>
              <a:off x="5383938" y="3284711"/>
              <a:ext cx="173164" cy="258015"/>
            </a:xfrm>
            <a:custGeom>
              <a:avLst/>
              <a:gdLst>
                <a:gd name="T0" fmla="*/ 131 w 146"/>
                <a:gd name="T1" fmla="*/ 132 h 212"/>
                <a:gd name="T2" fmla="*/ 141 w 146"/>
                <a:gd name="T3" fmla="*/ 149 h 212"/>
                <a:gd name="T4" fmla="*/ 128 w 146"/>
                <a:gd name="T5" fmla="*/ 158 h 212"/>
                <a:gd name="T6" fmla="*/ 124 w 146"/>
                <a:gd name="T7" fmla="*/ 166 h 212"/>
                <a:gd name="T8" fmla="*/ 117 w 146"/>
                <a:gd name="T9" fmla="*/ 168 h 212"/>
                <a:gd name="T10" fmla="*/ 114 w 146"/>
                <a:gd name="T11" fmla="*/ 183 h 212"/>
                <a:gd name="T12" fmla="*/ 108 w 146"/>
                <a:gd name="T13" fmla="*/ 191 h 212"/>
                <a:gd name="T14" fmla="*/ 104 w 146"/>
                <a:gd name="T15" fmla="*/ 205 h 212"/>
                <a:gd name="T16" fmla="*/ 97 w 146"/>
                <a:gd name="T17" fmla="*/ 212 h 212"/>
                <a:gd name="T18" fmla="*/ 71 w 146"/>
                <a:gd name="T19" fmla="*/ 191 h 212"/>
                <a:gd name="T20" fmla="*/ 70 w 146"/>
                <a:gd name="T21" fmla="*/ 179 h 212"/>
                <a:gd name="T22" fmla="*/ 3 w 146"/>
                <a:gd name="T23" fmla="*/ 136 h 212"/>
                <a:gd name="T24" fmla="*/ 0 w 146"/>
                <a:gd name="T25" fmla="*/ 134 h 212"/>
                <a:gd name="T26" fmla="*/ 0 w 146"/>
                <a:gd name="T27" fmla="*/ 112 h 212"/>
                <a:gd name="T28" fmla="*/ 5 w 146"/>
                <a:gd name="T29" fmla="*/ 104 h 212"/>
                <a:gd name="T30" fmla="*/ 14 w 146"/>
                <a:gd name="T31" fmla="*/ 90 h 212"/>
                <a:gd name="T32" fmla="*/ 21 w 146"/>
                <a:gd name="T33" fmla="*/ 75 h 212"/>
                <a:gd name="T34" fmla="*/ 13 w 146"/>
                <a:gd name="T35" fmla="*/ 51 h 212"/>
                <a:gd name="T36" fmla="*/ 11 w 146"/>
                <a:gd name="T37" fmla="*/ 41 h 212"/>
                <a:gd name="T38" fmla="*/ 2 w 146"/>
                <a:gd name="T39" fmla="*/ 26 h 212"/>
                <a:gd name="T40" fmla="*/ 13 w 146"/>
                <a:gd name="T41" fmla="*/ 14 h 212"/>
                <a:gd name="T42" fmla="*/ 25 w 146"/>
                <a:gd name="T43" fmla="*/ 0 h 212"/>
                <a:gd name="T44" fmla="*/ 35 w 146"/>
                <a:gd name="T45" fmla="*/ 4 h 212"/>
                <a:gd name="T46" fmla="*/ 35 w 146"/>
                <a:gd name="T47" fmla="*/ 15 h 212"/>
                <a:gd name="T48" fmla="*/ 41 w 146"/>
                <a:gd name="T49" fmla="*/ 22 h 212"/>
                <a:gd name="T50" fmla="*/ 54 w 146"/>
                <a:gd name="T51" fmla="*/ 22 h 212"/>
                <a:gd name="T52" fmla="*/ 77 w 146"/>
                <a:gd name="T53" fmla="*/ 40 h 212"/>
                <a:gd name="T54" fmla="*/ 83 w 146"/>
                <a:gd name="T55" fmla="*/ 40 h 212"/>
                <a:gd name="T56" fmla="*/ 88 w 146"/>
                <a:gd name="T57" fmla="*/ 39 h 212"/>
                <a:gd name="T58" fmla="*/ 92 w 146"/>
                <a:gd name="T59" fmla="*/ 42 h 212"/>
                <a:gd name="T60" fmla="*/ 104 w 146"/>
                <a:gd name="T61" fmla="*/ 43 h 212"/>
                <a:gd name="T62" fmla="*/ 109 w 146"/>
                <a:gd name="T63" fmla="*/ 35 h 212"/>
                <a:gd name="T64" fmla="*/ 126 w 146"/>
                <a:gd name="T65" fmla="*/ 26 h 212"/>
                <a:gd name="T66" fmla="*/ 133 w 146"/>
                <a:gd name="T67" fmla="*/ 33 h 212"/>
                <a:gd name="T68" fmla="*/ 146 w 146"/>
                <a:gd name="T69" fmla="*/ 33 h 212"/>
                <a:gd name="T70" fmla="*/ 130 w 146"/>
                <a:gd name="T71" fmla="*/ 56 h 212"/>
                <a:gd name="T72" fmla="*/ 131 w 146"/>
                <a:gd name="T73" fmla="*/ 13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6" h="212">
                  <a:moveTo>
                    <a:pt x="131" y="132"/>
                  </a:moveTo>
                  <a:lnTo>
                    <a:pt x="141" y="149"/>
                  </a:lnTo>
                  <a:lnTo>
                    <a:pt x="128" y="158"/>
                  </a:lnTo>
                  <a:lnTo>
                    <a:pt x="124" y="166"/>
                  </a:lnTo>
                  <a:lnTo>
                    <a:pt x="117" y="168"/>
                  </a:lnTo>
                  <a:lnTo>
                    <a:pt x="114" y="183"/>
                  </a:lnTo>
                  <a:lnTo>
                    <a:pt x="108" y="191"/>
                  </a:lnTo>
                  <a:lnTo>
                    <a:pt x="104" y="205"/>
                  </a:lnTo>
                  <a:lnTo>
                    <a:pt x="97" y="212"/>
                  </a:lnTo>
                  <a:lnTo>
                    <a:pt x="71" y="191"/>
                  </a:lnTo>
                  <a:lnTo>
                    <a:pt x="70" y="179"/>
                  </a:lnTo>
                  <a:lnTo>
                    <a:pt x="3" y="136"/>
                  </a:lnTo>
                  <a:lnTo>
                    <a:pt x="0" y="134"/>
                  </a:lnTo>
                  <a:lnTo>
                    <a:pt x="0" y="112"/>
                  </a:lnTo>
                  <a:lnTo>
                    <a:pt x="5" y="104"/>
                  </a:lnTo>
                  <a:lnTo>
                    <a:pt x="14" y="90"/>
                  </a:lnTo>
                  <a:lnTo>
                    <a:pt x="21" y="75"/>
                  </a:lnTo>
                  <a:lnTo>
                    <a:pt x="13" y="51"/>
                  </a:lnTo>
                  <a:lnTo>
                    <a:pt x="11" y="41"/>
                  </a:lnTo>
                  <a:lnTo>
                    <a:pt x="2" y="26"/>
                  </a:lnTo>
                  <a:lnTo>
                    <a:pt x="13" y="14"/>
                  </a:lnTo>
                  <a:lnTo>
                    <a:pt x="25" y="0"/>
                  </a:lnTo>
                  <a:lnTo>
                    <a:pt x="35" y="4"/>
                  </a:lnTo>
                  <a:lnTo>
                    <a:pt x="35" y="15"/>
                  </a:lnTo>
                  <a:lnTo>
                    <a:pt x="41" y="22"/>
                  </a:lnTo>
                  <a:lnTo>
                    <a:pt x="54" y="22"/>
                  </a:lnTo>
                  <a:lnTo>
                    <a:pt x="77" y="40"/>
                  </a:lnTo>
                  <a:lnTo>
                    <a:pt x="83" y="40"/>
                  </a:lnTo>
                  <a:lnTo>
                    <a:pt x="88" y="39"/>
                  </a:lnTo>
                  <a:lnTo>
                    <a:pt x="92" y="42"/>
                  </a:lnTo>
                  <a:lnTo>
                    <a:pt x="104" y="43"/>
                  </a:lnTo>
                  <a:lnTo>
                    <a:pt x="109" y="35"/>
                  </a:lnTo>
                  <a:lnTo>
                    <a:pt x="126" y="26"/>
                  </a:lnTo>
                  <a:lnTo>
                    <a:pt x="133" y="33"/>
                  </a:lnTo>
                  <a:lnTo>
                    <a:pt x="146" y="33"/>
                  </a:lnTo>
                  <a:lnTo>
                    <a:pt x="130" y="56"/>
                  </a:lnTo>
                  <a:lnTo>
                    <a:pt x="131" y="132"/>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02" name="Freeform 103">
              <a:extLst>
                <a:ext uri="{FF2B5EF4-FFF2-40B4-BE49-F238E27FC236}">
                  <a16:creationId xmlns:a16="http://schemas.microsoft.com/office/drawing/2014/main" id="{0ACF0163-F265-4D70-A206-64CBA97C53BD}"/>
                </a:ext>
              </a:extLst>
            </p:cNvPr>
            <p:cNvSpPr>
              <a:spLocks/>
            </p:cNvSpPr>
            <p:nvPr/>
          </p:nvSpPr>
          <p:spPr bwMode="auto">
            <a:xfrm>
              <a:off x="6041011" y="2331759"/>
              <a:ext cx="196884" cy="99798"/>
            </a:xfrm>
            <a:custGeom>
              <a:avLst/>
              <a:gdLst>
                <a:gd name="T0" fmla="*/ 11 w 166"/>
                <a:gd name="T1" fmla="*/ 21 h 82"/>
                <a:gd name="T2" fmla="*/ 12 w 166"/>
                <a:gd name="T3" fmla="*/ 12 h 82"/>
                <a:gd name="T4" fmla="*/ 22 w 166"/>
                <a:gd name="T5" fmla="*/ 9 h 82"/>
                <a:gd name="T6" fmla="*/ 52 w 166"/>
                <a:gd name="T7" fmla="*/ 16 h 82"/>
                <a:gd name="T8" fmla="*/ 50 w 166"/>
                <a:gd name="T9" fmla="*/ 4 h 82"/>
                <a:gd name="T10" fmla="*/ 58 w 166"/>
                <a:gd name="T11" fmla="*/ 0 h 82"/>
                <a:gd name="T12" fmla="*/ 85 w 166"/>
                <a:gd name="T13" fmla="*/ 8 h 82"/>
                <a:gd name="T14" fmla="*/ 90 w 166"/>
                <a:gd name="T15" fmla="*/ 6 h 82"/>
                <a:gd name="T16" fmla="*/ 118 w 166"/>
                <a:gd name="T17" fmla="*/ 7 h 82"/>
                <a:gd name="T18" fmla="*/ 144 w 166"/>
                <a:gd name="T19" fmla="*/ 9 h 82"/>
                <a:gd name="T20" fmla="*/ 154 w 166"/>
                <a:gd name="T21" fmla="*/ 16 h 82"/>
                <a:gd name="T22" fmla="*/ 166 w 166"/>
                <a:gd name="T23" fmla="*/ 19 h 82"/>
                <a:gd name="T24" fmla="*/ 165 w 166"/>
                <a:gd name="T25" fmla="*/ 24 h 82"/>
                <a:gd name="T26" fmla="*/ 142 w 166"/>
                <a:gd name="T27" fmla="*/ 35 h 82"/>
                <a:gd name="T28" fmla="*/ 139 w 166"/>
                <a:gd name="T29" fmla="*/ 43 h 82"/>
                <a:gd name="T30" fmla="*/ 118 w 166"/>
                <a:gd name="T31" fmla="*/ 46 h 82"/>
                <a:gd name="T32" fmla="*/ 116 w 166"/>
                <a:gd name="T33" fmla="*/ 58 h 82"/>
                <a:gd name="T34" fmla="*/ 97 w 166"/>
                <a:gd name="T35" fmla="*/ 56 h 82"/>
                <a:gd name="T36" fmla="*/ 87 w 166"/>
                <a:gd name="T37" fmla="*/ 60 h 82"/>
                <a:gd name="T38" fmla="*/ 74 w 166"/>
                <a:gd name="T39" fmla="*/ 70 h 82"/>
                <a:gd name="T40" fmla="*/ 77 w 166"/>
                <a:gd name="T41" fmla="*/ 74 h 82"/>
                <a:gd name="T42" fmla="*/ 74 w 166"/>
                <a:gd name="T43" fmla="*/ 79 h 82"/>
                <a:gd name="T44" fmla="*/ 43 w 166"/>
                <a:gd name="T45" fmla="*/ 82 h 82"/>
                <a:gd name="T46" fmla="*/ 20 w 166"/>
                <a:gd name="T47" fmla="*/ 76 h 82"/>
                <a:gd name="T48" fmla="*/ 2 w 166"/>
                <a:gd name="T49" fmla="*/ 77 h 82"/>
                <a:gd name="T50" fmla="*/ 0 w 166"/>
                <a:gd name="T51" fmla="*/ 65 h 82"/>
                <a:gd name="T52" fmla="*/ 20 w 166"/>
                <a:gd name="T53" fmla="*/ 69 h 82"/>
                <a:gd name="T54" fmla="*/ 24 w 166"/>
                <a:gd name="T55" fmla="*/ 62 h 82"/>
                <a:gd name="T56" fmla="*/ 37 w 166"/>
                <a:gd name="T57" fmla="*/ 64 h 82"/>
                <a:gd name="T58" fmla="*/ 55 w 166"/>
                <a:gd name="T59" fmla="*/ 49 h 82"/>
                <a:gd name="T60" fmla="*/ 31 w 166"/>
                <a:gd name="T61" fmla="*/ 39 h 82"/>
                <a:gd name="T62" fmla="*/ 21 w 166"/>
                <a:gd name="T63" fmla="*/ 44 h 82"/>
                <a:gd name="T64" fmla="*/ 6 w 166"/>
                <a:gd name="T65" fmla="*/ 36 h 82"/>
                <a:gd name="T66" fmla="*/ 16 w 166"/>
                <a:gd name="T67" fmla="*/ 23 h 82"/>
                <a:gd name="T68" fmla="*/ 11 w 166"/>
                <a:gd name="T69"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82">
                  <a:moveTo>
                    <a:pt x="11" y="21"/>
                  </a:moveTo>
                  <a:lnTo>
                    <a:pt x="12" y="12"/>
                  </a:lnTo>
                  <a:lnTo>
                    <a:pt x="22" y="9"/>
                  </a:lnTo>
                  <a:lnTo>
                    <a:pt x="52" y="16"/>
                  </a:lnTo>
                  <a:lnTo>
                    <a:pt x="50" y="4"/>
                  </a:lnTo>
                  <a:lnTo>
                    <a:pt x="58" y="0"/>
                  </a:lnTo>
                  <a:lnTo>
                    <a:pt x="85" y="8"/>
                  </a:lnTo>
                  <a:lnTo>
                    <a:pt x="90" y="6"/>
                  </a:lnTo>
                  <a:lnTo>
                    <a:pt x="118" y="7"/>
                  </a:lnTo>
                  <a:lnTo>
                    <a:pt x="144" y="9"/>
                  </a:lnTo>
                  <a:lnTo>
                    <a:pt x="154" y="16"/>
                  </a:lnTo>
                  <a:lnTo>
                    <a:pt x="166" y="19"/>
                  </a:lnTo>
                  <a:lnTo>
                    <a:pt x="165" y="24"/>
                  </a:lnTo>
                  <a:lnTo>
                    <a:pt x="142" y="35"/>
                  </a:lnTo>
                  <a:lnTo>
                    <a:pt x="139" y="43"/>
                  </a:lnTo>
                  <a:lnTo>
                    <a:pt x="118" y="46"/>
                  </a:lnTo>
                  <a:lnTo>
                    <a:pt x="116" y="58"/>
                  </a:lnTo>
                  <a:lnTo>
                    <a:pt x="97" y="56"/>
                  </a:lnTo>
                  <a:lnTo>
                    <a:pt x="87" y="60"/>
                  </a:lnTo>
                  <a:lnTo>
                    <a:pt x="74" y="70"/>
                  </a:lnTo>
                  <a:lnTo>
                    <a:pt x="77" y="74"/>
                  </a:lnTo>
                  <a:lnTo>
                    <a:pt x="74" y="79"/>
                  </a:lnTo>
                  <a:lnTo>
                    <a:pt x="43" y="82"/>
                  </a:lnTo>
                  <a:lnTo>
                    <a:pt x="20" y="76"/>
                  </a:lnTo>
                  <a:lnTo>
                    <a:pt x="2" y="77"/>
                  </a:lnTo>
                  <a:lnTo>
                    <a:pt x="0" y="65"/>
                  </a:lnTo>
                  <a:lnTo>
                    <a:pt x="20" y="69"/>
                  </a:lnTo>
                  <a:lnTo>
                    <a:pt x="24" y="62"/>
                  </a:lnTo>
                  <a:lnTo>
                    <a:pt x="37" y="64"/>
                  </a:lnTo>
                  <a:lnTo>
                    <a:pt x="55" y="49"/>
                  </a:lnTo>
                  <a:lnTo>
                    <a:pt x="31" y="39"/>
                  </a:lnTo>
                  <a:lnTo>
                    <a:pt x="21" y="44"/>
                  </a:lnTo>
                  <a:lnTo>
                    <a:pt x="6" y="36"/>
                  </a:lnTo>
                  <a:lnTo>
                    <a:pt x="16" y="23"/>
                  </a:lnTo>
                  <a:lnTo>
                    <a:pt x="11" y="21"/>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03" name="Freeform 104">
              <a:extLst>
                <a:ext uri="{FF2B5EF4-FFF2-40B4-BE49-F238E27FC236}">
                  <a16:creationId xmlns:a16="http://schemas.microsoft.com/office/drawing/2014/main" id="{05D0815E-C416-478C-BCD9-B4DDE316925B}"/>
                </a:ext>
              </a:extLst>
            </p:cNvPr>
            <p:cNvSpPr>
              <a:spLocks/>
            </p:cNvSpPr>
            <p:nvPr/>
          </p:nvSpPr>
          <p:spPr bwMode="auto">
            <a:xfrm>
              <a:off x="6858204" y="3055905"/>
              <a:ext cx="115048" cy="103450"/>
            </a:xfrm>
            <a:custGeom>
              <a:avLst/>
              <a:gdLst>
                <a:gd name="T0" fmla="*/ 27 w 97"/>
                <a:gd name="T1" fmla="*/ 81 h 85"/>
                <a:gd name="T2" fmla="*/ 18 w 97"/>
                <a:gd name="T3" fmla="*/ 71 h 85"/>
                <a:gd name="T4" fmla="*/ 7 w 97"/>
                <a:gd name="T5" fmla="*/ 49 h 85"/>
                <a:gd name="T6" fmla="*/ 0 w 97"/>
                <a:gd name="T7" fmla="*/ 24 h 85"/>
                <a:gd name="T8" fmla="*/ 10 w 97"/>
                <a:gd name="T9" fmla="*/ 7 h 85"/>
                <a:gd name="T10" fmla="*/ 33 w 97"/>
                <a:gd name="T11" fmla="*/ 3 h 85"/>
                <a:gd name="T12" fmla="*/ 51 w 97"/>
                <a:gd name="T13" fmla="*/ 6 h 85"/>
                <a:gd name="T14" fmla="*/ 67 w 97"/>
                <a:gd name="T15" fmla="*/ 14 h 85"/>
                <a:gd name="T16" fmla="*/ 73 w 97"/>
                <a:gd name="T17" fmla="*/ 0 h 85"/>
                <a:gd name="T18" fmla="*/ 90 w 97"/>
                <a:gd name="T19" fmla="*/ 7 h 85"/>
                <a:gd name="T20" fmla="*/ 96 w 97"/>
                <a:gd name="T21" fmla="*/ 21 h 85"/>
                <a:gd name="T22" fmla="*/ 97 w 97"/>
                <a:gd name="T23" fmla="*/ 46 h 85"/>
                <a:gd name="T24" fmla="*/ 68 w 97"/>
                <a:gd name="T25" fmla="*/ 62 h 85"/>
                <a:gd name="T26" fmla="*/ 77 w 97"/>
                <a:gd name="T27" fmla="*/ 75 h 85"/>
                <a:gd name="T28" fmla="*/ 58 w 97"/>
                <a:gd name="T29" fmla="*/ 76 h 85"/>
                <a:gd name="T30" fmla="*/ 42 w 97"/>
                <a:gd name="T31" fmla="*/ 85 h 85"/>
                <a:gd name="T32" fmla="*/ 27 w 97"/>
                <a:gd name="T33" fmla="*/ 8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7" h="85">
                  <a:moveTo>
                    <a:pt x="27" y="81"/>
                  </a:moveTo>
                  <a:lnTo>
                    <a:pt x="18" y="71"/>
                  </a:lnTo>
                  <a:lnTo>
                    <a:pt x="7" y="49"/>
                  </a:lnTo>
                  <a:lnTo>
                    <a:pt x="0" y="24"/>
                  </a:lnTo>
                  <a:lnTo>
                    <a:pt x="10" y="7"/>
                  </a:lnTo>
                  <a:lnTo>
                    <a:pt x="33" y="3"/>
                  </a:lnTo>
                  <a:lnTo>
                    <a:pt x="51" y="6"/>
                  </a:lnTo>
                  <a:lnTo>
                    <a:pt x="67" y="14"/>
                  </a:lnTo>
                  <a:lnTo>
                    <a:pt x="73" y="0"/>
                  </a:lnTo>
                  <a:lnTo>
                    <a:pt x="90" y="7"/>
                  </a:lnTo>
                  <a:lnTo>
                    <a:pt x="96" y="21"/>
                  </a:lnTo>
                  <a:lnTo>
                    <a:pt x="97" y="46"/>
                  </a:lnTo>
                  <a:lnTo>
                    <a:pt x="68" y="62"/>
                  </a:lnTo>
                  <a:lnTo>
                    <a:pt x="77" y="75"/>
                  </a:lnTo>
                  <a:lnTo>
                    <a:pt x="58" y="76"/>
                  </a:lnTo>
                  <a:lnTo>
                    <a:pt x="42" y="85"/>
                  </a:lnTo>
                  <a:lnTo>
                    <a:pt x="27" y="81"/>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04" name="Freeform 105">
              <a:extLst>
                <a:ext uri="{FF2B5EF4-FFF2-40B4-BE49-F238E27FC236}">
                  <a16:creationId xmlns:a16="http://schemas.microsoft.com/office/drawing/2014/main" id="{C2DD9886-FD5C-43E1-92AC-8C04D3BBBE4B}"/>
                </a:ext>
              </a:extLst>
            </p:cNvPr>
            <p:cNvSpPr>
              <a:spLocks/>
            </p:cNvSpPr>
            <p:nvPr/>
          </p:nvSpPr>
          <p:spPr bwMode="auto">
            <a:xfrm>
              <a:off x="7204532" y="2448597"/>
              <a:ext cx="91327" cy="105884"/>
            </a:xfrm>
            <a:custGeom>
              <a:avLst/>
              <a:gdLst>
                <a:gd name="T0" fmla="*/ 29 w 77"/>
                <a:gd name="T1" fmla="*/ 0 h 87"/>
                <a:gd name="T2" fmla="*/ 55 w 77"/>
                <a:gd name="T3" fmla="*/ 24 h 87"/>
                <a:gd name="T4" fmla="*/ 66 w 77"/>
                <a:gd name="T5" fmla="*/ 38 h 87"/>
                <a:gd name="T6" fmla="*/ 77 w 77"/>
                <a:gd name="T7" fmla="*/ 62 h 87"/>
                <a:gd name="T8" fmla="*/ 75 w 77"/>
                <a:gd name="T9" fmla="*/ 73 h 87"/>
                <a:gd name="T10" fmla="*/ 61 w 77"/>
                <a:gd name="T11" fmla="*/ 77 h 87"/>
                <a:gd name="T12" fmla="*/ 51 w 77"/>
                <a:gd name="T13" fmla="*/ 85 h 87"/>
                <a:gd name="T14" fmla="*/ 36 w 77"/>
                <a:gd name="T15" fmla="*/ 87 h 87"/>
                <a:gd name="T16" fmla="*/ 29 w 77"/>
                <a:gd name="T17" fmla="*/ 76 h 87"/>
                <a:gd name="T18" fmla="*/ 26 w 77"/>
                <a:gd name="T19" fmla="*/ 61 h 87"/>
                <a:gd name="T20" fmla="*/ 9 w 77"/>
                <a:gd name="T21" fmla="*/ 39 h 87"/>
                <a:gd name="T22" fmla="*/ 20 w 77"/>
                <a:gd name="T23" fmla="*/ 35 h 87"/>
                <a:gd name="T24" fmla="*/ 0 w 77"/>
                <a:gd name="T25" fmla="*/ 18 h 87"/>
                <a:gd name="T26" fmla="*/ 1 w 77"/>
                <a:gd name="T27" fmla="*/ 16 h 87"/>
                <a:gd name="T28" fmla="*/ 8 w 77"/>
                <a:gd name="T29" fmla="*/ 17 h 87"/>
                <a:gd name="T30" fmla="*/ 11 w 77"/>
                <a:gd name="T31" fmla="*/ 7 h 87"/>
                <a:gd name="T32" fmla="*/ 22 w 77"/>
                <a:gd name="T33" fmla="*/ 6 h 87"/>
                <a:gd name="T34" fmla="*/ 29 w 77"/>
                <a:gd name="T35" fmla="*/ 5 h 87"/>
                <a:gd name="T36" fmla="*/ 29 w 77"/>
                <a:gd name="T3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87">
                  <a:moveTo>
                    <a:pt x="29" y="0"/>
                  </a:moveTo>
                  <a:lnTo>
                    <a:pt x="55" y="24"/>
                  </a:lnTo>
                  <a:lnTo>
                    <a:pt x="66" y="38"/>
                  </a:lnTo>
                  <a:lnTo>
                    <a:pt x="77" y="62"/>
                  </a:lnTo>
                  <a:lnTo>
                    <a:pt x="75" y="73"/>
                  </a:lnTo>
                  <a:lnTo>
                    <a:pt x="61" y="77"/>
                  </a:lnTo>
                  <a:lnTo>
                    <a:pt x="51" y="85"/>
                  </a:lnTo>
                  <a:lnTo>
                    <a:pt x="36" y="87"/>
                  </a:lnTo>
                  <a:lnTo>
                    <a:pt x="29" y="76"/>
                  </a:lnTo>
                  <a:lnTo>
                    <a:pt x="26" y="61"/>
                  </a:lnTo>
                  <a:lnTo>
                    <a:pt x="9" y="39"/>
                  </a:lnTo>
                  <a:lnTo>
                    <a:pt x="20" y="35"/>
                  </a:lnTo>
                  <a:lnTo>
                    <a:pt x="0" y="18"/>
                  </a:lnTo>
                  <a:lnTo>
                    <a:pt x="1" y="16"/>
                  </a:lnTo>
                  <a:lnTo>
                    <a:pt x="8" y="17"/>
                  </a:lnTo>
                  <a:lnTo>
                    <a:pt x="11" y="7"/>
                  </a:lnTo>
                  <a:lnTo>
                    <a:pt x="22" y="6"/>
                  </a:lnTo>
                  <a:lnTo>
                    <a:pt x="29" y="5"/>
                  </a:lnTo>
                  <a:lnTo>
                    <a:pt x="29" y="0"/>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05" name="Freeform 106">
              <a:extLst>
                <a:ext uri="{FF2B5EF4-FFF2-40B4-BE49-F238E27FC236}">
                  <a16:creationId xmlns:a16="http://schemas.microsoft.com/office/drawing/2014/main" id="{CC81FCA6-52CA-40E8-B35C-984BE28BF84B}"/>
                </a:ext>
              </a:extLst>
            </p:cNvPr>
            <p:cNvSpPr>
              <a:spLocks/>
            </p:cNvSpPr>
            <p:nvPr/>
          </p:nvSpPr>
          <p:spPr bwMode="auto">
            <a:xfrm>
              <a:off x="5043540" y="2331759"/>
              <a:ext cx="33209" cy="35294"/>
            </a:xfrm>
            <a:custGeom>
              <a:avLst/>
              <a:gdLst>
                <a:gd name="T0" fmla="*/ 12 w 28"/>
                <a:gd name="T1" fmla="*/ 25 h 29"/>
                <a:gd name="T2" fmla="*/ 12 w 28"/>
                <a:gd name="T3" fmla="*/ 29 h 29"/>
                <a:gd name="T4" fmla="*/ 10 w 28"/>
                <a:gd name="T5" fmla="*/ 29 h 29"/>
                <a:gd name="T6" fmla="*/ 8 w 28"/>
                <a:gd name="T7" fmla="*/ 22 h 29"/>
                <a:gd name="T8" fmla="*/ 4 w 28"/>
                <a:gd name="T9" fmla="*/ 20 h 29"/>
                <a:gd name="T10" fmla="*/ 0 w 28"/>
                <a:gd name="T11" fmla="*/ 14 h 29"/>
                <a:gd name="T12" fmla="*/ 2 w 28"/>
                <a:gd name="T13" fmla="*/ 9 h 29"/>
                <a:gd name="T14" fmla="*/ 6 w 28"/>
                <a:gd name="T15" fmla="*/ 8 h 29"/>
                <a:gd name="T16" fmla="*/ 8 w 28"/>
                <a:gd name="T17" fmla="*/ 1 h 29"/>
                <a:gd name="T18" fmla="*/ 11 w 28"/>
                <a:gd name="T19" fmla="*/ 0 h 29"/>
                <a:gd name="T20" fmla="*/ 13 w 28"/>
                <a:gd name="T21" fmla="*/ 3 h 29"/>
                <a:gd name="T22" fmla="*/ 17 w 28"/>
                <a:gd name="T23" fmla="*/ 4 h 29"/>
                <a:gd name="T24" fmla="*/ 19 w 28"/>
                <a:gd name="T25" fmla="*/ 7 h 29"/>
                <a:gd name="T26" fmla="*/ 22 w 28"/>
                <a:gd name="T27" fmla="*/ 8 h 29"/>
                <a:gd name="T28" fmla="*/ 26 w 28"/>
                <a:gd name="T29" fmla="*/ 12 h 29"/>
                <a:gd name="T30" fmla="*/ 28 w 28"/>
                <a:gd name="T31" fmla="*/ 12 h 29"/>
                <a:gd name="T32" fmla="*/ 27 w 28"/>
                <a:gd name="T33" fmla="*/ 17 h 29"/>
                <a:gd name="T34" fmla="*/ 25 w 28"/>
                <a:gd name="T35" fmla="*/ 20 h 29"/>
                <a:gd name="T36" fmla="*/ 25 w 28"/>
                <a:gd name="T37" fmla="*/ 21 h 29"/>
                <a:gd name="T38" fmla="*/ 22 w 28"/>
                <a:gd name="T39" fmla="*/ 22 h 29"/>
                <a:gd name="T40" fmla="*/ 12 w 28"/>
                <a:gd name="T41"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9">
                  <a:moveTo>
                    <a:pt x="12" y="25"/>
                  </a:moveTo>
                  <a:lnTo>
                    <a:pt x="12" y="29"/>
                  </a:lnTo>
                  <a:lnTo>
                    <a:pt x="10" y="29"/>
                  </a:lnTo>
                  <a:lnTo>
                    <a:pt x="8" y="22"/>
                  </a:lnTo>
                  <a:lnTo>
                    <a:pt x="4" y="20"/>
                  </a:lnTo>
                  <a:lnTo>
                    <a:pt x="0" y="14"/>
                  </a:lnTo>
                  <a:lnTo>
                    <a:pt x="2" y="9"/>
                  </a:lnTo>
                  <a:lnTo>
                    <a:pt x="6" y="8"/>
                  </a:lnTo>
                  <a:lnTo>
                    <a:pt x="8" y="1"/>
                  </a:lnTo>
                  <a:lnTo>
                    <a:pt x="11" y="0"/>
                  </a:lnTo>
                  <a:lnTo>
                    <a:pt x="13" y="3"/>
                  </a:lnTo>
                  <a:lnTo>
                    <a:pt x="17" y="4"/>
                  </a:lnTo>
                  <a:lnTo>
                    <a:pt x="19" y="7"/>
                  </a:lnTo>
                  <a:lnTo>
                    <a:pt x="22" y="8"/>
                  </a:lnTo>
                  <a:lnTo>
                    <a:pt x="26" y="12"/>
                  </a:lnTo>
                  <a:lnTo>
                    <a:pt x="28" y="12"/>
                  </a:lnTo>
                  <a:lnTo>
                    <a:pt x="27" y="17"/>
                  </a:lnTo>
                  <a:lnTo>
                    <a:pt x="25" y="20"/>
                  </a:lnTo>
                  <a:lnTo>
                    <a:pt x="25" y="21"/>
                  </a:lnTo>
                  <a:lnTo>
                    <a:pt x="22" y="22"/>
                  </a:lnTo>
                  <a:lnTo>
                    <a:pt x="12" y="25"/>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06" name="Freeform 107">
              <a:extLst>
                <a:ext uri="{FF2B5EF4-FFF2-40B4-BE49-F238E27FC236}">
                  <a16:creationId xmlns:a16="http://schemas.microsoft.com/office/drawing/2014/main" id="{D6C1FAC7-4250-4C21-9E81-8EAF5ABECA40}"/>
                </a:ext>
              </a:extLst>
            </p:cNvPr>
            <p:cNvSpPr>
              <a:spLocks/>
            </p:cNvSpPr>
            <p:nvPr/>
          </p:nvSpPr>
          <p:spPr bwMode="auto">
            <a:xfrm>
              <a:off x="5621149" y="2664015"/>
              <a:ext cx="40326" cy="38945"/>
            </a:xfrm>
            <a:custGeom>
              <a:avLst/>
              <a:gdLst>
                <a:gd name="T0" fmla="*/ 22 w 34"/>
                <a:gd name="T1" fmla="*/ 2 h 32"/>
                <a:gd name="T2" fmla="*/ 27 w 34"/>
                <a:gd name="T3" fmla="*/ 11 h 32"/>
                <a:gd name="T4" fmla="*/ 26 w 34"/>
                <a:gd name="T5" fmla="*/ 16 h 32"/>
                <a:gd name="T6" fmla="*/ 34 w 34"/>
                <a:gd name="T7" fmla="*/ 31 h 32"/>
                <a:gd name="T8" fmla="*/ 21 w 34"/>
                <a:gd name="T9" fmla="*/ 32 h 32"/>
                <a:gd name="T10" fmla="*/ 16 w 34"/>
                <a:gd name="T11" fmla="*/ 22 h 32"/>
                <a:gd name="T12" fmla="*/ 0 w 34"/>
                <a:gd name="T13" fmla="*/ 20 h 32"/>
                <a:gd name="T14" fmla="*/ 10 w 34"/>
                <a:gd name="T15" fmla="*/ 0 h 32"/>
                <a:gd name="T16" fmla="*/ 22 w 34"/>
                <a:gd name="T1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2">
                  <a:moveTo>
                    <a:pt x="22" y="2"/>
                  </a:moveTo>
                  <a:lnTo>
                    <a:pt x="27" y="11"/>
                  </a:lnTo>
                  <a:lnTo>
                    <a:pt x="26" y="16"/>
                  </a:lnTo>
                  <a:lnTo>
                    <a:pt x="34" y="31"/>
                  </a:lnTo>
                  <a:lnTo>
                    <a:pt x="21" y="32"/>
                  </a:lnTo>
                  <a:lnTo>
                    <a:pt x="16" y="22"/>
                  </a:lnTo>
                  <a:lnTo>
                    <a:pt x="0" y="20"/>
                  </a:lnTo>
                  <a:lnTo>
                    <a:pt x="10" y="0"/>
                  </a:lnTo>
                  <a:lnTo>
                    <a:pt x="22" y="2"/>
                  </a:lnTo>
                  <a:close/>
                </a:path>
              </a:pathLst>
            </a:custGeom>
            <a:solidFill>
              <a:srgbClr val="E64A0E"/>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07" name="Freeform 108">
              <a:extLst>
                <a:ext uri="{FF2B5EF4-FFF2-40B4-BE49-F238E27FC236}">
                  <a16:creationId xmlns:a16="http://schemas.microsoft.com/office/drawing/2014/main" id="{F4EB4632-FA88-4663-85BB-A15FDA077919}"/>
                </a:ext>
              </a:extLst>
            </p:cNvPr>
            <p:cNvSpPr>
              <a:spLocks/>
            </p:cNvSpPr>
            <p:nvPr/>
          </p:nvSpPr>
          <p:spPr bwMode="auto">
            <a:xfrm>
              <a:off x="6787041" y="2856308"/>
              <a:ext cx="179095" cy="216634"/>
            </a:xfrm>
            <a:custGeom>
              <a:avLst/>
              <a:gdLst>
                <a:gd name="T0" fmla="*/ 111 w 151"/>
                <a:gd name="T1" fmla="*/ 170 h 178"/>
                <a:gd name="T2" fmla="*/ 116 w 151"/>
                <a:gd name="T3" fmla="*/ 161 h 178"/>
                <a:gd name="T4" fmla="*/ 114 w 151"/>
                <a:gd name="T5" fmla="*/ 143 h 178"/>
                <a:gd name="T6" fmla="*/ 97 w 151"/>
                <a:gd name="T7" fmla="*/ 125 h 178"/>
                <a:gd name="T8" fmla="*/ 93 w 151"/>
                <a:gd name="T9" fmla="*/ 104 h 178"/>
                <a:gd name="T10" fmla="*/ 77 w 151"/>
                <a:gd name="T11" fmla="*/ 87 h 178"/>
                <a:gd name="T12" fmla="*/ 63 w 151"/>
                <a:gd name="T13" fmla="*/ 86 h 178"/>
                <a:gd name="T14" fmla="*/ 60 w 151"/>
                <a:gd name="T15" fmla="*/ 93 h 178"/>
                <a:gd name="T16" fmla="*/ 50 w 151"/>
                <a:gd name="T17" fmla="*/ 94 h 178"/>
                <a:gd name="T18" fmla="*/ 44 w 151"/>
                <a:gd name="T19" fmla="*/ 90 h 178"/>
                <a:gd name="T20" fmla="*/ 26 w 151"/>
                <a:gd name="T21" fmla="*/ 103 h 178"/>
                <a:gd name="T22" fmla="*/ 23 w 151"/>
                <a:gd name="T23" fmla="*/ 84 h 178"/>
                <a:gd name="T24" fmla="*/ 24 w 151"/>
                <a:gd name="T25" fmla="*/ 62 h 178"/>
                <a:gd name="T26" fmla="*/ 12 w 151"/>
                <a:gd name="T27" fmla="*/ 61 h 178"/>
                <a:gd name="T28" fmla="*/ 9 w 151"/>
                <a:gd name="T29" fmla="*/ 49 h 178"/>
                <a:gd name="T30" fmla="*/ 0 w 151"/>
                <a:gd name="T31" fmla="*/ 42 h 178"/>
                <a:gd name="T32" fmla="*/ 3 w 151"/>
                <a:gd name="T33" fmla="*/ 34 h 178"/>
                <a:gd name="T34" fmla="*/ 16 w 151"/>
                <a:gd name="T35" fmla="*/ 21 h 178"/>
                <a:gd name="T36" fmla="*/ 18 w 151"/>
                <a:gd name="T37" fmla="*/ 26 h 178"/>
                <a:gd name="T38" fmla="*/ 28 w 151"/>
                <a:gd name="T39" fmla="*/ 26 h 178"/>
                <a:gd name="T40" fmla="*/ 21 w 151"/>
                <a:gd name="T41" fmla="*/ 3 h 178"/>
                <a:gd name="T42" fmla="*/ 30 w 151"/>
                <a:gd name="T43" fmla="*/ 0 h 178"/>
                <a:gd name="T44" fmla="*/ 43 w 151"/>
                <a:gd name="T45" fmla="*/ 16 h 178"/>
                <a:gd name="T46" fmla="*/ 55 w 151"/>
                <a:gd name="T47" fmla="*/ 35 h 178"/>
                <a:gd name="T48" fmla="*/ 77 w 151"/>
                <a:gd name="T49" fmla="*/ 35 h 178"/>
                <a:gd name="T50" fmla="*/ 87 w 151"/>
                <a:gd name="T51" fmla="*/ 53 h 178"/>
                <a:gd name="T52" fmla="*/ 76 w 151"/>
                <a:gd name="T53" fmla="*/ 59 h 178"/>
                <a:gd name="T54" fmla="*/ 72 w 151"/>
                <a:gd name="T55" fmla="*/ 66 h 178"/>
                <a:gd name="T56" fmla="*/ 96 w 151"/>
                <a:gd name="T57" fmla="*/ 79 h 178"/>
                <a:gd name="T58" fmla="*/ 115 w 151"/>
                <a:gd name="T59" fmla="*/ 103 h 178"/>
                <a:gd name="T60" fmla="*/ 129 w 151"/>
                <a:gd name="T61" fmla="*/ 122 h 178"/>
                <a:gd name="T62" fmla="*/ 145 w 151"/>
                <a:gd name="T63" fmla="*/ 136 h 178"/>
                <a:gd name="T64" fmla="*/ 151 w 151"/>
                <a:gd name="T65" fmla="*/ 151 h 178"/>
                <a:gd name="T66" fmla="*/ 150 w 151"/>
                <a:gd name="T67" fmla="*/ 171 h 178"/>
                <a:gd name="T68" fmla="*/ 133 w 151"/>
                <a:gd name="T69" fmla="*/ 164 h 178"/>
                <a:gd name="T70" fmla="*/ 127 w 151"/>
                <a:gd name="T71" fmla="*/ 178 h 178"/>
                <a:gd name="T72" fmla="*/ 111 w 151"/>
                <a:gd name="T73" fmla="*/ 17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 h="178">
                  <a:moveTo>
                    <a:pt x="111" y="170"/>
                  </a:moveTo>
                  <a:lnTo>
                    <a:pt x="116" y="161"/>
                  </a:lnTo>
                  <a:lnTo>
                    <a:pt x="114" y="143"/>
                  </a:lnTo>
                  <a:lnTo>
                    <a:pt x="97" y="125"/>
                  </a:lnTo>
                  <a:lnTo>
                    <a:pt x="93" y="104"/>
                  </a:lnTo>
                  <a:lnTo>
                    <a:pt x="77" y="87"/>
                  </a:lnTo>
                  <a:lnTo>
                    <a:pt x="63" y="86"/>
                  </a:lnTo>
                  <a:lnTo>
                    <a:pt x="60" y="93"/>
                  </a:lnTo>
                  <a:lnTo>
                    <a:pt x="50" y="94"/>
                  </a:lnTo>
                  <a:lnTo>
                    <a:pt x="44" y="90"/>
                  </a:lnTo>
                  <a:lnTo>
                    <a:pt x="26" y="103"/>
                  </a:lnTo>
                  <a:lnTo>
                    <a:pt x="23" y="84"/>
                  </a:lnTo>
                  <a:lnTo>
                    <a:pt x="24" y="62"/>
                  </a:lnTo>
                  <a:lnTo>
                    <a:pt x="12" y="61"/>
                  </a:lnTo>
                  <a:lnTo>
                    <a:pt x="9" y="49"/>
                  </a:lnTo>
                  <a:lnTo>
                    <a:pt x="0" y="42"/>
                  </a:lnTo>
                  <a:lnTo>
                    <a:pt x="3" y="34"/>
                  </a:lnTo>
                  <a:lnTo>
                    <a:pt x="16" y="21"/>
                  </a:lnTo>
                  <a:lnTo>
                    <a:pt x="18" y="26"/>
                  </a:lnTo>
                  <a:lnTo>
                    <a:pt x="28" y="26"/>
                  </a:lnTo>
                  <a:lnTo>
                    <a:pt x="21" y="3"/>
                  </a:lnTo>
                  <a:lnTo>
                    <a:pt x="30" y="0"/>
                  </a:lnTo>
                  <a:lnTo>
                    <a:pt x="43" y="16"/>
                  </a:lnTo>
                  <a:lnTo>
                    <a:pt x="55" y="35"/>
                  </a:lnTo>
                  <a:lnTo>
                    <a:pt x="77" y="35"/>
                  </a:lnTo>
                  <a:lnTo>
                    <a:pt x="87" y="53"/>
                  </a:lnTo>
                  <a:lnTo>
                    <a:pt x="76" y="59"/>
                  </a:lnTo>
                  <a:lnTo>
                    <a:pt x="72" y="66"/>
                  </a:lnTo>
                  <a:lnTo>
                    <a:pt x="96" y="79"/>
                  </a:lnTo>
                  <a:lnTo>
                    <a:pt x="115" y="103"/>
                  </a:lnTo>
                  <a:lnTo>
                    <a:pt x="129" y="122"/>
                  </a:lnTo>
                  <a:lnTo>
                    <a:pt x="145" y="136"/>
                  </a:lnTo>
                  <a:lnTo>
                    <a:pt x="151" y="151"/>
                  </a:lnTo>
                  <a:lnTo>
                    <a:pt x="150" y="171"/>
                  </a:lnTo>
                  <a:lnTo>
                    <a:pt x="133" y="164"/>
                  </a:lnTo>
                  <a:lnTo>
                    <a:pt x="127" y="178"/>
                  </a:lnTo>
                  <a:lnTo>
                    <a:pt x="111" y="170"/>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08" name="Freeform 109">
              <a:extLst>
                <a:ext uri="{FF2B5EF4-FFF2-40B4-BE49-F238E27FC236}">
                  <a16:creationId xmlns:a16="http://schemas.microsoft.com/office/drawing/2014/main" id="{7F5BA077-3BD5-4C24-B5A3-994882EAA8A8}"/>
                </a:ext>
              </a:extLst>
            </p:cNvPr>
            <p:cNvSpPr>
              <a:spLocks/>
            </p:cNvSpPr>
            <p:nvPr/>
          </p:nvSpPr>
          <p:spPr bwMode="auto">
            <a:xfrm>
              <a:off x="5370892" y="2548395"/>
              <a:ext cx="28466" cy="38945"/>
            </a:xfrm>
            <a:custGeom>
              <a:avLst/>
              <a:gdLst>
                <a:gd name="T0" fmla="*/ 12 w 24"/>
                <a:gd name="T1" fmla="*/ 28 h 32"/>
                <a:gd name="T2" fmla="*/ 7 w 24"/>
                <a:gd name="T3" fmla="*/ 29 h 32"/>
                <a:gd name="T4" fmla="*/ 6 w 24"/>
                <a:gd name="T5" fmla="*/ 32 h 32"/>
                <a:gd name="T6" fmla="*/ 0 w 24"/>
                <a:gd name="T7" fmla="*/ 32 h 32"/>
                <a:gd name="T8" fmla="*/ 5 w 24"/>
                <a:gd name="T9" fmla="*/ 15 h 32"/>
                <a:gd name="T10" fmla="*/ 12 w 24"/>
                <a:gd name="T11" fmla="*/ 1 h 32"/>
                <a:gd name="T12" fmla="*/ 12 w 24"/>
                <a:gd name="T13" fmla="*/ 0 h 32"/>
                <a:gd name="T14" fmla="*/ 20 w 24"/>
                <a:gd name="T15" fmla="*/ 1 h 32"/>
                <a:gd name="T16" fmla="*/ 24 w 24"/>
                <a:gd name="T17" fmla="*/ 9 h 32"/>
                <a:gd name="T18" fmla="*/ 15 w 24"/>
                <a:gd name="T19" fmla="*/ 17 h 32"/>
                <a:gd name="T20" fmla="*/ 12 w 24"/>
                <a:gd name="T21"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2">
                  <a:moveTo>
                    <a:pt x="12" y="28"/>
                  </a:moveTo>
                  <a:lnTo>
                    <a:pt x="7" y="29"/>
                  </a:lnTo>
                  <a:lnTo>
                    <a:pt x="6" y="32"/>
                  </a:lnTo>
                  <a:lnTo>
                    <a:pt x="0" y="32"/>
                  </a:lnTo>
                  <a:lnTo>
                    <a:pt x="5" y="15"/>
                  </a:lnTo>
                  <a:lnTo>
                    <a:pt x="12" y="1"/>
                  </a:lnTo>
                  <a:lnTo>
                    <a:pt x="12" y="0"/>
                  </a:lnTo>
                  <a:lnTo>
                    <a:pt x="20" y="1"/>
                  </a:lnTo>
                  <a:lnTo>
                    <a:pt x="24" y="9"/>
                  </a:lnTo>
                  <a:lnTo>
                    <a:pt x="15" y="17"/>
                  </a:lnTo>
                  <a:lnTo>
                    <a:pt x="12" y="28"/>
                  </a:lnTo>
                  <a:close/>
                </a:path>
              </a:pathLst>
            </a:custGeom>
            <a:solidFill>
              <a:srgbClr val="E64A0E"/>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09" name="Freeform 110">
              <a:extLst>
                <a:ext uri="{FF2B5EF4-FFF2-40B4-BE49-F238E27FC236}">
                  <a16:creationId xmlns:a16="http://schemas.microsoft.com/office/drawing/2014/main" id="{69966FDE-6CE3-4427-8611-B6982088D652}"/>
                </a:ext>
              </a:extLst>
            </p:cNvPr>
            <p:cNvSpPr>
              <a:spLocks/>
            </p:cNvSpPr>
            <p:nvPr/>
          </p:nvSpPr>
          <p:spPr bwMode="auto">
            <a:xfrm>
              <a:off x="4397141" y="3208036"/>
              <a:ext cx="84211" cy="105884"/>
            </a:xfrm>
            <a:custGeom>
              <a:avLst/>
              <a:gdLst>
                <a:gd name="T0" fmla="*/ 68 w 71"/>
                <a:gd name="T1" fmla="*/ 87 h 87"/>
                <a:gd name="T2" fmla="*/ 63 w 71"/>
                <a:gd name="T3" fmla="*/ 87 h 87"/>
                <a:gd name="T4" fmla="*/ 44 w 71"/>
                <a:gd name="T5" fmla="*/ 77 h 87"/>
                <a:gd name="T6" fmla="*/ 27 w 71"/>
                <a:gd name="T7" fmla="*/ 61 h 87"/>
                <a:gd name="T8" fmla="*/ 12 w 71"/>
                <a:gd name="T9" fmla="*/ 50 h 87"/>
                <a:gd name="T10" fmla="*/ 0 w 71"/>
                <a:gd name="T11" fmla="*/ 37 h 87"/>
                <a:gd name="T12" fmla="*/ 4 w 71"/>
                <a:gd name="T13" fmla="*/ 30 h 87"/>
                <a:gd name="T14" fmla="*/ 5 w 71"/>
                <a:gd name="T15" fmla="*/ 24 h 87"/>
                <a:gd name="T16" fmla="*/ 13 w 71"/>
                <a:gd name="T17" fmla="*/ 12 h 87"/>
                <a:gd name="T18" fmla="*/ 22 w 71"/>
                <a:gd name="T19" fmla="*/ 3 h 87"/>
                <a:gd name="T20" fmla="*/ 26 w 71"/>
                <a:gd name="T21" fmla="*/ 2 h 87"/>
                <a:gd name="T22" fmla="*/ 31 w 71"/>
                <a:gd name="T23" fmla="*/ 0 h 87"/>
                <a:gd name="T24" fmla="*/ 38 w 71"/>
                <a:gd name="T25" fmla="*/ 13 h 87"/>
                <a:gd name="T26" fmla="*/ 37 w 71"/>
                <a:gd name="T27" fmla="*/ 21 h 87"/>
                <a:gd name="T28" fmla="*/ 41 w 71"/>
                <a:gd name="T29" fmla="*/ 26 h 87"/>
                <a:gd name="T30" fmla="*/ 46 w 71"/>
                <a:gd name="T31" fmla="*/ 26 h 87"/>
                <a:gd name="T32" fmla="*/ 49 w 71"/>
                <a:gd name="T33" fmla="*/ 17 h 87"/>
                <a:gd name="T34" fmla="*/ 55 w 71"/>
                <a:gd name="T35" fmla="*/ 18 h 87"/>
                <a:gd name="T36" fmla="*/ 54 w 71"/>
                <a:gd name="T37" fmla="*/ 24 h 87"/>
                <a:gd name="T38" fmla="*/ 55 w 71"/>
                <a:gd name="T39" fmla="*/ 34 h 87"/>
                <a:gd name="T40" fmla="*/ 52 w 71"/>
                <a:gd name="T41" fmla="*/ 43 h 87"/>
                <a:gd name="T42" fmla="*/ 57 w 71"/>
                <a:gd name="T43" fmla="*/ 49 h 87"/>
                <a:gd name="T44" fmla="*/ 63 w 71"/>
                <a:gd name="T45" fmla="*/ 50 h 87"/>
                <a:gd name="T46" fmla="*/ 70 w 71"/>
                <a:gd name="T47" fmla="*/ 59 h 87"/>
                <a:gd name="T48" fmla="*/ 71 w 71"/>
                <a:gd name="T49" fmla="*/ 67 h 87"/>
                <a:gd name="T50" fmla="*/ 69 w 71"/>
                <a:gd name="T51" fmla="*/ 70 h 87"/>
                <a:gd name="T52" fmla="*/ 68 w 71"/>
                <a:gd name="T5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87">
                  <a:moveTo>
                    <a:pt x="68" y="87"/>
                  </a:moveTo>
                  <a:lnTo>
                    <a:pt x="63" y="87"/>
                  </a:lnTo>
                  <a:lnTo>
                    <a:pt x="44" y="77"/>
                  </a:lnTo>
                  <a:lnTo>
                    <a:pt x="27" y="61"/>
                  </a:lnTo>
                  <a:lnTo>
                    <a:pt x="12" y="50"/>
                  </a:lnTo>
                  <a:lnTo>
                    <a:pt x="0" y="37"/>
                  </a:lnTo>
                  <a:lnTo>
                    <a:pt x="4" y="30"/>
                  </a:lnTo>
                  <a:lnTo>
                    <a:pt x="5" y="24"/>
                  </a:lnTo>
                  <a:lnTo>
                    <a:pt x="13" y="12"/>
                  </a:lnTo>
                  <a:lnTo>
                    <a:pt x="22" y="3"/>
                  </a:lnTo>
                  <a:lnTo>
                    <a:pt x="26" y="2"/>
                  </a:lnTo>
                  <a:lnTo>
                    <a:pt x="31" y="0"/>
                  </a:lnTo>
                  <a:lnTo>
                    <a:pt x="38" y="13"/>
                  </a:lnTo>
                  <a:lnTo>
                    <a:pt x="37" y="21"/>
                  </a:lnTo>
                  <a:lnTo>
                    <a:pt x="41" y="26"/>
                  </a:lnTo>
                  <a:lnTo>
                    <a:pt x="46" y="26"/>
                  </a:lnTo>
                  <a:lnTo>
                    <a:pt x="49" y="17"/>
                  </a:lnTo>
                  <a:lnTo>
                    <a:pt x="55" y="18"/>
                  </a:lnTo>
                  <a:lnTo>
                    <a:pt x="54" y="24"/>
                  </a:lnTo>
                  <a:lnTo>
                    <a:pt x="55" y="34"/>
                  </a:lnTo>
                  <a:lnTo>
                    <a:pt x="52" y="43"/>
                  </a:lnTo>
                  <a:lnTo>
                    <a:pt x="57" y="49"/>
                  </a:lnTo>
                  <a:lnTo>
                    <a:pt x="63" y="50"/>
                  </a:lnTo>
                  <a:lnTo>
                    <a:pt x="70" y="59"/>
                  </a:lnTo>
                  <a:lnTo>
                    <a:pt x="71" y="67"/>
                  </a:lnTo>
                  <a:lnTo>
                    <a:pt x="69" y="70"/>
                  </a:lnTo>
                  <a:lnTo>
                    <a:pt x="68" y="87"/>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10" name="Freeform 111">
              <a:extLst>
                <a:ext uri="{FF2B5EF4-FFF2-40B4-BE49-F238E27FC236}">
                  <a16:creationId xmlns:a16="http://schemas.microsoft.com/office/drawing/2014/main" id="{411ED58B-FEC5-48A5-9E67-02D6C36E8C96}"/>
                </a:ext>
              </a:extLst>
            </p:cNvPr>
            <p:cNvSpPr>
              <a:spLocks/>
            </p:cNvSpPr>
            <p:nvPr/>
          </p:nvSpPr>
          <p:spPr bwMode="auto">
            <a:xfrm>
              <a:off x="4841911" y="2586124"/>
              <a:ext cx="339212" cy="343208"/>
            </a:xfrm>
            <a:custGeom>
              <a:avLst/>
              <a:gdLst>
                <a:gd name="T0" fmla="*/ 101 w 286"/>
                <a:gd name="T1" fmla="*/ 213 h 282"/>
                <a:gd name="T2" fmla="*/ 88 w 286"/>
                <a:gd name="T3" fmla="*/ 221 h 282"/>
                <a:gd name="T4" fmla="*/ 78 w 286"/>
                <a:gd name="T5" fmla="*/ 210 h 282"/>
                <a:gd name="T6" fmla="*/ 49 w 286"/>
                <a:gd name="T7" fmla="*/ 201 h 282"/>
                <a:gd name="T8" fmla="*/ 41 w 286"/>
                <a:gd name="T9" fmla="*/ 188 h 282"/>
                <a:gd name="T10" fmla="*/ 27 w 286"/>
                <a:gd name="T11" fmla="*/ 178 h 282"/>
                <a:gd name="T12" fmla="*/ 19 w 286"/>
                <a:gd name="T13" fmla="*/ 182 h 282"/>
                <a:gd name="T14" fmla="*/ 12 w 286"/>
                <a:gd name="T15" fmla="*/ 170 h 282"/>
                <a:gd name="T16" fmla="*/ 11 w 286"/>
                <a:gd name="T17" fmla="*/ 162 h 282"/>
                <a:gd name="T18" fmla="*/ 0 w 286"/>
                <a:gd name="T19" fmla="*/ 146 h 282"/>
                <a:gd name="T20" fmla="*/ 7 w 286"/>
                <a:gd name="T21" fmla="*/ 138 h 282"/>
                <a:gd name="T22" fmla="*/ 5 w 286"/>
                <a:gd name="T23" fmla="*/ 125 h 282"/>
                <a:gd name="T24" fmla="*/ 7 w 286"/>
                <a:gd name="T25" fmla="*/ 113 h 282"/>
                <a:gd name="T26" fmla="*/ 6 w 286"/>
                <a:gd name="T27" fmla="*/ 104 h 282"/>
                <a:gd name="T28" fmla="*/ 9 w 286"/>
                <a:gd name="T29" fmla="*/ 87 h 282"/>
                <a:gd name="T30" fmla="*/ 7 w 286"/>
                <a:gd name="T31" fmla="*/ 77 h 282"/>
                <a:gd name="T32" fmla="*/ 1 w 286"/>
                <a:gd name="T33" fmla="*/ 59 h 282"/>
                <a:gd name="T34" fmla="*/ 10 w 286"/>
                <a:gd name="T35" fmla="*/ 54 h 282"/>
                <a:gd name="T36" fmla="*/ 11 w 286"/>
                <a:gd name="T37" fmla="*/ 45 h 282"/>
                <a:gd name="T38" fmla="*/ 9 w 286"/>
                <a:gd name="T39" fmla="*/ 37 h 282"/>
                <a:gd name="T40" fmla="*/ 21 w 286"/>
                <a:gd name="T41" fmla="*/ 29 h 282"/>
                <a:gd name="T42" fmla="*/ 26 w 286"/>
                <a:gd name="T43" fmla="*/ 22 h 282"/>
                <a:gd name="T44" fmla="*/ 34 w 286"/>
                <a:gd name="T45" fmla="*/ 16 h 282"/>
                <a:gd name="T46" fmla="*/ 35 w 286"/>
                <a:gd name="T47" fmla="*/ 0 h 282"/>
                <a:gd name="T48" fmla="*/ 55 w 286"/>
                <a:gd name="T49" fmla="*/ 7 h 282"/>
                <a:gd name="T50" fmla="*/ 63 w 286"/>
                <a:gd name="T51" fmla="*/ 6 h 282"/>
                <a:gd name="T52" fmla="*/ 77 w 286"/>
                <a:gd name="T53" fmla="*/ 9 h 282"/>
                <a:gd name="T54" fmla="*/ 101 w 286"/>
                <a:gd name="T55" fmla="*/ 18 h 282"/>
                <a:gd name="T56" fmla="*/ 110 w 286"/>
                <a:gd name="T57" fmla="*/ 37 h 282"/>
                <a:gd name="T58" fmla="*/ 126 w 286"/>
                <a:gd name="T59" fmla="*/ 41 h 282"/>
                <a:gd name="T60" fmla="*/ 151 w 286"/>
                <a:gd name="T61" fmla="*/ 50 h 282"/>
                <a:gd name="T62" fmla="*/ 170 w 286"/>
                <a:gd name="T63" fmla="*/ 60 h 282"/>
                <a:gd name="T64" fmla="*/ 178 w 286"/>
                <a:gd name="T65" fmla="*/ 54 h 282"/>
                <a:gd name="T66" fmla="*/ 186 w 286"/>
                <a:gd name="T67" fmla="*/ 45 h 282"/>
                <a:gd name="T68" fmla="*/ 181 w 286"/>
                <a:gd name="T69" fmla="*/ 29 h 282"/>
                <a:gd name="T70" fmla="*/ 186 w 286"/>
                <a:gd name="T71" fmla="*/ 19 h 282"/>
                <a:gd name="T72" fmla="*/ 198 w 286"/>
                <a:gd name="T73" fmla="*/ 9 h 282"/>
                <a:gd name="T74" fmla="*/ 210 w 286"/>
                <a:gd name="T75" fmla="*/ 6 h 282"/>
                <a:gd name="T76" fmla="*/ 234 w 286"/>
                <a:gd name="T77" fmla="*/ 11 h 282"/>
                <a:gd name="T78" fmla="*/ 241 w 286"/>
                <a:gd name="T79" fmla="*/ 20 h 282"/>
                <a:gd name="T80" fmla="*/ 247 w 286"/>
                <a:gd name="T81" fmla="*/ 20 h 282"/>
                <a:gd name="T82" fmla="*/ 253 w 286"/>
                <a:gd name="T83" fmla="*/ 23 h 282"/>
                <a:gd name="T84" fmla="*/ 270 w 286"/>
                <a:gd name="T85" fmla="*/ 26 h 282"/>
                <a:gd name="T86" fmla="*/ 275 w 286"/>
                <a:gd name="T87" fmla="*/ 33 h 282"/>
                <a:gd name="T88" fmla="*/ 270 w 286"/>
                <a:gd name="T89" fmla="*/ 43 h 282"/>
                <a:gd name="T90" fmla="*/ 273 w 286"/>
                <a:gd name="T91" fmla="*/ 51 h 282"/>
                <a:gd name="T92" fmla="*/ 269 w 286"/>
                <a:gd name="T93" fmla="*/ 64 h 282"/>
                <a:gd name="T94" fmla="*/ 275 w 286"/>
                <a:gd name="T95" fmla="*/ 81 h 282"/>
                <a:gd name="T96" fmla="*/ 280 w 286"/>
                <a:gd name="T97" fmla="*/ 155 h 282"/>
                <a:gd name="T98" fmla="*/ 284 w 286"/>
                <a:gd name="T99" fmla="*/ 231 h 282"/>
                <a:gd name="T100" fmla="*/ 286 w 286"/>
                <a:gd name="T101" fmla="*/ 273 h 282"/>
                <a:gd name="T102" fmla="*/ 265 w 286"/>
                <a:gd name="T103" fmla="*/ 273 h 282"/>
                <a:gd name="T104" fmla="*/ 265 w 286"/>
                <a:gd name="T105" fmla="*/ 282 h 282"/>
                <a:gd name="T106" fmla="*/ 192 w 286"/>
                <a:gd name="T107" fmla="*/ 242 h 282"/>
                <a:gd name="T108" fmla="*/ 119 w 286"/>
                <a:gd name="T109" fmla="*/ 202 h 282"/>
                <a:gd name="T110" fmla="*/ 101 w 286"/>
                <a:gd name="T111" fmla="*/ 213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6" h="282">
                  <a:moveTo>
                    <a:pt x="101" y="213"/>
                  </a:moveTo>
                  <a:lnTo>
                    <a:pt x="88" y="221"/>
                  </a:lnTo>
                  <a:lnTo>
                    <a:pt x="78" y="210"/>
                  </a:lnTo>
                  <a:lnTo>
                    <a:pt x="49" y="201"/>
                  </a:lnTo>
                  <a:lnTo>
                    <a:pt x="41" y="188"/>
                  </a:lnTo>
                  <a:lnTo>
                    <a:pt x="27" y="178"/>
                  </a:lnTo>
                  <a:lnTo>
                    <a:pt x="19" y="182"/>
                  </a:lnTo>
                  <a:lnTo>
                    <a:pt x="12" y="170"/>
                  </a:lnTo>
                  <a:lnTo>
                    <a:pt x="11" y="162"/>
                  </a:lnTo>
                  <a:lnTo>
                    <a:pt x="0" y="146"/>
                  </a:lnTo>
                  <a:lnTo>
                    <a:pt x="7" y="138"/>
                  </a:lnTo>
                  <a:lnTo>
                    <a:pt x="5" y="125"/>
                  </a:lnTo>
                  <a:lnTo>
                    <a:pt x="7" y="113"/>
                  </a:lnTo>
                  <a:lnTo>
                    <a:pt x="6" y="104"/>
                  </a:lnTo>
                  <a:lnTo>
                    <a:pt x="9" y="87"/>
                  </a:lnTo>
                  <a:lnTo>
                    <a:pt x="7" y="77"/>
                  </a:lnTo>
                  <a:lnTo>
                    <a:pt x="1" y="59"/>
                  </a:lnTo>
                  <a:lnTo>
                    <a:pt x="10" y="54"/>
                  </a:lnTo>
                  <a:lnTo>
                    <a:pt x="11" y="45"/>
                  </a:lnTo>
                  <a:lnTo>
                    <a:pt x="9" y="37"/>
                  </a:lnTo>
                  <a:lnTo>
                    <a:pt x="21" y="29"/>
                  </a:lnTo>
                  <a:lnTo>
                    <a:pt x="26" y="22"/>
                  </a:lnTo>
                  <a:lnTo>
                    <a:pt x="34" y="16"/>
                  </a:lnTo>
                  <a:lnTo>
                    <a:pt x="35" y="0"/>
                  </a:lnTo>
                  <a:lnTo>
                    <a:pt x="55" y="7"/>
                  </a:lnTo>
                  <a:lnTo>
                    <a:pt x="63" y="6"/>
                  </a:lnTo>
                  <a:lnTo>
                    <a:pt x="77" y="9"/>
                  </a:lnTo>
                  <a:lnTo>
                    <a:pt x="101" y="18"/>
                  </a:lnTo>
                  <a:lnTo>
                    <a:pt x="110" y="37"/>
                  </a:lnTo>
                  <a:lnTo>
                    <a:pt x="126" y="41"/>
                  </a:lnTo>
                  <a:lnTo>
                    <a:pt x="151" y="50"/>
                  </a:lnTo>
                  <a:lnTo>
                    <a:pt x="170" y="60"/>
                  </a:lnTo>
                  <a:lnTo>
                    <a:pt x="178" y="54"/>
                  </a:lnTo>
                  <a:lnTo>
                    <a:pt x="186" y="45"/>
                  </a:lnTo>
                  <a:lnTo>
                    <a:pt x="181" y="29"/>
                  </a:lnTo>
                  <a:lnTo>
                    <a:pt x="186" y="19"/>
                  </a:lnTo>
                  <a:lnTo>
                    <a:pt x="198" y="9"/>
                  </a:lnTo>
                  <a:lnTo>
                    <a:pt x="210" y="6"/>
                  </a:lnTo>
                  <a:lnTo>
                    <a:pt x="234" y="11"/>
                  </a:lnTo>
                  <a:lnTo>
                    <a:pt x="241" y="20"/>
                  </a:lnTo>
                  <a:lnTo>
                    <a:pt x="247" y="20"/>
                  </a:lnTo>
                  <a:lnTo>
                    <a:pt x="253" y="23"/>
                  </a:lnTo>
                  <a:lnTo>
                    <a:pt x="270" y="26"/>
                  </a:lnTo>
                  <a:lnTo>
                    <a:pt x="275" y="33"/>
                  </a:lnTo>
                  <a:lnTo>
                    <a:pt x="270" y="43"/>
                  </a:lnTo>
                  <a:lnTo>
                    <a:pt x="273" y="51"/>
                  </a:lnTo>
                  <a:lnTo>
                    <a:pt x="269" y="64"/>
                  </a:lnTo>
                  <a:lnTo>
                    <a:pt x="275" y="81"/>
                  </a:lnTo>
                  <a:lnTo>
                    <a:pt x="280" y="155"/>
                  </a:lnTo>
                  <a:lnTo>
                    <a:pt x="284" y="231"/>
                  </a:lnTo>
                  <a:lnTo>
                    <a:pt x="286" y="273"/>
                  </a:lnTo>
                  <a:lnTo>
                    <a:pt x="265" y="273"/>
                  </a:lnTo>
                  <a:lnTo>
                    <a:pt x="265" y="282"/>
                  </a:lnTo>
                  <a:lnTo>
                    <a:pt x="192" y="242"/>
                  </a:lnTo>
                  <a:lnTo>
                    <a:pt x="119" y="202"/>
                  </a:lnTo>
                  <a:lnTo>
                    <a:pt x="101" y="213"/>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11" name="Freeform 112">
              <a:extLst>
                <a:ext uri="{FF2B5EF4-FFF2-40B4-BE49-F238E27FC236}">
                  <a16:creationId xmlns:a16="http://schemas.microsoft.com/office/drawing/2014/main" id="{C01FECB6-42FD-4AEE-AC90-3D4D31243B88}"/>
                </a:ext>
              </a:extLst>
            </p:cNvPr>
            <p:cNvSpPr>
              <a:spLocks/>
            </p:cNvSpPr>
            <p:nvPr/>
          </p:nvSpPr>
          <p:spPr bwMode="auto">
            <a:xfrm>
              <a:off x="6377852" y="3175175"/>
              <a:ext cx="46256" cy="97364"/>
            </a:xfrm>
            <a:custGeom>
              <a:avLst/>
              <a:gdLst>
                <a:gd name="T0" fmla="*/ 39 w 39"/>
                <a:gd name="T1" fmla="*/ 48 h 80"/>
                <a:gd name="T2" fmla="*/ 37 w 39"/>
                <a:gd name="T3" fmla="*/ 70 h 80"/>
                <a:gd name="T4" fmla="*/ 29 w 39"/>
                <a:gd name="T5" fmla="*/ 76 h 80"/>
                <a:gd name="T6" fmla="*/ 14 w 39"/>
                <a:gd name="T7" fmla="*/ 80 h 80"/>
                <a:gd name="T8" fmla="*/ 4 w 39"/>
                <a:gd name="T9" fmla="*/ 64 h 80"/>
                <a:gd name="T10" fmla="*/ 0 w 39"/>
                <a:gd name="T11" fmla="*/ 34 h 80"/>
                <a:gd name="T12" fmla="*/ 6 w 39"/>
                <a:gd name="T13" fmla="*/ 0 h 80"/>
                <a:gd name="T14" fmla="*/ 19 w 39"/>
                <a:gd name="T15" fmla="*/ 12 h 80"/>
                <a:gd name="T16" fmla="*/ 29 w 39"/>
                <a:gd name="T17" fmla="*/ 26 h 80"/>
                <a:gd name="T18" fmla="*/ 39 w 39"/>
                <a:gd name="T19"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0">
                  <a:moveTo>
                    <a:pt x="39" y="48"/>
                  </a:moveTo>
                  <a:lnTo>
                    <a:pt x="37" y="70"/>
                  </a:lnTo>
                  <a:lnTo>
                    <a:pt x="29" y="76"/>
                  </a:lnTo>
                  <a:lnTo>
                    <a:pt x="14" y="80"/>
                  </a:lnTo>
                  <a:lnTo>
                    <a:pt x="4" y="64"/>
                  </a:lnTo>
                  <a:lnTo>
                    <a:pt x="0" y="34"/>
                  </a:lnTo>
                  <a:lnTo>
                    <a:pt x="6" y="0"/>
                  </a:lnTo>
                  <a:lnTo>
                    <a:pt x="19" y="12"/>
                  </a:lnTo>
                  <a:lnTo>
                    <a:pt x="29" y="26"/>
                  </a:lnTo>
                  <a:lnTo>
                    <a:pt x="39" y="48"/>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12" name="Freeform 113">
              <a:extLst>
                <a:ext uri="{FF2B5EF4-FFF2-40B4-BE49-F238E27FC236}">
                  <a16:creationId xmlns:a16="http://schemas.microsoft.com/office/drawing/2014/main" id="{9ECDF92C-4C05-47DA-8DBD-8606D48F40CD}"/>
                </a:ext>
              </a:extLst>
            </p:cNvPr>
            <p:cNvSpPr>
              <a:spLocks/>
            </p:cNvSpPr>
            <p:nvPr/>
          </p:nvSpPr>
          <p:spPr bwMode="auto">
            <a:xfrm>
              <a:off x="5209588" y="4148816"/>
              <a:ext cx="49814" cy="49899"/>
            </a:xfrm>
            <a:custGeom>
              <a:avLst/>
              <a:gdLst>
                <a:gd name="T0" fmla="*/ 36 w 42"/>
                <a:gd name="T1" fmla="*/ 6 h 41"/>
                <a:gd name="T2" fmla="*/ 42 w 42"/>
                <a:gd name="T3" fmla="*/ 12 h 41"/>
                <a:gd name="T4" fmla="*/ 36 w 42"/>
                <a:gd name="T5" fmla="*/ 22 h 41"/>
                <a:gd name="T6" fmla="*/ 32 w 42"/>
                <a:gd name="T7" fmla="*/ 29 h 41"/>
                <a:gd name="T8" fmla="*/ 22 w 42"/>
                <a:gd name="T9" fmla="*/ 32 h 41"/>
                <a:gd name="T10" fmla="*/ 18 w 42"/>
                <a:gd name="T11" fmla="*/ 39 h 41"/>
                <a:gd name="T12" fmla="*/ 12 w 42"/>
                <a:gd name="T13" fmla="*/ 41 h 41"/>
                <a:gd name="T14" fmla="*/ 0 w 42"/>
                <a:gd name="T15" fmla="*/ 25 h 41"/>
                <a:gd name="T16" fmla="*/ 10 w 42"/>
                <a:gd name="T17" fmla="*/ 12 h 41"/>
                <a:gd name="T18" fmla="*/ 20 w 42"/>
                <a:gd name="T19" fmla="*/ 4 h 41"/>
                <a:gd name="T20" fmla="*/ 29 w 42"/>
                <a:gd name="T21" fmla="*/ 0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42" y="12"/>
                  </a:lnTo>
                  <a:lnTo>
                    <a:pt x="36" y="22"/>
                  </a:lnTo>
                  <a:lnTo>
                    <a:pt x="32" y="29"/>
                  </a:lnTo>
                  <a:lnTo>
                    <a:pt x="22" y="32"/>
                  </a:lnTo>
                  <a:lnTo>
                    <a:pt x="18" y="39"/>
                  </a:lnTo>
                  <a:lnTo>
                    <a:pt x="12" y="41"/>
                  </a:lnTo>
                  <a:lnTo>
                    <a:pt x="0" y="25"/>
                  </a:lnTo>
                  <a:lnTo>
                    <a:pt x="10" y="12"/>
                  </a:lnTo>
                  <a:lnTo>
                    <a:pt x="20" y="4"/>
                  </a:lnTo>
                  <a:lnTo>
                    <a:pt x="29" y="0"/>
                  </a:lnTo>
                  <a:lnTo>
                    <a:pt x="36" y="6"/>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113" name="Freeform 114">
              <a:extLst>
                <a:ext uri="{FF2B5EF4-FFF2-40B4-BE49-F238E27FC236}">
                  <a16:creationId xmlns:a16="http://schemas.microsoft.com/office/drawing/2014/main" id="{E5F15582-86B3-4D47-9AD7-8A87008EBA10}"/>
                </a:ext>
              </a:extLst>
            </p:cNvPr>
            <p:cNvSpPr>
              <a:spLocks/>
            </p:cNvSpPr>
            <p:nvPr/>
          </p:nvSpPr>
          <p:spPr bwMode="auto">
            <a:xfrm>
              <a:off x="5025749" y="2010458"/>
              <a:ext cx="104373" cy="58418"/>
            </a:xfrm>
            <a:custGeom>
              <a:avLst/>
              <a:gdLst>
                <a:gd name="T0" fmla="*/ 31 w 88"/>
                <a:gd name="T1" fmla="*/ 40 h 48"/>
                <a:gd name="T2" fmla="*/ 29 w 88"/>
                <a:gd name="T3" fmla="*/ 35 h 48"/>
                <a:gd name="T4" fmla="*/ 30 w 88"/>
                <a:gd name="T5" fmla="*/ 30 h 48"/>
                <a:gd name="T6" fmla="*/ 22 w 88"/>
                <a:gd name="T7" fmla="*/ 27 h 48"/>
                <a:gd name="T8" fmla="*/ 6 w 88"/>
                <a:gd name="T9" fmla="*/ 23 h 48"/>
                <a:gd name="T10" fmla="*/ 0 w 88"/>
                <a:gd name="T11" fmla="*/ 7 h 48"/>
                <a:gd name="T12" fmla="*/ 17 w 88"/>
                <a:gd name="T13" fmla="*/ 0 h 48"/>
                <a:gd name="T14" fmla="*/ 42 w 88"/>
                <a:gd name="T15" fmla="*/ 2 h 48"/>
                <a:gd name="T16" fmla="*/ 57 w 88"/>
                <a:gd name="T17" fmla="*/ 0 h 48"/>
                <a:gd name="T18" fmla="*/ 60 w 88"/>
                <a:gd name="T19" fmla="*/ 4 h 48"/>
                <a:gd name="T20" fmla="*/ 68 w 88"/>
                <a:gd name="T21" fmla="*/ 5 h 48"/>
                <a:gd name="T22" fmla="*/ 85 w 88"/>
                <a:gd name="T23" fmla="*/ 15 h 48"/>
                <a:gd name="T24" fmla="*/ 88 w 88"/>
                <a:gd name="T25" fmla="*/ 24 h 48"/>
                <a:gd name="T26" fmla="*/ 76 w 88"/>
                <a:gd name="T27" fmla="*/ 30 h 48"/>
                <a:gd name="T28" fmla="*/ 74 w 88"/>
                <a:gd name="T29" fmla="*/ 41 h 48"/>
                <a:gd name="T30" fmla="*/ 58 w 88"/>
                <a:gd name="T31" fmla="*/ 48 h 48"/>
                <a:gd name="T32" fmla="*/ 44 w 88"/>
                <a:gd name="T33" fmla="*/ 48 h 48"/>
                <a:gd name="T34" fmla="*/ 39 w 88"/>
                <a:gd name="T35" fmla="*/ 42 h 48"/>
                <a:gd name="T36" fmla="*/ 31 w 88"/>
                <a:gd name="T37" fmla="*/ 4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 h="48">
                  <a:moveTo>
                    <a:pt x="31" y="40"/>
                  </a:moveTo>
                  <a:lnTo>
                    <a:pt x="29" y="35"/>
                  </a:lnTo>
                  <a:lnTo>
                    <a:pt x="30" y="30"/>
                  </a:lnTo>
                  <a:lnTo>
                    <a:pt x="22" y="27"/>
                  </a:lnTo>
                  <a:lnTo>
                    <a:pt x="6" y="23"/>
                  </a:lnTo>
                  <a:lnTo>
                    <a:pt x="0" y="7"/>
                  </a:lnTo>
                  <a:lnTo>
                    <a:pt x="17" y="0"/>
                  </a:lnTo>
                  <a:lnTo>
                    <a:pt x="42" y="2"/>
                  </a:lnTo>
                  <a:lnTo>
                    <a:pt x="57" y="0"/>
                  </a:lnTo>
                  <a:lnTo>
                    <a:pt x="60" y="4"/>
                  </a:lnTo>
                  <a:lnTo>
                    <a:pt x="68" y="5"/>
                  </a:lnTo>
                  <a:lnTo>
                    <a:pt x="85" y="15"/>
                  </a:lnTo>
                  <a:lnTo>
                    <a:pt x="88" y="24"/>
                  </a:lnTo>
                  <a:lnTo>
                    <a:pt x="76" y="30"/>
                  </a:lnTo>
                  <a:lnTo>
                    <a:pt x="74" y="41"/>
                  </a:lnTo>
                  <a:lnTo>
                    <a:pt x="58" y="48"/>
                  </a:lnTo>
                  <a:lnTo>
                    <a:pt x="44" y="48"/>
                  </a:lnTo>
                  <a:lnTo>
                    <a:pt x="39" y="42"/>
                  </a:lnTo>
                  <a:lnTo>
                    <a:pt x="31" y="40"/>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14" name="Freeform 115">
              <a:extLst>
                <a:ext uri="{FF2B5EF4-FFF2-40B4-BE49-F238E27FC236}">
                  <a16:creationId xmlns:a16="http://schemas.microsoft.com/office/drawing/2014/main" id="{46DBADD1-8072-4C7F-968C-52A304A60981}"/>
                </a:ext>
              </a:extLst>
            </p:cNvPr>
            <p:cNvSpPr>
              <a:spLocks/>
            </p:cNvSpPr>
            <p:nvPr/>
          </p:nvSpPr>
          <p:spPr bwMode="auto">
            <a:xfrm>
              <a:off x="4752957" y="2161372"/>
              <a:ext cx="10675" cy="17039"/>
            </a:xfrm>
            <a:custGeom>
              <a:avLst/>
              <a:gdLst>
                <a:gd name="T0" fmla="*/ 6 w 9"/>
                <a:gd name="T1" fmla="*/ 0 h 14"/>
                <a:gd name="T2" fmla="*/ 9 w 9"/>
                <a:gd name="T3" fmla="*/ 5 h 14"/>
                <a:gd name="T4" fmla="*/ 8 w 9"/>
                <a:gd name="T5" fmla="*/ 14 h 14"/>
                <a:gd name="T6" fmla="*/ 4 w 9"/>
                <a:gd name="T7" fmla="*/ 14 h 14"/>
                <a:gd name="T8" fmla="*/ 0 w 9"/>
                <a:gd name="T9" fmla="*/ 13 h 14"/>
                <a:gd name="T10" fmla="*/ 2 w 9"/>
                <a:gd name="T11" fmla="*/ 1 h 14"/>
                <a:gd name="T12" fmla="*/ 6 w 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9" h="14">
                  <a:moveTo>
                    <a:pt x="6" y="0"/>
                  </a:moveTo>
                  <a:lnTo>
                    <a:pt x="9" y="5"/>
                  </a:lnTo>
                  <a:lnTo>
                    <a:pt x="8" y="14"/>
                  </a:lnTo>
                  <a:lnTo>
                    <a:pt x="4" y="14"/>
                  </a:lnTo>
                  <a:lnTo>
                    <a:pt x="0" y="13"/>
                  </a:lnTo>
                  <a:lnTo>
                    <a:pt x="2" y="1"/>
                  </a:lnTo>
                  <a:lnTo>
                    <a:pt x="6" y="0"/>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15" name="Freeform 116">
              <a:extLst>
                <a:ext uri="{FF2B5EF4-FFF2-40B4-BE49-F238E27FC236}">
                  <a16:creationId xmlns:a16="http://schemas.microsoft.com/office/drawing/2014/main" id="{8E896B2E-46F1-4C11-BC48-FFFB5C230443}"/>
                </a:ext>
              </a:extLst>
            </p:cNvPr>
            <p:cNvSpPr>
              <a:spLocks/>
            </p:cNvSpPr>
            <p:nvPr/>
          </p:nvSpPr>
          <p:spPr bwMode="auto">
            <a:xfrm>
              <a:off x="5024563" y="1971512"/>
              <a:ext cx="129281" cy="57201"/>
            </a:xfrm>
            <a:custGeom>
              <a:avLst/>
              <a:gdLst>
                <a:gd name="T0" fmla="*/ 1 w 109"/>
                <a:gd name="T1" fmla="*/ 39 h 47"/>
                <a:gd name="T2" fmla="*/ 0 w 109"/>
                <a:gd name="T3" fmla="*/ 24 h 47"/>
                <a:gd name="T4" fmla="*/ 5 w 109"/>
                <a:gd name="T5" fmla="*/ 11 h 47"/>
                <a:gd name="T6" fmla="*/ 18 w 109"/>
                <a:gd name="T7" fmla="*/ 5 h 47"/>
                <a:gd name="T8" fmla="*/ 33 w 109"/>
                <a:gd name="T9" fmla="*/ 19 h 47"/>
                <a:gd name="T10" fmla="*/ 45 w 109"/>
                <a:gd name="T11" fmla="*/ 19 h 47"/>
                <a:gd name="T12" fmla="*/ 45 w 109"/>
                <a:gd name="T13" fmla="*/ 4 h 47"/>
                <a:gd name="T14" fmla="*/ 57 w 109"/>
                <a:gd name="T15" fmla="*/ 0 h 47"/>
                <a:gd name="T16" fmla="*/ 64 w 109"/>
                <a:gd name="T17" fmla="*/ 3 h 47"/>
                <a:gd name="T18" fmla="*/ 79 w 109"/>
                <a:gd name="T19" fmla="*/ 10 h 47"/>
                <a:gd name="T20" fmla="*/ 91 w 109"/>
                <a:gd name="T21" fmla="*/ 10 h 47"/>
                <a:gd name="T22" fmla="*/ 99 w 109"/>
                <a:gd name="T23" fmla="*/ 15 h 47"/>
                <a:gd name="T24" fmla="*/ 102 w 109"/>
                <a:gd name="T25" fmla="*/ 24 h 47"/>
                <a:gd name="T26" fmla="*/ 109 w 109"/>
                <a:gd name="T27" fmla="*/ 36 h 47"/>
                <a:gd name="T28" fmla="*/ 94 w 109"/>
                <a:gd name="T29" fmla="*/ 43 h 47"/>
                <a:gd name="T30" fmla="*/ 86 w 109"/>
                <a:gd name="T31" fmla="*/ 47 h 47"/>
                <a:gd name="T32" fmla="*/ 69 w 109"/>
                <a:gd name="T33" fmla="*/ 37 h 47"/>
                <a:gd name="T34" fmla="*/ 61 w 109"/>
                <a:gd name="T35" fmla="*/ 36 h 47"/>
                <a:gd name="T36" fmla="*/ 58 w 109"/>
                <a:gd name="T37" fmla="*/ 32 h 47"/>
                <a:gd name="T38" fmla="*/ 43 w 109"/>
                <a:gd name="T39" fmla="*/ 34 h 47"/>
                <a:gd name="T40" fmla="*/ 18 w 109"/>
                <a:gd name="T41" fmla="*/ 32 h 47"/>
                <a:gd name="T42" fmla="*/ 1 w 109"/>
                <a:gd name="T43"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9" h="47">
                  <a:moveTo>
                    <a:pt x="1" y="39"/>
                  </a:moveTo>
                  <a:lnTo>
                    <a:pt x="0" y="24"/>
                  </a:lnTo>
                  <a:lnTo>
                    <a:pt x="5" y="11"/>
                  </a:lnTo>
                  <a:lnTo>
                    <a:pt x="18" y="5"/>
                  </a:lnTo>
                  <a:lnTo>
                    <a:pt x="33" y="19"/>
                  </a:lnTo>
                  <a:lnTo>
                    <a:pt x="45" y="19"/>
                  </a:lnTo>
                  <a:lnTo>
                    <a:pt x="45" y="4"/>
                  </a:lnTo>
                  <a:lnTo>
                    <a:pt x="57" y="0"/>
                  </a:lnTo>
                  <a:lnTo>
                    <a:pt x="64" y="3"/>
                  </a:lnTo>
                  <a:lnTo>
                    <a:pt x="79" y="10"/>
                  </a:lnTo>
                  <a:lnTo>
                    <a:pt x="91" y="10"/>
                  </a:lnTo>
                  <a:lnTo>
                    <a:pt x="99" y="15"/>
                  </a:lnTo>
                  <a:lnTo>
                    <a:pt x="102" y="24"/>
                  </a:lnTo>
                  <a:lnTo>
                    <a:pt x="109" y="36"/>
                  </a:lnTo>
                  <a:lnTo>
                    <a:pt x="94" y="43"/>
                  </a:lnTo>
                  <a:lnTo>
                    <a:pt x="86" y="47"/>
                  </a:lnTo>
                  <a:lnTo>
                    <a:pt x="69" y="37"/>
                  </a:lnTo>
                  <a:lnTo>
                    <a:pt x="61" y="36"/>
                  </a:lnTo>
                  <a:lnTo>
                    <a:pt x="58" y="32"/>
                  </a:lnTo>
                  <a:lnTo>
                    <a:pt x="43" y="34"/>
                  </a:lnTo>
                  <a:lnTo>
                    <a:pt x="18" y="32"/>
                  </a:lnTo>
                  <a:lnTo>
                    <a:pt x="1" y="39"/>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16" name="Freeform 117">
              <a:extLst>
                <a:ext uri="{FF2B5EF4-FFF2-40B4-BE49-F238E27FC236}">
                  <a16:creationId xmlns:a16="http://schemas.microsoft.com/office/drawing/2014/main" id="{8488EB8B-57D4-4F6D-B54C-202D6B83E449}"/>
                </a:ext>
              </a:extLst>
            </p:cNvPr>
            <p:cNvSpPr>
              <a:spLocks/>
            </p:cNvSpPr>
            <p:nvPr/>
          </p:nvSpPr>
          <p:spPr bwMode="auto">
            <a:xfrm>
              <a:off x="4282094" y="2520403"/>
              <a:ext cx="340398" cy="361464"/>
            </a:xfrm>
            <a:custGeom>
              <a:avLst/>
              <a:gdLst>
                <a:gd name="T0" fmla="*/ 227 w 287"/>
                <a:gd name="T1" fmla="*/ 9 h 297"/>
                <a:gd name="T2" fmla="*/ 261 w 287"/>
                <a:gd name="T3" fmla="*/ 12 h 297"/>
                <a:gd name="T4" fmla="*/ 275 w 287"/>
                <a:gd name="T5" fmla="*/ 25 h 297"/>
                <a:gd name="T6" fmla="*/ 282 w 287"/>
                <a:gd name="T7" fmla="*/ 60 h 297"/>
                <a:gd name="T8" fmla="*/ 284 w 287"/>
                <a:gd name="T9" fmla="*/ 72 h 297"/>
                <a:gd name="T10" fmla="*/ 253 w 287"/>
                <a:gd name="T11" fmla="*/ 84 h 297"/>
                <a:gd name="T12" fmla="*/ 242 w 287"/>
                <a:gd name="T13" fmla="*/ 101 h 297"/>
                <a:gd name="T14" fmla="*/ 214 w 287"/>
                <a:gd name="T15" fmla="*/ 119 h 297"/>
                <a:gd name="T16" fmla="*/ 182 w 287"/>
                <a:gd name="T17" fmla="*/ 128 h 297"/>
                <a:gd name="T18" fmla="*/ 153 w 287"/>
                <a:gd name="T19" fmla="*/ 168 h 297"/>
                <a:gd name="T20" fmla="*/ 150 w 287"/>
                <a:gd name="T21" fmla="*/ 168 h 297"/>
                <a:gd name="T22" fmla="*/ 139 w 287"/>
                <a:gd name="T23" fmla="*/ 180 h 297"/>
                <a:gd name="T24" fmla="*/ 125 w 287"/>
                <a:gd name="T25" fmla="*/ 184 h 297"/>
                <a:gd name="T26" fmla="*/ 104 w 287"/>
                <a:gd name="T27" fmla="*/ 184 h 297"/>
                <a:gd name="T28" fmla="*/ 92 w 287"/>
                <a:gd name="T29" fmla="*/ 202 h 297"/>
                <a:gd name="T30" fmla="*/ 58 w 287"/>
                <a:gd name="T31" fmla="*/ 250 h 297"/>
                <a:gd name="T32" fmla="*/ 43 w 287"/>
                <a:gd name="T33" fmla="*/ 288 h 297"/>
                <a:gd name="T34" fmla="*/ 0 w 287"/>
                <a:gd name="T35" fmla="*/ 297 h 297"/>
                <a:gd name="T36" fmla="*/ 1 w 287"/>
                <a:gd name="T37" fmla="*/ 288 h 297"/>
                <a:gd name="T38" fmla="*/ 14 w 287"/>
                <a:gd name="T39" fmla="*/ 271 h 297"/>
                <a:gd name="T40" fmla="*/ 20 w 287"/>
                <a:gd name="T41" fmla="*/ 249 h 297"/>
                <a:gd name="T42" fmla="*/ 37 w 287"/>
                <a:gd name="T43" fmla="*/ 233 h 297"/>
                <a:gd name="T44" fmla="*/ 42 w 287"/>
                <a:gd name="T45" fmla="*/ 210 h 297"/>
                <a:gd name="T46" fmla="*/ 61 w 287"/>
                <a:gd name="T47" fmla="*/ 189 h 297"/>
                <a:gd name="T48" fmla="*/ 74 w 287"/>
                <a:gd name="T49" fmla="*/ 168 h 297"/>
                <a:gd name="T50" fmla="*/ 99 w 287"/>
                <a:gd name="T51" fmla="*/ 158 h 297"/>
                <a:gd name="T52" fmla="*/ 123 w 287"/>
                <a:gd name="T53" fmla="*/ 138 h 297"/>
                <a:gd name="T54" fmla="*/ 134 w 287"/>
                <a:gd name="T55" fmla="*/ 95 h 297"/>
                <a:gd name="T56" fmla="*/ 144 w 287"/>
                <a:gd name="T57" fmla="*/ 66 h 297"/>
                <a:gd name="T58" fmla="*/ 173 w 287"/>
                <a:gd name="T59" fmla="*/ 43 h 297"/>
                <a:gd name="T60" fmla="*/ 198 w 287"/>
                <a:gd name="T61" fmla="*/ 13 h 297"/>
                <a:gd name="T62" fmla="*/ 217 w 287"/>
                <a:gd name="T63"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87" h="297">
                  <a:moveTo>
                    <a:pt x="217" y="0"/>
                  </a:moveTo>
                  <a:lnTo>
                    <a:pt x="227" y="9"/>
                  </a:lnTo>
                  <a:lnTo>
                    <a:pt x="244" y="7"/>
                  </a:lnTo>
                  <a:lnTo>
                    <a:pt x="261" y="12"/>
                  </a:lnTo>
                  <a:lnTo>
                    <a:pt x="269" y="12"/>
                  </a:lnTo>
                  <a:lnTo>
                    <a:pt x="275" y="25"/>
                  </a:lnTo>
                  <a:lnTo>
                    <a:pt x="276" y="38"/>
                  </a:lnTo>
                  <a:lnTo>
                    <a:pt x="282" y="60"/>
                  </a:lnTo>
                  <a:lnTo>
                    <a:pt x="287" y="64"/>
                  </a:lnTo>
                  <a:lnTo>
                    <a:pt x="284" y="72"/>
                  </a:lnTo>
                  <a:lnTo>
                    <a:pt x="261" y="76"/>
                  </a:lnTo>
                  <a:lnTo>
                    <a:pt x="253" y="84"/>
                  </a:lnTo>
                  <a:lnTo>
                    <a:pt x="242" y="85"/>
                  </a:lnTo>
                  <a:lnTo>
                    <a:pt x="242" y="101"/>
                  </a:lnTo>
                  <a:lnTo>
                    <a:pt x="221" y="109"/>
                  </a:lnTo>
                  <a:lnTo>
                    <a:pt x="214" y="119"/>
                  </a:lnTo>
                  <a:lnTo>
                    <a:pt x="200" y="125"/>
                  </a:lnTo>
                  <a:lnTo>
                    <a:pt x="182" y="128"/>
                  </a:lnTo>
                  <a:lnTo>
                    <a:pt x="153" y="143"/>
                  </a:lnTo>
                  <a:lnTo>
                    <a:pt x="153" y="168"/>
                  </a:lnTo>
                  <a:lnTo>
                    <a:pt x="150" y="168"/>
                  </a:lnTo>
                  <a:lnTo>
                    <a:pt x="150" y="168"/>
                  </a:lnTo>
                  <a:lnTo>
                    <a:pt x="150" y="179"/>
                  </a:lnTo>
                  <a:lnTo>
                    <a:pt x="139" y="180"/>
                  </a:lnTo>
                  <a:lnTo>
                    <a:pt x="133" y="184"/>
                  </a:lnTo>
                  <a:lnTo>
                    <a:pt x="125" y="184"/>
                  </a:lnTo>
                  <a:lnTo>
                    <a:pt x="119" y="182"/>
                  </a:lnTo>
                  <a:lnTo>
                    <a:pt x="104" y="184"/>
                  </a:lnTo>
                  <a:lnTo>
                    <a:pt x="98" y="200"/>
                  </a:lnTo>
                  <a:lnTo>
                    <a:pt x="92" y="202"/>
                  </a:lnTo>
                  <a:lnTo>
                    <a:pt x="83" y="228"/>
                  </a:lnTo>
                  <a:lnTo>
                    <a:pt x="58" y="250"/>
                  </a:lnTo>
                  <a:lnTo>
                    <a:pt x="51" y="279"/>
                  </a:lnTo>
                  <a:lnTo>
                    <a:pt x="43" y="288"/>
                  </a:lnTo>
                  <a:lnTo>
                    <a:pt x="41" y="296"/>
                  </a:lnTo>
                  <a:lnTo>
                    <a:pt x="0" y="297"/>
                  </a:lnTo>
                  <a:lnTo>
                    <a:pt x="0" y="297"/>
                  </a:lnTo>
                  <a:lnTo>
                    <a:pt x="1" y="288"/>
                  </a:lnTo>
                  <a:lnTo>
                    <a:pt x="8" y="282"/>
                  </a:lnTo>
                  <a:lnTo>
                    <a:pt x="14" y="271"/>
                  </a:lnTo>
                  <a:lnTo>
                    <a:pt x="13" y="264"/>
                  </a:lnTo>
                  <a:lnTo>
                    <a:pt x="20" y="249"/>
                  </a:lnTo>
                  <a:lnTo>
                    <a:pt x="30" y="236"/>
                  </a:lnTo>
                  <a:lnTo>
                    <a:pt x="37" y="233"/>
                  </a:lnTo>
                  <a:lnTo>
                    <a:pt x="42" y="221"/>
                  </a:lnTo>
                  <a:lnTo>
                    <a:pt x="42" y="210"/>
                  </a:lnTo>
                  <a:lnTo>
                    <a:pt x="49" y="197"/>
                  </a:lnTo>
                  <a:lnTo>
                    <a:pt x="61" y="189"/>
                  </a:lnTo>
                  <a:lnTo>
                    <a:pt x="73" y="168"/>
                  </a:lnTo>
                  <a:lnTo>
                    <a:pt x="74" y="168"/>
                  </a:lnTo>
                  <a:lnTo>
                    <a:pt x="83" y="160"/>
                  </a:lnTo>
                  <a:lnTo>
                    <a:pt x="99" y="158"/>
                  </a:lnTo>
                  <a:lnTo>
                    <a:pt x="114" y="144"/>
                  </a:lnTo>
                  <a:lnTo>
                    <a:pt x="123" y="138"/>
                  </a:lnTo>
                  <a:lnTo>
                    <a:pt x="138" y="121"/>
                  </a:lnTo>
                  <a:lnTo>
                    <a:pt x="134" y="95"/>
                  </a:lnTo>
                  <a:lnTo>
                    <a:pt x="141" y="77"/>
                  </a:lnTo>
                  <a:lnTo>
                    <a:pt x="144" y="66"/>
                  </a:lnTo>
                  <a:lnTo>
                    <a:pt x="156" y="52"/>
                  </a:lnTo>
                  <a:lnTo>
                    <a:pt x="173" y="43"/>
                  </a:lnTo>
                  <a:lnTo>
                    <a:pt x="186" y="34"/>
                  </a:lnTo>
                  <a:lnTo>
                    <a:pt x="198" y="13"/>
                  </a:lnTo>
                  <a:lnTo>
                    <a:pt x="204" y="0"/>
                  </a:lnTo>
                  <a:lnTo>
                    <a:pt x="217" y="0"/>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17" name="Freeform 118">
              <a:extLst>
                <a:ext uri="{FF2B5EF4-FFF2-40B4-BE49-F238E27FC236}">
                  <a16:creationId xmlns:a16="http://schemas.microsoft.com/office/drawing/2014/main" id="{835C4971-7BE7-4596-8CDE-03A9E2FFEA4E}"/>
                </a:ext>
              </a:extLst>
            </p:cNvPr>
            <p:cNvSpPr>
              <a:spLocks/>
            </p:cNvSpPr>
            <p:nvPr/>
          </p:nvSpPr>
          <p:spPr bwMode="auto">
            <a:xfrm>
              <a:off x="5156216" y="2202752"/>
              <a:ext cx="71163" cy="74241"/>
            </a:xfrm>
            <a:custGeom>
              <a:avLst/>
              <a:gdLst>
                <a:gd name="T0" fmla="*/ 0 w 60"/>
                <a:gd name="T1" fmla="*/ 5 h 61"/>
                <a:gd name="T2" fmla="*/ 3 w 60"/>
                <a:gd name="T3" fmla="*/ 2 h 61"/>
                <a:gd name="T4" fmla="*/ 13 w 60"/>
                <a:gd name="T5" fmla="*/ 0 h 61"/>
                <a:gd name="T6" fmla="*/ 26 w 60"/>
                <a:gd name="T7" fmla="*/ 6 h 61"/>
                <a:gd name="T8" fmla="*/ 33 w 60"/>
                <a:gd name="T9" fmla="*/ 7 h 61"/>
                <a:gd name="T10" fmla="*/ 41 w 60"/>
                <a:gd name="T11" fmla="*/ 12 h 61"/>
                <a:gd name="T12" fmla="*/ 41 w 60"/>
                <a:gd name="T13" fmla="*/ 20 h 61"/>
                <a:gd name="T14" fmla="*/ 47 w 60"/>
                <a:gd name="T15" fmla="*/ 23 h 61"/>
                <a:gd name="T16" fmla="*/ 51 w 60"/>
                <a:gd name="T17" fmla="*/ 31 h 61"/>
                <a:gd name="T18" fmla="*/ 57 w 60"/>
                <a:gd name="T19" fmla="*/ 37 h 61"/>
                <a:gd name="T20" fmla="*/ 57 w 60"/>
                <a:gd name="T21" fmla="*/ 40 h 61"/>
                <a:gd name="T22" fmla="*/ 60 w 60"/>
                <a:gd name="T23" fmla="*/ 42 h 61"/>
                <a:gd name="T24" fmla="*/ 56 w 60"/>
                <a:gd name="T25" fmla="*/ 43 h 61"/>
                <a:gd name="T26" fmla="*/ 46 w 60"/>
                <a:gd name="T27" fmla="*/ 42 h 61"/>
                <a:gd name="T28" fmla="*/ 44 w 60"/>
                <a:gd name="T29" fmla="*/ 40 h 61"/>
                <a:gd name="T30" fmla="*/ 41 w 60"/>
                <a:gd name="T31" fmla="*/ 41 h 61"/>
                <a:gd name="T32" fmla="*/ 43 w 60"/>
                <a:gd name="T33" fmla="*/ 45 h 61"/>
                <a:gd name="T34" fmla="*/ 39 w 60"/>
                <a:gd name="T35" fmla="*/ 52 h 61"/>
                <a:gd name="T36" fmla="*/ 37 w 60"/>
                <a:gd name="T37" fmla="*/ 59 h 61"/>
                <a:gd name="T38" fmla="*/ 33 w 60"/>
                <a:gd name="T39" fmla="*/ 61 h 61"/>
                <a:gd name="T40" fmla="*/ 29 w 60"/>
                <a:gd name="T41" fmla="*/ 52 h 61"/>
                <a:gd name="T42" fmla="*/ 30 w 60"/>
                <a:gd name="T43" fmla="*/ 43 h 61"/>
                <a:gd name="T44" fmla="*/ 28 w 60"/>
                <a:gd name="T45" fmla="*/ 34 h 61"/>
                <a:gd name="T46" fmla="*/ 17 w 60"/>
                <a:gd name="T47" fmla="*/ 22 h 61"/>
                <a:gd name="T48" fmla="*/ 10 w 60"/>
                <a:gd name="T49" fmla="*/ 13 h 61"/>
                <a:gd name="T50" fmla="*/ 5 w 60"/>
                <a:gd name="T51" fmla="*/ 7 h 61"/>
                <a:gd name="T52" fmla="*/ 0 w 60"/>
                <a:gd name="T53"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61">
                  <a:moveTo>
                    <a:pt x="0" y="5"/>
                  </a:moveTo>
                  <a:lnTo>
                    <a:pt x="3" y="2"/>
                  </a:lnTo>
                  <a:lnTo>
                    <a:pt x="13" y="0"/>
                  </a:lnTo>
                  <a:lnTo>
                    <a:pt x="26" y="6"/>
                  </a:lnTo>
                  <a:lnTo>
                    <a:pt x="33" y="7"/>
                  </a:lnTo>
                  <a:lnTo>
                    <a:pt x="41" y="12"/>
                  </a:lnTo>
                  <a:lnTo>
                    <a:pt x="41" y="20"/>
                  </a:lnTo>
                  <a:lnTo>
                    <a:pt x="47" y="23"/>
                  </a:lnTo>
                  <a:lnTo>
                    <a:pt x="51" y="31"/>
                  </a:lnTo>
                  <a:lnTo>
                    <a:pt x="57" y="37"/>
                  </a:lnTo>
                  <a:lnTo>
                    <a:pt x="57" y="40"/>
                  </a:lnTo>
                  <a:lnTo>
                    <a:pt x="60" y="42"/>
                  </a:lnTo>
                  <a:lnTo>
                    <a:pt x="56" y="43"/>
                  </a:lnTo>
                  <a:lnTo>
                    <a:pt x="46" y="42"/>
                  </a:lnTo>
                  <a:lnTo>
                    <a:pt x="44" y="40"/>
                  </a:lnTo>
                  <a:lnTo>
                    <a:pt x="41" y="41"/>
                  </a:lnTo>
                  <a:lnTo>
                    <a:pt x="43" y="45"/>
                  </a:lnTo>
                  <a:lnTo>
                    <a:pt x="39" y="52"/>
                  </a:lnTo>
                  <a:lnTo>
                    <a:pt x="37" y="59"/>
                  </a:lnTo>
                  <a:lnTo>
                    <a:pt x="33" y="61"/>
                  </a:lnTo>
                  <a:lnTo>
                    <a:pt x="29" y="52"/>
                  </a:lnTo>
                  <a:lnTo>
                    <a:pt x="30" y="43"/>
                  </a:lnTo>
                  <a:lnTo>
                    <a:pt x="28" y="34"/>
                  </a:lnTo>
                  <a:lnTo>
                    <a:pt x="17" y="22"/>
                  </a:lnTo>
                  <a:lnTo>
                    <a:pt x="10" y="13"/>
                  </a:lnTo>
                  <a:lnTo>
                    <a:pt x="5" y="7"/>
                  </a:lnTo>
                  <a:lnTo>
                    <a:pt x="0" y="5"/>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18" name="Freeform 119">
              <a:extLst>
                <a:ext uri="{FF2B5EF4-FFF2-40B4-BE49-F238E27FC236}">
                  <a16:creationId xmlns:a16="http://schemas.microsoft.com/office/drawing/2014/main" id="{ED169299-9324-4E63-957C-2E3477246D3A}"/>
                </a:ext>
              </a:extLst>
            </p:cNvPr>
            <p:cNvSpPr>
              <a:spLocks/>
            </p:cNvSpPr>
            <p:nvPr/>
          </p:nvSpPr>
          <p:spPr bwMode="auto">
            <a:xfrm>
              <a:off x="5567777" y="3728935"/>
              <a:ext cx="167234" cy="341992"/>
            </a:xfrm>
            <a:custGeom>
              <a:avLst/>
              <a:gdLst>
                <a:gd name="T0" fmla="*/ 127 w 141"/>
                <a:gd name="T1" fmla="*/ 8 h 281"/>
                <a:gd name="T2" fmla="*/ 131 w 141"/>
                <a:gd name="T3" fmla="*/ 17 h 281"/>
                <a:gd name="T4" fmla="*/ 135 w 141"/>
                <a:gd name="T5" fmla="*/ 31 h 281"/>
                <a:gd name="T6" fmla="*/ 136 w 141"/>
                <a:gd name="T7" fmla="*/ 56 h 281"/>
                <a:gd name="T8" fmla="*/ 141 w 141"/>
                <a:gd name="T9" fmla="*/ 66 h 281"/>
                <a:gd name="T10" fmla="*/ 138 w 141"/>
                <a:gd name="T11" fmla="*/ 76 h 281"/>
                <a:gd name="T12" fmla="*/ 134 w 141"/>
                <a:gd name="T13" fmla="*/ 82 h 281"/>
                <a:gd name="T14" fmla="*/ 129 w 141"/>
                <a:gd name="T15" fmla="*/ 70 h 281"/>
                <a:gd name="T16" fmla="*/ 125 w 141"/>
                <a:gd name="T17" fmla="*/ 76 h 281"/>
                <a:gd name="T18" fmla="*/ 128 w 141"/>
                <a:gd name="T19" fmla="*/ 91 h 281"/>
                <a:gd name="T20" fmla="*/ 126 w 141"/>
                <a:gd name="T21" fmla="*/ 100 h 281"/>
                <a:gd name="T22" fmla="*/ 120 w 141"/>
                <a:gd name="T23" fmla="*/ 105 h 281"/>
                <a:gd name="T24" fmla="*/ 118 w 141"/>
                <a:gd name="T25" fmla="*/ 122 h 281"/>
                <a:gd name="T26" fmla="*/ 109 w 141"/>
                <a:gd name="T27" fmla="*/ 147 h 281"/>
                <a:gd name="T28" fmla="*/ 98 w 141"/>
                <a:gd name="T29" fmla="*/ 175 h 281"/>
                <a:gd name="T30" fmla="*/ 83 w 141"/>
                <a:gd name="T31" fmla="*/ 215 h 281"/>
                <a:gd name="T32" fmla="*/ 74 w 141"/>
                <a:gd name="T33" fmla="*/ 244 h 281"/>
                <a:gd name="T34" fmla="*/ 63 w 141"/>
                <a:gd name="T35" fmla="*/ 268 h 281"/>
                <a:gd name="T36" fmla="*/ 49 w 141"/>
                <a:gd name="T37" fmla="*/ 272 h 281"/>
                <a:gd name="T38" fmla="*/ 32 w 141"/>
                <a:gd name="T39" fmla="*/ 281 h 281"/>
                <a:gd name="T40" fmla="*/ 22 w 141"/>
                <a:gd name="T41" fmla="*/ 276 h 281"/>
                <a:gd name="T42" fmla="*/ 9 w 141"/>
                <a:gd name="T43" fmla="*/ 268 h 281"/>
                <a:gd name="T44" fmla="*/ 5 w 141"/>
                <a:gd name="T45" fmla="*/ 258 h 281"/>
                <a:gd name="T46" fmla="*/ 5 w 141"/>
                <a:gd name="T47" fmla="*/ 239 h 281"/>
                <a:gd name="T48" fmla="*/ 0 w 141"/>
                <a:gd name="T49" fmla="*/ 223 h 281"/>
                <a:gd name="T50" fmla="*/ 0 w 141"/>
                <a:gd name="T51" fmla="*/ 208 h 281"/>
                <a:gd name="T52" fmla="*/ 4 w 141"/>
                <a:gd name="T53" fmla="*/ 193 h 281"/>
                <a:gd name="T54" fmla="*/ 13 w 141"/>
                <a:gd name="T55" fmla="*/ 189 h 281"/>
                <a:gd name="T56" fmla="*/ 13 w 141"/>
                <a:gd name="T57" fmla="*/ 182 h 281"/>
                <a:gd name="T58" fmla="*/ 23 w 141"/>
                <a:gd name="T59" fmla="*/ 166 h 281"/>
                <a:gd name="T60" fmla="*/ 26 w 141"/>
                <a:gd name="T61" fmla="*/ 153 h 281"/>
                <a:gd name="T62" fmla="*/ 22 w 141"/>
                <a:gd name="T63" fmla="*/ 143 h 281"/>
                <a:gd name="T64" fmla="*/ 20 w 141"/>
                <a:gd name="T65" fmla="*/ 130 h 281"/>
                <a:gd name="T66" fmla="*/ 19 w 141"/>
                <a:gd name="T67" fmla="*/ 111 h 281"/>
                <a:gd name="T68" fmla="*/ 27 w 141"/>
                <a:gd name="T69" fmla="*/ 99 h 281"/>
                <a:gd name="T70" fmla="*/ 30 w 141"/>
                <a:gd name="T71" fmla="*/ 86 h 281"/>
                <a:gd name="T72" fmla="*/ 39 w 141"/>
                <a:gd name="T73" fmla="*/ 85 h 281"/>
                <a:gd name="T74" fmla="*/ 49 w 141"/>
                <a:gd name="T75" fmla="*/ 81 h 281"/>
                <a:gd name="T76" fmla="*/ 56 w 141"/>
                <a:gd name="T77" fmla="*/ 77 h 281"/>
                <a:gd name="T78" fmla="*/ 64 w 141"/>
                <a:gd name="T79" fmla="*/ 77 h 281"/>
                <a:gd name="T80" fmla="*/ 75 w 141"/>
                <a:gd name="T81" fmla="*/ 65 h 281"/>
                <a:gd name="T82" fmla="*/ 91 w 141"/>
                <a:gd name="T83" fmla="*/ 53 h 281"/>
                <a:gd name="T84" fmla="*/ 97 w 141"/>
                <a:gd name="T85" fmla="*/ 42 h 281"/>
                <a:gd name="T86" fmla="*/ 95 w 141"/>
                <a:gd name="T87" fmla="*/ 33 h 281"/>
                <a:gd name="T88" fmla="*/ 102 w 141"/>
                <a:gd name="T89" fmla="*/ 36 h 281"/>
                <a:gd name="T90" fmla="*/ 113 w 141"/>
                <a:gd name="T91" fmla="*/ 21 h 281"/>
                <a:gd name="T92" fmla="*/ 114 w 141"/>
                <a:gd name="T93" fmla="*/ 9 h 281"/>
                <a:gd name="T94" fmla="*/ 121 w 141"/>
                <a:gd name="T95" fmla="*/ 0 h 281"/>
                <a:gd name="T96" fmla="*/ 127 w 141"/>
                <a:gd name="T97" fmla="*/ 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1" h="281">
                  <a:moveTo>
                    <a:pt x="127" y="8"/>
                  </a:moveTo>
                  <a:lnTo>
                    <a:pt x="131" y="17"/>
                  </a:lnTo>
                  <a:lnTo>
                    <a:pt x="135" y="31"/>
                  </a:lnTo>
                  <a:lnTo>
                    <a:pt x="136" y="56"/>
                  </a:lnTo>
                  <a:lnTo>
                    <a:pt x="141" y="66"/>
                  </a:lnTo>
                  <a:lnTo>
                    <a:pt x="138" y="76"/>
                  </a:lnTo>
                  <a:lnTo>
                    <a:pt x="134" y="82"/>
                  </a:lnTo>
                  <a:lnTo>
                    <a:pt x="129" y="70"/>
                  </a:lnTo>
                  <a:lnTo>
                    <a:pt x="125" y="76"/>
                  </a:lnTo>
                  <a:lnTo>
                    <a:pt x="128" y="91"/>
                  </a:lnTo>
                  <a:lnTo>
                    <a:pt x="126" y="100"/>
                  </a:lnTo>
                  <a:lnTo>
                    <a:pt x="120" y="105"/>
                  </a:lnTo>
                  <a:lnTo>
                    <a:pt x="118" y="122"/>
                  </a:lnTo>
                  <a:lnTo>
                    <a:pt x="109" y="147"/>
                  </a:lnTo>
                  <a:lnTo>
                    <a:pt x="98" y="175"/>
                  </a:lnTo>
                  <a:lnTo>
                    <a:pt x="83" y="215"/>
                  </a:lnTo>
                  <a:lnTo>
                    <a:pt x="74" y="244"/>
                  </a:lnTo>
                  <a:lnTo>
                    <a:pt x="63" y="268"/>
                  </a:lnTo>
                  <a:lnTo>
                    <a:pt x="49" y="272"/>
                  </a:lnTo>
                  <a:lnTo>
                    <a:pt x="32" y="281"/>
                  </a:lnTo>
                  <a:lnTo>
                    <a:pt x="22" y="276"/>
                  </a:lnTo>
                  <a:lnTo>
                    <a:pt x="9" y="268"/>
                  </a:lnTo>
                  <a:lnTo>
                    <a:pt x="5" y="258"/>
                  </a:lnTo>
                  <a:lnTo>
                    <a:pt x="5" y="239"/>
                  </a:lnTo>
                  <a:lnTo>
                    <a:pt x="0" y="223"/>
                  </a:lnTo>
                  <a:lnTo>
                    <a:pt x="0" y="208"/>
                  </a:lnTo>
                  <a:lnTo>
                    <a:pt x="4" y="193"/>
                  </a:lnTo>
                  <a:lnTo>
                    <a:pt x="13" y="189"/>
                  </a:lnTo>
                  <a:lnTo>
                    <a:pt x="13" y="182"/>
                  </a:lnTo>
                  <a:lnTo>
                    <a:pt x="23" y="166"/>
                  </a:lnTo>
                  <a:lnTo>
                    <a:pt x="26" y="153"/>
                  </a:lnTo>
                  <a:lnTo>
                    <a:pt x="22" y="143"/>
                  </a:lnTo>
                  <a:lnTo>
                    <a:pt x="20" y="130"/>
                  </a:lnTo>
                  <a:lnTo>
                    <a:pt x="19" y="111"/>
                  </a:lnTo>
                  <a:lnTo>
                    <a:pt x="27" y="99"/>
                  </a:lnTo>
                  <a:lnTo>
                    <a:pt x="30" y="86"/>
                  </a:lnTo>
                  <a:lnTo>
                    <a:pt x="39" y="85"/>
                  </a:lnTo>
                  <a:lnTo>
                    <a:pt x="49" y="81"/>
                  </a:lnTo>
                  <a:lnTo>
                    <a:pt x="56" y="77"/>
                  </a:lnTo>
                  <a:lnTo>
                    <a:pt x="64" y="77"/>
                  </a:lnTo>
                  <a:lnTo>
                    <a:pt x="75" y="65"/>
                  </a:lnTo>
                  <a:lnTo>
                    <a:pt x="91" y="53"/>
                  </a:lnTo>
                  <a:lnTo>
                    <a:pt x="97" y="42"/>
                  </a:lnTo>
                  <a:lnTo>
                    <a:pt x="95" y="33"/>
                  </a:lnTo>
                  <a:lnTo>
                    <a:pt x="102" y="36"/>
                  </a:lnTo>
                  <a:lnTo>
                    <a:pt x="113" y="21"/>
                  </a:lnTo>
                  <a:lnTo>
                    <a:pt x="114" y="9"/>
                  </a:lnTo>
                  <a:lnTo>
                    <a:pt x="121" y="0"/>
                  </a:lnTo>
                  <a:lnTo>
                    <a:pt x="127" y="8"/>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119" name="Freeform 120">
              <a:extLst>
                <a:ext uri="{FF2B5EF4-FFF2-40B4-BE49-F238E27FC236}">
                  <a16:creationId xmlns:a16="http://schemas.microsoft.com/office/drawing/2014/main" id="{AC8B3755-BA23-4C57-AB8E-9F37A4D008C7}"/>
                </a:ext>
              </a:extLst>
            </p:cNvPr>
            <p:cNvSpPr>
              <a:spLocks/>
            </p:cNvSpPr>
            <p:nvPr/>
          </p:nvSpPr>
          <p:spPr bwMode="auto">
            <a:xfrm>
              <a:off x="2219544" y="2597077"/>
              <a:ext cx="571678" cy="458829"/>
            </a:xfrm>
            <a:custGeom>
              <a:avLst/>
              <a:gdLst>
                <a:gd name="T0" fmla="*/ 298 w 482"/>
                <a:gd name="T1" fmla="*/ 175 h 377"/>
                <a:gd name="T2" fmla="*/ 288 w 482"/>
                <a:gd name="T3" fmla="*/ 225 h 377"/>
                <a:gd name="T4" fmla="*/ 303 w 482"/>
                <a:gd name="T5" fmla="*/ 266 h 377"/>
                <a:gd name="T6" fmla="*/ 329 w 482"/>
                <a:gd name="T7" fmla="*/ 294 h 377"/>
                <a:gd name="T8" fmla="*/ 366 w 482"/>
                <a:gd name="T9" fmla="*/ 295 h 377"/>
                <a:gd name="T10" fmla="*/ 405 w 482"/>
                <a:gd name="T11" fmla="*/ 279 h 377"/>
                <a:gd name="T12" fmla="*/ 419 w 482"/>
                <a:gd name="T13" fmla="*/ 243 h 377"/>
                <a:gd name="T14" fmla="*/ 468 w 482"/>
                <a:gd name="T15" fmla="*/ 234 h 377"/>
                <a:gd name="T16" fmla="*/ 480 w 482"/>
                <a:gd name="T17" fmla="*/ 246 h 377"/>
                <a:gd name="T18" fmla="*/ 465 w 482"/>
                <a:gd name="T19" fmla="*/ 275 h 377"/>
                <a:gd name="T20" fmla="*/ 451 w 482"/>
                <a:gd name="T21" fmla="*/ 295 h 377"/>
                <a:gd name="T22" fmla="*/ 436 w 482"/>
                <a:gd name="T23" fmla="*/ 308 h 377"/>
                <a:gd name="T24" fmla="*/ 430 w 482"/>
                <a:gd name="T25" fmla="*/ 309 h 377"/>
                <a:gd name="T26" fmla="*/ 395 w 482"/>
                <a:gd name="T27" fmla="*/ 321 h 377"/>
                <a:gd name="T28" fmla="*/ 399 w 482"/>
                <a:gd name="T29" fmla="*/ 333 h 377"/>
                <a:gd name="T30" fmla="*/ 402 w 482"/>
                <a:gd name="T31" fmla="*/ 346 h 377"/>
                <a:gd name="T32" fmla="*/ 370 w 482"/>
                <a:gd name="T33" fmla="*/ 367 h 377"/>
                <a:gd name="T34" fmla="*/ 348 w 482"/>
                <a:gd name="T35" fmla="*/ 355 h 377"/>
                <a:gd name="T36" fmla="*/ 315 w 482"/>
                <a:gd name="T37" fmla="*/ 344 h 377"/>
                <a:gd name="T38" fmla="*/ 278 w 482"/>
                <a:gd name="T39" fmla="*/ 349 h 377"/>
                <a:gd name="T40" fmla="*/ 236 w 482"/>
                <a:gd name="T41" fmla="*/ 332 h 377"/>
                <a:gd name="T42" fmla="*/ 199 w 482"/>
                <a:gd name="T43" fmla="*/ 307 h 377"/>
                <a:gd name="T44" fmla="*/ 165 w 482"/>
                <a:gd name="T45" fmla="*/ 290 h 377"/>
                <a:gd name="T46" fmla="*/ 138 w 482"/>
                <a:gd name="T47" fmla="*/ 255 h 377"/>
                <a:gd name="T48" fmla="*/ 149 w 482"/>
                <a:gd name="T49" fmla="*/ 242 h 377"/>
                <a:gd name="T50" fmla="*/ 146 w 482"/>
                <a:gd name="T51" fmla="*/ 217 h 377"/>
                <a:gd name="T52" fmla="*/ 116 w 482"/>
                <a:gd name="T53" fmla="*/ 169 h 377"/>
                <a:gd name="T54" fmla="*/ 95 w 482"/>
                <a:gd name="T55" fmla="*/ 143 h 377"/>
                <a:gd name="T56" fmla="*/ 85 w 482"/>
                <a:gd name="T57" fmla="*/ 115 h 377"/>
                <a:gd name="T58" fmla="*/ 68 w 482"/>
                <a:gd name="T59" fmla="*/ 88 h 377"/>
                <a:gd name="T60" fmla="*/ 59 w 482"/>
                <a:gd name="T61" fmla="*/ 56 h 377"/>
                <a:gd name="T62" fmla="*/ 50 w 482"/>
                <a:gd name="T63" fmla="*/ 24 h 377"/>
                <a:gd name="T64" fmla="*/ 31 w 482"/>
                <a:gd name="T65" fmla="*/ 27 h 377"/>
                <a:gd name="T66" fmla="*/ 31 w 482"/>
                <a:gd name="T67" fmla="*/ 62 h 377"/>
                <a:gd name="T68" fmla="*/ 43 w 482"/>
                <a:gd name="T69" fmla="*/ 82 h 377"/>
                <a:gd name="T70" fmla="*/ 46 w 482"/>
                <a:gd name="T71" fmla="*/ 102 h 377"/>
                <a:gd name="T72" fmla="*/ 61 w 482"/>
                <a:gd name="T73" fmla="*/ 125 h 377"/>
                <a:gd name="T74" fmla="*/ 67 w 482"/>
                <a:gd name="T75" fmla="*/ 164 h 377"/>
                <a:gd name="T76" fmla="*/ 80 w 482"/>
                <a:gd name="T77" fmla="*/ 185 h 377"/>
                <a:gd name="T78" fmla="*/ 74 w 482"/>
                <a:gd name="T79" fmla="*/ 205 h 377"/>
                <a:gd name="T80" fmla="*/ 59 w 482"/>
                <a:gd name="T81" fmla="*/ 181 h 377"/>
                <a:gd name="T82" fmla="*/ 45 w 482"/>
                <a:gd name="T83" fmla="*/ 150 h 377"/>
                <a:gd name="T84" fmla="*/ 28 w 482"/>
                <a:gd name="T85" fmla="*/ 123 h 377"/>
                <a:gd name="T86" fmla="*/ 13 w 482"/>
                <a:gd name="T87" fmla="*/ 115 h 377"/>
                <a:gd name="T88" fmla="*/ 14 w 482"/>
                <a:gd name="T89" fmla="*/ 103 h 377"/>
                <a:gd name="T90" fmla="*/ 17 w 482"/>
                <a:gd name="T91" fmla="*/ 71 h 377"/>
                <a:gd name="T92" fmla="*/ 4 w 482"/>
                <a:gd name="T93" fmla="*/ 39 h 377"/>
                <a:gd name="T94" fmla="*/ 21 w 482"/>
                <a:gd name="T95" fmla="*/ 2 h 377"/>
                <a:gd name="T96" fmla="*/ 64 w 482"/>
                <a:gd name="T97" fmla="*/ 14 h 377"/>
                <a:gd name="T98" fmla="*/ 148 w 482"/>
                <a:gd name="T99" fmla="*/ 28 h 377"/>
                <a:gd name="T100" fmla="*/ 185 w 482"/>
                <a:gd name="T101" fmla="*/ 27 h 377"/>
                <a:gd name="T102" fmla="*/ 202 w 482"/>
                <a:gd name="T103" fmla="*/ 54 h 377"/>
                <a:gd name="T104" fmla="*/ 224 w 482"/>
                <a:gd name="T105" fmla="*/ 78 h 377"/>
                <a:gd name="T106" fmla="*/ 264 w 482"/>
                <a:gd name="T107" fmla="*/ 69 h 377"/>
                <a:gd name="T108" fmla="*/ 280 w 482"/>
                <a:gd name="T109" fmla="*/ 107 h 377"/>
                <a:gd name="T110" fmla="*/ 296 w 482"/>
                <a:gd name="T111" fmla="*/ 13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2" h="377">
                  <a:moveTo>
                    <a:pt x="315" y="142"/>
                  </a:moveTo>
                  <a:lnTo>
                    <a:pt x="304" y="160"/>
                  </a:lnTo>
                  <a:lnTo>
                    <a:pt x="298" y="175"/>
                  </a:lnTo>
                  <a:lnTo>
                    <a:pt x="291" y="203"/>
                  </a:lnTo>
                  <a:lnTo>
                    <a:pt x="287" y="213"/>
                  </a:lnTo>
                  <a:lnTo>
                    <a:pt x="288" y="225"/>
                  </a:lnTo>
                  <a:lnTo>
                    <a:pt x="292" y="235"/>
                  </a:lnTo>
                  <a:lnTo>
                    <a:pt x="293" y="251"/>
                  </a:lnTo>
                  <a:lnTo>
                    <a:pt x="303" y="266"/>
                  </a:lnTo>
                  <a:lnTo>
                    <a:pt x="305" y="278"/>
                  </a:lnTo>
                  <a:lnTo>
                    <a:pt x="311" y="288"/>
                  </a:lnTo>
                  <a:lnTo>
                    <a:pt x="329" y="294"/>
                  </a:lnTo>
                  <a:lnTo>
                    <a:pt x="335" y="302"/>
                  </a:lnTo>
                  <a:lnTo>
                    <a:pt x="352" y="297"/>
                  </a:lnTo>
                  <a:lnTo>
                    <a:pt x="366" y="295"/>
                  </a:lnTo>
                  <a:lnTo>
                    <a:pt x="380" y="291"/>
                  </a:lnTo>
                  <a:lnTo>
                    <a:pt x="392" y="287"/>
                  </a:lnTo>
                  <a:lnTo>
                    <a:pt x="405" y="279"/>
                  </a:lnTo>
                  <a:lnTo>
                    <a:pt x="411" y="267"/>
                  </a:lnTo>
                  <a:lnTo>
                    <a:pt x="415" y="249"/>
                  </a:lnTo>
                  <a:lnTo>
                    <a:pt x="419" y="243"/>
                  </a:lnTo>
                  <a:lnTo>
                    <a:pt x="432" y="238"/>
                  </a:lnTo>
                  <a:lnTo>
                    <a:pt x="452" y="233"/>
                  </a:lnTo>
                  <a:lnTo>
                    <a:pt x="468" y="234"/>
                  </a:lnTo>
                  <a:lnTo>
                    <a:pt x="479" y="232"/>
                  </a:lnTo>
                  <a:lnTo>
                    <a:pt x="482" y="236"/>
                  </a:lnTo>
                  <a:lnTo>
                    <a:pt x="480" y="246"/>
                  </a:lnTo>
                  <a:lnTo>
                    <a:pt x="469" y="259"/>
                  </a:lnTo>
                  <a:lnTo>
                    <a:pt x="463" y="271"/>
                  </a:lnTo>
                  <a:lnTo>
                    <a:pt x="465" y="275"/>
                  </a:lnTo>
                  <a:lnTo>
                    <a:pt x="461" y="284"/>
                  </a:lnTo>
                  <a:lnTo>
                    <a:pt x="455" y="300"/>
                  </a:lnTo>
                  <a:lnTo>
                    <a:pt x="451" y="295"/>
                  </a:lnTo>
                  <a:lnTo>
                    <a:pt x="447" y="295"/>
                  </a:lnTo>
                  <a:lnTo>
                    <a:pt x="444" y="295"/>
                  </a:lnTo>
                  <a:lnTo>
                    <a:pt x="436" y="308"/>
                  </a:lnTo>
                  <a:lnTo>
                    <a:pt x="433" y="306"/>
                  </a:lnTo>
                  <a:lnTo>
                    <a:pt x="430" y="306"/>
                  </a:lnTo>
                  <a:lnTo>
                    <a:pt x="430" y="309"/>
                  </a:lnTo>
                  <a:lnTo>
                    <a:pt x="413" y="309"/>
                  </a:lnTo>
                  <a:lnTo>
                    <a:pt x="396" y="309"/>
                  </a:lnTo>
                  <a:lnTo>
                    <a:pt x="395" y="321"/>
                  </a:lnTo>
                  <a:lnTo>
                    <a:pt x="387" y="321"/>
                  </a:lnTo>
                  <a:lnTo>
                    <a:pt x="393" y="328"/>
                  </a:lnTo>
                  <a:lnTo>
                    <a:pt x="399" y="333"/>
                  </a:lnTo>
                  <a:lnTo>
                    <a:pt x="400" y="337"/>
                  </a:lnTo>
                  <a:lnTo>
                    <a:pt x="403" y="338"/>
                  </a:lnTo>
                  <a:lnTo>
                    <a:pt x="402" y="346"/>
                  </a:lnTo>
                  <a:lnTo>
                    <a:pt x="378" y="346"/>
                  </a:lnTo>
                  <a:lnTo>
                    <a:pt x="368" y="363"/>
                  </a:lnTo>
                  <a:lnTo>
                    <a:pt x="370" y="367"/>
                  </a:lnTo>
                  <a:lnTo>
                    <a:pt x="367" y="371"/>
                  </a:lnTo>
                  <a:lnTo>
                    <a:pt x="366" y="377"/>
                  </a:lnTo>
                  <a:lnTo>
                    <a:pt x="348" y="355"/>
                  </a:lnTo>
                  <a:lnTo>
                    <a:pt x="339" y="348"/>
                  </a:lnTo>
                  <a:lnTo>
                    <a:pt x="325" y="343"/>
                  </a:lnTo>
                  <a:lnTo>
                    <a:pt x="315" y="344"/>
                  </a:lnTo>
                  <a:lnTo>
                    <a:pt x="299" y="352"/>
                  </a:lnTo>
                  <a:lnTo>
                    <a:pt x="290" y="354"/>
                  </a:lnTo>
                  <a:lnTo>
                    <a:pt x="278" y="349"/>
                  </a:lnTo>
                  <a:lnTo>
                    <a:pt x="265" y="345"/>
                  </a:lnTo>
                  <a:lnTo>
                    <a:pt x="249" y="335"/>
                  </a:lnTo>
                  <a:lnTo>
                    <a:pt x="236" y="332"/>
                  </a:lnTo>
                  <a:lnTo>
                    <a:pt x="216" y="323"/>
                  </a:lnTo>
                  <a:lnTo>
                    <a:pt x="203" y="313"/>
                  </a:lnTo>
                  <a:lnTo>
                    <a:pt x="199" y="307"/>
                  </a:lnTo>
                  <a:lnTo>
                    <a:pt x="189" y="306"/>
                  </a:lnTo>
                  <a:lnTo>
                    <a:pt x="171" y="299"/>
                  </a:lnTo>
                  <a:lnTo>
                    <a:pt x="165" y="290"/>
                  </a:lnTo>
                  <a:lnTo>
                    <a:pt x="148" y="278"/>
                  </a:lnTo>
                  <a:lnTo>
                    <a:pt x="141" y="265"/>
                  </a:lnTo>
                  <a:lnTo>
                    <a:pt x="138" y="255"/>
                  </a:lnTo>
                  <a:lnTo>
                    <a:pt x="145" y="253"/>
                  </a:lnTo>
                  <a:lnTo>
                    <a:pt x="144" y="247"/>
                  </a:lnTo>
                  <a:lnTo>
                    <a:pt x="149" y="242"/>
                  </a:lnTo>
                  <a:lnTo>
                    <a:pt x="150" y="234"/>
                  </a:lnTo>
                  <a:lnTo>
                    <a:pt x="146" y="225"/>
                  </a:lnTo>
                  <a:lnTo>
                    <a:pt x="146" y="217"/>
                  </a:lnTo>
                  <a:lnTo>
                    <a:pt x="142" y="206"/>
                  </a:lnTo>
                  <a:lnTo>
                    <a:pt x="131" y="186"/>
                  </a:lnTo>
                  <a:lnTo>
                    <a:pt x="116" y="169"/>
                  </a:lnTo>
                  <a:lnTo>
                    <a:pt x="110" y="156"/>
                  </a:lnTo>
                  <a:lnTo>
                    <a:pt x="97" y="148"/>
                  </a:lnTo>
                  <a:lnTo>
                    <a:pt x="95" y="143"/>
                  </a:lnTo>
                  <a:lnTo>
                    <a:pt x="101" y="130"/>
                  </a:lnTo>
                  <a:lnTo>
                    <a:pt x="93" y="125"/>
                  </a:lnTo>
                  <a:lnTo>
                    <a:pt x="85" y="115"/>
                  </a:lnTo>
                  <a:lnTo>
                    <a:pt x="85" y="101"/>
                  </a:lnTo>
                  <a:lnTo>
                    <a:pt x="75" y="99"/>
                  </a:lnTo>
                  <a:lnTo>
                    <a:pt x="68" y="88"/>
                  </a:lnTo>
                  <a:lnTo>
                    <a:pt x="63" y="78"/>
                  </a:lnTo>
                  <a:lnTo>
                    <a:pt x="64" y="72"/>
                  </a:lnTo>
                  <a:lnTo>
                    <a:pt x="59" y="56"/>
                  </a:lnTo>
                  <a:lnTo>
                    <a:pt x="58" y="40"/>
                  </a:lnTo>
                  <a:lnTo>
                    <a:pt x="61" y="32"/>
                  </a:lnTo>
                  <a:lnTo>
                    <a:pt x="50" y="24"/>
                  </a:lnTo>
                  <a:lnTo>
                    <a:pt x="44" y="25"/>
                  </a:lnTo>
                  <a:lnTo>
                    <a:pt x="36" y="19"/>
                  </a:lnTo>
                  <a:lnTo>
                    <a:pt x="31" y="27"/>
                  </a:lnTo>
                  <a:lnTo>
                    <a:pt x="30" y="37"/>
                  </a:lnTo>
                  <a:lnTo>
                    <a:pt x="27" y="53"/>
                  </a:lnTo>
                  <a:lnTo>
                    <a:pt x="31" y="62"/>
                  </a:lnTo>
                  <a:lnTo>
                    <a:pt x="39" y="76"/>
                  </a:lnTo>
                  <a:lnTo>
                    <a:pt x="41" y="81"/>
                  </a:lnTo>
                  <a:lnTo>
                    <a:pt x="43" y="82"/>
                  </a:lnTo>
                  <a:lnTo>
                    <a:pt x="43" y="89"/>
                  </a:lnTo>
                  <a:lnTo>
                    <a:pt x="47" y="89"/>
                  </a:lnTo>
                  <a:lnTo>
                    <a:pt x="46" y="102"/>
                  </a:lnTo>
                  <a:lnTo>
                    <a:pt x="51" y="108"/>
                  </a:lnTo>
                  <a:lnTo>
                    <a:pt x="52" y="115"/>
                  </a:lnTo>
                  <a:lnTo>
                    <a:pt x="61" y="125"/>
                  </a:lnTo>
                  <a:lnTo>
                    <a:pt x="62" y="145"/>
                  </a:lnTo>
                  <a:lnTo>
                    <a:pt x="65" y="154"/>
                  </a:lnTo>
                  <a:lnTo>
                    <a:pt x="67" y="164"/>
                  </a:lnTo>
                  <a:lnTo>
                    <a:pt x="66" y="174"/>
                  </a:lnTo>
                  <a:lnTo>
                    <a:pt x="74" y="175"/>
                  </a:lnTo>
                  <a:lnTo>
                    <a:pt x="80" y="185"/>
                  </a:lnTo>
                  <a:lnTo>
                    <a:pt x="84" y="194"/>
                  </a:lnTo>
                  <a:lnTo>
                    <a:pt x="83" y="198"/>
                  </a:lnTo>
                  <a:lnTo>
                    <a:pt x="74" y="205"/>
                  </a:lnTo>
                  <a:lnTo>
                    <a:pt x="71" y="205"/>
                  </a:lnTo>
                  <a:lnTo>
                    <a:pt x="68" y="193"/>
                  </a:lnTo>
                  <a:lnTo>
                    <a:pt x="59" y="181"/>
                  </a:lnTo>
                  <a:lnTo>
                    <a:pt x="49" y="171"/>
                  </a:lnTo>
                  <a:lnTo>
                    <a:pt x="41" y="165"/>
                  </a:lnTo>
                  <a:lnTo>
                    <a:pt x="45" y="150"/>
                  </a:lnTo>
                  <a:lnTo>
                    <a:pt x="45" y="139"/>
                  </a:lnTo>
                  <a:lnTo>
                    <a:pt x="38" y="133"/>
                  </a:lnTo>
                  <a:lnTo>
                    <a:pt x="28" y="123"/>
                  </a:lnTo>
                  <a:lnTo>
                    <a:pt x="25" y="126"/>
                  </a:lnTo>
                  <a:lnTo>
                    <a:pt x="22" y="121"/>
                  </a:lnTo>
                  <a:lnTo>
                    <a:pt x="13" y="115"/>
                  </a:lnTo>
                  <a:lnTo>
                    <a:pt x="6" y="103"/>
                  </a:lnTo>
                  <a:lnTo>
                    <a:pt x="7" y="102"/>
                  </a:lnTo>
                  <a:lnTo>
                    <a:pt x="14" y="103"/>
                  </a:lnTo>
                  <a:lnTo>
                    <a:pt x="23" y="95"/>
                  </a:lnTo>
                  <a:lnTo>
                    <a:pt x="26" y="86"/>
                  </a:lnTo>
                  <a:lnTo>
                    <a:pt x="17" y="71"/>
                  </a:lnTo>
                  <a:lnTo>
                    <a:pt x="8" y="65"/>
                  </a:lnTo>
                  <a:lnTo>
                    <a:pt x="6" y="52"/>
                  </a:lnTo>
                  <a:lnTo>
                    <a:pt x="4" y="39"/>
                  </a:lnTo>
                  <a:lnTo>
                    <a:pt x="1" y="22"/>
                  </a:lnTo>
                  <a:lnTo>
                    <a:pt x="0" y="4"/>
                  </a:lnTo>
                  <a:lnTo>
                    <a:pt x="21" y="2"/>
                  </a:lnTo>
                  <a:lnTo>
                    <a:pt x="43" y="0"/>
                  </a:lnTo>
                  <a:lnTo>
                    <a:pt x="41" y="4"/>
                  </a:lnTo>
                  <a:lnTo>
                    <a:pt x="64" y="14"/>
                  </a:lnTo>
                  <a:lnTo>
                    <a:pt x="99" y="29"/>
                  </a:lnTo>
                  <a:lnTo>
                    <a:pt x="134" y="28"/>
                  </a:lnTo>
                  <a:lnTo>
                    <a:pt x="148" y="28"/>
                  </a:lnTo>
                  <a:lnTo>
                    <a:pt x="150" y="20"/>
                  </a:lnTo>
                  <a:lnTo>
                    <a:pt x="181" y="20"/>
                  </a:lnTo>
                  <a:lnTo>
                    <a:pt x="185" y="27"/>
                  </a:lnTo>
                  <a:lnTo>
                    <a:pt x="192" y="34"/>
                  </a:lnTo>
                  <a:lnTo>
                    <a:pt x="200" y="43"/>
                  </a:lnTo>
                  <a:lnTo>
                    <a:pt x="202" y="54"/>
                  </a:lnTo>
                  <a:lnTo>
                    <a:pt x="203" y="65"/>
                  </a:lnTo>
                  <a:lnTo>
                    <a:pt x="211" y="71"/>
                  </a:lnTo>
                  <a:lnTo>
                    <a:pt x="224" y="78"/>
                  </a:lnTo>
                  <a:lnTo>
                    <a:pt x="240" y="61"/>
                  </a:lnTo>
                  <a:lnTo>
                    <a:pt x="254" y="61"/>
                  </a:lnTo>
                  <a:lnTo>
                    <a:pt x="264" y="69"/>
                  </a:lnTo>
                  <a:lnTo>
                    <a:pt x="269" y="83"/>
                  </a:lnTo>
                  <a:lnTo>
                    <a:pt x="273" y="95"/>
                  </a:lnTo>
                  <a:lnTo>
                    <a:pt x="280" y="107"/>
                  </a:lnTo>
                  <a:lnTo>
                    <a:pt x="281" y="122"/>
                  </a:lnTo>
                  <a:lnTo>
                    <a:pt x="283" y="132"/>
                  </a:lnTo>
                  <a:lnTo>
                    <a:pt x="296" y="138"/>
                  </a:lnTo>
                  <a:lnTo>
                    <a:pt x="307" y="143"/>
                  </a:lnTo>
                  <a:lnTo>
                    <a:pt x="315" y="142"/>
                  </a:lnTo>
                  <a:close/>
                </a:path>
              </a:pathLst>
            </a:custGeom>
            <a:solidFill>
              <a:srgbClr val="CA8D27"/>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20" name="Freeform 121">
              <a:extLst>
                <a:ext uri="{FF2B5EF4-FFF2-40B4-BE49-F238E27FC236}">
                  <a16:creationId xmlns:a16="http://schemas.microsoft.com/office/drawing/2014/main" id="{78F800C9-D27D-4B6B-9911-107E8FB02DD4}"/>
                </a:ext>
              </a:extLst>
            </p:cNvPr>
            <p:cNvSpPr>
              <a:spLocks/>
            </p:cNvSpPr>
            <p:nvPr/>
          </p:nvSpPr>
          <p:spPr bwMode="auto">
            <a:xfrm>
              <a:off x="5053029" y="2356101"/>
              <a:ext cx="49814" cy="36511"/>
            </a:xfrm>
            <a:custGeom>
              <a:avLst/>
              <a:gdLst>
                <a:gd name="T0" fmla="*/ 2 w 42"/>
                <a:gd name="T1" fmla="*/ 9 h 30"/>
                <a:gd name="T2" fmla="*/ 4 w 42"/>
                <a:gd name="T3" fmla="*/ 9 h 30"/>
                <a:gd name="T4" fmla="*/ 4 w 42"/>
                <a:gd name="T5" fmla="*/ 5 h 30"/>
                <a:gd name="T6" fmla="*/ 14 w 42"/>
                <a:gd name="T7" fmla="*/ 2 h 30"/>
                <a:gd name="T8" fmla="*/ 17 w 42"/>
                <a:gd name="T9" fmla="*/ 1 h 30"/>
                <a:gd name="T10" fmla="*/ 23 w 42"/>
                <a:gd name="T11" fmla="*/ 0 h 30"/>
                <a:gd name="T12" fmla="*/ 31 w 42"/>
                <a:gd name="T13" fmla="*/ 0 h 30"/>
                <a:gd name="T14" fmla="*/ 40 w 42"/>
                <a:gd name="T15" fmla="*/ 6 h 30"/>
                <a:gd name="T16" fmla="*/ 42 w 42"/>
                <a:gd name="T17" fmla="*/ 20 h 30"/>
                <a:gd name="T18" fmla="*/ 39 w 42"/>
                <a:gd name="T19" fmla="*/ 20 h 30"/>
                <a:gd name="T20" fmla="*/ 37 w 42"/>
                <a:gd name="T21" fmla="*/ 24 h 30"/>
                <a:gd name="T22" fmla="*/ 28 w 42"/>
                <a:gd name="T23" fmla="*/ 24 h 30"/>
                <a:gd name="T24" fmla="*/ 22 w 42"/>
                <a:gd name="T25" fmla="*/ 28 h 30"/>
                <a:gd name="T26" fmla="*/ 11 w 42"/>
                <a:gd name="T27" fmla="*/ 30 h 30"/>
                <a:gd name="T28" fmla="*/ 3 w 42"/>
                <a:gd name="T29" fmla="*/ 25 h 30"/>
                <a:gd name="T30" fmla="*/ 0 w 42"/>
                <a:gd name="T31" fmla="*/ 16 h 30"/>
                <a:gd name="T32" fmla="*/ 2 w 42"/>
                <a:gd name="T3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0">
                  <a:moveTo>
                    <a:pt x="2" y="9"/>
                  </a:moveTo>
                  <a:lnTo>
                    <a:pt x="4" y="9"/>
                  </a:lnTo>
                  <a:lnTo>
                    <a:pt x="4" y="5"/>
                  </a:lnTo>
                  <a:lnTo>
                    <a:pt x="14" y="2"/>
                  </a:lnTo>
                  <a:lnTo>
                    <a:pt x="17" y="1"/>
                  </a:lnTo>
                  <a:lnTo>
                    <a:pt x="23" y="0"/>
                  </a:lnTo>
                  <a:lnTo>
                    <a:pt x="31" y="0"/>
                  </a:lnTo>
                  <a:lnTo>
                    <a:pt x="40" y="6"/>
                  </a:lnTo>
                  <a:lnTo>
                    <a:pt x="42" y="20"/>
                  </a:lnTo>
                  <a:lnTo>
                    <a:pt x="39" y="20"/>
                  </a:lnTo>
                  <a:lnTo>
                    <a:pt x="37" y="24"/>
                  </a:lnTo>
                  <a:lnTo>
                    <a:pt x="28" y="24"/>
                  </a:lnTo>
                  <a:lnTo>
                    <a:pt x="22" y="28"/>
                  </a:lnTo>
                  <a:lnTo>
                    <a:pt x="11" y="30"/>
                  </a:lnTo>
                  <a:lnTo>
                    <a:pt x="3" y="25"/>
                  </a:lnTo>
                  <a:lnTo>
                    <a:pt x="0" y="16"/>
                  </a:lnTo>
                  <a:lnTo>
                    <a:pt x="2" y="9"/>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21" name="Freeform 122">
              <a:extLst>
                <a:ext uri="{FF2B5EF4-FFF2-40B4-BE49-F238E27FC236}">
                  <a16:creationId xmlns:a16="http://schemas.microsoft.com/office/drawing/2014/main" id="{516FC53B-CF47-465A-9ED1-185A7C02C169}"/>
                </a:ext>
              </a:extLst>
            </p:cNvPr>
            <p:cNvSpPr>
              <a:spLocks/>
            </p:cNvSpPr>
            <p:nvPr/>
          </p:nvSpPr>
          <p:spPr bwMode="auto">
            <a:xfrm>
              <a:off x="4382908" y="2793023"/>
              <a:ext cx="354630" cy="376069"/>
            </a:xfrm>
            <a:custGeom>
              <a:avLst/>
              <a:gdLst>
                <a:gd name="T0" fmla="*/ 6 w 299"/>
                <a:gd name="T1" fmla="*/ 211 h 309"/>
                <a:gd name="T2" fmla="*/ 15 w 299"/>
                <a:gd name="T3" fmla="*/ 198 h 309"/>
                <a:gd name="T4" fmla="*/ 38 w 299"/>
                <a:gd name="T5" fmla="*/ 200 h 309"/>
                <a:gd name="T6" fmla="*/ 48 w 299"/>
                <a:gd name="T7" fmla="*/ 197 h 309"/>
                <a:gd name="T8" fmla="*/ 125 w 299"/>
                <a:gd name="T9" fmla="*/ 182 h 309"/>
                <a:gd name="T10" fmla="*/ 114 w 299"/>
                <a:gd name="T11" fmla="*/ 90 h 309"/>
                <a:gd name="T12" fmla="*/ 133 w 299"/>
                <a:gd name="T13" fmla="*/ 0 h 309"/>
                <a:gd name="T14" fmla="*/ 254 w 299"/>
                <a:gd name="T15" fmla="*/ 90 h 309"/>
                <a:gd name="T16" fmla="*/ 270 w 299"/>
                <a:gd name="T17" fmla="*/ 106 h 309"/>
                <a:gd name="T18" fmla="*/ 278 w 299"/>
                <a:gd name="T19" fmla="*/ 123 h 309"/>
                <a:gd name="T20" fmla="*/ 299 w 299"/>
                <a:gd name="T21" fmla="*/ 168 h 309"/>
                <a:gd name="T22" fmla="*/ 287 w 299"/>
                <a:gd name="T23" fmla="*/ 195 h 309"/>
                <a:gd name="T24" fmla="*/ 246 w 299"/>
                <a:gd name="T25" fmla="*/ 200 h 309"/>
                <a:gd name="T26" fmla="*/ 228 w 299"/>
                <a:gd name="T27" fmla="*/ 208 h 309"/>
                <a:gd name="T28" fmla="*/ 212 w 299"/>
                <a:gd name="T29" fmla="*/ 204 h 309"/>
                <a:gd name="T30" fmla="*/ 185 w 299"/>
                <a:gd name="T31" fmla="*/ 216 h 309"/>
                <a:gd name="T32" fmla="*/ 167 w 299"/>
                <a:gd name="T33" fmla="*/ 232 h 309"/>
                <a:gd name="T34" fmla="*/ 157 w 299"/>
                <a:gd name="T35" fmla="*/ 241 h 309"/>
                <a:gd name="T36" fmla="*/ 143 w 299"/>
                <a:gd name="T37" fmla="*/ 244 h 309"/>
                <a:gd name="T38" fmla="*/ 126 w 299"/>
                <a:gd name="T39" fmla="*/ 275 h 309"/>
                <a:gd name="T40" fmla="*/ 121 w 299"/>
                <a:gd name="T41" fmla="*/ 291 h 309"/>
                <a:gd name="T42" fmla="*/ 115 w 299"/>
                <a:gd name="T43" fmla="*/ 306 h 309"/>
                <a:gd name="T44" fmla="*/ 108 w 299"/>
                <a:gd name="T45" fmla="*/ 300 h 309"/>
                <a:gd name="T46" fmla="*/ 99 w 299"/>
                <a:gd name="T47" fmla="*/ 302 h 309"/>
                <a:gd name="T48" fmla="*/ 82 w 299"/>
                <a:gd name="T49" fmla="*/ 307 h 309"/>
                <a:gd name="T50" fmla="*/ 75 w 299"/>
                <a:gd name="T51" fmla="*/ 306 h 309"/>
                <a:gd name="T52" fmla="*/ 70 w 299"/>
                <a:gd name="T53" fmla="*/ 294 h 309"/>
                <a:gd name="T54" fmla="*/ 64 w 299"/>
                <a:gd name="T55" fmla="*/ 294 h 309"/>
                <a:gd name="T56" fmla="*/ 68 w 299"/>
                <a:gd name="T57" fmla="*/ 282 h 309"/>
                <a:gd name="T58" fmla="*/ 59 w 299"/>
                <a:gd name="T59" fmla="*/ 267 h 309"/>
                <a:gd name="T60" fmla="*/ 51 w 299"/>
                <a:gd name="T61" fmla="*/ 262 h 309"/>
                <a:gd name="T62" fmla="*/ 41 w 299"/>
                <a:gd name="T63" fmla="*/ 268 h 309"/>
                <a:gd name="T64" fmla="*/ 28 w 299"/>
                <a:gd name="T65" fmla="*/ 271 h 309"/>
                <a:gd name="T66" fmla="*/ 20 w 299"/>
                <a:gd name="T67" fmla="*/ 265 h 309"/>
                <a:gd name="T68" fmla="*/ 12 w 299"/>
                <a:gd name="T69" fmla="*/ 267 h 309"/>
                <a:gd name="T70" fmla="*/ 12 w 299"/>
                <a:gd name="T71" fmla="*/ 253 h 309"/>
                <a:gd name="T72" fmla="*/ 4 w 299"/>
                <a:gd name="T73" fmla="*/ 240 h 309"/>
                <a:gd name="T74" fmla="*/ 0 w 299"/>
                <a:gd name="T75" fmla="*/ 21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9" h="309">
                  <a:moveTo>
                    <a:pt x="0" y="215"/>
                  </a:moveTo>
                  <a:lnTo>
                    <a:pt x="6" y="211"/>
                  </a:lnTo>
                  <a:lnTo>
                    <a:pt x="9" y="199"/>
                  </a:lnTo>
                  <a:lnTo>
                    <a:pt x="15" y="198"/>
                  </a:lnTo>
                  <a:lnTo>
                    <a:pt x="28" y="204"/>
                  </a:lnTo>
                  <a:lnTo>
                    <a:pt x="38" y="200"/>
                  </a:lnTo>
                  <a:lnTo>
                    <a:pt x="45" y="201"/>
                  </a:lnTo>
                  <a:lnTo>
                    <a:pt x="48" y="197"/>
                  </a:lnTo>
                  <a:lnTo>
                    <a:pt x="121" y="196"/>
                  </a:lnTo>
                  <a:lnTo>
                    <a:pt x="125" y="182"/>
                  </a:lnTo>
                  <a:lnTo>
                    <a:pt x="122" y="179"/>
                  </a:lnTo>
                  <a:lnTo>
                    <a:pt x="114" y="90"/>
                  </a:lnTo>
                  <a:lnTo>
                    <a:pt x="106" y="0"/>
                  </a:lnTo>
                  <a:lnTo>
                    <a:pt x="133" y="0"/>
                  </a:lnTo>
                  <a:lnTo>
                    <a:pt x="193" y="45"/>
                  </a:lnTo>
                  <a:lnTo>
                    <a:pt x="254" y="90"/>
                  </a:lnTo>
                  <a:lnTo>
                    <a:pt x="258" y="100"/>
                  </a:lnTo>
                  <a:lnTo>
                    <a:pt x="270" y="106"/>
                  </a:lnTo>
                  <a:lnTo>
                    <a:pt x="278" y="109"/>
                  </a:lnTo>
                  <a:lnTo>
                    <a:pt x="278" y="123"/>
                  </a:lnTo>
                  <a:lnTo>
                    <a:pt x="298" y="120"/>
                  </a:lnTo>
                  <a:lnTo>
                    <a:pt x="299" y="168"/>
                  </a:lnTo>
                  <a:lnTo>
                    <a:pt x="289" y="182"/>
                  </a:lnTo>
                  <a:lnTo>
                    <a:pt x="287" y="195"/>
                  </a:lnTo>
                  <a:lnTo>
                    <a:pt x="271" y="198"/>
                  </a:lnTo>
                  <a:lnTo>
                    <a:pt x="246" y="200"/>
                  </a:lnTo>
                  <a:lnTo>
                    <a:pt x="240" y="207"/>
                  </a:lnTo>
                  <a:lnTo>
                    <a:pt x="228" y="208"/>
                  </a:lnTo>
                  <a:lnTo>
                    <a:pt x="216" y="208"/>
                  </a:lnTo>
                  <a:lnTo>
                    <a:pt x="212" y="204"/>
                  </a:lnTo>
                  <a:lnTo>
                    <a:pt x="202" y="207"/>
                  </a:lnTo>
                  <a:lnTo>
                    <a:pt x="185" y="216"/>
                  </a:lnTo>
                  <a:lnTo>
                    <a:pt x="182" y="222"/>
                  </a:lnTo>
                  <a:lnTo>
                    <a:pt x="167" y="232"/>
                  </a:lnTo>
                  <a:lnTo>
                    <a:pt x="165" y="237"/>
                  </a:lnTo>
                  <a:lnTo>
                    <a:pt x="157" y="241"/>
                  </a:lnTo>
                  <a:lnTo>
                    <a:pt x="148" y="238"/>
                  </a:lnTo>
                  <a:lnTo>
                    <a:pt x="143" y="244"/>
                  </a:lnTo>
                  <a:lnTo>
                    <a:pt x="140" y="258"/>
                  </a:lnTo>
                  <a:lnTo>
                    <a:pt x="126" y="275"/>
                  </a:lnTo>
                  <a:lnTo>
                    <a:pt x="126" y="282"/>
                  </a:lnTo>
                  <a:lnTo>
                    <a:pt x="121" y="291"/>
                  </a:lnTo>
                  <a:lnTo>
                    <a:pt x="122" y="303"/>
                  </a:lnTo>
                  <a:lnTo>
                    <a:pt x="115" y="306"/>
                  </a:lnTo>
                  <a:lnTo>
                    <a:pt x="111" y="309"/>
                  </a:lnTo>
                  <a:lnTo>
                    <a:pt x="108" y="300"/>
                  </a:lnTo>
                  <a:lnTo>
                    <a:pt x="103" y="302"/>
                  </a:lnTo>
                  <a:lnTo>
                    <a:pt x="99" y="302"/>
                  </a:lnTo>
                  <a:lnTo>
                    <a:pt x="96" y="308"/>
                  </a:lnTo>
                  <a:lnTo>
                    <a:pt x="82" y="307"/>
                  </a:lnTo>
                  <a:lnTo>
                    <a:pt x="77" y="305"/>
                  </a:lnTo>
                  <a:lnTo>
                    <a:pt x="75" y="306"/>
                  </a:lnTo>
                  <a:lnTo>
                    <a:pt x="69" y="300"/>
                  </a:lnTo>
                  <a:lnTo>
                    <a:pt x="70" y="294"/>
                  </a:lnTo>
                  <a:lnTo>
                    <a:pt x="68" y="292"/>
                  </a:lnTo>
                  <a:lnTo>
                    <a:pt x="64" y="294"/>
                  </a:lnTo>
                  <a:lnTo>
                    <a:pt x="65" y="287"/>
                  </a:lnTo>
                  <a:lnTo>
                    <a:pt x="68" y="282"/>
                  </a:lnTo>
                  <a:lnTo>
                    <a:pt x="61" y="273"/>
                  </a:lnTo>
                  <a:lnTo>
                    <a:pt x="59" y="267"/>
                  </a:lnTo>
                  <a:lnTo>
                    <a:pt x="55" y="263"/>
                  </a:lnTo>
                  <a:lnTo>
                    <a:pt x="51" y="262"/>
                  </a:lnTo>
                  <a:lnTo>
                    <a:pt x="47" y="265"/>
                  </a:lnTo>
                  <a:lnTo>
                    <a:pt x="41" y="268"/>
                  </a:lnTo>
                  <a:lnTo>
                    <a:pt x="36" y="272"/>
                  </a:lnTo>
                  <a:lnTo>
                    <a:pt x="28" y="271"/>
                  </a:lnTo>
                  <a:lnTo>
                    <a:pt x="23" y="265"/>
                  </a:lnTo>
                  <a:lnTo>
                    <a:pt x="20" y="265"/>
                  </a:lnTo>
                  <a:lnTo>
                    <a:pt x="15" y="267"/>
                  </a:lnTo>
                  <a:lnTo>
                    <a:pt x="12" y="267"/>
                  </a:lnTo>
                  <a:lnTo>
                    <a:pt x="11" y="260"/>
                  </a:lnTo>
                  <a:lnTo>
                    <a:pt x="12" y="253"/>
                  </a:lnTo>
                  <a:lnTo>
                    <a:pt x="11" y="245"/>
                  </a:lnTo>
                  <a:lnTo>
                    <a:pt x="4" y="240"/>
                  </a:lnTo>
                  <a:lnTo>
                    <a:pt x="0" y="228"/>
                  </a:lnTo>
                  <a:lnTo>
                    <a:pt x="0" y="215"/>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22" name="Freeform 123">
              <a:extLst>
                <a:ext uri="{FF2B5EF4-FFF2-40B4-BE49-F238E27FC236}">
                  <a16:creationId xmlns:a16="http://schemas.microsoft.com/office/drawing/2014/main" id="{0A06A5AD-D36F-4FAE-A000-2479841E78A2}"/>
                </a:ext>
              </a:extLst>
            </p:cNvPr>
            <p:cNvSpPr>
              <a:spLocks/>
            </p:cNvSpPr>
            <p:nvPr/>
          </p:nvSpPr>
          <p:spPr bwMode="auto">
            <a:xfrm>
              <a:off x="6616249" y="2707829"/>
              <a:ext cx="189768" cy="464913"/>
            </a:xfrm>
            <a:custGeom>
              <a:avLst/>
              <a:gdLst>
                <a:gd name="T0" fmla="*/ 126 w 160"/>
                <a:gd name="T1" fmla="*/ 178 h 382"/>
                <a:gd name="T2" fmla="*/ 108 w 160"/>
                <a:gd name="T3" fmla="*/ 201 h 382"/>
                <a:gd name="T4" fmla="*/ 112 w 160"/>
                <a:gd name="T5" fmla="*/ 223 h 382"/>
                <a:gd name="T6" fmla="*/ 135 w 160"/>
                <a:gd name="T7" fmla="*/ 252 h 382"/>
                <a:gd name="T8" fmla="*/ 125 w 160"/>
                <a:gd name="T9" fmla="*/ 274 h 382"/>
                <a:gd name="T10" fmla="*/ 144 w 160"/>
                <a:gd name="T11" fmla="*/ 301 h 382"/>
                <a:gd name="T12" fmla="*/ 148 w 160"/>
                <a:gd name="T13" fmla="*/ 322 h 382"/>
                <a:gd name="T14" fmla="*/ 149 w 160"/>
                <a:gd name="T15" fmla="*/ 361 h 382"/>
                <a:gd name="T16" fmla="*/ 139 w 160"/>
                <a:gd name="T17" fmla="*/ 367 h 382"/>
                <a:gd name="T18" fmla="*/ 136 w 160"/>
                <a:gd name="T19" fmla="*/ 338 h 382"/>
                <a:gd name="T20" fmla="*/ 126 w 160"/>
                <a:gd name="T21" fmla="*/ 305 h 382"/>
                <a:gd name="T22" fmla="*/ 112 w 160"/>
                <a:gd name="T23" fmla="*/ 254 h 382"/>
                <a:gd name="T24" fmla="*/ 91 w 160"/>
                <a:gd name="T25" fmla="*/ 247 h 382"/>
                <a:gd name="T26" fmla="*/ 62 w 160"/>
                <a:gd name="T27" fmla="*/ 260 h 382"/>
                <a:gd name="T28" fmla="*/ 53 w 160"/>
                <a:gd name="T29" fmla="*/ 229 h 382"/>
                <a:gd name="T30" fmla="*/ 29 w 160"/>
                <a:gd name="T31" fmla="*/ 186 h 382"/>
                <a:gd name="T32" fmla="*/ 19 w 160"/>
                <a:gd name="T33" fmla="*/ 176 h 382"/>
                <a:gd name="T34" fmla="*/ 0 w 160"/>
                <a:gd name="T35" fmla="*/ 142 h 382"/>
                <a:gd name="T36" fmla="*/ 4 w 160"/>
                <a:gd name="T37" fmla="*/ 131 h 382"/>
                <a:gd name="T38" fmla="*/ 9 w 160"/>
                <a:gd name="T39" fmla="*/ 117 h 382"/>
                <a:gd name="T40" fmla="*/ 9 w 160"/>
                <a:gd name="T41" fmla="*/ 88 h 382"/>
                <a:gd name="T42" fmla="*/ 28 w 160"/>
                <a:gd name="T43" fmla="*/ 76 h 382"/>
                <a:gd name="T44" fmla="*/ 33 w 160"/>
                <a:gd name="T45" fmla="*/ 48 h 382"/>
                <a:gd name="T46" fmla="*/ 50 w 160"/>
                <a:gd name="T47" fmla="*/ 22 h 382"/>
                <a:gd name="T48" fmla="*/ 59 w 160"/>
                <a:gd name="T49" fmla="*/ 13 h 382"/>
                <a:gd name="T50" fmla="*/ 61 w 160"/>
                <a:gd name="T51" fmla="*/ 1 h 382"/>
                <a:gd name="T52" fmla="*/ 80 w 160"/>
                <a:gd name="T53" fmla="*/ 12 h 382"/>
                <a:gd name="T54" fmla="*/ 93 w 160"/>
                <a:gd name="T55" fmla="*/ 33 h 382"/>
                <a:gd name="T56" fmla="*/ 83 w 160"/>
                <a:gd name="T57" fmla="*/ 67 h 382"/>
                <a:gd name="T58" fmla="*/ 104 w 160"/>
                <a:gd name="T59" fmla="*/ 89 h 382"/>
                <a:gd name="T60" fmla="*/ 124 w 160"/>
                <a:gd name="T61" fmla="*/ 112 h 382"/>
                <a:gd name="T62" fmla="*/ 137 w 160"/>
                <a:gd name="T63" fmla="*/ 137 h 382"/>
                <a:gd name="T64" fmla="*/ 158 w 160"/>
                <a:gd name="T65" fmla="*/ 134 h 382"/>
                <a:gd name="T66" fmla="*/ 147 w 160"/>
                <a:gd name="T67" fmla="*/ 156 h 382"/>
                <a:gd name="T68" fmla="*/ 135 w 160"/>
                <a:gd name="T69" fmla="*/ 16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 h="382">
                  <a:moveTo>
                    <a:pt x="135" y="169"/>
                  </a:moveTo>
                  <a:lnTo>
                    <a:pt x="126" y="178"/>
                  </a:lnTo>
                  <a:lnTo>
                    <a:pt x="113" y="179"/>
                  </a:lnTo>
                  <a:lnTo>
                    <a:pt x="108" y="201"/>
                  </a:lnTo>
                  <a:lnTo>
                    <a:pt x="101" y="205"/>
                  </a:lnTo>
                  <a:lnTo>
                    <a:pt x="112" y="223"/>
                  </a:lnTo>
                  <a:lnTo>
                    <a:pt x="126" y="239"/>
                  </a:lnTo>
                  <a:lnTo>
                    <a:pt x="135" y="252"/>
                  </a:lnTo>
                  <a:lnTo>
                    <a:pt x="131" y="270"/>
                  </a:lnTo>
                  <a:lnTo>
                    <a:pt x="125" y="274"/>
                  </a:lnTo>
                  <a:lnTo>
                    <a:pt x="130" y="285"/>
                  </a:lnTo>
                  <a:lnTo>
                    <a:pt x="144" y="301"/>
                  </a:lnTo>
                  <a:lnTo>
                    <a:pt x="147" y="313"/>
                  </a:lnTo>
                  <a:lnTo>
                    <a:pt x="148" y="322"/>
                  </a:lnTo>
                  <a:lnTo>
                    <a:pt x="157" y="341"/>
                  </a:lnTo>
                  <a:lnTo>
                    <a:pt x="149" y="361"/>
                  </a:lnTo>
                  <a:lnTo>
                    <a:pt x="142" y="382"/>
                  </a:lnTo>
                  <a:lnTo>
                    <a:pt x="139" y="367"/>
                  </a:lnTo>
                  <a:lnTo>
                    <a:pt x="143" y="351"/>
                  </a:lnTo>
                  <a:lnTo>
                    <a:pt x="136" y="338"/>
                  </a:lnTo>
                  <a:lnTo>
                    <a:pt x="135" y="316"/>
                  </a:lnTo>
                  <a:lnTo>
                    <a:pt x="126" y="305"/>
                  </a:lnTo>
                  <a:lnTo>
                    <a:pt x="118" y="280"/>
                  </a:lnTo>
                  <a:lnTo>
                    <a:pt x="112" y="254"/>
                  </a:lnTo>
                  <a:lnTo>
                    <a:pt x="102" y="237"/>
                  </a:lnTo>
                  <a:lnTo>
                    <a:pt x="91" y="247"/>
                  </a:lnTo>
                  <a:lnTo>
                    <a:pt x="72" y="262"/>
                  </a:lnTo>
                  <a:lnTo>
                    <a:pt x="62" y="260"/>
                  </a:lnTo>
                  <a:lnTo>
                    <a:pt x="50" y="255"/>
                  </a:lnTo>
                  <a:lnTo>
                    <a:pt x="53" y="229"/>
                  </a:lnTo>
                  <a:lnTo>
                    <a:pt x="46" y="210"/>
                  </a:lnTo>
                  <a:lnTo>
                    <a:pt x="29" y="186"/>
                  </a:lnTo>
                  <a:lnTo>
                    <a:pt x="30" y="179"/>
                  </a:lnTo>
                  <a:lnTo>
                    <a:pt x="19" y="176"/>
                  </a:lnTo>
                  <a:lnTo>
                    <a:pt x="4" y="159"/>
                  </a:lnTo>
                  <a:lnTo>
                    <a:pt x="0" y="142"/>
                  </a:lnTo>
                  <a:lnTo>
                    <a:pt x="7" y="145"/>
                  </a:lnTo>
                  <a:lnTo>
                    <a:pt x="4" y="131"/>
                  </a:lnTo>
                  <a:lnTo>
                    <a:pt x="12" y="125"/>
                  </a:lnTo>
                  <a:lnTo>
                    <a:pt x="9" y="117"/>
                  </a:lnTo>
                  <a:lnTo>
                    <a:pt x="12" y="110"/>
                  </a:lnTo>
                  <a:lnTo>
                    <a:pt x="9" y="88"/>
                  </a:lnTo>
                  <a:lnTo>
                    <a:pt x="23" y="93"/>
                  </a:lnTo>
                  <a:lnTo>
                    <a:pt x="28" y="76"/>
                  </a:lnTo>
                  <a:lnTo>
                    <a:pt x="27" y="66"/>
                  </a:lnTo>
                  <a:lnTo>
                    <a:pt x="33" y="48"/>
                  </a:lnTo>
                  <a:lnTo>
                    <a:pt x="30" y="36"/>
                  </a:lnTo>
                  <a:lnTo>
                    <a:pt x="50" y="22"/>
                  </a:lnTo>
                  <a:lnTo>
                    <a:pt x="64" y="26"/>
                  </a:lnTo>
                  <a:lnTo>
                    <a:pt x="59" y="13"/>
                  </a:lnTo>
                  <a:lnTo>
                    <a:pt x="64" y="9"/>
                  </a:lnTo>
                  <a:lnTo>
                    <a:pt x="61" y="1"/>
                  </a:lnTo>
                  <a:lnTo>
                    <a:pt x="71" y="0"/>
                  </a:lnTo>
                  <a:lnTo>
                    <a:pt x="80" y="12"/>
                  </a:lnTo>
                  <a:lnTo>
                    <a:pt x="89" y="17"/>
                  </a:lnTo>
                  <a:lnTo>
                    <a:pt x="93" y="33"/>
                  </a:lnTo>
                  <a:lnTo>
                    <a:pt x="96" y="50"/>
                  </a:lnTo>
                  <a:lnTo>
                    <a:pt x="83" y="67"/>
                  </a:lnTo>
                  <a:lnTo>
                    <a:pt x="86" y="92"/>
                  </a:lnTo>
                  <a:lnTo>
                    <a:pt x="104" y="89"/>
                  </a:lnTo>
                  <a:lnTo>
                    <a:pt x="112" y="108"/>
                  </a:lnTo>
                  <a:lnTo>
                    <a:pt x="124" y="112"/>
                  </a:lnTo>
                  <a:lnTo>
                    <a:pt x="122" y="129"/>
                  </a:lnTo>
                  <a:lnTo>
                    <a:pt x="137" y="137"/>
                  </a:lnTo>
                  <a:lnTo>
                    <a:pt x="146" y="141"/>
                  </a:lnTo>
                  <a:lnTo>
                    <a:pt x="158" y="134"/>
                  </a:lnTo>
                  <a:lnTo>
                    <a:pt x="160" y="143"/>
                  </a:lnTo>
                  <a:lnTo>
                    <a:pt x="147" y="156"/>
                  </a:lnTo>
                  <a:lnTo>
                    <a:pt x="144" y="164"/>
                  </a:lnTo>
                  <a:lnTo>
                    <a:pt x="135" y="169"/>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23" name="Freeform 124">
              <a:extLst>
                <a:ext uri="{FF2B5EF4-FFF2-40B4-BE49-F238E27FC236}">
                  <a16:creationId xmlns:a16="http://schemas.microsoft.com/office/drawing/2014/main" id="{3D628CDA-2F9E-4E6D-8517-55F4680EC99B}"/>
                </a:ext>
              </a:extLst>
            </p:cNvPr>
            <p:cNvSpPr>
              <a:spLocks/>
            </p:cNvSpPr>
            <p:nvPr/>
          </p:nvSpPr>
          <p:spPr bwMode="auto">
            <a:xfrm>
              <a:off x="5011517" y="2325675"/>
              <a:ext cx="36768" cy="41380"/>
            </a:xfrm>
            <a:custGeom>
              <a:avLst/>
              <a:gdLst>
                <a:gd name="T0" fmla="*/ 22 w 31"/>
                <a:gd name="T1" fmla="*/ 21 h 34"/>
                <a:gd name="T2" fmla="*/ 21 w 31"/>
                <a:gd name="T3" fmla="*/ 17 h 34"/>
                <a:gd name="T4" fmla="*/ 15 w 31"/>
                <a:gd name="T5" fmla="*/ 27 h 34"/>
                <a:gd name="T6" fmla="*/ 16 w 31"/>
                <a:gd name="T7" fmla="*/ 34 h 34"/>
                <a:gd name="T8" fmla="*/ 13 w 31"/>
                <a:gd name="T9" fmla="*/ 32 h 34"/>
                <a:gd name="T10" fmla="*/ 7 w 31"/>
                <a:gd name="T11" fmla="*/ 25 h 34"/>
                <a:gd name="T12" fmla="*/ 0 w 31"/>
                <a:gd name="T13" fmla="*/ 21 h 34"/>
                <a:gd name="T14" fmla="*/ 1 w 31"/>
                <a:gd name="T15" fmla="*/ 18 h 34"/>
                <a:gd name="T16" fmla="*/ 3 w 31"/>
                <a:gd name="T17" fmla="*/ 7 h 34"/>
                <a:gd name="T18" fmla="*/ 8 w 31"/>
                <a:gd name="T19" fmla="*/ 2 h 34"/>
                <a:gd name="T20" fmla="*/ 11 w 31"/>
                <a:gd name="T21" fmla="*/ 0 h 34"/>
                <a:gd name="T22" fmla="*/ 16 w 31"/>
                <a:gd name="T23" fmla="*/ 3 h 34"/>
                <a:gd name="T24" fmla="*/ 18 w 31"/>
                <a:gd name="T25" fmla="*/ 6 h 34"/>
                <a:gd name="T26" fmla="*/ 24 w 31"/>
                <a:gd name="T27" fmla="*/ 9 h 34"/>
                <a:gd name="T28" fmla="*/ 31 w 31"/>
                <a:gd name="T29" fmla="*/ 13 h 34"/>
                <a:gd name="T30" fmla="*/ 29 w 31"/>
                <a:gd name="T31" fmla="*/ 14 h 34"/>
                <a:gd name="T32" fmla="*/ 27 w 31"/>
                <a:gd name="T33" fmla="*/ 19 h 34"/>
                <a:gd name="T34" fmla="*/ 22 w 31"/>
                <a:gd name="T35" fmla="*/ 2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34">
                  <a:moveTo>
                    <a:pt x="22" y="21"/>
                  </a:moveTo>
                  <a:lnTo>
                    <a:pt x="21" y="17"/>
                  </a:lnTo>
                  <a:lnTo>
                    <a:pt x="15" y="27"/>
                  </a:lnTo>
                  <a:lnTo>
                    <a:pt x="16" y="34"/>
                  </a:lnTo>
                  <a:lnTo>
                    <a:pt x="13" y="32"/>
                  </a:lnTo>
                  <a:lnTo>
                    <a:pt x="7" y="25"/>
                  </a:lnTo>
                  <a:lnTo>
                    <a:pt x="0" y="21"/>
                  </a:lnTo>
                  <a:lnTo>
                    <a:pt x="1" y="18"/>
                  </a:lnTo>
                  <a:lnTo>
                    <a:pt x="3" y="7"/>
                  </a:lnTo>
                  <a:lnTo>
                    <a:pt x="8" y="2"/>
                  </a:lnTo>
                  <a:lnTo>
                    <a:pt x="11" y="0"/>
                  </a:lnTo>
                  <a:lnTo>
                    <a:pt x="16" y="3"/>
                  </a:lnTo>
                  <a:lnTo>
                    <a:pt x="18" y="6"/>
                  </a:lnTo>
                  <a:lnTo>
                    <a:pt x="24" y="9"/>
                  </a:lnTo>
                  <a:lnTo>
                    <a:pt x="31" y="13"/>
                  </a:lnTo>
                  <a:lnTo>
                    <a:pt x="29" y="14"/>
                  </a:lnTo>
                  <a:lnTo>
                    <a:pt x="27" y="19"/>
                  </a:lnTo>
                  <a:lnTo>
                    <a:pt x="22" y="21"/>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24" name="Freeform 125">
              <a:extLst>
                <a:ext uri="{FF2B5EF4-FFF2-40B4-BE49-F238E27FC236}">
                  <a16:creationId xmlns:a16="http://schemas.microsoft.com/office/drawing/2014/main" id="{E382669A-5EE9-486D-93B9-EE00E5A9F78F}"/>
                </a:ext>
              </a:extLst>
            </p:cNvPr>
            <p:cNvSpPr>
              <a:spLocks/>
            </p:cNvSpPr>
            <p:nvPr/>
          </p:nvSpPr>
          <p:spPr bwMode="auto">
            <a:xfrm>
              <a:off x="6314992" y="2115125"/>
              <a:ext cx="646399" cy="259233"/>
            </a:xfrm>
            <a:custGeom>
              <a:avLst/>
              <a:gdLst>
                <a:gd name="T0" fmla="*/ 15 w 545"/>
                <a:gd name="T1" fmla="*/ 52 h 213"/>
                <a:gd name="T2" fmla="*/ 57 w 545"/>
                <a:gd name="T3" fmla="*/ 25 h 213"/>
                <a:gd name="T4" fmla="*/ 90 w 545"/>
                <a:gd name="T5" fmla="*/ 31 h 213"/>
                <a:gd name="T6" fmla="*/ 122 w 545"/>
                <a:gd name="T7" fmla="*/ 42 h 213"/>
                <a:gd name="T8" fmla="*/ 156 w 545"/>
                <a:gd name="T9" fmla="*/ 33 h 213"/>
                <a:gd name="T10" fmla="*/ 148 w 545"/>
                <a:gd name="T11" fmla="*/ 0 h 213"/>
                <a:gd name="T12" fmla="*/ 186 w 545"/>
                <a:gd name="T13" fmla="*/ 10 h 213"/>
                <a:gd name="T14" fmla="*/ 219 w 545"/>
                <a:gd name="T15" fmla="*/ 31 h 213"/>
                <a:gd name="T16" fmla="*/ 259 w 545"/>
                <a:gd name="T17" fmla="*/ 35 h 213"/>
                <a:gd name="T18" fmla="*/ 296 w 545"/>
                <a:gd name="T19" fmla="*/ 35 h 213"/>
                <a:gd name="T20" fmla="*/ 333 w 545"/>
                <a:gd name="T21" fmla="*/ 55 h 213"/>
                <a:gd name="T22" fmla="*/ 370 w 545"/>
                <a:gd name="T23" fmla="*/ 59 h 213"/>
                <a:gd name="T24" fmla="*/ 400 w 545"/>
                <a:gd name="T25" fmla="*/ 50 h 213"/>
                <a:gd name="T26" fmla="*/ 426 w 545"/>
                <a:gd name="T27" fmla="*/ 38 h 213"/>
                <a:gd name="T28" fmla="*/ 456 w 545"/>
                <a:gd name="T29" fmla="*/ 43 h 213"/>
                <a:gd name="T30" fmla="*/ 459 w 545"/>
                <a:gd name="T31" fmla="*/ 79 h 213"/>
                <a:gd name="T32" fmla="*/ 476 w 545"/>
                <a:gd name="T33" fmla="*/ 84 h 213"/>
                <a:gd name="T34" fmla="*/ 502 w 545"/>
                <a:gd name="T35" fmla="*/ 80 h 213"/>
                <a:gd name="T36" fmla="*/ 542 w 545"/>
                <a:gd name="T37" fmla="*/ 101 h 213"/>
                <a:gd name="T38" fmla="*/ 530 w 545"/>
                <a:gd name="T39" fmla="*/ 106 h 213"/>
                <a:gd name="T40" fmla="*/ 500 w 545"/>
                <a:gd name="T41" fmla="*/ 114 h 213"/>
                <a:gd name="T42" fmla="*/ 475 w 545"/>
                <a:gd name="T43" fmla="*/ 136 h 213"/>
                <a:gd name="T44" fmla="*/ 445 w 545"/>
                <a:gd name="T45" fmla="*/ 143 h 213"/>
                <a:gd name="T46" fmla="*/ 433 w 545"/>
                <a:gd name="T47" fmla="*/ 154 h 213"/>
                <a:gd name="T48" fmla="*/ 449 w 545"/>
                <a:gd name="T49" fmla="*/ 168 h 213"/>
                <a:gd name="T50" fmla="*/ 434 w 545"/>
                <a:gd name="T51" fmla="*/ 186 h 213"/>
                <a:gd name="T52" fmla="*/ 393 w 545"/>
                <a:gd name="T53" fmla="*/ 194 h 213"/>
                <a:gd name="T54" fmla="*/ 355 w 545"/>
                <a:gd name="T55" fmla="*/ 213 h 213"/>
                <a:gd name="T56" fmla="*/ 324 w 545"/>
                <a:gd name="T57" fmla="*/ 206 h 213"/>
                <a:gd name="T58" fmla="*/ 276 w 545"/>
                <a:gd name="T59" fmla="*/ 191 h 213"/>
                <a:gd name="T60" fmla="*/ 219 w 545"/>
                <a:gd name="T61" fmla="*/ 189 h 213"/>
                <a:gd name="T62" fmla="*/ 186 w 545"/>
                <a:gd name="T63" fmla="*/ 177 h 213"/>
                <a:gd name="T64" fmla="*/ 159 w 545"/>
                <a:gd name="T65" fmla="*/ 156 h 213"/>
                <a:gd name="T66" fmla="*/ 110 w 545"/>
                <a:gd name="T67" fmla="*/ 140 h 213"/>
                <a:gd name="T68" fmla="*/ 79 w 545"/>
                <a:gd name="T69" fmla="*/ 128 h 213"/>
                <a:gd name="T70" fmla="*/ 56 w 545"/>
                <a:gd name="T71" fmla="*/ 88 h 213"/>
                <a:gd name="T72" fmla="*/ 11 w 545"/>
                <a:gd name="T73" fmla="*/ 69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5" h="213">
                  <a:moveTo>
                    <a:pt x="0" y="55"/>
                  </a:moveTo>
                  <a:lnTo>
                    <a:pt x="15" y="52"/>
                  </a:lnTo>
                  <a:lnTo>
                    <a:pt x="37" y="34"/>
                  </a:lnTo>
                  <a:lnTo>
                    <a:pt x="57" y="25"/>
                  </a:lnTo>
                  <a:lnTo>
                    <a:pt x="74" y="31"/>
                  </a:lnTo>
                  <a:lnTo>
                    <a:pt x="90" y="31"/>
                  </a:lnTo>
                  <a:lnTo>
                    <a:pt x="106" y="41"/>
                  </a:lnTo>
                  <a:lnTo>
                    <a:pt x="122" y="42"/>
                  </a:lnTo>
                  <a:lnTo>
                    <a:pt x="148" y="46"/>
                  </a:lnTo>
                  <a:lnTo>
                    <a:pt x="156" y="33"/>
                  </a:lnTo>
                  <a:lnTo>
                    <a:pt x="143" y="21"/>
                  </a:lnTo>
                  <a:lnTo>
                    <a:pt x="148" y="0"/>
                  </a:lnTo>
                  <a:lnTo>
                    <a:pt x="170" y="8"/>
                  </a:lnTo>
                  <a:lnTo>
                    <a:pt x="186" y="10"/>
                  </a:lnTo>
                  <a:lnTo>
                    <a:pt x="207" y="16"/>
                  </a:lnTo>
                  <a:lnTo>
                    <a:pt x="219" y="31"/>
                  </a:lnTo>
                  <a:lnTo>
                    <a:pt x="246" y="39"/>
                  </a:lnTo>
                  <a:lnTo>
                    <a:pt x="259" y="35"/>
                  </a:lnTo>
                  <a:lnTo>
                    <a:pt x="278" y="33"/>
                  </a:lnTo>
                  <a:lnTo>
                    <a:pt x="296" y="35"/>
                  </a:lnTo>
                  <a:lnTo>
                    <a:pt x="317" y="45"/>
                  </a:lnTo>
                  <a:lnTo>
                    <a:pt x="333" y="55"/>
                  </a:lnTo>
                  <a:lnTo>
                    <a:pt x="348" y="55"/>
                  </a:lnTo>
                  <a:lnTo>
                    <a:pt x="370" y="59"/>
                  </a:lnTo>
                  <a:lnTo>
                    <a:pt x="381" y="53"/>
                  </a:lnTo>
                  <a:lnTo>
                    <a:pt x="400" y="50"/>
                  </a:lnTo>
                  <a:lnTo>
                    <a:pt x="415" y="36"/>
                  </a:lnTo>
                  <a:lnTo>
                    <a:pt x="426" y="38"/>
                  </a:lnTo>
                  <a:lnTo>
                    <a:pt x="439" y="45"/>
                  </a:lnTo>
                  <a:lnTo>
                    <a:pt x="456" y="43"/>
                  </a:lnTo>
                  <a:lnTo>
                    <a:pt x="458" y="59"/>
                  </a:lnTo>
                  <a:lnTo>
                    <a:pt x="459" y="79"/>
                  </a:lnTo>
                  <a:lnTo>
                    <a:pt x="468" y="87"/>
                  </a:lnTo>
                  <a:lnTo>
                    <a:pt x="476" y="84"/>
                  </a:lnTo>
                  <a:lnTo>
                    <a:pt x="494" y="88"/>
                  </a:lnTo>
                  <a:lnTo>
                    <a:pt x="502" y="80"/>
                  </a:lnTo>
                  <a:lnTo>
                    <a:pt x="519" y="87"/>
                  </a:lnTo>
                  <a:lnTo>
                    <a:pt x="542" y="101"/>
                  </a:lnTo>
                  <a:lnTo>
                    <a:pt x="545" y="108"/>
                  </a:lnTo>
                  <a:lnTo>
                    <a:pt x="530" y="106"/>
                  </a:lnTo>
                  <a:lnTo>
                    <a:pt x="508" y="109"/>
                  </a:lnTo>
                  <a:lnTo>
                    <a:pt x="500" y="114"/>
                  </a:lnTo>
                  <a:lnTo>
                    <a:pt x="496" y="128"/>
                  </a:lnTo>
                  <a:lnTo>
                    <a:pt x="475" y="136"/>
                  </a:lnTo>
                  <a:lnTo>
                    <a:pt x="464" y="147"/>
                  </a:lnTo>
                  <a:lnTo>
                    <a:pt x="445" y="143"/>
                  </a:lnTo>
                  <a:lnTo>
                    <a:pt x="435" y="141"/>
                  </a:lnTo>
                  <a:lnTo>
                    <a:pt x="433" y="154"/>
                  </a:lnTo>
                  <a:lnTo>
                    <a:pt x="443" y="162"/>
                  </a:lnTo>
                  <a:lnTo>
                    <a:pt x="449" y="168"/>
                  </a:lnTo>
                  <a:lnTo>
                    <a:pt x="441" y="175"/>
                  </a:lnTo>
                  <a:lnTo>
                    <a:pt x="434" y="186"/>
                  </a:lnTo>
                  <a:lnTo>
                    <a:pt x="418" y="194"/>
                  </a:lnTo>
                  <a:lnTo>
                    <a:pt x="393" y="194"/>
                  </a:lnTo>
                  <a:lnTo>
                    <a:pt x="370" y="202"/>
                  </a:lnTo>
                  <a:lnTo>
                    <a:pt x="355" y="213"/>
                  </a:lnTo>
                  <a:lnTo>
                    <a:pt x="345" y="206"/>
                  </a:lnTo>
                  <a:lnTo>
                    <a:pt x="324" y="206"/>
                  </a:lnTo>
                  <a:lnTo>
                    <a:pt x="294" y="194"/>
                  </a:lnTo>
                  <a:lnTo>
                    <a:pt x="276" y="191"/>
                  </a:lnTo>
                  <a:lnTo>
                    <a:pt x="255" y="194"/>
                  </a:lnTo>
                  <a:lnTo>
                    <a:pt x="219" y="189"/>
                  </a:lnTo>
                  <a:lnTo>
                    <a:pt x="201" y="189"/>
                  </a:lnTo>
                  <a:lnTo>
                    <a:pt x="186" y="177"/>
                  </a:lnTo>
                  <a:lnTo>
                    <a:pt x="170" y="158"/>
                  </a:lnTo>
                  <a:lnTo>
                    <a:pt x="159" y="156"/>
                  </a:lnTo>
                  <a:lnTo>
                    <a:pt x="133" y="143"/>
                  </a:lnTo>
                  <a:lnTo>
                    <a:pt x="110" y="140"/>
                  </a:lnTo>
                  <a:lnTo>
                    <a:pt x="89" y="137"/>
                  </a:lnTo>
                  <a:lnTo>
                    <a:pt x="79" y="128"/>
                  </a:lnTo>
                  <a:lnTo>
                    <a:pt x="75" y="104"/>
                  </a:lnTo>
                  <a:lnTo>
                    <a:pt x="56" y="88"/>
                  </a:lnTo>
                  <a:lnTo>
                    <a:pt x="29" y="80"/>
                  </a:lnTo>
                  <a:lnTo>
                    <a:pt x="11" y="69"/>
                  </a:lnTo>
                  <a:lnTo>
                    <a:pt x="0" y="55"/>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25" name="Freeform 126">
              <a:extLst>
                <a:ext uri="{FF2B5EF4-FFF2-40B4-BE49-F238E27FC236}">
                  <a16:creationId xmlns:a16="http://schemas.microsoft.com/office/drawing/2014/main" id="{5CB684A8-8AF2-493E-843A-DA5CB279DB7F}"/>
                </a:ext>
              </a:extLst>
            </p:cNvPr>
            <p:cNvSpPr>
              <a:spLocks/>
            </p:cNvSpPr>
            <p:nvPr/>
          </p:nvSpPr>
          <p:spPr bwMode="auto">
            <a:xfrm>
              <a:off x="5297357" y="3685120"/>
              <a:ext cx="228909" cy="415014"/>
            </a:xfrm>
            <a:custGeom>
              <a:avLst/>
              <a:gdLst>
                <a:gd name="T0" fmla="*/ 96 w 193"/>
                <a:gd name="T1" fmla="*/ 23 h 341"/>
                <a:gd name="T2" fmla="*/ 122 w 193"/>
                <a:gd name="T3" fmla="*/ 26 h 341"/>
                <a:gd name="T4" fmla="*/ 142 w 193"/>
                <a:gd name="T5" fmla="*/ 20 h 341"/>
                <a:gd name="T6" fmla="*/ 173 w 193"/>
                <a:gd name="T7" fmla="*/ 12 h 341"/>
                <a:gd name="T8" fmla="*/ 190 w 193"/>
                <a:gd name="T9" fmla="*/ 9 h 341"/>
                <a:gd name="T10" fmla="*/ 191 w 193"/>
                <a:gd name="T11" fmla="*/ 48 h 341"/>
                <a:gd name="T12" fmla="*/ 193 w 193"/>
                <a:gd name="T13" fmla="*/ 91 h 341"/>
                <a:gd name="T14" fmla="*/ 179 w 193"/>
                <a:gd name="T15" fmla="*/ 120 h 341"/>
                <a:gd name="T16" fmla="*/ 150 w 193"/>
                <a:gd name="T17" fmla="*/ 141 h 341"/>
                <a:gd name="T18" fmla="*/ 107 w 193"/>
                <a:gd name="T19" fmla="*/ 173 h 341"/>
                <a:gd name="T20" fmla="*/ 86 w 193"/>
                <a:gd name="T21" fmla="*/ 192 h 341"/>
                <a:gd name="T22" fmla="*/ 76 w 193"/>
                <a:gd name="T23" fmla="*/ 211 h 341"/>
                <a:gd name="T24" fmla="*/ 87 w 193"/>
                <a:gd name="T25" fmla="*/ 239 h 341"/>
                <a:gd name="T26" fmla="*/ 90 w 193"/>
                <a:gd name="T27" fmla="*/ 244 h 341"/>
                <a:gd name="T28" fmla="*/ 84 w 193"/>
                <a:gd name="T29" fmla="*/ 274 h 341"/>
                <a:gd name="T30" fmla="*/ 85 w 193"/>
                <a:gd name="T31" fmla="*/ 287 h 341"/>
                <a:gd name="T32" fmla="*/ 62 w 193"/>
                <a:gd name="T33" fmla="*/ 301 h 341"/>
                <a:gd name="T34" fmla="*/ 31 w 193"/>
                <a:gd name="T35" fmla="*/ 320 h 341"/>
                <a:gd name="T36" fmla="*/ 36 w 193"/>
                <a:gd name="T37" fmla="*/ 330 h 341"/>
                <a:gd name="T38" fmla="*/ 20 w 193"/>
                <a:gd name="T39" fmla="*/ 341 h 341"/>
                <a:gd name="T40" fmla="*/ 18 w 193"/>
                <a:gd name="T41" fmla="*/ 322 h 341"/>
                <a:gd name="T42" fmla="*/ 21 w 193"/>
                <a:gd name="T43" fmla="*/ 292 h 341"/>
                <a:gd name="T44" fmla="*/ 11 w 193"/>
                <a:gd name="T45" fmla="*/ 248 h 341"/>
                <a:gd name="T46" fmla="*/ 37 w 193"/>
                <a:gd name="T47" fmla="*/ 209 h 341"/>
                <a:gd name="T48" fmla="*/ 42 w 193"/>
                <a:gd name="T49" fmla="*/ 195 h 341"/>
                <a:gd name="T50" fmla="*/ 41 w 193"/>
                <a:gd name="T51" fmla="*/ 173 h 341"/>
                <a:gd name="T52" fmla="*/ 47 w 193"/>
                <a:gd name="T53" fmla="*/ 133 h 341"/>
                <a:gd name="T54" fmla="*/ 29 w 193"/>
                <a:gd name="T55" fmla="*/ 124 h 341"/>
                <a:gd name="T56" fmla="*/ 17 w 193"/>
                <a:gd name="T57" fmla="*/ 115 h 341"/>
                <a:gd name="T58" fmla="*/ 1 w 193"/>
                <a:gd name="T59" fmla="*/ 108 h 341"/>
                <a:gd name="T60" fmla="*/ 56 w 193"/>
                <a:gd name="T61" fmla="*/ 76 h 341"/>
                <a:gd name="T62" fmla="*/ 71 w 193"/>
                <a:gd name="T63" fmla="*/ 84 h 341"/>
                <a:gd name="T64" fmla="*/ 79 w 193"/>
                <a:gd name="T65" fmla="*/ 97 h 341"/>
                <a:gd name="T66" fmla="*/ 75 w 193"/>
                <a:gd name="T67" fmla="*/ 122 h 341"/>
                <a:gd name="T68" fmla="*/ 92 w 193"/>
                <a:gd name="T69" fmla="*/ 120 h 341"/>
                <a:gd name="T70" fmla="*/ 100 w 193"/>
                <a:gd name="T71" fmla="*/ 89 h 341"/>
                <a:gd name="T72" fmla="*/ 87 w 193"/>
                <a:gd name="T73" fmla="*/ 67 h 341"/>
                <a:gd name="T74" fmla="*/ 76 w 193"/>
                <a:gd name="T75" fmla="*/ 4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341">
                  <a:moveTo>
                    <a:pt x="82" y="25"/>
                  </a:moveTo>
                  <a:lnTo>
                    <a:pt x="96" y="23"/>
                  </a:lnTo>
                  <a:lnTo>
                    <a:pt x="117" y="29"/>
                  </a:lnTo>
                  <a:lnTo>
                    <a:pt x="122" y="26"/>
                  </a:lnTo>
                  <a:lnTo>
                    <a:pt x="135" y="26"/>
                  </a:lnTo>
                  <a:lnTo>
                    <a:pt x="142" y="20"/>
                  </a:lnTo>
                  <a:lnTo>
                    <a:pt x="153" y="20"/>
                  </a:lnTo>
                  <a:lnTo>
                    <a:pt x="173" y="12"/>
                  </a:lnTo>
                  <a:lnTo>
                    <a:pt x="188" y="0"/>
                  </a:lnTo>
                  <a:lnTo>
                    <a:pt x="190" y="9"/>
                  </a:lnTo>
                  <a:lnTo>
                    <a:pt x="189" y="30"/>
                  </a:lnTo>
                  <a:lnTo>
                    <a:pt x="191" y="48"/>
                  </a:lnTo>
                  <a:lnTo>
                    <a:pt x="190" y="81"/>
                  </a:lnTo>
                  <a:lnTo>
                    <a:pt x="193" y="91"/>
                  </a:lnTo>
                  <a:lnTo>
                    <a:pt x="186" y="105"/>
                  </a:lnTo>
                  <a:lnTo>
                    <a:pt x="179" y="120"/>
                  </a:lnTo>
                  <a:lnTo>
                    <a:pt x="166" y="133"/>
                  </a:lnTo>
                  <a:lnTo>
                    <a:pt x="150" y="141"/>
                  </a:lnTo>
                  <a:lnTo>
                    <a:pt x="129" y="151"/>
                  </a:lnTo>
                  <a:lnTo>
                    <a:pt x="107" y="173"/>
                  </a:lnTo>
                  <a:lnTo>
                    <a:pt x="100" y="177"/>
                  </a:lnTo>
                  <a:lnTo>
                    <a:pt x="86" y="192"/>
                  </a:lnTo>
                  <a:lnTo>
                    <a:pt x="79" y="196"/>
                  </a:lnTo>
                  <a:lnTo>
                    <a:pt x="76" y="211"/>
                  </a:lnTo>
                  <a:lnTo>
                    <a:pt x="84" y="227"/>
                  </a:lnTo>
                  <a:lnTo>
                    <a:pt x="87" y="239"/>
                  </a:lnTo>
                  <a:lnTo>
                    <a:pt x="86" y="245"/>
                  </a:lnTo>
                  <a:lnTo>
                    <a:pt x="90" y="244"/>
                  </a:lnTo>
                  <a:lnTo>
                    <a:pt x="88" y="265"/>
                  </a:lnTo>
                  <a:lnTo>
                    <a:pt x="84" y="274"/>
                  </a:lnTo>
                  <a:lnTo>
                    <a:pt x="88" y="278"/>
                  </a:lnTo>
                  <a:lnTo>
                    <a:pt x="85" y="287"/>
                  </a:lnTo>
                  <a:lnTo>
                    <a:pt x="77" y="294"/>
                  </a:lnTo>
                  <a:lnTo>
                    <a:pt x="62" y="301"/>
                  </a:lnTo>
                  <a:lnTo>
                    <a:pt x="39" y="312"/>
                  </a:lnTo>
                  <a:lnTo>
                    <a:pt x="31" y="320"/>
                  </a:lnTo>
                  <a:lnTo>
                    <a:pt x="32" y="329"/>
                  </a:lnTo>
                  <a:lnTo>
                    <a:pt x="36" y="330"/>
                  </a:lnTo>
                  <a:lnTo>
                    <a:pt x="34" y="341"/>
                  </a:lnTo>
                  <a:lnTo>
                    <a:pt x="20" y="341"/>
                  </a:lnTo>
                  <a:lnTo>
                    <a:pt x="20" y="332"/>
                  </a:lnTo>
                  <a:lnTo>
                    <a:pt x="18" y="322"/>
                  </a:lnTo>
                  <a:lnTo>
                    <a:pt x="17" y="315"/>
                  </a:lnTo>
                  <a:lnTo>
                    <a:pt x="21" y="292"/>
                  </a:lnTo>
                  <a:lnTo>
                    <a:pt x="18" y="277"/>
                  </a:lnTo>
                  <a:lnTo>
                    <a:pt x="11" y="248"/>
                  </a:lnTo>
                  <a:lnTo>
                    <a:pt x="31" y="224"/>
                  </a:lnTo>
                  <a:lnTo>
                    <a:pt x="37" y="209"/>
                  </a:lnTo>
                  <a:lnTo>
                    <a:pt x="39" y="207"/>
                  </a:lnTo>
                  <a:lnTo>
                    <a:pt x="42" y="195"/>
                  </a:lnTo>
                  <a:lnTo>
                    <a:pt x="40" y="189"/>
                  </a:lnTo>
                  <a:lnTo>
                    <a:pt x="41" y="173"/>
                  </a:lnTo>
                  <a:lnTo>
                    <a:pt x="46" y="159"/>
                  </a:lnTo>
                  <a:lnTo>
                    <a:pt x="47" y="133"/>
                  </a:lnTo>
                  <a:lnTo>
                    <a:pt x="38" y="126"/>
                  </a:lnTo>
                  <a:lnTo>
                    <a:pt x="29" y="124"/>
                  </a:lnTo>
                  <a:lnTo>
                    <a:pt x="25" y="119"/>
                  </a:lnTo>
                  <a:lnTo>
                    <a:pt x="17" y="115"/>
                  </a:lnTo>
                  <a:lnTo>
                    <a:pt x="2" y="115"/>
                  </a:lnTo>
                  <a:lnTo>
                    <a:pt x="1" y="108"/>
                  </a:lnTo>
                  <a:lnTo>
                    <a:pt x="0" y="93"/>
                  </a:lnTo>
                  <a:lnTo>
                    <a:pt x="56" y="76"/>
                  </a:lnTo>
                  <a:lnTo>
                    <a:pt x="66" y="86"/>
                  </a:lnTo>
                  <a:lnTo>
                    <a:pt x="71" y="84"/>
                  </a:lnTo>
                  <a:lnTo>
                    <a:pt x="78" y="89"/>
                  </a:lnTo>
                  <a:lnTo>
                    <a:pt x="79" y="97"/>
                  </a:lnTo>
                  <a:lnTo>
                    <a:pt x="74" y="107"/>
                  </a:lnTo>
                  <a:lnTo>
                    <a:pt x="75" y="122"/>
                  </a:lnTo>
                  <a:lnTo>
                    <a:pt x="86" y="134"/>
                  </a:lnTo>
                  <a:lnTo>
                    <a:pt x="92" y="120"/>
                  </a:lnTo>
                  <a:lnTo>
                    <a:pt x="100" y="116"/>
                  </a:lnTo>
                  <a:lnTo>
                    <a:pt x="100" y="89"/>
                  </a:lnTo>
                  <a:lnTo>
                    <a:pt x="93" y="74"/>
                  </a:lnTo>
                  <a:lnTo>
                    <a:pt x="87" y="67"/>
                  </a:lnTo>
                  <a:lnTo>
                    <a:pt x="80" y="68"/>
                  </a:lnTo>
                  <a:lnTo>
                    <a:pt x="76" y="40"/>
                  </a:lnTo>
                  <a:lnTo>
                    <a:pt x="82" y="25"/>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126" name="Freeform 127">
              <a:extLst>
                <a:ext uri="{FF2B5EF4-FFF2-40B4-BE49-F238E27FC236}">
                  <a16:creationId xmlns:a16="http://schemas.microsoft.com/office/drawing/2014/main" id="{BA1A6615-B505-4E47-ADBD-1AFA317822DE}"/>
                </a:ext>
              </a:extLst>
            </p:cNvPr>
            <p:cNvSpPr>
              <a:spLocks/>
            </p:cNvSpPr>
            <p:nvPr/>
          </p:nvSpPr>
          <p:spPr bwMode="auto">
            <a:xfrm>
              <a:off x="4280907" y="2730952"/>
              <a:ext cx="259746" cy="323736"/>
            </a:xfrm>
            <a:custGeom>
              <a:avLst/>
              <a:gdLst>
                <a:gd name="T0" fmla="*/ 86 w 219"/>
                <a:gd name="T1" fmla="*/ 266 h 266"/>
                <a:gd name="T2" fmla="*/ 74 w 219"/>
                <a:gd name="T3" fmla="*/ 251 h 266"/>
                <a:gd name="T4" fmla="*/ 63 w 219"/>
                <a:gd name="T5" fmla="*/ 236 h 266"/>
                <a:gd name="T6" fmla="*/ 51 w 219"/>
                <a:gd name="T7" fmla="*/ 231 h 266"/>
                <a:gd name="T8" fmla="*/ 43 w 219"/>
                <a:gd name="T9" fmla="*/ 225 h 266"/>
                <a:gd name="T10" fmla="*/ 33 w 219"/>
                <a:gd name="T11" fmla="*/ 225 h 266"/>
                <a:gd name="T12" fmla="*/ 24 w 219"/>
                <a:gd name="T13" fmla="*/ 229 h 266"/>
                <a:gd name="T14" fmla="*/ 15 w 219"/>
                <a:gd name="T15" fmla="*/ 227 h 266"/>
                <a:gd name="T16" fmla="*/ 8 w 219"/>
                <a:gd name="T17" fmla="*/ 234 h 266"/>
                <a:gd name="T18" fmla="*/ 7 w 219"/>
                <a:gd name="T19" fmla="*/ 223 h 266"/>
                <a:gd name="T20" fmla="*/ 12 w 219"/>
                <a:gd name="T21" fmla="*/ 213 h 266"/>
                <a:gd name="T22" fmla="*/ 15 w 219"/>
                <a:gd name="T23" fmla="*/ 193 h 266"/>
                <a:gd name="T24" fmla="*/ 13 w 219"/>
                <a:gd name="T25" fmla="*/ 173 h 266"/>
                <a:gd name="T26" fmla="*/ 11 w 219"/>
                <a:gd name="T27" fmla="*/ 162 h 266"/>
                <a:gd name="T28" fmla="*/ 14 w 219"/>
                <a:gd name="T29" fmla="*/ 152 h 266"/>
                <a:gd name="T30" fmla="*/ 9 w 219"/>
                <a:gd name="T31" fmla="*/ 142 h 266"/>
                <a:gd name="T32" fmla="*/ 0 w 219"/>
                <a:gd name="T33" fmla="*/ 133 h 266"/>
                <a:gd name="T34" fmla="*/ 4 w 219"/>
                <a:gd name="T35" fmla="*/ 126 h 266"/>
                <a:gd name="T36" fmla="*/ 75 w 219"/>
                <a:gd name="T37" fmla="*/ 126 h 266"/>
                <a:gd name="T38" fmla="*/ 72 w 219"/>
                <a:gd name="T39" fmla="*/ 96 h 266"/>
                <a:gd name="T40" fmla="*/ 77 w 219"/>
                <a:gd name="T41" fmla="*/ 86 h 266"/>
                <a:gd name="T42" fmla="*/ 93 w 219"/>
                <a:gd name="T43" fmla="*/ 84 h 266"/>
                <a:gd name="T44" fmla="*/ 94 w 219"/>
                <a:gd name="T45" fmla="*/ 31 h 266"/>
                <a:gd name="T46" fmla="*/ 153 w 219"/>
                <a:gd name="T47" fmla="*/ 32 h 266"/>
                <a:gd name="T48" fmla="*/ 153 w 219"/>
                <a:gd name="T49" fmla="*/ 0 h 266"/>
                <a:gd name="T50" fmla="*/ 219 w 219"/>
                <a:gd name="T51" fmla="*/ 51 h 266"/>
                <a:gd name="T52" fmla="*/ 192 w 219"/>
                <a:gd name="T53" fmla="*/ 51 h 266"/>
                <a:gd name="T54" fmla="*/ 200 w 219"/>
                <a:gd name="T55" fmla="*/ 141 h 266"/>
                <a:gd name="T56" fmla="*/ 208 w 219"/>
                <a:gd name="T57" fmla="*/ 230 h 266"/>
                <a:gd name="T58" fmla="*/ 211 w 219"/>
                <a:gd name="T59" fmla="*/ 233 h 266"/>
                <a:gd name="T60" fmla="*/ 207 w 219"/>
                <a:gd name="T61" fmla="*/ 247 h 266"/>
                <a:gd name="T62" fmla="*/ 134 w 219"/>
                <a:gd name="T63" fmla="*/ 248 h 266"/>
                <a:gd name="T64" fmla="*/ 131 w 219"/>
                <a:gd name="T65" fmla="*/ 252 h 266"/>
                <a:gd name="T66" fmla="*/ 124 w 219"/>
                <a:gd name="T67" fmla="*/ 251 h 266"/>
                <a:gd name="T68" fmla="*/ 114 w 219"/>
                <a:gd name="T69" fmla="*/ 255 h 266"/>
                <a:gd name="T70" fmla="*/ 101 w 219"/>
                <a:gd name="T71" fmla="*/ 249 h 266"/>
                <a:gd name="T72" fmla="*/ 95 w 219"/>
                <a:gd name="T73" fmla="*/ 250 h 266"/>
                <a:gd name="T74" fmla="*/ 92 w 219"/>
                <a:gd name="T75" fmla="*/ 262 h 266"/>
                <a:gd name="T76" fmla="*/ 86 w 219"/>
                <a:gd name="T77"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9" h="266">
                  <a:moveTo>
                    <a:pt x="86" y="266"/>
                  </a:moveTo>
                  <a:lnTo>
                    <a:pt x="74" y="251"/>
                  </a:lnTo>
                  <a:lnTo>
                    <a:pt x="63" y="236"/>
                  </a:lnTo>
                  <a:lnTo>
                    <a:pt x="51" y="231"/>
                  </a:lnTo>
                  <a:lnTo>
                    <a:pt x="43" y="225"/>
                  </a:lnTo>
                  <a:lnTo>
                    <a:pt x="33" y="225"/>
                  </a:lnTo>
                  <a:lnTo>
                    <a:pt x="24" y="229"/>
                  </a:lnTo>
                  <a:lnTo>
                    <a:pt x="15" y="227"/>
                  </a:lnTo>
                  <a:lnTo>
                    <a:pt x="8" y="234"/>
                  </a:lnTo>
                  <a:lnTo>
                    <a:pt x="7" y="223"/>
                  </a:lnTo>
                  <a:lnTo>
                    <a:pt x="12" y="213"/>
                  </a:lnTo>
                  <a:lnTo>
                    <a:pt x="15" y="193"/>
                  </a:lnTo>
                  <a:lnTo>
                    <a:pt x="13" y="173"/>
                  </a:lnTo>
                  <a:lnTo>
                    <a:pt x="11" y="162"/>
                  </a:lnTo>
                  <a:lnTo>
                    <a:pt x="14" y="152"/>
                  </a:lnTo>
                  <a:lnTo>
                    <a:pt x="9" y="142"/>
                  </a:lnTo>
                  <a:lnTo>
                    <a:pt x="0" y="133"/>
                  </a:lnTo>
                  <a:lnTo>
                    <a:pt x="4" y="126"/>
                  </a:lnTo>
                  <a:lnTo>
                    <a:pt x="75" y="126"/>
                  </a:lnTo>
                  <a:lnTo>
                    <a:pt x="72" y="96"/>
                  </a:lnTo>
                  <a:lnTo>
                    <a:pt x="77" y="86"/>
                  </a:lnTo>
                  <a:lnTo>
                    <a:pt x="93" y="84"/>
                  </a:lnTo>
                  <a:lnTo>
                    <a:pt x="94" y="31"/>
                  </a:lnTo>
                  <a:lnTo>
                    <a:pt x="153" y="32"/>
                  </a:lnTo>
                  <a:lnTo>
                    <a:pt x="153" y="0"/>
                  </a:lnTo>
                  <a:lnTo>
                    <a:pt x="219" y="51"/>
                  </a:lnTo>
                  <a:lnTo>
                    <a:pt x="192" y="51"/>
                  </a:lnTo>
                  <a:lnTo>
                    <a:pt x="200" y="141"/>
                  </a:lnTo>
                  <a:lnTo>
                    <a:pt x="208" y="230"/>
                  </a:lnTo>
                  <a:lnTo>
                    <a:pt x="211" y="233"/>
                  </a:lnTo>
                  <a:lnTo>
                    <a:pt x="207" y="247"/>
                  </a:lnTo>
                  <a:lnTo>
                    <a:pt x="134" y="248"/>
                  </a:lnTo>
                  <a:lnTo>
                    <a:pt x="131" y="252"/>
                  </a:lnTo>
                  <a:lnTo>
                    <a:pt x="124" y="251"/>
                  </a:lnTo>
                  <a:lnTo>
                    <a:pt x="114" y="255"/>
                  </a:lnTo>
                  <a:lnTo>
                    <a:pt x="101" y="249"/>
                  </a:lnTo>
                  <a:lnTo>
                    <a:pt x="95" y="250"/>
                  </a:lnTo>
                  <a:lnTo>
                    <a:pt x="92" y="262"/>
                  </a:lnTo>
                  <a:lnTo>
                    <a:pt x="86" y="266"/>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27" name="Freeform 128">
              <a:extLst>
                <a:ext uri="{FF2B5EF4-FFF2-40B4-BE49-F238E27FC236}">
                  <a16:creationId xmlns:a16="http://schemas.microsoft.com/office/drawing/2014/main" id="{97377172-E026-436B-B077-AF8FA89686EE}"/>
                </a:ext>
              </a:extLst>
            </p:cNvPr>
            <p:cNvSpPr>
              <a:spLocks/>
            </p:cNvSpPr>
            <p:nvPr/>
          </p:nvSpPr>
          <p:spPr bwMode="auto">
            <a:xfrm>
              <a:off x="5351914" y="3657128"/>
              <a:ext cx="64047" cy="191078"/>
            </a:xfrm>
            <a:custGeom>
              <a:avLst/>
              <a:gdLst>
                <a:gd name="T0" fmla="*/ 36 w 54"/>
                <a:gd name="T1" fmla="*/ 48 h 157"/>
                <a:gd name="T2" fmla="*/ 30 w 54"/>
                <a:gd name="T3" fmla="*/ 63 h 157"/>
                <a:gd name="T4" fmla="*/ 34 w 54"/>
                <a:gd name="T5" fmla="*/ 91 h 157"/>
                <a:gd name="T6" fmla="*/ 41 w 54"/>
                <a:gd name="T7" fmla="*/ 90 h 157"/>
                <a:gd name="T8" fmla="*/ 47 w 54"/>
                <a:gd name="T9" fmla="*/ 97 h 157"/>
                <a:gd name="T10" fmla="*/ 54 w 54"/>
                <a:gd name="T11" fmla="*/ 112 h 157"/>
                <a:gd name="T12" fmla="*/ 54 w 54"/>
                <a:gd name="T13" fmla="*/ 139 h 157"/>
                <a:gd name="T14" fmla="*/ 46 w 54"/>
                <a:gd name="T15" fmla="*/ 143 h 157"/>
                <a:gd name="T16" fmla="*/ 40 w 54"/>
                <a:gd name="T17" fmla="*/ 157 h 157"/>
                <a:gd name="T18" fmla="*/ 29 w 54"/>
                <a:gd name="T19" fmla="*/ 145 h 157"/>
                <a:gd name="T20" fmla="*/ 28 w 54"/>
                <a:gd name="T21" fmla="*/ 130 h 157"/>
                <a:gd name="T22" fmla="*/ 33 w 54"/>
                <a:gd name="T23" fmla="*/ 120 h 157"/>
                <a:gd name="T24" fmla="*/ 32 w 54"/>
                <a:gd name="T25" fmla="*/ 112 h 157"/>
                <a:gd name="T26" fmla="*/ 25 w 54"/>
                <a:gd name="T27" fmla="*/ 107 h 157"/>
                <a:gd name="T28" fmla="*/ 20 w 54"/>
                <a:gd name="T29" fmla="*/ 109 h 157"/>
                <a:gd name="T30" fmla="*/ 10 w 54"/>
                <a:gd name="T31" fmla="*/ 99 h 157"/>
                <a:gd name="T32" fmla="*/ 0 w 54"/>
                <a:gd name="T33" fmla="*/ 93 h 157"/>
                <a:gd name="T34" fmla="*/ 6 w 54"/>
                <a:gd name="T35" fmla="*/ 74 h 157"/>
                <a:gd name="T36" fmla="*/ 12 w 54"/>
                <a:gd name="T37" fmla="*/ 67 h 157"/>
                <a:gd name="T38" fmla="*/ 9 w 54"/>
                <a:gd name="T39" fmla="*/ 50 h 157"/>
                <a:gd name="T40" fmla="*/ 13 w 54"/>
                <a:gd name="T41" fmla="*/ 33 h 157"/>
                <a:gd name="T42" fmla="*/ 17 w 54"/>
                <a:gd name="T43" fmla="*/ 27 h 157"/>
                <a:gd name="T44" fmla="*/ 13 w 54"/>
                <a:gd name="T45" fmla="*/ 10 h 157"/>
                <a:gd name="T46" fmla="*/ 4 w 54"/>
                <a:gd name="T47" fmla="*/ 0 h 157"/>
                <a:gd name="T48" fmla="*/ 22 w 54"/>
                <a:gd name="T49" fmla="*/ 4 h 157"/>
                <a:gd name="T50" fmla="*/ 25 w 54"/>
                <a:gd name="T51" fmla="*/ 10 h 157"/>
                <a:gd name="T52" fmla="*/ 32 w 54"/>
                <a:gd name="T53" fmla="*/ 20 h 157"/>
                <a:gd name="T54" fmla="*/ 36 w 54"/>
                <a:gd name="T55" fmla="*/ 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 h="157">
                  <a:moveTo>
                    <a:pt x="36" y="48"/>
                  </a:moveTo>
                  <a:lnTo>
                    <a:pt x="30" y="63"/>
                  </a:lnTo>
                  <a:lnTo>
                    <a:pt x="34" y="91"/>
                  </a:lnTo>
                  <a:lnTo>
                    <a:pt x="41" y="90"/>
                  </a:lnTo>
                  <a:lnTo>
                    <a:pt x="47" y="97"/>
                  </a:lnTo>
                  <a:lnTo>
                    <a:pt x="54" y="112"/>
                  </a:lnTo>
                  <a:lnTo>
                    <a:pt x="54" y="139"/>
                  </a:lnTo>
                  <a:lnTo>
                    <a:pt x="46" y="143"/>
                  </a:lnTo>
                  <a:lnTo>
                    <a:pt x="40" y="157"/>
                  </a:lnTo>
                  <a:lnTo>
                    <a:pt x="29" y="145"/>
                  </a:lnTo>
                  <a:lnTo>
                    <a:pt x="28" y="130"/>
                  </a:lnTo>
                  <a:lnTo>
                    <a:pt x="33" y="120"/>
                  </a:lnTo>
                  <a:lnTo>
                    <a:pt x="32" y="112"/>
                  </a:lnTo>
                  <a:lnTo>
                    <a:pt x="25" y="107"/>
                  </a:lnTo>
                  <a:lnTo>
                    <a:pt x="20" y="109"/>
                  </a:lnTo>
                  <a:lnTo>
                    <a:pt x="10" y="99"/>
                  </a:lnTo>
                  <a:lnTo>
                    <a:pt x="0" y="93"/>
                  </a:lnTo>
                  <a:lnTo>
                    <a:pt x="6" y="74"/>
                  </a:lnTo>
                  <a:lnTo>
                    <a:pt x="12" y="67"/>
                  </a:lnTo>
                  <a:lnTo>
                    <a:pt x="9" y="50"/>
                  </a:lnTo>
                  <a:lnTo>
                    <a:pt x="13" y="33"/>
                  </a:lnTo>
                  <a:lnTo>
                    <a:pt x="17" y="27"/>
                  </a:lnTo>
                  <a:lnTo>
                    <a:pt x="13" y="10"/>
                  </a:lnTo>
                  <a:lnTo>
                    <a:pt x="4" y="0"/>
                  </a:lnTo>
                  <a:lnTo>
                    <a:pt x="22" y="4"/>
                  </a:lnTo>
                  <a:lnTo>
                    <a:pt x="25" y="10"/>
                  </a:lnTo>
                  <a:lnTo>
                    <a:pt x="32" y="20"/>
                  </a:lnTo>
                  <a:lnTo>
                    <a:pt x="36" y="48"/>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128" name="Freeform 129">
              <a:extLst>
                <a:ext uri="{FF2B5EF4-FFF2-40B4-BE49-F238E27FC236}">
                  <a16:creationId xmlns:a16="http://schemas.microsoft.com/office/drawing/2014/main" id="{0F45FDEA-1705-496A-90BC-78D220297D73}"/>
                </a:ext>
              </a:extLst>
            </p:cNvPr>
            <p:cNvSpPr>
              <a:spLocks noEditPoints="1"/>
            </p:cNvSpPr>
            <p:nvPr/>
          </p:nvSpPr>
          <p:spPr bwMode="auto">
            <a:xfrm>
              <a:off x="6822622" y="3249417"/>
              <a:ext cx="416305" cy="154566"/>
            </a:xfrm>
            <a:custGeom>
              <a:avLst/>
              <a:gdLst>
                <a:gd name="T0" fmla="*/ 1401 w 1439"/>
                <a:gd name="T1" fmla="*/ 208 h 524"/>
                <a:gd name="T2" fmla="*/ 1346 w 1439"/>
                <a:gd name="T3" fmla="*/ 237 h 524"/>
                <a:gd name="T4" fmla="*/ 1281 w 1439"/>
                <a:gd name="T5" fmla="*/ 223 h 524"/>
                <a:gd name="T6" fmla="*/ 1194 w 1439"/>
                <a:gd name="T7" fmla="*/ 223 h 524"/>
                <a:gd name="T8" fmla="*/ 1171 w 1439"/>
                <a:gd name="T9" fmla="*/ 320 h 524"/>
                <a:gd name="T10" fmla="*/ 1143 w 1439"/>
                <a:gd name="T11" fmla="*/ 349 h 524"/>
                <a:gd name="T12" fmla="*/ 1107 w 1439"/>
                <a:gd name="T13" fmla="*/ 468 h 524"/>
                <a:gd name="T14" fmla="*/ 1045 w 1439"/>
                <a:gd name="T15" fmla="*/ 486 h 524"/>
                <a:gd name="T16" fmla="*/ 974 w 1439"/>
                <a:gd name="T17" fmla="*/ 462 h 524"/>
                <a:gd name="T18" fmla="*/ 938 w 1439"/>
                <a:gd name="T19" fmla="*/ 469 h 524"/>
                <a:gd name="T20" fmla="*/ 894 w 1439"/>
                <a:gd name="T21" fmla="*/ 512 h 524"/>
                <a:gd name="T22" fmla="*/ 846 w 1439"/>
                <a:gd name="T23" fmla="*/ 506 h 524"/>
                <a:gd name="T24" fmla="*/ 798 w 1439"/>
                <a:gd name="T25" fmla="*/ 524 h 524"/>
                <a:gd name="T26" fmla="*/ 746 w 1439"/>
                <a:gd name="T27" fmla="*/ 476 h 524"/>
                <a:gd name="T28" fmla="*/ 733 w 1439"/>
                <a:gd name="T29" fmla="*/ 419 h 524"/>
                <a:gd name="T30" fmla="*/ 788 w 1439"/>
                <a:gd name="T31" fmla="*/ 448 h 524"/>
                <a:gd name="T32" fmla="*/ 846 w 1439"/>
                <a:gd name="T33" fmla="*/ 432 h 524"/>
                <a:gd name="T34" fmla="*/ 860 w 1439"/>
                <a:gd name="T35" fmla="*/ 360 h 524"/>
                <a:gd name="T36" fmla="*/ 892 w 1439"/>
                <a:gd name="T37" fmla="*/ 344 h 524"/>
                <a:gd name="T38" fmla="*/ 981 w 1439"/>
                <a:gd name="T39" fmla="*/ 325 h 524"/>
                <a:gd name="T40" fmla="*/ 1033 w 1439"/>
                <a:gd name="T41" fmla="*/ 258 h 524"/>
                <a:gd name="T42" fmla="*/ 1068 w 1439"/>
                <a:gd name="T43" fmla="*/ 204 h 524"/>
                <a:gd name="T44" fmla="*/ 1104 w 1439"/>
                <a:gd name="T45" fmla="*/ 248 h 524"/>
                <a:gd name="T46" fmla="*/ 1119 w 1439"/>
                <a:gd name="T47" fmla="*/ 219 h 524"/>
                <a:gd name="T48" fmla="*/ 1155 w 1439"/>
                <a:gd name="T49" fmla="*/ 222 h 524"/>
                <a:gd name="T50" fmla="*/ 1157 w 1439"/>
                <a:gd name="T51" fmla="*/ 168 h 524"/>
                <a:gd name="T52" fmla="*/ 1159 w 1439"/>
                <a:gd name="T53" fmla="*/ 126 h 524"/>
                <a:gd name="T54" fmla="*/ 1214 w 1439"/>
                <a:gd name="T55" fmla="*/ 66 h 524"/>
                <a:gd name="T56" fmla="*/ 1248 w 1439"/>
                <a:gd name="T57" fmla="*/ 0 h 524"/>
                <a:gd name="T58" fmla="*/ 1278 w 1439"/>
                <a:gd name="T59" fmla="*/ 0 h 524"/>
                <a:gd name="T60" fmla="*/ 1319 w 1439"/>
                <a:gd name="T61" fmla="*/ 43 h 524"/>
                <a:gd name="T62" fmla="*/ 1325 w 1439"/>
                <a:gd name="T63" fmla="*/ 80 h 524"/>
                <a:gd name="T64" fmla="*/ 1375 w 1439"/>
                <a:gd name="T65" fmla="*/ 103 h 524"/>
                <a:gd name="T66" fmla="*/ 1439 w 1439"/>
                <a:gd name="T67" fmla="*/ 129 h 524"/>
                <a:gd name="T68" fmla="*/ 1436 w 1439"/>
                <a:gd name="T69" fmla="*/ 162 h 524"/>
                <a:gd name="T70" fmla="*/ 1385 w 1439"/>
                <a:gd name="T71" fmla="*/ 167 h 524"/>
                <a:gd name="T72" fmla="*/ 1401 w 1439"/>
                <a:gd name="T73" fmla="*/ 208 h 524"/>
                <a:gd name="T74" fmla="*/ 75 w 1439"/>
                <a:gd name="T75" fmla="*/ 61 h 524"/>
                <a:gd name="T76" fmla="*/ 83 w 1439"/>
                <a:gd name="T77" fmla="*/ 105 h 524"/>
                <a:gd name="T78" fmla="*/ 133 w 1439"/>
                <a:gd name="T79" fmla="*/ 95 h 524"/>
                <a:gd name="T80" fmla="*/ 155 w 1439"/>
                <a:gd name="T81" fmla="*/ 60 h 524"/>
                <a:gd name="T82" fmla="*/ 173 w 1439"/>
                <a:gd name="T83" fmla="*/ 68 h 524"/>
                <a:gd name="T84" fmla="*/ 220 w 1439"/>
                <a:gd name="T85" fmla="*/ 119 h 524"/>
                <a:gd name="T86" fmla="*/ 254 w 1439"/>
                <a:gd name="T87" fmla="*/ 176 h 524"/>
                <a:gd name="T88" fmla="*/ 260 w 1439"/>
                <a:gd name="T89" fmla="*/ 233 h 524"/>
                <a:gd name="T90" fmla="*/ 253 w 1439"/>
                <a:gd name="T91" fmla="*/ 272 h 524"/>
                <a:gd name="T92" fmla="*/ 261 w 1439"/>
                <a:gd name="T93" fmla="*/ 301 h 524"/>
                <a:gd name="T94" fmla="*/ 268 w 1439"/>
                <a:gd name="T95" fmla="*/ 352 h 524"/>
                <a:gd name="T96" fmla="*/ 295 w 1439"/>
                <a:gd name="T97" fmla="*/ 375 h 524"/>
                <a:gd name="T98" fmla="*/ 326 w 1439"/>
                <a:gd name="T99" fmla="*/ 451 h 524"/>
                <a:gd name="T100" fmla="*/ 325 w 1439"/>
                <a:gd name="T101" fmla="*/ 479 h 524"/>
                <a:gd name="T102" fmla="*/ 271 w 1439"/>
                <a:gd name="T103" fmla="*/ 485 h 524"/>
                <a:gd name="T104" fmla="*/ 199 w 1439"/>
                <a:gd name="T105" fmla="*/ 422 h 524"/>
                <a:gd name="T106" fmla="*/ 109 w 1439"/>
                <a:gd name="T107" fmla="*/ 354 h 524"/>
                <a:gd name="T108" fmla="*/ 99 w 1439"/>
                <a:gd name="T109" fmla="*/ 311 h 524"/>
                <a:gd name="T110" fmla="*/ 54 w 1439"/>
                <a:gd name="T111" fmla="*/ 254 h 524"/>
                <a:gd name="T112" fmla="*/ 42 w 1439"/>
                <a:gd name="T113" fmla="*/ 184 h 524"/>
                <a:gd name="T114" fmla="*/ 13 w 1439"/>
                <a:gd name="T115" fmla="*/ 137 h 524"/>
                <a:gd name="T116" fmla="*/ 18 w 1439"/>
                <a:gd name="T117" fmla="*/ 75 h 524"/>
                <a:gd name="T118" fmla="*/ 0 w 1439"/>
                <a:gd name="T119" fmla="*/ 39 h 524"/>
                <a:gd name="T120" fmla="*/ 12 w 1439"/>
                <a:gd name="T121" fmla="*/ 24 h 524"/>
                <a:gd name="T122" fmla="*/ 75 w 1439"/>
                <a:gd name="T123" fmla="*/ 61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9" h="524">
                  <a:moveTo>
                    <a:pt x="1401" y="208"/>
                  </a:moveTo>
                  <a:lnTo>
                    <a:pt x="1346" y="237"/>
                  </a:lnTo>
                  <a:lnTo>
                    <a:pt x="1281" y="223"/>
                  </a:lnTo>
                  <a:lnTo>
                    <a:pt x="1194" y="223"/>
                  </a:lnTo>
                  <a:lnTo>
                    <a:pt x="1171" y="320"/>
                  </a:lnTo>
                  <a:lnTo>
                    <a:pt x="1143" y="349"/>
                  </a:lnTo>
                  <a:lnTo>
                    <a:pt x="1107" y="468"/>
                  </a:lnTo>
                  <a:lnTo>
                    <a:pt x="1045" y="486"/>
                  </a:lnTo>
                  <a:lnTo>
                    <a:pt x="974" y="462"/>
                  </a:lnTo>
                  <a:lnTo>
                    <a:pt x="938" y="469"/>
                  </a:lnTo>
                  <a:lnTo>
                    <a:pt x="894" y="512"/>
                  </a:lnTo>
                  <a:lnTo>
                    <a:pt x="846" y="506"/>
                  </a:lnTo>
                  <a:lnTo>
                    <a:pt x="798" y="524"/>
                  </a:lnTo>
                  <a:lnTo>
                    <a:pt x="746" y="476"/>
                  </a:lnTo>
                  <a:lnTo>
                    <a:pt x="733" y="419"/>
                  </a:lnTo>
                  <a:lnTo>
                    <a:pt x="788" y="448"/>
                  </a:lnTo>
                  <a:lnTo>
                    <a:pt x="846" y="432"/>
                  </a:lnTo>
                  <a:lnTo>
                    <a:pt x="860" y="360"/>
                  </a:lnTo>
                  <a:lnTo>
                    <a:pt x="892" y="344"/>
                  </a:lnTo>
                  <a:lnTo>
                    <a:pt x="981" y="325"/>
                  </a:lnTo>
                  <a:lnTo>
                    <a:pt x="1033" y="258"/>
                  </a:lnTo>
                  <a:lnTo>
                    <a:pt x="1068" y="204"/>
                  </a:lnTo>
                  <a:lnTo>
                    <a:pt x="1104" y="248"/>
                  </a:lnTo>
                  <a:lnTo>
                    <a:pt x="1119" y="219"/>
                  </a:lnTo>
                  <a:lnTo>
                    <a:pt x="1155" y="222"/>
                  </a:lnTo>
                  <a:lnTo>
                    <a:pt x="1157" y="168"/>
                  </a:lnTo>
                  <a:lnTo>
                    <a:pt x="1159" y="126"/>
                  </a:lnTo>
                  <a:lnTo>
                    <a:pt x="1214" y="66"/>
                  </a:lnTo>
                  <a:lnTo>
                    <a:pt x="1248" y="0"/>
                  </a:lnTo>
                  <a:lnTo>
                    <a:pt x="1278" y="0"/>
                  </a:lnTo>
                  <a:lnTo>
                    <a:pt x="1319" y="43"/>
                  </a:lnTo>
                  <a:lnTo>
                    <a:pt x="1325" y="80"/>
                  </a:lnTo>
                  <a:lnTo>
                    <a:pt x="1375" y="103"/>
                  </a:lnTo>
                  <a:lnTo>
                    <a:pt x="1439" y="129"/>
                  </a:lnTo>
                  <a:lnTo>
                    <a:pt x="1436" y="162"/>
                  </a:lnTo>
                  <a:lnTo>
                    <a:pt x="1385" y="167"/>
                  </a:lnTo>
                  <a:lnTo>
                    <a:pt x="1401" y="208"/>
                  </a:lnTo>
                  <a:moveTo>
                    <a:pt x="75" y="61"/>
                  </a:moveTo>
                  <a:lnTo>
                    <a:pt x="83" y="105"/>
                  </a:lnTo>
                  <a:lnTo>
                    <a:pt x="133" y="95"/>
                  </a:lnTo>
                  <a:lnTo>
                    <a:pt x="155" y="60"/>
                  </a:lnTo>
                  <a:lnTo>
                    <a:pt x="173" y="68"/>
                  </a:lnTo>
                  <a:lnTo>
                    <a:pt x="220" y="119"/>
                  </a:lnTo>
                  <a:lnTo>
                    <a:pt x="254" y="176"/>
                  </a:lnTo>
                  <a:lnTo>
                    <a:pt x="260" y="233"/>
                  </a:lnTo>
                  <a:lnTo>
                    <a:pt x="253" y="272"/>
                  </a:lnTo>
                  <a:lnTo>
                    <a:pt x="261" y="301"/>
                  </a:lnTo>
                  <a:lnTo>
                    <a:pt x="268" y="352"/>
                  </a:lnTo>
                  <a:lnTo>
                    <a:pt x="295" y="375"/>
                  </a:lnTo>
                  <a:lnTo>
                    <a:pt x="326" y="451"/>
                  </a:lnTo>
                  <a:lnTo>
                    <a:pt x="325" y="479"/>
                  </a:lnTo>
                  <a:lnTo>
                    <a:pt x="271" y="485"/>
                  </a:lnTo>
                  <a:lnTo>
                    <a:pt x="199" y="422"/>
                  </a:lnTo>
                  <a:lnTo>
                    <a:pt x="109" y="354"/>
                  </a:lnTo>
                  <a:lnTo>
                    <a:pt x="99" y="311"/>
                  </a:lnTo>
                  <a:lnTo>
                    <a:pt x="54" y="254"/>
                  </a:lnTo>
                  <a:lnTo>
                    <a:pt x="42" y="184"/>
                  </a:lnTo>
                  <a:lnTo>
                    <a:pt x="13" y="137"/>
                  </a:lnTo>
                  <a:lnTo>
                    <a:pt x="18" y="75"/>
                  </a:lnTo>
                  <a:lnTo>
                    <a:pt x="0" y="39"/>
                  </a:lnTo>
                  <a:lnTo>
                    <a:pt x="12" y="24"/>
                  </a:lnTo>
                  <a:lnTo>
                    <a:pt x="75" y="61"/>
                  </a:lnTo>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29" name="Freeform 130">
              <a:extLst>
                <a:ext uri="{FF2B5EF4-FFF2-40B4-BE49-F238E27FC236}">
                  <a16:creationId xmlns:a16="http://schemas.microsoft.com/office/drawing/2014/main" id="{A31B1DAE-9FA7-493C-AD50-98AC7B902E2C}"/>
                </a:ext>
              </a:extLst>
            </p:cNvPr>
            <p:cNvSpPr>
              <a:spLocks/>
            </p:cNvSpPr>
            <p:nvPr/>
          </p:nvSpPr>
          <p:spPr bwMode="auto">
            <a:xfrm>
              <a:off x="4897655" y="3851856"/>
              <a:ext cx="287025" cy="306697"/>
            </a:xfrm>
            <a:custGeom>
              <a:avLst/>
              <a:gdLst>
                <a:gd name="T0" fmla="*/ 76 w 242"/>
                <a:gd name="T1" fmla="*/ 242 h 252"/>
                <a:gd name="T2" fmla="*/ 64 w 242"/>
                <a:gd name="T3" fmla="*/ 226 h 252"/>
                <a:gd name="T4" fmla="*/ 58 w 242"/>
                <a:gd name="T5" fmla="*/ 211 h 252"/>
                <a:gd name="T6" fmla="*/ 54 w 242"/>
                <a:gd name="T7" fmla="*/ 191 h 252"/>
                <a:gd name="T8" fmla="*/ 50 w 242"/>
                <a:gd name="T9" fmla="*/ 176 h 252"/>
                <a:gd name="T10" fmla="*/ 45 w 242"/>
                <a:gd name="T11" fmla="*/ 144 h 252"/>
                <a:gd name="T12" fmla="*/ 46 w 242"/>
                <a:gd name="T13" fmla="*/ 119 h 252"/>
                <a:gd name="T14" fmla="*/ 44 w 242"/>
                <a:gd name="T15" fmla="*/ 108 h 252"/>
                <a:gd name="T16" fmla="*/ 37 w 242"/>
                <a:gd name="T17" fmla="*/ 99 h 252"/>
                <a:gd name="T18" fmla="*/ 28 w 242"/>
                <a:gd name="T19" fmla="*/ 82 h 252"/>
                <a:gd name="T20" fmla="*/ 19 w 242"/>
                <a:gd name="T21" fmla="*/ 57 h 252"/>
                <a:gd name="T22" fmla="*/ 15 w 242"/>
                <a:gd name="T23" fmla="*/ 44 h 252"/>
                <a:gd name="T24" fmla="*/ 1 w 242"/>
                <a:gd name="T25" fmla="*/ 24 h 252"/>
                <a:gd name="T26" fmla="*/ 0 w 242"/>
                <a:gd name="T27" fmla="*/ 8 h 252"/>
                <a:gd name="T28" fmla="*/ 9 w 242"/>
                <a:gd name="T29" fmla="*/ 4 h 252"/>
                <a:gd name="T30" fmla="*/ 20 w 242"/>
                <a:gd name="T31" fmla="*/ 0 h 252"/>
                <a:gd name="T32" fmla="*/ 32 w 242"/>
                <a:gd name="T33" fmla="*/ 1 h 252"/>
                <a:gd name="T34" fmla="*/ 42 w 242"/>
                <a:gd name="T35" fmla="*/ 10 h 252"/>
                <a:gd name="T36" fmla="*/ 45 w 242"/>
                <a:gd name="T37" fmla="*/ 9 h 252"/>
                <a:gd name="T38" fmla="*/ 119 w 242"/>
                <a:gd name="T39" fmla="*/ 8 h 252"/>
                <a:gd name="T40" fmla="*/ 131 w 242"/>
                <a:gd name="T41" fmla="*/ 18 h 252"/>
                <a:gd name="T42" fmla="*/ 175 w 242"/>
                <a:gd name="T43" fmla="*/ 21 h 252"/>
                <a:gd name="T44" fmla="*/ 208 w 242"/>
                <a:gd name="T45" fmla="*/ 13 h 252"/>
                <a:gd name="T46" fmla="*/ 223 w 242"/>
                <a:gd name="T47" fmla="*/ 8 h 252"/>
                <a:gd name="T48" fmla="*/ 235 w 242"/>
                <a:gd name="T49" fmla="*/ 9 h 252"/>
                <a:gd name="T50" fmla="*/ 242 w 242"/>
                <a:gd name="T51" fmla="*/ 14 h 252"/>
                <a:gd name="T52" fmla="*/ 242 w 242"/>
                <a:gd name="T53" fmla="*/ 15 h 252"/>
                <a:gd name="T54" fmla="*/ 232 w 242"/>
                <a:gd name="T55" fmla="*/ 20 h 252"/>
                <a:gd name="T56" fmla="*/ 226 w 242"/>
                <a:gd name="T57" fmla="*/ 20 h 252"/>
                <a:gd name="T58" fmla="*/ 214 w 242"/>
                <a:gd name="T59" fmla="*/ 28 h 252"/>
                <a:gd name="T60" fmla="*/ 208 w 242"/>
                <a:gd name="T61" fmla="*/ 20 h 252"/>
                <a:gd name="T62" fmla="*/ 179 w 242"/>
                <a:gd name="T63" fmla="*/ 27 h 252"/>
                <a:gd name="T64" fmla="*/ 166 w 242"/>
                <a:gd name="T65" fmla="*/ 28 h 252"/>
                <a:gd name="T66" fmla="*/ 163 w 242"/>
                <a:gd name="T67" fmla="*/ 102 h 252"/>
                <a:gd name="T68" fmla="*/ 145 w 242"/>
                <a:gd name="T69" fmla="*/ 102 h 252"/>
                <a:gd name="T70" fmla="*/ 143 w 242"/>
                <a:gd name="T71" fmla="*/ 163 h 252"/>
                <a:gd name="T72" fmla="*/ 139 w 242"/>
                <a:gd name="T73" fmla="*/ 240 h 252"/>
                <a:gd name="T74" fmla="*/ 123 w 242"/>
                <a:gd name="T75" fmla="*/ 250 h 252"/>
                <a:gd name="T76" fmla="*/ 114 w 242"/>
                <a:gd name="T77" fmla="*/ 252 h 252"/>
                <a:gd name="T78" fmla="*/ 103 w 242"/>
                <a:gd name="T79" fmla="*/ 248 h 252"/>
                <a:gd name="T80" fmla="*/ 95 w 242"/>
                <a:gd name="T81" fmla="*/ 246 h 252"/>
                <a:gd name="T82" fmla="*/ 92 w 242"/>
                <a:gd name="T83" fmla="*/ 238 h 252"/>
                <a:gd name="T84" fmla="*/ 85 w 242"/>
                <a:gd name="T85" fmla="*/ 232 h 252"/>
                <a:gd name="T86" fmla="*/ 76 w 242"/>
                <a:gd name="T87" fmla="*/ 24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2" h="252">
                  <a:moveTo>
                    <a:pt x="76" y="242"/>
                  </a:moveTo>
                  <a:lnTo>
                    <a:pt x="64" y="226"/>
                  </a:lnTo>
                  <a:lnTo>
                    <a:pt x="58" y="211"/>
                  </a:lnTo>
                  <a:lnTo>
                    <a:pt x="54" y="191"/>
                  </a:lnTo>
                  <a:lnTo>
                    <a:pt x="50" y="176"/>
                  </a:lnTo>
                  <a:lnTo>
                    <a:pt x="45" y="144"/>
                  </a:lnTo>
                  <a:lnTo>
                    <a:pt x="46" y="119"/>
                  </a:lnTo>
                  <a:lnTo>
                    <a:pt x="44" y="108"/>
                  </a:lnTo>
                  <a:lnTo>
                    <a:pt x="37" y="99"/>
                  </a:lnTo>
                  <a:lnTo>
                    <a:pt x="28" y="82"/>
                  </a:lnTo>
                  <a:lnTo>
                    <a:pt x="19" y="57"/>
                  </a:lnTo>
                  <a:lnTo>
                    <a:pt x="15" y="44"/>
                  </a:lnTo>
                  <a:lnTo>
                    <a:pt x="1" y="24"/>
                  </a:lnTo>
                  <a:lnTo>
                    <a:pt x="0" y="8"/>
                  </a:lnTo>
                  <a:lnTo>
                    <a:pt x="9" y="4"/>
                  </a:lnTo>
                  <a:lnTo>
                    <a:pt x="20" y="0"/>
                  </a:lnTo>
                  <a:lnTo>
                    <a:pt x="32" y="1"/>
                  </a:lnTo>
                  <a:lnTo>
                    <a:pt x="42" y="10"/>
                  </a:lnTo>
                  <a:lnTo>
                    <a:pt x="45" y="9"/>
                  </a:lnTo>
                  <a:lnTo>
                    <a:pt x="119" y="8"/>
                  </a:lnTo>
                  <a:lnTo>
                    <a:pt x="131" y="18"/>
                  </a:lnTo>
                  <a:lnTo>
                    <a:pt x="175" y="21"/>
                  </a:lnTo>
                  <a:lnTo>
                    <a:pt x="208" y="13"/>
                  </a:lnTo>
                  <a:lnTo>
                    <a:pt x="223" y="8"/>
                  </a:lnTo>
                  <a:lnTo>
                    <a:pt x="235" y="9"/>
                  </a:lnTo>
                  <a:lnTo>
                    <a:pt x="242" y="14"/>
                  </a:lnTo>
                  <a:lnTo>
                    <a:pt x="242" y="15"/>
                  </a:lnTo>
                  <a:lnTo>
                    <a:pt x="232" y="20"/>
                  </a:lnTo>
                  <a:lnTo>
                    <a:pt x="226" y="20"/>
                  </a:lnTo>
                  <a:lnTo>
                    <a:pt x="214" y="28"/>
                  </a:lnTo>
                  <a:lnTo>
                    <a:pt x="208" y="20"/>
                  </a:lnTo>
                  <a:lnTo>
                    <a:pt x="179" y="27"/>
                  </a:lnTo>
                  <a:lnTo>
                    <a:pt x="166" y="28"/>
                  </a:lnTo>
                  <a:lnTo>
                    <a:pt x="163" y="102"/>
                  </a:lnTo>
                  <a:lnTo>
                    <a:pt x="145" y="102"/>
                  </a:lnTo>
                  <a:lnTo>
                    <a:pt x="143" y="163"/>
                  </a:lnTo>
                  <a:lnTo>
                    <a:pt x="139" y="240"/>
                  </a:lnTo>
                  <a:lnTo>
                    <a:pt x="123" y="250"/>
                  </a:lnTo>
                  <a:lnTo>
                    <a:pt x="114" y="252"/>
                  </a:lnTo>
                  <a:lnTo>
                    <a:pt x="103" y="248"/>
                  </a:lnTo>
                  <a:lnTo>
                    <a:pt x="95" y="246"/>
                  </a:lnTo>
                  <a:lnTo>
                    <a:pt x="92" y="238"/>
                  </a:lnTo>
                  <a:lnTo>
                    <a:pt x="85" y="232"/>
                  </a:lnTo>
                  <a:lnTo>
                    <a:pt x="76" y="242"/>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130" name="Freeform 132">
              <a:extLst>
                <a:ext uri="{FF2B5EF4-FFF2-40B4-BE49-F238E27FC236}">
                  <a16:creationId xmlns:a16="http://schemas.microsoft.com/office/drawing/2014/main" id="{C56CB213-D0C8-4856-910E-DDD8B155643E}"/>
                </a:ext>
              </a:extLst>
            </p:cNvPr>
            <p:cNvSpPr>
              <a:spLocks/>
            </p:cNvSpPr>
            <p:nvPr/>
          </p:nvSpPr>
          <p:spPr bwMode="auto">
            <a:xfrm>
              <a:off x="4652142" y="2830749"/>
              <a:ext cx="333281" cy="298178"/>
            </a:xfrm>
            <a:custGeom>
              <a:avLst/>
              <a:gdLst>
                <a:gd name="T0" fmla="*/ 34 w 281"/>
                <a:gd name="T1" fmla="*/ 239 h 245"/>
                <a:gd name="T2" fmla="*/ 34 w 281"/>
                <a:gd name="T3" fmla="*/ 225 h 245"/>
                <a:gd name="T4" fmla="*/ 13 w 281"/>
                <a:gd name="T5" fmla="*/ 220 h 245"/>
                <a:gd name="T6" fmla="*/ 12 w 281"/>
                <a:gd name="T7" fmla="*/ 210 h 245"/>
                <a:gd name="T8" fmla="*/ 2 w 281"/>
                <a:gd name="T9" fmla="*/ 197 h 245"/>
                <a:gd name="T10" fmla="*/ 0 w 281"/>
                <a:gd name="T11" fmla="*/ 187 h 245"/>
                <a:gd name="T12" fmla="*/ 1 w 281"/>
                <a:gd name="T13" fmla="*/ 177 h 245"/>
                <a:gd name="T14" fmla="*/ 13 w 281"/>
                <a:gd name="T15" fmla="*/ 176 h 245"/>
                <a:gd name="T16" fmla="*/ 19 w 281"/>
                <a:gd name="T17" fmla="*/ 169 h 245"/>
                <a:gd name="T18" fmla="*/ 44 w 281"/>
                <a:gd name="T19" fmla="*/ 167 h 245"/>
                <a:gd name="T20" fmla="*/ 60 w 281"/>
                <a:gd name="T21" fmla="*/ 164 h 245"/>
                <a:gd name="T22" fmla="*/ 62 w 281"/>
                <a:gd name="T23" fmla="*/ 151 h 245"/>
                <a:gd name="T24" fmla="*/ 72 w 281"/>
                <a:gd name="T25" fmla="*/ 137 h 245"/>
                <a:gd name="T26" fmla="*/ 71 w 281"/>
                <a:gd name="T27" fmla="*/ 89 h 245"/>
                <a:gd name="T28" fmla="*/ 97 w 281"/>
                <a:gd name="T29" fmla="*/ 80 h 245"/>
                <a:gd name="T30" fmla="*/ 149 w 281"/>
                <a:gd name="T31" fmla="*/ 39 h 245"/>
                <a:gd name="T32" fmla="*/ 209 w 281"/>
                <a:gd name="T33" fmla="*/ 0 h 245"/>
                <a:gd name="T34" fmla="*/ 238 w 281"/>
                <a:gd name="T35" fmla="*/ 9 h 245"/>
                <a:gd name="T36" fmla="*/ 248 w 281"/>
                <a:gd name="T37" fmla="*/ 20 h 245"/>
                <a:gd name="T38" fmla="*/ 261 w 281"/>
                <a:gd name="T39" fmla="*/ 12 h 245"/>
                <a:gd name="T40" fmla="*/ 266 w 281"/>
                <a:gd name="T41" fmla="*/ 45 h 245"/>
                <a:gd name="T42" fmla="*/ 273 w 281"/>
                <a:gd name="T43" fmla="*/ 50 h 245"/>
                <a:gd name="T44" fmla="*/ 274 w 281"/>
                <a:gd name="T45" fmla="*/ 57 h 245"/>
                <a:gd name="T46" fmla="*/ 281 w 281"/>
                <a:gd name="T47" fmla="*/ 64 h 245"/>
                <a:gd name="T48" fmla="*/ 278 w 281"/>
                <a:gd name="T49" fmla="*/ 73 h 245"/>
                <a:gd name="T50" fmla="*/ 271 w 281"/>
                <a:gd name="T51" fmla="*/ 115 h 245"/>
                <a:gd name="T52" fmla="*/ 271 w 281"/>
                <a:gd name="T53" fmla="*/ 142 h 245"/>
                <a:gd name="T54" fmla="*/ 248 w 281"/>
                <a:gd name="T55" fmla="*/ 162 h 245"/>
                <a:gd name="T56" fmla="*/ 241 w 281"/>
                <a:gd name="T57" fmla="*/ 189 h 245"/>
                <a:gd name="T58" fmla="*/ 249 w 281"/>
                <a:gd name="T59" fmla="*/ 197 h 245"/>
                <a:gd name="T60" fmla="*/ 249 w 281"/>
                <a:gd name="T61" fmla="*/ 210 h 245"/>
                <a:gd name="T62" fmla="*/ 260 w 281"/>
                <a:gd name="T63" fmla="*/ 210 h 245"/>
                <a:gd name="T64" fmla="*/ 259 w 281"/>
                <a:gd name="T65" fmla="*/ 220 h 245"/>
                <a:gd name="T66" fmla="*/ 254 w 281"/>
                <a:gd name="T67" fmla="*/ 221 h 245"/>
                <a:gd name="T68" fmla="*/ 253 w 281"/>
                <a:gd name="T69" fmla="*/ 228 h 245"/>
                <a:gd name="T70" fmla="*/ 250 w 281"/>
                <a:gd name="T71" fmla="*/ 228 h 245"/>
                <a:gd name="T72" fmla="*/ 237 w 281"/>
                <a:gd name="T73" fmla="*/ 206 h 245"/>
                <a:gd name="T74" fmla="*/ 233 w 281"/>
                <a:gd name="T75" fmla="*/ 205 h 245"/>
                <a:gd name="T76" fmla="*/ 219 w 281"/>
                <a:gd name="T77" fmla="*/ 216 h 245"/>
                <a:gd name="T78" fmla="*/ 205 w 281"/>
                <a:gd name="T79" fmla="*/ 210 h 245"/>
                <a:gd name="T80" fmla="*/ 195 w 281"/>
                <a:gd name="T81" fmla="*/ 209 h 245"/>
                <a:gd name="T82" fmla="*/ 189 w 281"/>
                <a:gd name="T83" fmla="*/ 212 h 245"/>
                <a:gd name="T84" fmla="*/ 179 w 281"/>
                <a:gd name="T85" fmla="*/ 212 h 245"/>
                <a:gd name="T86" fmla="*/ 168 w 281"/>
                <a:gd name="T87" fmla="*/ 220 h 245"/>
                <a:gd name="T88" fmla="*/ 159 w 281"/>
                <a:gd name="T89" fmla="*/ 221 h 245"/>
                <a:gd name="T90" fmla="*/ 137 w 281"/>
                <a:gd name="T91" fmla="*/ 210 h 245"/>
                <a:gd name="T92" fmla="*/ 128 w 281"/>
                <a:gd name="T93" fmla="*/ 215 h 245"/>
                <a:gd name="T94" fmla="*/ 119 w 281"/>
                <a:gd name="T95" fmla="*/ 215 h 245"/>
                <a:gd name="T96" fmla="*/ 112 w 281"/>
                <a:gd name="T97" fmla="*/ 207 h 245"/>
                <a:gd name="T98" fmla="*/ 93 w 281"/>
                <a:gd name="T99" fmla="*/ 199 h 245"/>
                <a:gd name="T100" fmla="*/ 74 w 281"/>
                <a:gd name="T101" fmla="*/ 202 h 245"/>
                <a:gd name="T102" fmla="*/ 69 w 281"/>
                <a:gd name="T103" fmla="*/ 206 h 245"/>
                <a:gd name="T104" fmla="*/ 67 w 281"/>
                <a:gd name="T105" fmla="*/ 218 h 245"/>
                <a:gd name="T106" fmla="*/ 61 w 281"/>
                <a:gd name="T107" fmla="*/ 227 h 245"/>
                <a:gd name="T108" fmla="*/ 60 w 281"/>
                <a:gd name="T109" fmla="*/ 245 h 245"/>
                <a:gd name="T110" fmla="*/ 46 w 281"/>
                <a:gd name="T111" fmla="*/ 233 h 245"/>
                <a:gd name="T112" fmla="*/ 40 w 281"/>
                <a:gd name="T113" fmla="*/ 233 h 245"/>
                <a:gd name="T114" fmla="*/ 34 w 281"/>
                <a:gd name="T115" fmla="*/ 23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 h="245">
                  <a:moveTo>
                    <a:pt x="34" y="239"/>
                  </a:moveTo>
                  <a:lnTo>
                    <a:pt x="34" y="225"/>
                  </a:lnTo>
                  <a:lnTo>
                    <a:pt x="13" y="220"/>
                  </a:lnTo>
                  <a:lnTo>
                    <a:pt x="12" y="210"/>
                  </a:lnTo>
                  <a:lnTo>
                    <a:pt x="2" y="197"/>
                  </a:lnTo>
                  <a:lnTo>
                    <a:pt x="0" y="187"/>
                  </a:lnTo>
                  <a:lnTo>
                    <a:pt x="1" y="177"/>
                  </a:lnTo>
                  <a:lnTo>
                    <a:pt x="13" y="176"/>
                  </a:lnTo>
                  <a:lnTo>
                    <a:pt x="19" y="169"/>
                  </a:lnTo>
                  <a:lnTo>
                    <a:pt x="44" y="167"/>
                  </a:lnTo>
                  <a:lnTo>
                    <a:pt x="60" y="164"/>
                  </a:lnTo>
                  <a:lnTo>
                    <a:pt x="62" y="151"/>
                  </a:lnTo>
                  <a:lnTo>
                    <a:pt x="72" y="137"/>
                  </a:lnTo>
                  <a:lnTo>
                    <a:pt x="71" y="89"/>
                  </a:lnTo>
                  <a:lnTo>
                    <a:pt x="97" y="80"/>
                  </a:lnTo>
                  <a:lnTo>
                    <a:pt x="149" y="39"/>
                  </a:lnTo>
                  <a:lnTo>
                    <a:pt x="209" y="0"/>
                  </a:lnTo>
                  <a:lnTo>
                    <a:pt x="238" y="9"/>
                  </a:lnTo>
                  <a:lnTo>
                    <a:pt x="248" y="20"/>
                  </a:lnTo>
                  <a:lnTo>
                    <a:pt x="261" y="12"/>
                  </a:lnTo>
                  <a:lnTo>
                    <a:pt x="266" y="45"/>
                  </a:lnTo>
                  <a:lnTo>
                    <a:pt x="273" y="50"/>
                  </a:lnTo>
                  <a:lnTo>
                    <a:pt x="274" y="57"/>
                  </a:lnTo>
                  <a:lnTo>
                    <a:pt x="281" y="64"/>
                  </a:lnTo>
                  <a:lnTo>
                    <a:pt x="278" y="73"/>
                  </a:lnTo>
                  <a:lnTo>
                    <a:pt x="271" y="115"/>
                  </a:lnTo>
                  <a:lnTo>
                    <a:pt x="271" y="142"/>
                  </a:lnTo>
                  <a:lnTo>
                    <a:pt x="248" y="162"/>
                  </a:lnTo>
                  <a:lnTo>
                    <a:pt x="241" y="189"/>
                  </a:lnTo>
                  <a:lnTo>
                    <a:pt x="249" y="197"/>
                  </a:lnTo>
                  <a:lnTo>
                    <a:pt x="249" y="210"/>
                  </a:lnTo>
                  <a:lnTo>
                    <a:pt x="260" y="210"/>
                  </a:lnTo>
                  <a:lnTo>
                    <a:pt x="259" y="220"/>
                  </a:lnTo>
                  <a:lnTo>
                    <a:pt x="254" y="221"/>
                  </a:lnTo>
                  <a:lnTo>
                    <a:pt x="253" y="228"/>
                  </a:lnTo>
                  <a:lnTo>
                    <a:pt x="250" y="228"/>
                  </a:lnTo>
                  <a:lnTo>
                    <a:pt x="237" y="206"/>
                  </a:lnTo>
                  <a:lnTo>
                    <a:pt x="233" y="205"/>
                  </a:lnTo>
                  <a:lnTo>
                    <a:pt x="219" y="216"/>
                  </a:lnTo>
                  <a:lnTo>
                    <a:pt x="205" y="210"/>
                  </a:lnTo>
                  <a:lnTo>
                    <a:pt x="195" y="209"/>
                  </a:lnTo>
                  <a:lnTo>
                    <a:pt x="189" y="212"/>
                  </a:lnTo>
                  <a:lnTo>
                    <a:pt x="179" y="212"/>
                  </a:lnTo>
                  <a:lnTo>
                    <a:pt x="168" y="220"/>
                  </a:lnTo>
                  <a:lnTo>
                    <a:pt x="159" y="221"/>
                  </a:lnTo>
                  <a:lnTo>
                    <a:pt x="137" y="210"/>
                  </a:lnTo>
                  <a:lnTo>
                    <a:pt x="128" y="215"/>
                  </a:lnTo>
                  <a:lnTo>
                    <a:pt x="119" y="215"/>
                  </a:lnTo>
                  <a:lnTo>
                    <a:pt x="112" y="207"/>
                  </a:lnTo>
                  <a:lnTo>
                    <a:pt x="93" y="199"/>
                  </a:lnTo>
                  <a:lnTo>
                    <a:pt x="74" y="202"/>
                  </a:lnTo>
                  <a:lnTo>
                    <a:pt x="69" y="206"/>
                  </a:lnTo>
                  <a:lnTo>
                    <a:pt x="67" y="218"/>
                  </a:lnTo>
                  <a:lnTo>
                    <a:pt x="61" y="227"/>
                  </a:lnTo>
                  <a:lnTo>
                    <a:pt x="60" y="245"/>
                  </a:lnTo>
                  <a:lnTo>
                    <a:pt x="46" y="233"/>
                  </a:lnTo>
                  <a:lnTo>
                    <a:pt x="40" y="233"/>
                  </a:lnTo>
                  <a:lnTo>
                    <a:pt x="34" y="239"/>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31" name="Freeform 133">
              <a:extLst>
                <a:ext uri="{FF2B5EF4-FFF2-40B4-BE49-F238E27FC236}">
                  <a16:creationId xmlns:a16="http://schemas.microsoft.com/office/drawing/2014/main" id="{5F0C454B-EDBD-473C-9D54-E21C4BF91F13}"/>
                </a:ext>
              </a:extLst>
            </p:cNvPr>
            <p:cNvSpPr>
              <a:spLocks/>
            </p:cNvSpPr>
            <p:nvPr/>
          </p:nvSpPr>
          <p:spPr bwMode="auto">
            <a:xfrm>
              <a:off x="4704329" y="3072944"/>
              <a:ext cx="256188" cy="243409"/>
            </a:xfrm>
            <a:custGeom>
              <a:avLst/>
              <a:gdLst>
                <a:gd name="T0" fmla="*/ 106 w 216"/>
                <a:gd name="T1" fmla="*/ 189 h 200"/>
                <a:gd name="T2" fmla="*/ 87 w 216"/>
                <a:gd name="T3" fmla="*/ 197 h 200"/>
                <a:gd name="T4" fmla="*/ 80 w 216"/>
                <a:gd name="T5" fmla="*/ 196 h 200"/>
                <a:gd name="T6" fmla="*/ 73 w 216"/>
                <a:gd name="T7" fmla="*/ 200 h 200"/>
                <a:gd name="T8" fmla="*/ 59 w 216"/>
                <a:gd name="T9" fmla="*/ 200 h 200"/>
                <a:gd name="T10" fmla="*/ 49 w 216"/>
                <a:gd name="T11" fmla="*/ 187 h 200"/>
                <a:gd name="T12" fmla="*/ 43 w 216"/>
                <a:gd name="T13" fmla="*/ 172 h 200"/>
                <a:gd name="T14" fmla="*/ 30 w 216"/>
                <a:gd name="T15" fmla="*/ 158 h 200"/>
                <a:gd name="T16" fmla="*/ 16 w 216"/>
                <a:gd name="T17" fmla="*/ 158 h 200"/>
                <a:gd name="T18" fmla="*/ 0 w 216"/>
                <a:gd name="T19" fmla="*/ 158 h 200"/>
                <a:gd name="T20" fmla="*/ 1 w 216"/>
                <a:gd name="T21" fmla="*/ 125 h 200"/>
                <a:gd name="T22" fmla="*/ 0 w 216"/>
                <a:gd name="T23" fmla="*/ 112 h 200"/>
                <a:gd name="T24" fmla="*/ 4 w 216"/>
                <a:gd name="T25" fmla="*/ 98 h 200"/>
                <a:gd name="T26" fmla="*/ 9 w 216"/>
                <a:gd name="T27" fmla="*/ 92 h 200"/>
                <a:gd name="T28" fmla="*/ 18 w 216"/>
                <a:gd name="T29" fmla="*/ 79 h 200"/>
                <a:gd name="T30" fmla="*/ 16 w 216"/>
                <a:gd name="T31" fmla="*/ 74 h 200"/>
                <a:gd name="T32" fmla="*/ 20 w 216"/>
                <a:gd name="T33" fmla="*/ 65 h 200"/>
                <a:gd name="T34" fmla="*/ 16 w 216"/>
                <a:gd name="T35" fmla="*/ 53 h 200"/>
                <a:gd name="T36" fmla="*/ 16 w 216"/>
                <a:gd name="T37" fmla="*/ 46 h 200"/>
                <a:gd name="T38" fmla="*/ 17 w 216"/>
                <a:gd name="T39" fmla="*/ 28 h 200"/>
                <a:gd name="T40" fmla="*/ 23 w 216"/>
                <a:gd name="T41" fmla="*/ 19 h 200"/>
                <a:gd name="T42" fmla="*/ 25 w 216"/>
                <a:gd name="T43" fmla="*/ 7 h 200"/>
                <a:gd name="T44" fmla="*/ 30 w 216"/>
                <a:gd name="T45" fmla="*/ 3 h 200"/>
                <a:gd name="T46" fmla="*/ 49 w 216"/>
                <a:gd name="T47" fmla="*/ 0 h 200"/>
                <a:gd name="T48" fmla="*/ 68 w 216"/>
                <a:gd name="T49" fmla="*/ 8 h 200"/>
                <a:gd name="T50" fmla="*/ 75 w 216"/>
                <a:gd name="T51" fmla="*/ 16 h 200"/>
                <a:gd name="T52" fmla="*/ 84 w 216"/>
                <a:gd name="T53" fmla="*/ 16 h 200"/>
                <a:gd name="T54" fmla="*/ 93 w 216"/>
                <a:gd name="T55" fmla="*/ 11 h 200"/>
                <a:gd name="T56" fmla="*/ 115 w 216"/>
                <a:gd name="T57" fmla="*/ 22 h 200"/>
                <a:gd name="T58" fmla="*/ 124 w 216"/>
                <a:gd name="T59" fmla="*/ 21 h 200"/>
                <a:gd name="T60" fmla="*/ 135 w 216"/>
                <a:gd name="T61" fmla="*/ 13 h 200"/>
                <a:gd name="T62" fmla="*/ 145 w 216"/>
                <a:gd name="T63" fmla="*/ 13 h 200"/>
                <a:gd name="T64" fmla="*/ 151 w 216"/>
                <a:gd name="T65" fmla="*/ 10 h 200"/>
                <a:gd name="T66" fmla="*/ 161 w 216"/>
                <a:gd name="T67" fmla="*/ 11 h 200"/>
                <a:gd name="T68" fmla="*/ 175 w 216"/>
                <a:gd name="T69" fmla="*/ 17 h 200"/>
                <a:gd name="T70" fmla="*/ 189 w 216"/>
                <a:gd name="T71" fmla="*/ 6 h 200"/>
                <a:gd name="T72" fmla="*/ 193 w 216"/>
                <a:gd name="T73" fmla="*/ 7 h 200"/>
                <a:gd name="T74" fmla="*/ 206 w 216"/>
                <a:gd name="T75" fmla="*/ 29 h 200"/>
                <a:gd name="T76" fmla="*/ 209 w 216"/>
                <a:gd name="T77" fmla="*/ 29 h 200"/>
                <a:gd name="T78" fmla="*/ 216 w 216"/>
                <a:gd name="T79" fmla="*/ 37 h 200"/>
                <a:gd name="T80" fmla="*/ 214 w 216"/>
                <a:gd name="T81" fmla="*/ 41 h 200"/>
                <a:gd name="T82" fmla="*/ 214 w 216"/>
                <a:gd name="T83" fmla="*/ 48 h 200"/>
                <a:gd name="T84" fmla="*/ 199 w 216"/>
                <a:gd name="T85" fmla="*/ 64 h 200"/>
                <a:gd name="T86" fmla="*/ 194 w 216"/>
                <a:gd name="T87" fmla="*/ 77 h 200"/>
                <a:gd name="T88" fmla="*/ 191 w 216"/>
                <a:gd name="T89" fmla="*/ 88 h 200"/>
                <a:gd name="T90" fmla="*/ 187 w 216"/>
                <a:gd name="T91" fmla="*/ 93 h 200"/>
                <a:gd name="T92" fmla="*/ 184 w 216"/>
                <a:gd name="T93" fmla="*/ 107 h 200"/>
                <a:gd name="T94" fmla="*/ 174 w 216"/>
                <a:gd name="T95" fmla="*/ 116 h 200"/>
                <a:gd name="T96" fmla="*/ 172 w 216"/>
                <a:gd name="T97" fmla="*/ 126 h 200"/>
                <a:gd name="T98" fmla="*/ 167 w 216"/>
                <a:gd name="T99" fmla="*/ 135 h 200"/>
                <a:gd name="T100" fmla="*/ 166 w 216"/>
                <a:gd name="T101" fmla="*/ 143 h 200"/>
                <a:gd name="T102" fmla="*/ 153 w 216"/>
                <a:gd name="T103" fmla="*/ 150 h 200"/>
                <a:gd name="T104" fmla="*/ 143 w 216"/>
                <a:gd name="T105" fmla="*/ 142 h 200"/>
                <a:gd name="T106" fmla="*/ 136 w 216"/>
                <a:gd name="T107" fmla="*/ 142 h 200"/>
                <a:gd name="T108" fmla="*/ 125 w 216"/>
                <a:gd name="T109" fmla="*/ 154 h 200"/>
                <a:gd name="T110" fmla="*/ 120 w 216"/>
                <a:gd name="T111" fmla="*/ 155 h 200"/>
                <a:gd name="T112" fmla="*/ 111 w 216"/>
                <a:gd name="T113" fmla="*/ 175 h 200"/>
                <a:gd name="T114" fmla="*/ 106 w 216"/>
                <a:gd name="T115" fmla="*/ 18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 h="200">
                  <a:moveTo>
                    <a:pt x="106" y="189"/>
                  </a:moveTo>
                  <a:lnTo>
                    <a:pt x="87" y="197"/>
                  </a:lnTo>
                  <a:lnTo>
                    <a:pt x="80" y="196"/>
                  </a:lnTo>
                  <a:lnTo>
                    <a:pt x="73" y="200"/>
                  </a:lnTo>
                  <a:lnTo>
                    <a:pt x="59" y="200"/>
                  </a:lnTo>
                  <a:lnTo>
                    <a:pt x="49" y="187"/>
                  </a:lnTo>
                  <a:lnTo>
                    <a:pt x="43" y="172"/>
                  </a:lnTo>
                  <a:lnTo>
                    <a:pt x="30" y="158"/>
                  </a:lnTo>
                  <a:lnTo>
                    <a:pt x="16" y="158"/>
                  </a:lnTo>
                  <a:lnTo>
                    <a:pt x="0" y="158"/>
                  </a:lnTo>
                  <a:lnTo>
                    <a:pt x="1" y="125"/>
                  </a:lnTo>
                  <a:lnTo>
                    <a:pt x="0" y="112"/>
                  </a:lnTo>
                  <a:lnTo>
                    <a:pt x="4" y="98"/>
                  </a:lnTo>
                  <a:lnTo>
                    <a:pt x="9" y="92"/>
                  </a:lnTo>
                  <a:lnTo>
                    <a:pt x="18" y="79"/>
                  </a:lnTo>
                  <a:lnTo>
                    <a:pt x="16" y="74"/>
                  </a:lnTo>
                  <a:lnTo>
                    <a:pt x="20" y="65"/>
                  </a:lnTo>
                  <a:lnTo>
                    <a:pt x="16" y="53"/>
                  </a:lnTo>
                  <a:lnTo>
                    <a:pt x="16" y="46"/>
                  </a:lnTo>
                  <a:lnTo>
                    <a:pt x="17" y="28"/>
                  </a:lnTo>
                  <a:lnTo>
                    <a:pt x="23" y="19"/>
                  </a:lnTo>
                  <a:lnTo>
                    <a:pt x="25" y="7"/>
                  </a:lnTo>
                  <a:lnTo>
                    <a:pt x="30" y="3"/>
                  </a:lnTo>
                  <a:lnTo>
                    <a:pt x="49" y="0"/>
                  </a:lnTo>
                  <a:lnTo>
                    <a:pt x="68" y="8"/>
                  </a:lnTo>
                  <a:lnTo>
                    <a:pt x="75" y="16"/>
                  </a:lnTo>
                  <a:lnTo>
                    <a:pt x="84" y="16"/>
                  </a:lnTo>
                  <a:lnTo>
                    <a:pt x="93" y="11"/>
                  </a:lnTo>
                  <a:lnTo>
                    <a:pt x="115" y="22"/>
                  </a:lnTo>
                  <a:lnTo>
                    <a:pt x="124" y="21"/>
                  </a:lnTo>
                  <a:lnTo>
                    <a:pt x="135" y="13"/>
                  </a:lnTo>
                  <a:lnTo>
                    <a:pt x="145" y="13"/>
                  </a:lnTo>
                  <a:lnTo>
                    <a:pt x="151" y="10"/>
                  </a:lnTo>
                  <a:lnTo>
                    <a:pt x="161" y="11"/>
                  </a:lnTo>
                  <a:lnTo>
                    <a:pt x="175" y="17"/>
                  </a:lnTo>
                  <a:lnTo>
                    <a:pt x="189" y="6"/>
                  </a:lnTo>
                  <a:lnTo>
                    <a:pt x="193" y="7"/>
                  </a:lnTo>
                  <a:lnTo>
                    <a:pt x="206" y="29"/>
                  </a:lnTo>
                  <a:lnTo>
                    <a:pt x="209" y="29"/>
                  </a:lnTo>
                  <a:lnTo>
                    <a:pt x="216" y="37"/>
                  </a:lnTo>
                  <a:lnTo>
                    <a:pt x="214" y="41"/>
                  </a:lnTo>
                  <a:lnTo>
                    <a:pt x="214" y="48"/>
                  </a:lnTo>
                  <a:lnTo>
                    <a:pt x="199" y="64"/>
                  </a:lnTo>
                  <a:lnTo>
                    <a:pt x="194" y="77"/>
                  </a:lnTo>
                  <a:lnTo>
                    <a:pt x="191" y="88"/>
                  </a:lnTo>
                  <a:lnTo>
                    <a:pt x="187" y="93"/>
                  </a:lnTo>
                  <a:lnTo>
                    <a:pt x="184" y="107"/>
                  </a:lnTo>
                  <a:lnTo>
                    <a:pt x="174" y="116"/>
                  </a:lnTo>
                  <a:lnTo>
                    <a:pt x="172" y="126"/>
                  </a:lnTo>
                  <a:lnTo>
                    <a:pt x="167" y="135"/>
                  </a:lnTo>
                  <a:lnTo>
                    <a:pt x="166" y="143"/>
                  </a:lnTo>
                  <a:lnTo>
                    <a:pt x="153" y="150"/>
                  </a:lnTo>
                  <a:lnTo>
                    <a:pt x="143" y="142"/>
                  </a:lnTo>
                  <a:lnTo>
                    <a:pt x="136" y="142"/>
                  </a:lnTo>
                  <a:lnTo>
                    <a:pt x="125" y="154"/>
                  </a:lnTo>
                  <a:lnTo>
                    <a:pt x="120" y="155"/>
                  </a:lnTo>
                  <a:lnTo>
                    <a:pt x="111" y="175"/>
                  </a:lnTo>
                  <a:lnTo>
                    <a:pt x="106" y="189"/>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32" name="Freeform 134">
              <a:extLst>
                <a:ext uri="{FF2B5EF4-FFF2-40B4-BE49-F238E27FC236}">
                  <a16:creationId xmlns:a16="http://schemas.microsoft.com/office/drawing/2014/main" id="{FDF7C0F2-7854-4761-B11C-5225422312D8}"/>
                </a:ext>
              </a:extLst>
            </p:cNvPr>
            <p:cNvSpPr>
              <a:spLocks/>
            </p:cNvSpPr>
            <p:nvPr/>
          </p:nvSpPr>
          <p:spPr bwMode="auto">
            <a:xfrm>
              <a:off x="2748524" y="3043735"/>
              <a:ext cx="102001" cy="109534"/>
            </a:xfrm>
            <a:custGeom>
              <a:avLst/>
              <a:gdLst>
                <a:gd name="T0" fmla="*/ 33 w 86"/>
                <a:gd name="T1" fmla="*/ 82 h 90"/>
                <a:gd name="T2" fmla="*/ 27 w 86"/>
                <a:gd name="T3" fmla="*/ 75 h 90"/>
                <a:gd name="T4" fmla="*/ 19 w 86"/>
                <a:gd name="T5" fmla="*/ 67 h 90"/>
                <a:gd name="T6" fmla="*/ 15 w 86"/>
                <a:gd name="T7" fmla="*/ 60 h 90"/>
                <a:gd name="T8" fmla="*/ 8 w 86"/>
                <a:gd name="T9" fmla="*/ 54 h 90"/>
                <a:gd name="T10" fmla="*/ 0 w 86"/>
                <a:gd name="T11" fmla="*/ 44 h 90"/>
                <a:gd name="T12" fmla="*/ 2 w 86"/>
                <a:gd name="T13" fmla="*/ 41 h 90"/>
                <a:gd name="T14" fmla="*/ 5 w 86"/>
                <a:gd name="T15" fmla="*/ 44 h 90"/>
                <a:gd name="T16" fmla="*/ 6 w 86"/>
                <a:gd name="T17" fmla="*/ 43 h 90"/>
                <a:gd name="T18" fmla="*/ 12 w 86"/>
                <a:gd name="T19" fmla="*/ 42 h 90"/>
                <a:gd name="T20" fmla="*/ 15 w 86"/>
                <a:gd name="T21" fmla="*/ 37 h 90"/>
                <a:gd name="T22" fmla="*/ 18 w 86"/>
                <a:gd name="T23" fmla="*/ 37 h 90"/>
                <a:gd name="T24" fmla="*/ 18 w 86"/>
                <a:gd name="T25" fmla="*/ 27 h 90"/>
                <a:gd name="T26" fmla="*/ 23 w 86"/>
                <a:gd name="T27" fmla="*/ 26 h 90"/>
                <a:gd name="T28" fmla="*/ 26 w 86"/>
                <a:gd name="T29" fmla="*/ 26 h 90"/>
                <a:gd name="T30" fmla="*/ 31 w 86"/>
                <a:gd name="T31" fmla="*/ 21 h 90"/>
                <a:gd name="T32" fmla="*/ 36 w 86"/>
                <a:gd name="T33" fmla="*/ 25 h 90"/>
                <a:gd name="T34" fmla="*/ 38 w 86"/>
                <a:gd name="T35" fmla="*/ 22 h 90"/>
                <a:gd name="T36" fmla="*/ 41 w 86"/>
                <a:gd name="T37" fmla="*/ 20 h 90"/>
                <a:gd name="T38" fmla="*/ 48 w 86"/>
                <a:gd name="T39" fmla="*/ 14 h 90"/>
                <a:gd name="T40" fmla="*/ 49 w 86"/>
                <a:gd name="T41" fmla="*/ 10 h 90"/>
                <a:gd name="T42" fmla="*/ 51 w 86"/>
                <a:gd name="T43" fmla="*/ 10 h 90"/>
                <a:gd name="T44" fmla="*/ 54 w 86"/>
                <a:gd name="T45" fmla="*/ 5 h 90"/>
                <a:gd name="T46" fmla="*/ 56 w 86"/>
                <a:gd name="T47" fmla="*/ 5 h 90"/>
                <a:gd name="T48" fmla="*/ 58 w 86"/>
                <a:gd name="T49" fmla="*/ 8 h 90"/>
                <a:gd name="T50" fmla="*/ 62 w 86"/>
                <a:gd name="T51" fmla="*/ 9 h 90"/>
                <a:gd name="T52" fmla="*/ 66 w 86"/>
                <a:gd name="T53" fmla="*/ 6 h 90"/>
                <a:gd name="T54" fmla="*/ 71 w 86"/>
                <a:gd name="T55" fmla="*/ 6 h 90"/>
                <a:gd name="T56" fmla="*/ 77 w 86"/>
                <a:gd name="T57" fmla="*/ 3 h 90"/>
                <a:gd name="T58" fmla="*/ 80 w 86"/>
                <a:gd name="T59" fmla="*/ 0 h 90"/>
                <a:gd name="T60" fmla="*/ 86 w 86"/>
                <a:gd name="T61" fmla="*/ 1 h 90"/>
                <a:gd name="T62" fmla="*/ 85 w 86"/>
                <a:gd name="T63" fmla="*/ 3 h 90"/>
                <a:gd name="T64" fmla="*/ 83 w 86"/>
                <a:gd name="T65" fmla="*/ 8 h 90"/>
                <a:gd name="T66" fmla="*/ 84 w 86"/>
                <a:gd name="T67" fmla="*/ 15 h 90"/>
                <a:gd name="T68" fmla="*/ 79 w 86"/>
                <a:gd name="T69" fmla="*/ 22 h 90"/>
                <a:gd name="T70" fmla="*/ 77 w 86"/>
                <a:gd name="T71" fmla="*/ 30 h 90"/>
                <a:gd name="T72" fmla="*/ 76 w 86"/>
                <a:gd name="T73" fmla="*/ 40 h 90"/>
                <a:gd name="T74" fmla="*/ 76 w 86"/>
                <a:gd name="T75" fmla="*/ 45 h 90"/>
                <a:gd name="T76" fmla="*/ 76 w 86"/>
                <a:gd name="T77" fmla="*/ 54 h 90"/>
                <a:gd name="T78" fmla="*/ 73 w 86"/>
                <a:gd name="T79" fmla="*/ 56 h 90"/>
                <a:gd name="T80" fmla="*/ 70 w 86"/>
                <a:gd name="T81" fmla="*/ 65 h 90"/>
                <a:gd name="T82" fmla="*/ 71 w 86"/>
                <a:gd name="T83" fmla="*/ 71 h 90"/>
                <a:gd name="T84" fmla="*/ 67 w 86"/>
                <a:gd name="T85" fmla="*/ 76 h 90"/>
                <a:gd name="T86" fmla="*/ 67 w 86"/>
                <a:gd name="T87" fmla="*/ 82 h 90"/>
                <a:gd name="T88" fmla="*/ 70 w 86"/>
                <a:gd name="T89" fmla="*/ 85 h 90"/>
                <a:gd name="T90" fmla="*/ 65 w 86"/>
                <a:gd name="T91" fmla="*/ 90 h 90"/>
                <a:gd name="T92" fmla="*/ 60 w 86"/>
                <a:gd name="T93" fmla="*/ 88 h 90"/>
                <a:gd name="T94" fmla="*/ 57 w 86"/>
                <a:gd name="T95" fmla="*/ 84 h 90"/>
                <a:gd name="T96" fmla="*/ 52 w 86"/>
                <a:gd name="T97" fmla="*/ 82 h 90"/>
                <a:gd name="T98" fmla="*/ 47 w 86"/>
                <a:gd name="T99" fmla="*/ 85 h 90"/>
                <a:gd name="T100" fmla="*/ 36 w 86"/>
                <a:gd name="T101" fmla="*/ 79 h 90"/>
                <a:gd name="T102" fmla="*/ 33 w 86"/>
                <a:gd name="T103" fmla="*/ 8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6" h="90">
                  <a:moveTo>
                    <a:pt x="33" y="82"/>
                  </a:moveTo>
                  <a:lnTo>
                    <a:pt x="27" y="75"/>
                  </a:lnTo>
                  <a:lnTo>
                    <a:pt x="19" y="67"/>
                  </a:lnTo>
                  <a:lnTo>
                    <a:pt x="15" y="60"/>
                  </a:lnTo>
                  <a:lnTo>
                    <a:pt x="8" y="54"/>
                  </a:lnTo>
                  <a:lnTo>
                    <a:pt x="0" y="44"/>
                  </a:lnTo>
                  <a:lnTo>
                    <a:pt x="2" y="41"/>
                  </a:lnTo>
                  <a:lnTo>
                    <a:pt x="5" y="44"/>
                  </a:lnTo>
                  <a:lnTo>
                    <a:pt x="6" y="43"/>
                  </a:lnTo>
                  <a:lnTo>
                    <a:pt x="12" y="42"/>
                  </a:lnTo>
                  <a:lnTo>
                    <a:pt x="15" y="37"/>
                  </a:lnTo>
                  <a:lnTo>
                    <a:pt x="18" y="37"/>
                  </a:lnTo>
                  <a:lnTo>
                    <a:pt x="18" y="27"/>
                  </a:lnTo>
                  <a:lnTo>
                    <a:pt x="23" y="26"/>
                  </a:lnTo>
                  <a:lnTo>
                    <a:pt x="26" y="26"/>
                  </a:lnTo>
                  <a:lnTo>
                    <a:pt x="31" y="21"/>
                  </a:lnTo>
                  <a:lnTo>
                    <a:pt x="36" y="25"/>
                  </a:lnTo>
                  <a:lnTo>
                    <a:pt x="38" y="22"/>
                  </a:lnTo>
                  <a:lnTo>
                    <a:pt x="41" y="20"/>
                  </a:lnTo>
                  <a:lnTo>
                    <a:pt x="48" y="14"/>
                  </a:lnTo>
                  <a:lnTo>
                    <a:pt x="49" y="10"/>
                  </a:lnTo>
                  <a:lnTo>
                    <a:pt x="51" y="10"/>
                  </a:lnTo>
                  <a:lnTo>
                    <a:pt x="54" y="5"/>
                  </a:lnTo>
                  <a:lnTo>
                    <a:pt x="56" y="5"/>
                  </a:lnTo>
                  <a:lnTo>
                    <a:pt x="58" y="8"/>
                  </a:lnTo>
                  <a:lnTo>
                    <a:pt x="62" y="9"/>
                  </a:lnTo>
                  <a:lnTo>
                    <a:pt x="66" y="6"/>
                  </a:lnTo>
                  <a:lnTo>
                    <a:pt x="71" y="6"/>
                  </a:lnTo>
                  <a:lnTo>
                    <a:pt x="77" y="3"/>
                  </a:lnTo>
                  <a:lnTo>
                    <a:pt x="80" y="0"/>
                  </a:lnTo>
                  <a:lnTo>
                    <a:pt x="86" y="1"/>
                  </a:lnTo>
                  <a:lnTo>
                    <a:pt x="85" y="3"/>
                  </a:lnTo>
                  <a:lnTo>
                    <a:pt x="83" y="8"/>
                  </a:lnTo>
                  <a:lnTo>
                    <a:pt x="84" y="15"/>
                  </a:lnTo>
                  <a:lnTo>
                    <a:pt x="79" y="22"/>
                  </a:lnTo>
                  <a:lnTo>
                    <a:pt x="77" y="30"/>
                  </a:lnTo>
                  <a:lnTo>
                    <a:pt x="76" y="40"/>
                  </a:lnTo>
                  <a:lnTo>
                    <a:pt x="76" y="45"/>
                  </a:lnTo>
                  <a:lnTo>
                    <a:pt x="76" y="54"/>
                  </a:lnTo>
                  <a:lnTo>
                    <a:pt x="73" y="56"/>
                  </a:lnTo>
                  <a:lnTo>
                    <a:pt x="70" y="65"/>
                  </a:lnTo>
                  <a:lnTo>
                    <a:pt x="71" y="71"/>
                  </a:lnTo>
                  <a:lnTo>
                    <a:pt x="67" y="76"/>
                  </a:lnTo>
                  <a:lnTo>
                    <a:pt x="67" y="82"/>
                  </a:lnTo>
                  <a:lnTo>
                    <a:pt x="70" y="85"/>
                  </a:lnTo>
                  <a:lnTo>
                    <a:pt x="65" y="90"/>
                  </a:lnTo>
                  <a:lnTo>
                    <a:pt x="60" y="88"/>
                  </a:lnTo>
                  <a:lnTo>
                    <a:pt x="57" y="84"/>
                  </a:lnTo>
                  <a:lnTo>
                    <a:pt x="52" y="82"/>
                  </a:lnTo>
                  <a:lnTo>
                    <a:pt x="47" y="85"/>
                  </a:lnTo>
                  <a:lnTo>
                    <a:pt x="36" y="79"/>
                  </a:lnTo>
                  <a:lnTo>
                    <a:pt x="33" y="82"/>
                  </a:lnTo>
                  <a:close/>
                </a:path>
              </a:pathLst>
            </a:custGeom>
            <a:solidFill>
              <a:srgbClr val="CA8D27"/>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33" name="Freeform 135">
              <a:extLst>
                <a:ext uri="{FF2B5EF4-FFF2-40B4-BE49-F238E27FC236}">
                  <a16:creationId xmlns:a16="http://schemas.microsoft.com/office/drawing/2014/main" id="{16EF972B-C410-439F-A25C-25862DB94752}"/>
                </a:ext>
              </a:extLst>
            </p:cNvPr>
            <p:cNvSpPr>
              <a:spLocks/>
            </p:cNvSpPr>
            <p:nvPr/>
          </p:nvSpPr>
          <p:spPr bwMode="auto">
            <a:xfrm>
              <a:off x="4707886" y="2079831"/>
              <a:ext cx="68791" cy="65721"/>
            </a:xfrm>
            <a:custGeom>
              <a:avLst/>
              <a:gdLst>
                <a:gd name="T0" fmla="*/ 42 w 58"/>
                <a:gd name="T1" fmla="*/ 0 h 54"/>
                <a:gd name="T2" fmla="*/ 55 w 58"/>
                <a:gd name="T3" fmla="*/ 0 h 54"/>
                <a:gd name="T4" fmla="*/ 58 w 58"/>
                <a:gd name="T5" fmla="*/ 7 h 54"/>
                <a:gd name="T6" fmla="*/ 55 w 58"/>
                <a:gd name="T7" fmla="*/ 25 h 54"/>
                <a:gd name="T8" fmla="*/ 51 w 58"/>
                <a:gd name="T9" fmla="*/ 33 h 54"/>
                <a:gd name="T10" fmla="*/ 42 w 58"/>
                <a:gd name="T11" fmla="*/ 33 h 54"/>
                <a:gd name="T12" fmla="*/ 45 w 58"/>
                <a:gd name="T13" fmla="*/ 54 h 54"/>
                <a:gd name="T14" fmla="*/ 36 w 58"/>
                <a:gd name="T15" fmla="*/ 49 h 54"/>
                <a:gd name="T16" fmla="*/ 26 w 58"/>
                <a:gd name="T17" fmla="*/ 40 h 54"/>
                <a:gd name="T18" fmla="*/ 11 w 58"/>
                <a:gd name="T19" fmla="*/ 44 h 54"/>
                <a:gd name="T20" fmla="*/ 0 w 58"/>
                <a:gd name="T21" fmla="*/ 43 h 54"/>
                <a:gd name="T22" fmla="*/ 8 w 58"/>
                <a:gd name="T23" fmla="*/ 37 h 54"/>
                <a:gd name="T24" fmla="*/ 21 w 58"/>
                <a:gd name="T25" fmla="*/ 8 h 54"/>
                <a:gd name="T26" fmla="*/ 42 w 58"/>
                <a:gd name="T2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4">
                  <a:moveTo>
                    <a:pt x="42" y="0"/>
                  </a:moveTo>
                  <a:lnTo>
                    <a:pt x="55" y="0"/>
                  </a:lnTo>
                  <a:lnTo>
                    <a:pt x="58" y="7"/>
                  </a:lnTo>
                  <a:lnTo>
                    <a:pt x="55" y="25"/>
                  </a:lnTo>
                  <a:lnTo>
                    <a:pt x="51" y="33"/>
                  </a:lnTo>
                  <a:lnTo>
                    <a:pt x="42" y="33"/>
                  </a:lnTo>
                  <a:lnTo>
                    <a:pt x="45" y="54"/>
                  </a:lnTo>
                  <a:lnTo>
                    <a:pt x="36" y="49"/>
                  </a:lnTo>
                  <a:lnTo>
                    <a:pt x="26" y="40"/>
                  </a:lnTo>
                  <a:lnTo>
                    <a:pt x="11" y="44"/>
                  </a:lnTo>
                  <a:lnTo>
                    <a:pt x="0" y="43"/>
                  </a:lnTo>
                  <a:lnTo>
                    <a:pt x="8" y="37"/>
                  </a:lnTo>
                  <a:lnTo>
                    <a:pt x="21" y="8"/>
                  </a:lnTo>
                  <a:lnTo>
                    <a:pt x="42" y="0"/>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34" name="Freeform 136">
              <a:extLst>
                <a:ext uri="{FF2B5EF4-FFF2-40B4-BE49-F238E27FC236}">
                  <a16:creationId xmlns:a16="http://schemas.microsoft.com/office/drawing/2014/main" id="{F37576E8-36FF-41A8-AA82-7AA2FCCB40AC}"/>
                </a:ext>
              </a:extLst>
            </p:cNvPr>
            <p:cNvSpPr>
              <a:spLocks/>
            </p:cNvSpPr>
            <p:nvPr/>
          </p:nvSpPr>
          <p:spPr bwMode="auto">
            <a:xfrm>
              <a:off x="4730422" y="1675769"/>
              <a:ext cx="403259" cy="293311"/>
            </a:xfrm>
            <a:custGeom>
              <a:avLst/>
              <a:gdLst>
                <a:gd name="T0" fmla="*/ 294 w 340"/>
                <a:gd name="T1" fmla="*/ 0 h 241"/>
                <a:gd name="T2" fmla="*/ 338 w 340"/>
                <a:gd name="T3" fmla="*/ 13 h 241"/>
                <a:gd name="T4" fmla="*/ 322 w 340"/>
                <a:gd name="T5" fmla="*/ 17 h 241"/>
                <a:gd name="T6" fmla="*/ 340 w 340"/>
                <a:gd name="T7" fmla="*/ 28 h 241"/>
                <a:gd name="T8" fmla="*/ 319 w 340"/>
                <a:gd name="T9" fmla="*/ 35 h 241"/>
                <a:gd name="T10" fmla="*/ 309 w 340"/>
                <a:gd name="T11" fmla="*/ 37 h 241"/>
                <a:gd name="T12" fmla="*/ 311 w 340"/>
                <a:gd name="T13" fmla="*/ 24 h 241"/>
                <a:gd name="T14" fmla="*/ 293 w 340"/>
                <a:gd name="T15" fmla="*/ 18 h 241"/>
                <a:gd name="T16" fmla="*/ 274 w 340"/>
                <a:gd name="T17" fmla="*/ 23 h 241"/>
                <a:gd name="T18" fmla="*/ 270 w 340"/>
                <a:gd name="T19" fmla="*/ 36 h 241"/>
                <a:gd name="T20" fmla="*/ 259 w 340"/>
                <a:gd name="T21" fmla="*/ 44 h 241"/>
                <a:gd name="T22" fmla="*/ 244 w 340"/>
                <a:gd name="T23" fmla="*/ 40 h 241"/>
                <a:gd name="T24" fmla="*/ 227 w 340"/>
                <a:gd name="T25" fmla="*/ 40 h 241"/>
                <a:gd name="T26" fmla="*/ 210 w 340"/>
                <a:gd name="T27" fmla="*/ 31 h 241"/>
                <a:gd name="T28" fmla="*/ 203 w 340"/>
                <a:gd name="T29" fmla="*/ 36 h 241"/>
                <a:gd name="T30" fmla="*/ 195 w 340"/>
                <a:gd name="T31" fmla="*/ 37 h 241"/>
                <a:gd name="T32" fmla="*/ 195 w 340"/>
                <a:gd name="T33" fmla="*/ 48 h 241"/>
                <a:gd name="T34" fmla="*/ 170 w 340"/>
                <a:gd name="T35" fmla="*/ 45 h 241"/>
                <a:gd name="T36" fmla="*/ 168 w 340"/>
                <a:gd name="T37" fmla="*/ 55 h 241"/>
                <a:gd name="T38" fmla="*/ 155 w 340"/>
                <a:gd name="T39" fmla="*/ 55 h 241"/>
                <a:gd name="T40" fmla="*/ 148 w 340"/>
                <a:gd name="T41" fmla="*/ 68 h 241"/>
                <a:gd name="T42" fmla="*/ 137 w 340"/>
                <a:gd name="T43" fmla="*/ 88 h 241"/>
                <a:gd name="T44" fmla="*/ 118 w 340"/>
                <a:gd name="T45" fmla="*/ 114 h 241"/>
                <a:gd name="T46" fmla="*/ 124 w 340"/>
                <a:gd name="T47" fmla="*/ 120 h 241"/>
                <a:gd name="T48" fmla="*/ 120 w 340"/>
                <a:gd name="T49" fmla="*/ 127 h 241"/>
                <a:gd name="T50" fmla="*/ 106 w 340"/>
                <a:gd name="T51" fmla="*/ 127 h 241"/>
                <a:gd name="T52" fmla="*/ 98 w 340"/>
                <a:gd name="T53" fmla="*/ 145 h 241"/>
                <a:gd name="T54" fmla="*/ 102 w 340"/>
                <a:gd name="T55" fmla="*/ 170 h 241"/>
                <a:gd name="T56" fmla="*/ 112 w 340"/>
                <a:gd name="T57" fmla="*/ 179 h 241"/>
                <a:gd name="T58" fmla="*/ 109 w 340"/>
                <a:gd name="T59" fmla="*/ 202 h 241"/>
                <a:gd name="T60" fmla="*/ 98 w 340"/>
                <a:gd name="T61" fmla="*/ 215 h 241"/>
                <a:gd name="T62" fmla="*/ 92 w 340"/>
                <a:gd name="T63" fmla="*/ 226 h 241"/>
                <a:gd name="T64" fmla="*/ 81 w 340"/>
                <a:gd name="T65" fmla="*/ 214 h 241"/>
                <a:gd name="T66" fmla="*/ 54 w 340"/>
                <a:gd name="T67" fmla="*/ 237 h 241"/>
                <a:gd name="T68" fmla="*/ 34 w 340"/>
                <a:gd name="T69" fmla="*/ 241 h 241"/>
                <a:gd name="T70" fmla="*/ 13 w 340"/>
                <a:gd name="T71" fmla="*/ 231 h 241"/>
                <a:gd name="T72" fmla="*/ 7 w 340"/>
                <a:gd name="T73" fmla="*/ 211 h 241"/>
                <a:gd name="T74" fmla="*/ 0 w 340"/>
                <a:gd name="T75" fmla="*/ 166 h 241"/>
                <a:gd name="T76" fmla="*/ 13 w 340"/>
                <a:gd name="T77" fmla="*/ 154 h 241"/>
                <a:gd name="T78" fmla="*/ 50 w 340"/>
                <a:gd name="T79" fmla="*/ 139 h 241"/>
                <a:gd name="T80" fmla="*/ 76 w 340"/>
                <a:gd name="T81" fmla="*/ 119 h 241"/>
                <a:gd name="T82" fmla="*/ 99 w 340"/>
                <a:gd name="T83" fmla="*/ 94 h 241"/>
                <a:gd name="T84" fmla="*/ 128 w 340"/>
                <a:gd name="T85" fmla="*/ 59 h 241"/>
                <a:gd name="T86" fmla="*/ 149 w 340"/>
                <a:gd name="T87" fmla="*/ 45 h 241"/>
                <a:gd name="T88" fmla="*/ 182 w 340"/>
                <a:gd name="T89" fmla="*/ 24 h 241"/>
                <a:gd name="T90" fmla="*/ 209 w 340"/>
                <a:gd name="T91" fmla="*/ 16 h 241"/>
                <a:gd name="T92" fmla="*/ 231 w 340"/>
                <a:gd name="T93" fmla="*/ 17 h 241"/>
                <a:gd name="T94" fmla="*/ 247 w 340"/>
                <a:gd name="T95" fmla="*/ 3 h 241"/>
                <a:gd name="T96" fmla="*/ 271 w 340"/>
                <a:gd name="T97" fmla="*/ 3 h 241"/>
                <a:gd name="T98" fmla="*/ 294 w 340"/>
                <a:gd name="T99"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0" h="241">
                  <a:moveTo>
                    <a:pt x="294" y="0"/>
                  </a:moveTo>
                  <a:lnTo>
                    <a:pt x="338" y="13"/>
                  </a:lnTo>
                  <a:lnTo>
                    <a:pt x="322" y="17"/>
                  </a:lnTo>
                  <a:lnTo>
                    <a:pt x="340" y="28"/>
                  </a:lnTo>
                  <a:lnTo>
                    <a:pt x="319" y="35"/>
                  </a:lnTo>
                  <a:lnTo>
                    <a:pt x="309" y="37"/>
                  </a:lnTo>
                  <a:lnTo>
                    <a:pt x="311" y="24"/>
                  </a:lnTo>
                  <a:lnTo>
                    <a:pt x="293" y="18"/>
                  </a:lnTo>
                  <a:lnTo>
                    <a:pt x="274" y="23"/>
                  </a:lnTo>
                  <a:lnTo>
                    <a:pt x="270" y="36"/>
                  </a:lnTo>
                  <a:lnTo>
                    <a:pt x="259" y="44"/>
                  </a:lnTo>
                  <a:lnTo>
                    <a:pt x="244" y="40"/>
                  </a:lnTo>
                  <a:lnTo>
                    <a:pt x="227" y="40"/>
                  </a:lnTo>
                  <a:lnTo>
                    <a:pt x="210" y="31"/>
                  </a:lnTo>
                  <a:lnTo>
                    <a:pt x="203" y="36"/>
                  </a:lnTo>
                  <a:lnTo>
                    <a:pt x="195" y="37"/>
                  </a:lnTo>
                  <a:lnTo>
                    <a:pt x="195" y="48"/>
                  </a:lnTo>
                  <a:lnTo>
                    <a:pt x="170" y="45"/>
                  </a:lnTo>
                  <a:lnTo>
                    <a:pt x="168" y="55"/>
                  </a:lnTo>
                  <a:lnTo>
                    <a:pt x="155" y="55"/>
                  </a:lnTo>
                  <a:lnTo>
                    <a:pt x="148" y="68"/>
                  </a:lnTo>
                  <a:lnTo>
                    <a:pt x="137" y="88"/>
                  </a:lnTo>
                  <a:lnTo>
                    <a:pt x="118" y="114"/>
                  </a:lnTo>
                  <a:lnTo>
                    <a:pt x="124" y="120"/>
                  </a:lnTo>
                  <a:lnTo>
                    <a:pt x="120" y="127"/>
                  </a:lnTo>
                  <a:lnTo>
                    <a:pt x="106" y="127"/>
                  </a:lnTo>
                  <a:lnTo>
                    <a:pt x="98" y="145"/>
                  </a:lnTo>
                  <a:lnTo>
                    <a:pt x="102" y="170"/>
                  </a:lnTo>
                  <a:lnTo>
                    <a:pt x="112" y="179"/>
                  </a:lnTo>
                  <a:lnTo>
                    <a:pt x="109" y="202"/>
                  </a:lnTo>
                  <a:lnTo>
                    <a:pt x="98" y="215"/>
                  </a:lnTo>
                  <a:lnTo>
                    <a:pt x="92" y="226"/>
                  </a:lnTo>
                  <a:lnTo>
                    <a:pt x="81" y="214"/>
                  </a:lnTo>
                  <a:lnTo>
                    <a:pt x="54" y="237"/>
                  </a:lnTo>
                  <a:lnTo>
                    <a:pt x="34" y="241"/>
                  </a:lnTo>
                  <a:lnTo>
                    <a:pt x="13" y="231"/>
                  </a:lnTo>
                  <a:lnTo>
                    <a:pt x="7" y="211"/>
                  </a:lnTo>
                  <a:lnTo>
                    <a:pt x="0" y="166"/>
                  </a:lnTo>
                  <a:lnTo>
                    <a:pt x="13" y="154"/>
                  </a:lnTo>
                  <a:lnTo>
                    <a:pt x="50" y="139"/>
                  </a:lnTo>
                  <a:lnTo>
                    <a:pt x="76" y="119"/>
                  </a:lnTo>
                  <a:lnTo>
                    <a:pt x="99" y="94"/>
                  </a:lnTo>
                  <a:lnTo>
                    <a:pt x="128" y="59"/>
                  </a:lnTo>
                  <a:lnTo>
                    <a:pt x="149" y="45"/>
                  </a:lnTo>
                  <a:lnTo>
                    <a:pt x="182" y="24"/>
                  </a:lnTo>
                  <a:lnTo>
                    <a:pt x="209" y="16"/>
                  </a:lnTo>
                  <a:lnTo>
                    <a:pt x="231" y="17"/>
                  </a:lnTo>
                  <a:lnTo>
                    <a:pt x="247" y="3"/>
                  </a:lnTo>
                  <a:lnTo>
                    <a:pt x="271" y="3"/>
                  </a:lnTo>
                  <a:lnTo>
                    <a:pt x="294" y="0"/>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35" name="Freeform 137">
              <a:extLst>
                <a:ext uri="{FF2B5EF4-FFF2-40B4-BE49-F238E27FC236}">
                  <a16:creationId xmlns:a16="http://schemas.microsoft.com/office/drawing/2014/main" id="{53E2E5AB-B7C5-42A9-AC07-EF769E35625C}"/>
                </a:ext>
              </a:extLst>
            </p:cNvPr>
            <p:cNvSpPr>
              <a:spLocks/>
            </p:cNvSpPr>
            <p:nvPr/>
          </p:nvSpPr>
          <p:spPr bwMode="auto">
            <a:xfrm>
              <a:off x="4935609" y="1537025"/>
              <a:ext cx="56930" cy="18257"/>
            </a:xfrm>
            <a:custGeom>
              <a:avLst/>
              <a:gdLst>
                <a:gd name="T0" fmla="*/ 48 w 48"/>
                <a:gd name="T1" fmla="*/ 9 h 15"/>
                <a:gd name="T2" fmla="*/ 23 w 48"/>
                <a:gd name="T3" fmla="*/ 15 h 15"/>
                <a:gd name="T4" fmla="*/ 1 w 48"/>
                <a:gd name="T5" fmla="*/ 11 h 15"/>
                <a:gd name="T6" fmla="*/ 8 w 48"/>
                <a:gd name="T7" fmla="*/ 8 h 15"/>
                <a:gd name="T8" fmla="*/ 0 w 48"/>
                <a:gd name="T9" fmla="*/ 3 h 15"/>
                <a:gd name="T10" fmla="*/ 24 w 48"/>
                <a:gd name="T11" fmla="*/ 0 h 15"/>
                <a:gd name="T12" fmla="*/ 30 w 48"/>
                <a:gd name="T13" fmla="*/ 5 h 15"/>
                <a:gd name="T14" fmla="*/ 48 w 48"/>
                <a:gd name="T15" fmla="*/ 9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15">
                  <a:moveTo>
                    <a:pt x="48" y="9"/>
                  </a:moveTo>
                  <a:lnTo>
                    <a:pt x="23" y="15"/>
                  </a:lnTo>
                  <a:lnTo>
                    <a:pt x="1" y="11"/>
                  </a:lnTo>
                  <a:lnTo>
                    <a:pt x="8" y="8"/>
                  </a:lnTo>
                  <a:lnTo>
                    <a:pt x="0" y="3"/>
                  </a:lnTo>
                  <a:lnTo>
                    <a:pt x="24" y="0"/>
                  </a:lnTo>
                  <a:lnTo>
                    <a:pt x="30" y="5"/>
                  </a:lnTo>
                  <a:lnTo>
                    <a:pt x="48" y="9"/>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36" name="Freeform 138">
              <a:extLst>
                <a:ext uri="{FF2B5EF4-FFF2-40B4-BE49-F238E27FC236}">
                  <a16:creationId xmlns:a16="http://schemas.microsoft.com/office/drawing/2014/main" id="{1852ABB9-DC29-4162-AB3D-BDAFB726CCAA}"/>
                </a:ext>
              </a:extLst>
            </p:cNvPr>
            <p:cNvSpPr>
              <a:spLocks/>
            </p:cNvSpPr>
            <p:nvPr/>
          </p:nvSpPr>
          <p:spPr bwMode="auto">
            <a:xfrm>
              <a:off x="4788538" y="1510251"/>
              <a:ext cx="154186" cy="57201"/>
            </a:xfrm>
            <a:custGeom>
              <a:avLst/>
              <a:gdLst>
                <a:gd name="T0" fmla="*/ 89 w 130"/>
                <a:gd name="T1" fmla="*/ 4 h 47"/>
                <a:gd name="T2" fmla="*/ 130 w 130"/>
                <a:gd name="T3" fmla="*/ 15 h 47"/>
                <a:gd name="T4" fmla="*/ 102 w 130"/>
                <a:gd name="T5" fmla="*/ 21 h 47"/>
                <a:gd name="T6" fmla="*/ 98 w 130"/>
                <a:gd name="T7" fmla="*/ 31 h 47"/>
                <a:gd name="T8" fmla="*/ 88 w 130"/>
                <a:gd name="T9" fmla="*/ 34 h 47"/>
                <a:gd name="T10" fmla="*/ 85 w 130"/>
                <a:gd name="T11" fmla="*/ 46 h 47"/>
                <a:gd name="T12" fmla="*/ 70 w 130"/>
                <a:gd name="T13" fmla="*/ 47 h 47"/>
                <a:gd name="T14" fmla="*/ 43 w 130"/>
                <a:gd name="T15" fmla="*/ 38 h 47"/>
                <a:gd name="T16" fmla="*/ 53 w 130"/>
                <a:gd name="T17" fmla="*/ 32 h 47"/>
                <a:gd name="T18" fmla="*/ 35 w 130"/>
                <a:gd name="T19" fmla="*/ 28 h 47"/>
                <a:gd name="T20" fmla="*/ 10 w 130"/>
                <a:gd name="T21" fmla="*/ 16 h 47"/>
                <a:gd name="T22" fmla="*/ 0 w 130"/>
                <a:gd name="T23" fmla="*/ 5 h 47"/>
                <a:gd name="T24" fmla="*/ 30 w 130"/>
                <a:gd name="T25" fmla="*/ 0 h 47"/>
                <a:gd name="T26" fmla="*/ 37 w 130"/>
                <a:gd name="T27" fmla="*/ 5 h 47"/>
                <a:gd name="T28" fmla="*/ 54 w 130"/>
                <a:gd name="T29" fmla="*/ 5 h 47"/>
                <a:gd name="T30" fmla="*/ 57 w 130"/>
                <a:gd name="T31" fmla="*/ 0 h 47"/>
                <a:gd name="T32" fmla="*/ 74 w 130"/>
                <a:gd name="T33" fmla="*/ 0 h 47"/>
                <a:gd name="T34" fmla="*/ 89 w 130"/>
                <a:gd name="T35"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47">
                  <a:moveTo>
                    <a:pt x="89" y="4"/>
                  </a:moveTo>
                  <a:lnTo>
                    <a:pt x="130" y="15"/>
                  </a:lnTo>
                  <a:lnTo>
                    <a:pt x="102" y="21"/>
                  </a:lnTo>
                  <a:lnTo>
                    <a:pt x="98" y="31"/>
                  </a:lnTo>
                  <a:lnTo>
                    <a:pt x="88" y="34"/>
                  </a:lnTo>
                  <a:lnTo>
                    <a:pt x="85" y="46"/>
                  </a:lnTo>
                  <a:lnTo>
                    <a:pt x="70" y="47"/>
                  </a:lnTo>
                  <a:lnTo>
                    <a:pt x="43" y="38"/>
                  </a:lnTo>
                  <a:lnTo>
                    <a:pt x="53" y="32"/>
                  </a:lnTo>
                  <a:lnTo>
                    <a:pt x="35" y="28"/>
                  </a:lnTo>
                  <a:lnTo>
                    <a:pt x="10" y="16"/>
                  </a:lnTo>
                  <a:lnTo>
                    <a:pt x="0" y="5"/>
                  </a:lnTo>
                  <a:lnTo>
                    <a:pt x="30" y="0"/>
                  </a:lnTo>
                  <a:lnTo>
                    <a:pt x="37" y="5"/>
                  </a:lnTo>
                  <a:lnTo>
                    <a:pt x="54" y="5"/>
                  </a:lnTo>
                  <a:lnTo>
                    <a:pt x="57" y="0"/>
                  </a:lnTo>
                  <a:lnTo>
                    <a:pt x="74" y="0"/>
                  </a:lnTo>
                  <a:lnTo>
                    <a:pt x="89" y="4"/>
                  </a:lnTo>
                  <a:close/>
                </a:path>
              </a:pathLst>
            </a:custGeom>
            <a:solidFill>
              <a:schemeClr val="accent1"/>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37" name="Freeform 139">
              <a:extLst>
                <a:ext uri="{FF2B5EF4-FFF2-40B4-BE49-F238E27FC236}">
                  <a16:creationId xmlns:a16="http://schemas.microsoft.com/office/drawing/2014/main" id="{F523D395-F3BF-444E-B6A7-8CB897460955}"/>
                </a:ext>
              </a:extLst>
            </p:cNvPr>
            <p:cNvSpPr>
              <a:spLocks/>
            </p:cNvSpPr>
            <p:nvPr/>
          </p:nvSpPr>
          <p:spPr bwMode="auto">
            <a:xfrm>
              <a:off x="4879866" y="1500515"/>
              <a:ext cx="137583" cy="20690"/>
            </a:xfrm>
            <a:custGeom>
              <a:avLst/>
              <a:gdLst>
                <a:gd name="T0" fmla="*/ 92 w 116"/>
                <a:gd name="T1" fmla="*/ 3 h 17"/>
                <a:gd name="T2" fmla="*/ 116 w 116"/>
                <a:gd name="T3" fmla="*/ 8 h 17"/>
                <a:gd name="T4" fmla="*/ 101 w 116"/>
                <a:gd name="T5" fmla="*/ 15 h 17"/>
                <a:gd name="T6" fmla="*/ 68 w 116"/>
                <a:gd name="T7" fmla="*/ 17 h 17"/>
                <a:gd name="T8" fmla="*/ 34 w 116"/>
                <a:gd name="T9" fmla="*/ 14 h 17"/>
                <a:gd name="T10" fmla="*/ 31 w 116"/>
                <a:gd name="T11" fmla="*/ 11 h 17"/>
                <a:gd name="T12" fmla="*/ 14 w 116"/>
                <a:gd name="T13" fmla="*/ 11 h 17"/>
                <a:gd name="T14" fmla="*/ 0 w 116"/>
                <a:gd name="T15" fmla="*/ 4 h 17"/>
                <a:gd name="T16" fmla="*/ 35 w 116"/>
                <a:gd name="T17" fmla="*/ 1 h 17"/>
                <a:gd name="T18" fmla="*/ 52 w 116"/>
                <a:gd name="T19" fmla="*/ 4 h 17"/>
                <a:gd name="T20" fmla="*/ 62 w 116"/>
                <a:gd name="T21" fmla="*/ 0 h 17"/>
                <a:gd name="T22" fmla="*/ 92 w 116"/>
                <a:gd name="T23"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7">
                  <a:moveTo>
                    <a:pt x="92" y="3"/>
                  </a:moveTo>
                  <a:lnTo>
                    <a:pt x="116" y="8"/>
                  </a:lnTo>
                  <a:lnTo>
                    <a:pt x="101" y="15"/>
                  </a:lnTo>
                  <a:lnTo>
                    <a:pt x="68" y="17"/>
                  </a:lnTo>
                  <a:lnTo>
                    <a:pt x="34" y="14"/>
                  </a:lnTo>
                  <a:lnTo>
                    <a:pt x="31" y="11"/>
                  </a:lnTo>
                  <a:lnTo>
                    <a:pt x="14" y="11"/>
                  </a:lnTo>
                  <a:lnTo>
                    <a:pt x="0" y="4"/>
                  </a:lnTo>
                  <a:lnTo>
                    <a:pt x="35" y="1"/>
                  </a:lnTo>
                  <a:lnTo>
                    <a:pt x="52" y="4"/>
                  </a:lnTo>
                  <a:lnTo>
                    <a:pt x="62" y="0"/>
                  </a:lnTo>
                  <a:lnTo>
                    <a:pt x="92" y="3"/>
                  </a:lnTo>
                  <a:close/>
                </a:path>
              </a:pathLst>
            </a:custGeom>
            <a:solidFill>
              <a:schemeClr val="accent1"/>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38" name="Freeform 140">
              <a:extLst>
                <a:ext uri="{FF2B5EF4-FFF2-40B4-BE49-F238E27FC236}">
                  <a16:creationId xmlns:a16="http://schemas.microsoft.com/office/drawing/2014/main" id="{C01CEE1E-6B62-4F94-AFF2-8EFDB6EEB973}"/>
                </a:ext>
              </a:extLst>
            </p:cNvPr>
            <p:cNvSpPr>
              <a:spLocks/>
            </p:cNvSpPr>
            <p:nvPr/>
          </p:nvSpPr>
          <p:spPr bwMode="auto">
            <a:xfrm>
              <a:off x="6324479" y="2655495"/>
              <a:ext cx="180281" cy="101017"/>
            </a:xfrm>
            <a:custGeom>
              <a:avLst/>
              <a:gdLst>
                <a:gd name="T0" fmla="*/ 146 w 152"/>
                <a:gd name="T1" fmla="*/ 52 h 83"/>
                <a:gd name="T2" fmla="*/ 146 w 152"/>
                <a:gd name="T3" fmla="*/ 61 h 83"/>
                <a:gd name="T4" fmla="*/ 152 w 152"/>
                <a:gd name="T5" fmla="*/ 75 h 83"/>
                <a:gd name="T6" fmla="*/ 151 w 152"/>
                <a:gd name="T7" fmla="*/ 83 h 83"/>
                <a:gd name="T8" fmla="*/ 136 w 152"/>
                <a:gd name="T9" fmla="*/ 83 h 83"/>
                <a:gd name="T10" fmla="*/ 114 w 152"/>
                <a:gd name="T11" fmla="*/ 78 h 83"/>
                <a:gd name="T12" fmla="*/ 100 w 152"/>
                <a:gd name="T13" fmla="*/ 76 h 83"/>
                <a:gd name="T14" fmla="*/ 88 w 152"/>
                <a:gd name="T15" fmla="*/ 66 h 83"/>
                <a:gd name="T16" fmla="*/ 63 w 152"/>
                <a:gd name="T17" fmla="*/ 63 h 83"/>
                <a:gd name="T18" fmla="*/ 37 w 152"/>
                <a:gd name="T19" fmla="*/ 51 h 83"/>
                <a:gd name="T20" fmla="*/ 18 w 152"/>
                <a:gd name="T21" fmla="*/ 41 h 83"/>
                <a:gd name="T22" fmla="*/ 0 w 152"/>
                <a:gd name="T23" fmla="*/ 33 h 83"/>
                <a:gd name="T24" fmla="*/ 3 w 152"/>
                <a:gd name="T25" fmla="*/ 14 h 83"/>
                <a:gd name="T26" fmla="*/ 12 w 152"/>
                <a:gd name="T27" fmla="*/ 4 h 83"/>
                <a:gd name="T28" fmla="*/ 18 w 152"/>
                <a:gd name="T29" fmla="*/ 0 h 83"/>
                <a:gd name="T30" fmla="*/ 34 w 152"/>
                <a:gd name="T31" fmla="*/ 6 h 83"/>
                <a:gd name="T32" fmla="*/ 54 w 152"/>
                <a:gd name="T33" fmla="*/ 19 h 83"/>
                <a:gd name="T34" fmla="*/ 65 w 152"/>
                <a:gd name="T35" fmla="*/ 22 h 83"/>
                <a:gd name="T36" fmla="*/ 73 w 152"/>
                <a:gd name="T37" fmla="*/ 32 h 83"/>
                <a:gd name="T38" fmla="*/ 88 w 152"/>
                <a:gd name="T39" fmla="*/ 36 h 83"/>
                <a:gd name="T40" fmla="*/ 104 w 152"/>
                <a:gd name="T41" fmla="*/ 45 h 83"/>
                <a:gd name="T42" fmla="*/ 125 w 152"/>
                <a:gd name="T43" fmla="*/ 50 h 83"/>
                <a:gd name="T44" fmla="*/ 146 w 152"/>
                <a:gd name="T45" fmla="*/ 5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83">
                  <a:moveTo>
                    <a:pt x="146" y="52"/>
                  </a:moveTo>
                  <a:lnTo>
                    <a:pt x="146" y="61"/>
                  </a:lnTo>
                  <a:lnTo>
                    <a:pt x="152" y="75"/>
                  </a:lnTo>
                  <a:lnTo>
                    <a:pt x="151" y="83"/>
                  </a:lnTo>
                  <a:lnTo>
                    <a:pt x="136" y="83"/>
                  </a:lnTo>
                  <a:lnTo>
                    <a:pt x="114" y="78"/>
                  </a:lnTo>
                  <a:lnTo>
                    <a:pt x="100" y="76"/>
                  </a:lnTo>
                  <a:lnTo>
                    <a:pt x="88" y="66"/>
                  </a:lnTo>
                  <a:lnTo>
                    <a:pt x="63" y="63"/>
                  </a:lnTo>
                  <a:lnTo>
                    <a:pt x="37" y="51"/>
                  </a:lnTo>
                  <a:lnTo>
                    <a:pt x="18" y="41"/>
                  </a:lnTo>
                  <a:lnTo>
                    <a:pt x="0" y="33"/>
                  </a:lnTo>
                  <a:lnTo>
                    <a:pt x="3" y="14"/>
                  </a:lnTo>
                  <a:lnTo>
                    <a:pt x="12" y="4"/>
                  </a:lnTo>
                  <a:lnTo>
                    <a:pt x="18" y="0"/>
                  </a:lnTo>
                  <a:lnTo>
                    <a:pt x="34" y="6"/>
                  </a:lnTo>
                  <a:lnTo>
                    <a:pt x="54" y="19"/>
                  </a:lnTo>
                  <a:lnTo>
                    <a:pt x="65" y="22"/>
                  </a:lnTo>
                  <a:lnTo>
                    <a:pt x="73" y="32"/>
                  </a:lnTo>
                  <a:lnTo>
                    <a:pt x="88" y="36"/>
                  </a:lnTo>
                  <a:lnTo>
                    <a:pt x="104" y="45"/>
                  </a:lnTo>
                  <a:lnTo>
                    <a:pt x="125" y="50"/>
                  </a:lnTo>
                  <a:lnTo>
                    <a:pt x="146" y="52"/>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39" name="Freeform 142">
              <a:extLst>
                <a:ext uri="{FF2B5EF4-FFF2-40B4-BE49-F238E27FC236}">
                  <a16:creationId xmlns:a16="http://schemas.microsoft.com/office/drawing/2014/main" id="{CACC4394-D1F0-478C-8E21-CEA21E00C1D8}"/>
                </a:ext>
              </a:extLst>
            </p:cNvPr>
            <p:cNvSpPr>
              <a:spLocks/>
            </p:cNvSpPr>
            <p:nvPr/>
          </p:nvSpPr>
          <p:spPr bwMode="auto">
            <a:xfrm>
              <a:off x="5761103" y="2794239"/>
              <a:ext cx="158932" cy="209332"/>
            </a:xfrm>
            <a:custGeom>
              <a:avLst/>
              <a:gdLst>
                <a:gd name="T0" fmla="*/ 120 w 134"/>
                <a:gd name="T1" fmla="*/ 79 h 172"/>
                <a:gd name="T2" fmla="*/ 114 w 134"/>
                <a:gd name="T3" fmla="*/ 93 h 172"/>
                <a:gd name="T4" fmla="*/ 106 w 134"/>
                <a:gd name="T5" fmla="*/ 92 h 172"/>
                <a:gd name="T6" fmla="*/ 103 w 134"/>
                <a:gd name="T7" fmla="*/ 97 h 172"/>
                <a:gd name="T8" fmla="*/ 101 w 134"/>
                <a:gd name="T9" fmla="*/ 107 h 172"/>
                <a:gd name="T10" fmla="*/ 104 w 134"/>
                <a:gd name="T11" fmla="*/ 121 h 172"/>
                <a:gd name="T12" fmla="*/ 103 w 134"/>
                <a:gd name="T13" fmla="*/ 124 h 172"/>
                <a:gd name="T14" fmla="*/ 95 w 134"/>
                <a:gd name="T15" fmla="*/ 124 h 172"/>
                <a:gd name="T16" fmla="*/ 84 w 134"/>
                <a:gd name="T17" fmla="*/ 132 h 172"/>
                <a:gd name="T18" fmla="*/ 83 w 134"/>
                <a:gd name="T19" fmla="*/ 142 h 172"/>
                <a:gd name="T20" fmla="*/ 79 w 134"/>
                <a:gd name="T21" fmla="*/ 146 h 172"/>
                <a:gd name="T22" fmla="*/ 68 w 134"/>
                <a:gd name="T23" fmla="*/ 146 h 172"/>
                <a:gd name="T24" fmla="*/ 61 w 134"/>
                <a:gd name="T25" fmla="*/ 151 h 172"/>
                <a:gd name="T26" fmla="*/ 62 w 134"/>
                <a:gd name="T27" fmla="*/ 159 h 172"/>
                <a:gd name="T28" fmla="*/ 54 w 134"/>
                <a:gd name="T29" fmla="*/ 165 h 172"/>
                <a:gd name="T30" fmla="*/ 43 w 134"/>
                <a:gd name="T31" fmla="*/ 163 h 172"/>
                <a:gd name="T32" fmla="*/ 32 w 134"/>
                <a:gd name="T33" fmla="*/ 170 h 172"/>
                <a:gd name="T34" fmla="*/ 23 w 134"/>
                <a:gd name="T35" fmla="*/ 172 h 172"/>
                <a:gd name="T36" fmla="*/ 16 w 134"/>
                <a:gd name="T37" fmla="*/ 157 h 172"/>
                <a:gd name="T38" fmla="*/ 0 w 134"/>
                <a:gd name="T39" fmla="*/ 123 h 172"/>
                <a:gd name="T40" fmla="*/ 52 w 134"/>
                <a:gd name="T41" fmla="*/ 102 h 172"/>
                <a:gd name="T42" fmla="*/ 60 w 134"/>
                <a:gd name="T43" fmla="*/ 60 h 172"/>
                <a:gd name="T44" fmla="*/ 51 w 134"/>
                <a:gd name="T45" fmla="*/ 46 h 172"/>
                <a:gd name="T46" fmla="*/ 50 w 134"/>
                <a:gd name="T47" fmla="*/ 37 h 172"/>
                <a:gd name="T48" fmla="*/ 54 w 134"/>
                <a:gd name="T49" fmla="*/ 29 h 172"/>
                <a:gd name="T50" fmla="*/ 54 w 134"/>
                <a:gd name="T51" fmla="*/ 20 h 172"/>
                <a:gd name="T52" fmla="*/ 61 w 134"/>
                <a:gd name="T53" fmla="*/ 16 h 172"/>
                <a:gd name="T54" fmla="*/ 58 w 134"/>
                <a:gd name="T55" fmla="*/ 13 h 172"/>
                <a:gd name="T56" fmla="*/ 57 w 134"/>
                <a:gd name="T57" fmla="*/ 0 h 172"/>
                <a:gd name="T58" fmla="*/ 67 w 134"/>
                <a:gd name="T59" fmla="*/ 0 h 172"/>
                <a:gd name="T60" fmla="*/ 76 w 134"/>
                <a:gd name="T61" fmla="*/ 14 h 172"/>
                <a:gd name="T62" fmla="*/ 87 w 134"/>
                <a:gd name="T63" fmla="*/ 21 h 172"/>
                <a:gd name="T64" fmla="*/ 101 w 134"/>
                <a:gd name="T65" fmla="*/ 24 h 172"/>
                <a:gd name="T66" fmla="*/ 112 w 134"/>
                <a:gd name="T67" fmla="*/ 28 h 172"/>
                <a:gd name="T68" fmla="*/ 121 w 134"/>
                <a:gd name="T69" fmla="*/ 40 h 172"/>
                <a:gd name="T70" fmla="*/ 127 w 134"/>
                <a:gd name="T71" fmla="*/ 47 h 172"/>
                <a:gd name="T72" fmla="*/ 134 w 134"/>
                <a:gd name="T73" fmla="*/ 49 h 172"/>
                <a:gd name="T74" fmla="*/ 134 w 134"/>
                <a:gd name="T75" fmla="*/ 54 h 172"/>
                <a:gd name="T76" fmla="*/ 129 w 134"/>
                <a:gd name="T77" fmla="*/ 66 h 172"/>
                <a:gd name="T78" fmla="*/ 127 w 134"/>
                <a:gd name="T79" fmla="*/ 72 h 172"/>
                <a:gd name="T80" fmla="*/ 120 w 134"/>
                <a:gd name="T81" fmla="*/ 7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172">
                  <a:moveTo>
                    <a:pt x="120" y="79"/>
                  </a:moveTo>
                  <a:lnTo>
                    <a:pt x="114" y="93"/>
                  </a:lnTo>
                  <a:lnTo>
                    <a:pt x="106" y="92"/>
                  </a:lnTo>
                  <a:lnTo>
                    <a:pt x="103" y="97"/>
                  </a:lnTo>
                  <a:lnTo>
                    <a:pt x="101" y="107"/>
                  </a:lnTo>
                  <a:lnTo>
                    <a:pt x="104" y="121"/>
                  </a:lnTo>
                  <a:lnTo>
                    <a:pt x="103" y="124"/>
                  </a:lnTo>
                  <a:lnTo>
                    <a:pt x="95" y="124"/>
                  </a:lnTo>
                  <a:lnTo>
                    <a:pt x="84" y="132"/>
                  </a:lnTo>
                  <a:lnTo>
                    <a:pt x="83" y="142"/>
                  </a:lnTo>
                  <a:lnTo>
                    <a:pt x="79" y="146"/>
                  </a:lnTo>
                  <a:lnTo>
                    <a:pt x="68" y="146"/>
                  </a:lnTo>
                  <a:lnTo>
                    <a:pt x="61" y="151"/>
                  </a:lnTo>
                  <a:lnTo>
                    <a:pt x="62" y="159"/>
                  </a:lnTo>
                  <a:lnTo>
                    <a:pt x="54" y="165"/>
                  </a:lnTo>
                  <a:lnTo>
                    <a:pt x="43" y="163"/>
                  </a:lnTo>
                  <a:lnTo>
                    <a:pt x="32" y="170"/>
                  </a:lnTo>
                  <a:lnTo>
                    <a:pt x="23" y="172"/>
                  </a:lnTo>
                  <a:lnTo>
                    <a:pt x="16" y="157"/>
                  </a:lnTo>
                  <a:lnTo>
                    <a:pt x="0" y="123"/>
                  </a:lnTo>
                  <a:lnTo>
                    <a:pt x="52" y="102"/>
                  </a:lnTo>
                  <a:lnTo>
                    <a:pt x="60" y="60"/>
                  </a:lnTo>
                  <a:lnTo>
                    <a:pt x="51" y="46"/>
                  </a:lnTo>
                  <a:lnTo>
                    <a:pt x="50" y="37"/>
                  </a:lnTo>
                  <a:lnTo>
                    <a:pt x="54" y="29"/>
                  </a:lnTo>
                  <a:lnTo>
                    <a:pt x="54" y="20"/>
                  </a:lnTo>
                  <a:lnTo>
                    <a:pt x="61" y="16"/>
                  </a:lnTo>
                  <a:lnTo>
                    <a:pt x="58" y="13"/>
                  </a:lnTo>
                  <a:lnTo>
                    <a:pt x="57" y="0"/>
                  </a:lnTo>
                  <a:lnTo>
                    <a:pt x="67" y="0"/>
                  </a:lnTo>
                  <a:lnTo>
                    <a:pt x="76" y="14"/>
                  </a:lnTo>
                  <a:lnTo>
                    <a:pt x="87" y="21"/>
                  </a:lnTo>
                  <a:lnTo>
                    <a:pt x="101" y="24"/>
                  </a:lnTo>
                  <a:lnTo>
                    <a:pt x="112" y="28"/>
                  </a:lnTo>
                  <a:lnTo>
                    <a:pt x="121" y="40"/>
                  </a:lnTo>
                  <a:lnTo>
                    <a:pt x="127" y="47"/>
                  </a:lnTo>
                  <a:lnTo>
                    <a:pt x="134" y="49"/>
                  </a:lnTo>
                  <a:lnTo>
                    <a:pt x="134" y="54"/>
                  </a:lnTo>
                  <a:lnTo>
                    <a:pt x="129" y="66"/>
                  </a:lnTo>
                  <a:lnTo>
                    <a:pt x="127" y="72"/>
                  </a:lnTo>
                  <a:lnTo>
                    <a:pt x="120" y="79"/>
                  </a:lnTo>
                  <a:close/>
                </a:path>
              </a:pathLst>
            </a:custGeom>
            <a:solidFill>
              <a:srgbClr val="E64A0E"/>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40" name="Freeform 143">
              <a:extLst>
                <a:ext uri="{FF2B5EF4-FFF2-40B4-BE49-F238E27FC236}">
                  <a16:creationId xmlns:a16="http://schemas.microsoft.com/office/drawing/2014/main" id="{10918AE9-7716-43F3-8D8B-B8F1859FEA45}"/>
                </a:ext>
              </a:extLst>
            </p:cNvPr>
            <p:cNvSpPr>
              <a:spLocks/>
            </p:cNvSpPr>
            <p:nvPr/>
          </p:nvSpPr>
          <p:spPr bwMode="auto">
            <a:xfrm>
              <a:off x="5917664" y="2486324"/>
              <a:ext cx="321422" cy="338341"/>
            </a:xfrm>
            <a:custGeom>
              <a:avLst/>
              <a:gdLst>
                <a:gd name="T0" fmla="*/ 232 w 271"/>
                <a:gd name="T1" fmla="*/ 9 h 278"/>
                <a:gd name="T2" fmla="*/ 271 w 271"/>
                <a:gd name="T3" fmla="*/ 33 h 278"/>
                <a:gd name="T4" fmla="*/ 241 w 271"/>
                <a:gd name="T5" fmla="*/ 54 h 278"/>
                <a:gd name="T6" fmla="*/ 207 w 271"/>
                <a:gd name="T7" fmla="*/ 58 h 278"/>
                <a:gd name="T8" fmla="*/ 226 w 271"/>
                <a:gd name="T9" fmla="*/ 90 h 278"/>
                <a:gd name="T10" fmla="*/ 230 w 271"/>
                <a:gd name="T11" fmla="*/ 112 h 278"/>
                <a:gd name="T12" fmla="*/ 221 w 271"/>
                <a:gd name="T13" fmla="*/ 148 h 278"/>
                <a:gd name="T14" fmla="*/ 199 w 271"/>
                <a:gd name="T15" fmla="*/ 191 h 278"/>
                <a:gd name="T16" fmla="*/ 162 w 271"/>
                <a:gd name="T17" fmla="*/ 211 h 278"/>
                <a:gd name="T18" fmla="*/ 180 w 271"/>
                <a:gd name="T19" fmla="*/ 236 h 278"/>
                <a:gd name="T20" fmla="*/ 198 w 271"/>
                <a:gd name="T21" fmla="*/ 265 h 278"/>
                <a:gd name="T22" fmla="*/ 149 w 271"/>
                <a:gd name="T23" fmla="*/ 278 h 278"/>
                <a:gd name="T24" fmla="*/ 127 w 271"/>
                <a:gd name="T25" fmla="*/ 258 h 278"/>
                <a:gd name="T26" fmla="*/ 79 w 271"/>
                <a:gd name="T27" fmla="*/ 246 h 278"/>
                <a:gd name="T28" fmla="*/ 25 w 271"/>
                <a:gd name="T29" fmla="*/ 249 h 278"/>
                <a:gd name="T30" fmla="*/ 53 w 271"/>
                <a:gd name="T31" fmla="*/ 214 h 278"/>
                <a:gd name="T32" fmla="*/ 41 w 271"/>
                <a:gd name="T33" fmla="*/ 202 h 278"/>
                <a:gd name="T34" fmla="*/ 19 w 271"/>
                <a:gd name="T35" fmla="*/ 174 h 278"/>
                <a:gd name="T36" fmla="*/ 0 w 271"/>
                <a:gd name="T37" fmla="*/ 151 h 278"/>
                <a:gd name="T38" fmla="*/ 48 w 271"/>
                <a:gd name="T39" fmla="*/ 158 h 278"/>
                <a:gd name="T40" fmla="*/ 62 w 271"/>
                <a:gd name="T41" fmla="*/ 156 h 278"/>
                <a:gd name="T42" fmla="*/ 96 w 271"/>
                <a:gd name="T43" fmla="*/ 150 h 278"/>
                <a:gd name="T44" fmla="*/ 101 w 271"/>
                <a:gd name="T45" fmla="*/ 120 h 278"/>
                <a:gd name="T46" fmla="*/ 115 w 271"/>
                <a:gd name="T47" fmla="*/ 114 h 278"/>
                <a:gd name="T48" fmla="*/ 135 w 271"/>
                <a:gd name="T49" fmla="*/ 114 h 278"/>
                <a:gd name="T50" fmla="*/ 137 w 271"/>
                <a:gd name="T51" fmla="*/ 95 h 278"/>
                <a:gd name="T52" fmla="*/ 152 w 271"/>
                <a:gd name="T53" fmla="*/ 78 h 278"/>
                <a:gd name="T54" fmla="*/ 158 w 271"/>
                <a:gd name="T55" fmla="*/ 65 h 278"/>
                <a:gd name="T56" fmla="*/ 159 w 271"/>
                <a:gd name="T57" fmla="*/ 49 h 278"/>
                <a:gd name="T58" fmla="*/ 161 w 271"/>
                <a:gd name="T59" fmla="*/ 30 h 278"/>
                <a:gd name="T60" fmla="*/ 163 w 271"/>
                <a:gd name="T61" fmla="*/ 12 h 278"/>
                <a:gd name="T62" fmla="*/ 199 w 271"/>
                <a:gd name="T63" fmla="*/ 6 h 278"/>
                <a:gd name="T64" fmla="*/ 216 w 271"/>
                <a:gd name="T65"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 h="278">
                  <a:moveTo>
                    <a:pt x="216" y="0"/>
                  </a:moveTo>
                  <a:lnTo>
                    <a:pt x="232" y="9"/>
                  </a:lnTo>
                  <a:lnTo>
                    <a:pt x="241" y="25"/>
                  </a:lnTo>
                  <a:lnTo>
                    <a:pt x="271" y="33"/>
                  </a:lnTo>
                  <a:lnTo>
                    <a:pt x="259" y="51"/>
                  </a:lnTo>
                  <a:lnTo>
                    <a:pt x="241" y="54"/>
                  </a:lnTo>
                  <a:lnTo>
                    <a:pt x="213" y="49"/>
                  </a:lnTo>
                  <a:lnTo>
                    <a:pt x="207" y="58"/>
                  </a:lnTo>
                  <a:lnTo>
                    <a:pt x="217" y="76"/>
                  </a:lnTo>
                  <a:lnTo>
                    <a:pt x="226" y="90"/>
                  </a:lnTo>
                  <a:lnTo>
                    <a:pt x="243" y="100"/>
                  </a:lnTo>
                  <a:lnTo>
                    <a:pt x="230" y="112"/>
                  </a:lnTo>
                  <a:lnTo>
                    <a:pt x="234" y="127"/>
                  </a:lnTo>
                  <a:lnTo>
                    <a:pt x="221" y="148"/>
                  </a:lnTo>
                  <a:lnTo>
                    <a:pt x="214" y="169"/>
                  </a:lnTo>
                  <a:lnTo>
                    <a:pt x="199" y="191"/>
                  </a:lnTo>
                  <a:lnTo>
                    <a:pt x="178" y="189"/>
                  </a:lnTo>
                  <a:lnTo>
                    <a:pt x="162" y="211"/>
                  </a:lnTo>
                  <a:lnTo>
                    <a:pt x="176" y="220"/>
                  </a:lnTo>
                  <a:lnTo>
                    <a:pt x="180" y="236"/>
                  </a:lnTo>
                  <a:lnTo>
                    <a:pt x="192" y="246"/>
                  </a:lnTo>
                  <a:lnTo>
                    <a:pt x="198" y="265"/>
                  </a:lnTo>
                  <a:lnTo>
                    <a:pt x="159" y="264"/>
                  </a:lnTo>
                  <a:lnTo>
                    <a:pt x="149" y="278"/>
                  </a:lnTo>
                  <a:lnTo>
                    <a:pt x="135" y="273"/>
                  </a:lnTo>
                  <a:lnTo>
                    <a:pt x="127" y="258"/>
                  </a:lnTo>
                  <a:lnTo>
                    <a:pt x="111" y="242"/>
                  </a:lnTo>
                  <a:lnTo>
                    <a:pt x="79" y="246"/>
                  </a:lnTo>
                  <a:lnTo>
                    <a:pt x="50" y="246"/>
                  </a:lnTo>
                  <a:lnTo>
                    <a:pt x="25" y="249"/>
                  </a:lnTo>
                  <a:lnTo>
                    <a:pt x="29" y="225"/>
                  </a:lnTo>
                  <a:lnTo>
                    <a:pt x="53" y="214"/>
                  </a:lnTo>
                  <a:lnTo>
                    <a:pt x="50" y="205"/>
                  </a:lnTo>
                  <a:lnTo>
                    <a:pt x="41" y="202"/>
                  </a:lnTo>
                  <a:lnTo>
                    <a:pt x="38" y="183"/>
                  </a:lnTo>
                  <a:lnTo>
                    <a:pt x="19" y="174"/>
                  </a:lnTo>
                  <a:lnTo>
                    <a:pt x="10" y="162"/>
                  </a:lnTo>
                  <a:lnTo>
                    <a:pt x="0" y="151"/>
                  </a:lnTo>
                  <a:lnTo>
                    <a:pt x="31" y="161"/>
                  </a:lnTo>
                  <a:lnTo>
                    <a:pt x="48" y="158"/>
                  </a:lnTo>
                  <a:lnTo>
                    <a:pt x="59" y="161"/>
                  </a:lnTo>
                  <a:lnTo>
                    <a:pt x="62" y="156"/>
                  </a:lnTo>
                  <a:lnTo>
                    <a:pt x="75" y="158"/>
                  </a:lnTo>
                  <a:lnTo>
                    <a:pt x="96" y="150"/>
                  </a:lnTo>
                  <a:lnTo>
                    <a:pt x="93" y="132"/>
                  </a:lnTo>
                  <a:lnTo>
                    <a:pt x="101" y="120"/>
                  </a:lnTo>
                  <a:lnTo>
                    <a:pt x="114" y="120"/>
                  </a:lnTo>
                  <a:lnTo>
                    <a:pt x="115" y="114"/>
                  </a:lnTo>
                  <a:lnTo>
                    <a:pt x="128" y="112"/>
                  </a:lnTo>
                  <a:lnTo>
                    <a:pt x="135" y="114"/>
                  </a:lnTo>
                  <a:lnTo>
                    <a:pt x="140" y="108"/>
                  </a:lnTo>
                  <a:lnTo>
                    <a:pt x="137" y="95"/>
                  </a:lnTo>
                  <a:lnTo>
                    <a:pt x="142" y="83"/>
                  </a:lnTo>
                  <a:lnTo>
                    <a:pt x="152" y="78"/>
                  </a:lnTo>
                  <a:lnTo>
                    <a:pt x="142" y="64"/>
                  </a:lnTo>
                  <a:lnTo>
                    <a:pt x="158" y="65"/>
                  </a:lnTo>
                  <a:lnTo>
                    <a:pt x="162" y="57"/>
                  </a:lnTo>
                  <a:lnTo>
                    <a:pt x="159" y="49"/>
                  </a:lnTo>
                  <a:lnTo>
                    <a:pt x="165" y="41"/>
                  </a:lnTo>
                  <a:lnTo>
                    <a:pt x="161" y="30"/>
                  </a:lnTo>
                  <a:lnTo>
                    <a:pt x="155" y="22"/>
                  </a:lnTo>
                  <a:lnTo>
                    <a:pt x="163" y="12"/>
                  </a:lnTo>
                  <a:lnTo>
                    <a:pt x="180" y="8"/>
                  </a:lnTo>
                  <a:lnTo>
                    <a:pt x="199" y="6"/>
                  </a:lnTo>
                  <a:lnTo>
                    <a:pt x="207" y="2"/>
                  </a:lnTo>
                  <a:lnTo>
                    <a:pt x="216" y="0"/>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41" name="Freeform 144">
              <a:extLst>
                <a:ext uri="{FF2B5EF4-FFF2-40B4-BE49-F238E27FC236}">
                  <a16:creationId xmlns:a16="http://schemas.microsoft.com/office/drawing/2014/main" id="{B7934272-C49B-4366-8753-166D8C6E99BD}"/>
                </a:ext>
              </a:extLst>
            </p:cNvPr>
            <p:cNvSpPr>
              <a:spLocks/>
            </p:cNvSpPr>
            <p:nvPr/>
          </p:nvSpPr>
          <p:spPr bwMode="auto">
            <a:xfrm>
              <a:off x="2842223" y="3181262"/>
              <a:ext cx="124536" cy="59636"/>
            </a:xfrm>
            <a:custGeom>
              <a:avLst/>
              <a:gdLst>
                <a:gd name="T0" fmla="*/ 92 w 105"/>
                <a:gd name="T1" fmla="*/ 49 h 49"/>
                <a:gd name="T2" fmla="*/ 87 w 105"/>
                <a:gd name="T3" fmla="*/ 43 h 49"/>
                <a:gd name="T4" fmla="*/ 83 w 105"/>
                <a:gd name="T5" fmla="*/ 32 h 49"/>
                <a:gd name="T6" fmla="*/ 88 w 105"/>
                <a:gd name="T7" fmla="*/ 27 h 49"/>
                <a:gd name="T8" fmla="*/ 83 w 105"/>
                <a:gd name="T9" fmla="*/ 25 h 49"/>
                <a:gd name="T10" fmla="*/ 80 w 105"/>
                <a:gd name="T11" fmla="*/ 18 h 49"/>
                <a:gd name="T12" fmla="*/ 72 w 105"/>
                <a:gd name="T13" fmla="*/ 12 h 49"/>
                <a:gd name="T14" fmla="*/ 63 w 105"/>
                <a:gd name="T15" fmla="*/ 14 h 49"/>
                <a:gd name="T16" fmla="*/ 59 w 105"/>
                <a:gd name="T17" fmla="*/ 21 h 49"/>
                <a:gd name="T18" fmla="*/ 52 w 105"/>
                <a:gd name="T19" fmla="*/ 26 h 49"/>
                <a:gd name="T20" fmla="*/ 48 w 105"/>
                <a:gd name="T21" fmla="*/ 27 h 49"/>
                <a:gd name="T22" fmla="*/ 46 w 105"/>
                <a:gd name="T23" fmla="*/ 31 h 49"/>
                <a:gd name="T24" fmla="*/ 54 w 105"/>
                <a:gd name="T25" fmla="*/ 43 h 49"/>
                <a:gd name="T26" fmla="*/ 49 w 105"/>
                <a:gd name="T27" fmla="*/ 45 h 49"/>
                <a:gd name="T28" fmla="*/ 46 w 105"/>
                <a:gd name="T29" fmla="*/ 48 h 49"/>
                <a:gd name="T30" fmla="*/ 37 w 105"/>
                <a:gd name="T31" fmla="*/ 49 h 49"/>
                <a:gd name="T32" fmla="*/ 35 w 105"/>
                <a:gd name="T33" fmla="*/ 37 h 49"/>
                <a:gd name="T34" fmla="*/ 32 w 105"/>
                <a:gd name="T35" fmla="*/ 40 h 49"/>
                <a:gd name="T36" fmla="*/ 26 w 105"/>
                <a:gd name="T37" fmla="*/ 39 h 49"/>
                <a:gd name="T38" fmla="*/ 23 w 105"/>
                <a:gd name="T39" fmla="*/ 31 h 49"/>
                <a:gd name="T40" fmla="*/ 16 w 105"/>
                <a:gd name="T41" fmla="*/ 29 h 49"/>
                <a:gd name="T42" fmla="*/ 11 w 105"/>
                <a:gd name="T43" fmla="*/ 27 h 49"/>
                <a:gd name="T44" fmla="*/ 3 w 105"/>
                <a:gd name="T45" fmla="*/ 27 h 49"/>
                <a:gd name="T46" fmla="*/ 2 w 105"/>
                <a:gd name="T47" fmla="*/ 32 h 49"/>
                <a:gd name="T48" fmla="*/ 0 w 105"/>
                <a:gd name="T49" fmla="*/ 29 h 49"/>
                <a:gd name="T50" fmla="*/ 1 w 105"/>
                <a:gd name="T51" fmla="*/ 24 h 49"/>
                <a:gd name="T52" fmla="*/ 3 w 105"/>
                <a:gd name="T53" fmla="*/ 20 h 49"/>
                <a:gd name="T54" fmla="*/ 3 w 105"/>
                <a:gd name="T55" fmla="*/ 16 h 49"/>
                <a:gd name="T56" fmla="*/ 6 w 105"/>
                <a:gd name="T57" fmla="*/ 14 h 49"/>
                <a:gd name="T58" fmla="*/ 2 w 105"/>
                <a:gd name="T59" fmla="*/ 11 h 49"/>
                <a:gd name="T60" fmla="*/ 2 w 105"/>
                <a:gd name="T61" fmla="*/ 2 h 49"/>
                <a:gd name="T62" fmla="*/ 9 w 105"/>
                <a:gd name="T63" fmla="*/ 1 h 49"/>
                <a:gd name="T64" fmla="*/ 16 w 105"/>
                <a:gd name="T65" fmla="*/ 8 h 49"/>
                <a:gd name="T66" fmla="*/ 15 w 105"/>
                <a:gd name="T67" fmla="*/ 12 h 49"/>
                <a:gd name="T68" fmla="*/ 22 w 105"/>
                <a:gd name="T69" fmla="*/ 13 h 49"/>
                <a:gd name="T70" fmla="*/ 24 w 105"/>
                <a:gd name="T71" fmla="*/ 12 h 49"/>
                <a:gd name="T72" fmla="*/ 29 w 105"/>
                <a:gd name="T73" fmla="*/ 17 h 49"/>
                <a:gd name="T74" fmla="*/ 38 w 105"/>
                <a:gd name="T75" fmla="*/ 15 h 49"/>
                <a:gd name="T76" fmla="*/ 46 w 105"/>
                <a:gd name="T77" fmla="*/ 10 h 49"/>
                <a:gd name="T78" fmla="*/ 57 w 105"/>
                <a:gd name="T79" fmla="*/ 6 h 49"/>
                <a:gd name="T80" fmla="*/ 64 w 105"/>
                <a:gd name="T81" fmla="*/ 0 h 49"/>
                <a:gd name="T82" fmla="*/ 74 w 105"/>
                <a:gd name="T83" fmla="*/ 1 h 49"/>
                <a:gd name="T84" fmla="*/ 73 w 105"/>
                <a:gd name="T85" fmla="*/ 3 h 49"/>
                <a:gd name="T86" fmla="*/ 83 w 105"/>
                <a:gd name="T87" fmla="*/ 4 h 49"/>
                <a:gd name="T88" fmla="*/ 91 w 105"/>
                <a:gd name="T89" fmla="*/ 7 h 49"/>
                <a:gd name="T90" fmla="*/ 97 w 105"/>
                <a:gd name="T91" fmla="*/ 14 h 49"/>
                <a:gd name="T92" fmla="*/ 103 w 105"/>
                <a:gd name="T93" fmla="*/ 19 h 49"/>
                <a:gd name="T94" fmla="*/ 101 w 105"/>
                <a:gd name="T95" fmla="*/ 22 h 49"/>
                <a:gd name="T96" fmla="*/ 105 w 105"/>
                <a:gd name="T97" fmla="*/ 35 h 49"/>
                <a:gd name="T98" fmla="*/ 101 w 105"/>
                <a:gd name="T99" fmla="*/ 41 h 49"/>
                <a:gd name="T100" fmla="*/ 95 w 105"/>
                <a:gd name="T101" fmla="*/ 39 h 49"/>
                <a:gd name="T102" fmla="*/ 92 w 105"/>
                <a:gd name="T10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5" h="49">
                  <a:moveTo>
                    <a:pt x="92" y="49"/>
                  </a:moveTo>
                  <a:lnTo>
                    <a:pt x="87" y="43"/>
                  </a:lnTo>
                  <a:lnTo>
                    <a:pt x="83" y="32"/>
                  </a:lnTo>
                  <a:lnTo>
                    <a:pt x="88" y="27"/>
                  </a:lnTo>
                  <a:lnTo>
                    <a:pt x="83" y="25"/>
                  </a:lnTo>
                  <a:lnTo>
                    <a:pt x="80" y="18"/>
                  </a:lnTo>
                  <a:lnTo>
                    <a:pt x="72" y="12"/>
                  </a:lnTo>
                  <a:lnTo>
                    <a:pt x="63" y="14"/>
                  </a:lnTo>
                  <a:lnTo>
                    <a:pt x="59" y="21"/>
                  </a:lnTo>
                  <a:lnTo>
                    <a:pt x="52" y="26"/>
                  </a:lnTo>
                  <a:lnTo>
                    <a:pt x="48" y="27"/>
                  </a:lnTo>
                  <a:lnTo>
                    <a:pt x="46" y="31"/>
                  </a:lnTo>
                  <a:lnTo>
                    <a:pt x="54" y="43"/>
                  </a:lnTo>
                  <a:lnTo>
                    <a:pt x="49" y="45"/>
                  </a:lnTo>
                  <a:lnTo>
                    <a:pt x="46" y="48"/>
                  </a:lnTo>
                  <a:lnTo>
                    <a:pt x="37" y="49"/>
                  </a:lnTo>
                  <a:lnTo>
                    <a:pt x="35" y="37"/>
                  </a:lnTo>
                  <a:lnTo>
                    <a:pt x="32" y="40"/>
                  </a:lnTo>
                  <a:lnTo>
                    <a:pt x="26" y="39"/>
                  </a:lnTo>
                  <a:lnTo>
                    <a:pt x="23" y="31"/>
                  </a:lnTo>
                  <a:lnTo>
                    <a:pt x="16" y="29"/>
                  </a:lnTo>
                  <a:lnTo>
                    <a:pt x="11" y="27"/>
                  </a:lnTo>
                  <a:lnTo>
                    <a:pt x="3" y="27"/>
                  </a:lnTo>
                  <a:lnTo>
                    <a:pt x="2" y="32"/>
                  </a:lnTo>
                  <a:lnTo>
                    <a:pt x="0" y="29"/>
                  </a:lnTo>
                  <a:lnTo>
                    <a:pt x="1" y="24"/>
                  </a:lnTo>
                  <a:lnTo>
                    <a:pt x="3" y="20"/>
                  </a:lnTo>
                  <a:lnTo>
                    <a:pt x="3" y="16"/>
                  </a:lnTo>
                  <a:lnTo>
                    <a:pt x="6" y="14"/>
                  </a:lnTo>
                  <a:lnTo>
                    <a:pt x="2" y="11"/>
                  </a:lnTo>
                  <a:lnTo>
                    <a:pt x="2" y="2"/>
                  </a:lnTo>
                  <a:lnTo>
                    <a:pt x="9" y="1"/>
                  </a:lnTo>
                  <a:lnTo>
                    <a:pt x="16" y="8"/>
                  </a:lnTo>
                  <a:lnTo>
                    <a:pt x="15" y="12"/>
                  </a:lnTo>
                  <a:lnTo>
                    <a:pt x="22" y="13"/>
                  </a:lnTo>
                  <a:lnTo>
                    <a:pt x="24" y="12"/>
                  </a:lnTo>
                  <a:lnTo>
                    <a:pt x="29" y="17"/>
                  </a:lnTo>
                  <a:lnTo>
                    <a:pt x="38" y="15"/>
                  </a:lnTo>
                  <a:lnTo>
                    <a:pt x="46" y="10"/>
                  </a:lnTo>
                  <a:lnTo>
                    <a:pt x="57" y="6"/>
                  </a:lnTo>
                  <a:lnTo>
                    <a:pt x="64" y="0"/>
                  </a:lnTo>
                  <a:lnTo>
                    <a:pt x="74" y="1"/>
                  </a:lnTo>
                  <a:lnTo>
                    <a:pt x="73" y="3"/>
                  </a:lnTo>
                  <a:lnTo>
                    <a:pt x="83" y="4"/>
                  </a:lnTo>
                  <a:lnTo>
                    <a:pt x="91" y="7"/>
                  </a:lnTo>
                  <a:lnTo>
                    <a:pt x="97" y="14"/>
                  </a:lnTo>
                  <a:lnTo>
                    <a:pt x="103" y="19"/>
                  </a:lnTo>
                  <a:lnTo>
                    <a:pt x="101" y="22"/>
                  </a:lnTo>
                  <a:lnTo>
                    <a:pt x="105" y="35"/>
                  </a:lnTo>
                  <a:lnTo>
                    <a:pt x="101" y="41"/>
                  </a:lnTo>
                  <a:lnTo>
                    <a:pt x="95" y="39"/>
                  </a:lnTo>
                  <a:lnTo>
                    <a:pt x="92" y="49"/>
                  </a:lnTo>
                  <a:close/>
                </a:path>
              </a:pathLst>
            </a:custGeom>
            <a:solidFill>
              <a:srgbClr val="083E7A"/>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42" name="Freeform 145">
              <a:extLst>
                <a:ext uri="{FF2B5EF4-FFF2-40B4-BE49-F238E27FC236}">
                  <a16:creationId xmlns:a16="http://schemas.microsoft.com/office/drawing/2014/main" id="{F369136B-F61D-4ADB-9E61-4517AB55F2B5}"/>
                </a:ext>
              </a:extLst>
            </p:cNvPr>
            <p:cNvSpPr>
              <a:spLocks/>
            </p:cNvSpPr>
            <p:nvPr/>
          </p:nvSpPr>
          <p:spPr bwMode="auto">
            <a:xfrm>
              <a:off x="2873061" y="3425889"/>
              <a:ext cx="287025" cy="462479"/>
            </a:xfrm>
            <a:custGeom>
              <a:avLst/>
              <a:gdLst>
                <a:gd name="T0" fmla="*/ 229 w 242"/>
                <a:gd name="T1" fmla="*/ 374 h 380"/>
                <a:gd name="T2" fmla="*/ 201 w 242"/>
                <a:gd name="T3" fmla="*/ 368 h 380"/>
                <a:gd name="T4" fmla="*/ 160 w 242"/>
                <a:gd name="T5" fmla="*/ 338 h 380"/>
                <a:gd name="T6" fmla="*/ 111 w 242"/>
                <a:gd name="T7" fmla="*/ 303 h 380"/>
                <a:gd name="T8" fmla="*/ 104 w 242"/>
                <a:gd name="T9" fmla="*/ 280 h 380"/>
                <a:gd name="T10" fmla="*/ 66 w 242"/>
                <a:gd name="T11" fmla="*/ 214 h 380"/>
                <a:gd name="T12" fmla="*/ 38 w 242"/>
                <a:gd name="T13" fmla="*/ 163 h 380"/>
                <a:gd name="T14" fmla="*/ 17 w 242"/>
                <a:gd name="T15" fmla="*/ 134 h 380"/>
                <a:gd name="T16" fmla="*/ 9 w 242"/>
                <a:gd name="T17" fmla="*/ 117 h 380"/>
                <a:gd name="T18" fmla="*/ 5 w 242"/>
                <a:gd name="T19" fmla="*/ 82 h 380"/>
                <a:gd name="T20" fmla="*/ 22 w 242"/>
                <a:gd name="T21" fmla="*/ 78 h 380"/>
                <a:gd name="T22" fmla="*/ 17 w 242"/>
                <a:gd name="T23" fmla="*/ 90 h 380"/>
                <a:gd name="T24" fmla="*/ 33 w 242"/>
                <a:gd name="T25" fmla="*/ 91 h 380"/>
                <a:gd name="T26" fmla="*/ 51 w 242"/>
                <a:gd name="T27" fmla="*/ 93 h 380"/>
                <a:gd name="T28" fmla="*/ 65 w 242"/>
                <a:gd name="T29" fmla="*/ 61 h 380"/>
                <a:gd name="T30" fmla="*/ 106 w 242"/>
                <a:gd name="T31" fmla="*/ 31 h 380"/>
                <a:gd name="T32" fmla="*/ 109 w 242"/>
                <a:gd name="T33" fmla="*/ 1 h 380"/>
                <a:gd name="T34" fmla="*/ 127 w 242"/>
                <a:gd name="T35" fmla="*/ 10 h 380"/>
                <a:gd name="T36" fmla="*/ 141 w 242"/>
                <a:gd name="T37" fmla="*/ 25 h 380"/>
                <a:gd name="T38" fmla="*/ 166 w 242"/>
                <a:gd name="T39" fmla="*/ 49 h 380"/>
                <a:gd name="T40" fmla="*/ 182 w 242"/>
                <a:gd name="T41" fmla="*/ 47 h 380"/>
                <a:gd name="T42" fmla="*/ 208 w 242"/>
                <a:gd name="T43" fmla="*/ 55 h 380"/>
                <a:gd name="T44" fmla="*/ 202 w 242"/>
                <a:gd name="T45" fmla="*/ 77 h 380"/>
                <a:gd name="T46" fmla="*/ 194 w 242"/>
                <a:gd name="T47" fmla="*/ 87 h 380"/>
                <a:gd name="T48" fmla="*/ 177 w 242"/>
                <a:gd name="T49" fmla="*/ 94 h 380"/>
                <a:gd name="T50" fmla="*/ 156 w 242"/>
                <a:gd name="T51" fmla="*/ 118 h 380"/>
                <a:gd name="T52" fmla="*/ 153 w 242"/>
                <a:gd name="T53" fmla="*/ 136 h 380"/>
                <a:gd name="T54" fmla="*/ 143 w 242"/>
                <a:gd name="T55" fmla="*/ 151 h 380"/>
                <a:gd name="T56" fmla="*/ 147 w 242"/>
                <a:gd name="T57" fmla="*/ 173 h 380"/>
                <a:gd name="T58" fmla="*/ 154 w 242"/>
                <a:gd name="T59" fmla="*/ 195 h 380"/>
                <a:gd name="T60" fmla="*/ 174 w 242"/>
                <a:gd name="T61" fmla="*/ 207 h 380"/>
                <a:gd name="T62" fmla="*/ 204 w 242"/>
                <a:gd name="T63" fmla="*/ 196 h 380"/>
                <a:gd name="T64" fmla="*/ 213 w 242"/>
                <a:gd name="T65" fmla="*/ 230 h 380"/>
                <a:gd name="T66" fmla="*/ 241 w 242"/>
                <a:gd name="T67" fmla="*/ 259 h 380"/>
                <a:gd name="T68" fmla="*/ 238 w 242"/>
                <a:gd name="T69" fmla="*/ 281 h 380"/>
                <a:gd name="T70" fmla="*/ 233 w 242"/>
                <a:gd name="T71" fmla="*/ 309 h 380"/>
                <a:gd name="T72" fmla="*/ 233 w 242"/>
                <a:gd name="T73" fmla="*/ 324 h 380"/>
                <a:gd name="T74" fmla="*/ 233 w 242"/>
                <a:gd name="T75" fmla="*/ 364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2" h="380">
                  <a:moveTo>
                    <a:pt x="233" y="364"/>
                  </a:moveTo>
                  <a:lnTo>
                    <a:pt x="229" y="374"/>
                  </a:lnTo>
                  <a:lnTo>
                    <a:pt x="220" y="380"/>
                  </a:lnTo>
                  <a:lnTo>
                    <a:pt x="201" y="368"/>
                  </a:lnTo>
                  <a:lnTo>
                    <a:pt x="199" y="359"/>
                  </a:lnTo>
                  <a:lnTo>
                    <a:pt x="160" y="338"/>
                  </a:lnTo>
                  <a:lnTo>
                    <a:pt x="126" y="315"/>
                  </a:lnTo>
                  <a:lnTo>
                    <a:pt x="111" y="303"/>
                  </a:lnTo>
                  <a:lnTo>
                    <a:pt x="102" y="286"/>
                  </a:lnTo>
                  <a:lnTo>
                    <a:pt x="104" y="280"/>
                  </a:lnTo>
                  <a:lnTo>
                    <a:pt x="87" y="252"/>
                  </a:lnTo>
                  <a:lnTo>
                    <a:pt x="66" y="214"/>
                  </a:lnTo>
                  <a:lnTo>
                    <a:pt x="46" y="173"/>
                  </a:lnTo>
                  <a:lnTo>
                    <a:pt x="38" y="163"/>
                  </a:lnTo>
                  <a:lnTo>
                    <a:pt x="32" y="148"/>
                  </a:lnTo>
                  <a:lnTo>
                    <a:pt x="17" y="134"/>
                  </a:lnTo>
                  <a:lnTo>
                    <a:pt x="4" y="126"/>
                  </a:lnTo>
                  <a:lnTo>
                    <a:pt x="9" y="117"/>
                  </a:lnTo>
                  <a:lnTo>
                    <a:pt x="0" y="97"/>
                  </a:lnTo>
                  <a:lnTo>
                    <a:pt x="5" y="82"/>
                  </a:lnTo>
                  <a:lnTo>
                    <a:pt x="20" y="69"/>
                  </a:lnTo>
                  <a:lnTo>
                    <a:pt x="22" y="78"/>
                  </a:lnTo>
                  <a:lnTo>
                    <a:pt x="17" y="83"/>
                  </a:lnTo>
                  <a:lnTo>
                    <a:pt x="17" y="90"/>
                  </a:lnTo>
                  <a:lnTo>
                    <a:pt x="25" y="89"/>
                  </a:lnTo>
                  <a:lnTo>
                    <a:pt x="33" y="91"/>
                  </a:lnTo>
                  <a:lnTo>
                    <a:pt x="41" y="101"/>
                  </a:lnTo>
                  <a:lnTo>
                    <a:pt x="51" y="93"/>
                  </a:lnTo>
                  <a:lnTo>
                    <a:pt x="54" y="79"/>
                  </a:lnTo>
                  <a:lnTo>
                    <a:pt x="65" y="61"/>
                  </a:lnTo>
                  <a:lnTo>
                    <a:pt x="87" y="53"/>
                  </a:lnTo>
                  <a:lnTo>
                    <a:pt x="106" y="31"/>
                  </a:lnTo>
                  <a:lnTo>
                    <a:pt x="112" y="17"/>
                  </a:lnTo>
                  <a:lnTo>
                    <a:pt x="109" y="1"/>
                  </a:lnTo>
                  <a:lnTo>
                    <a:pt x="114" y="0"/>
                  </a:lnTo>
                  <a:lnTo>
                    <a:pt x="127" y="10"/>
                  </a:lnTo>
                  <a:lnTo>
                    <a:pt x="132" y="19"/>
                  </a:lnTo>
                  <a:lnTo>
                    <a:pt x="141" y="25"/>
                  </a:lnTo>
                  <a:lnTo>
                    <a:pt x="152" y="46"/>
                  </a:lnTo>
                  <a:lnTo>
                    <a:pt x="166" y="49"/>
                  </a:lnTo>
                  <a:lnTo>
                    <a:pt x="176" y="43"/>
                  </a:lnTo>
                  <a:lnTo>
                    <a:pt x="182" y="47"/>
                  </a:lnTo>
                  <a:lnTo>
                    <a:pt x="193" y="45"/>
                  </a:lnTo>
                  <a:lnTo>
                    <a:pt x="208" y="55"/>
                  </a:lnTo>
                  <a:lnTo>
                    <a:pt x="196" y="76"/>
                  </a:lnTo>
                  <a:lnTo>
                    <a:pt x="202" y="77"/>
                  </a:lnTo>
                  <a:lnTo>
                    <a:pt x="211" y="88"/>
                  </a:lnTo>
                  <a:lnTo>
                    <a:pt x="194" y="87"/>
                  </a:lnTo>
                  <a:lnTo>
                    <a:pt x="192" y="90"/>
                  </a:lnTo>
                  <a:lnTo>
                    <a:pt x="177" y="94"/>
                  </a:lnTo>
                  <a:lnTo>
                    <a:pt x="157" y="108"/>
                  </a:lnTo>
                  <a:lnTo>
                    <a:pt x="156" y="118"/>
                  </a:lnTo>
                  <a:lnTo>
                    <a:pt x="151" y="125"/>
                  </a:lnTo>
                  <a:lnTo>
                    <a:pt x="153" y="136"/>
                  </a:lnTo>
                  <a:lnTo>
                    <a:pt x="142" y="142"/>
                  </a:lnTo>
                  <a:lnTo>
                    <a:pt x="143" y="151"/>
                  </a:lnTo>
                  <a:lnTo>
                    <a:pt x="138" y="155"/>
                  </a:lnTo>
                  <a:lnTo>
                    <a:pt x="147" y="173"/>
                  </a:lnTo>
                  <a:lnTo>
                    <a:pt x="157" y="186"/>
                  </a:lnTo>
                  <a:lnTo>
                    <a:pt x="154" y="195"/>
                  </a:lnTo>
                  <a:lnTo>
                    <a:pt x="166" y="196"/>
                  </a:lnTo>
                  <a:lnTo>
                    <a:pt x="174" y="207"/>
                  </a:lnTo>
                  <a:lnTo>
                    <a:pt x="190" y="208"/>
                  </a:lnTo>
                  <a:lnTo>
                    <a:pt x="204" y="196"/>
                  </a:lnTo>
                  <a:lnTo>
                    <a:pt x="205" y="227"/>
                  </a:lnTo>
                  <a:lnTo>
                    <a:pt x="213" y="230"/>
                  </a:lnTo>
                  <a:lnTo>
                    <a:pt x="223" y="226"/>
                  </a:lnTo>
                  <a:lnTo>
                    <a:pt x="241" y="259"/>
                  </a:lnTo>
                  <a:lnTo>
                    <a:pt x="238" y="266"/>
                  </a:lnTo>
                  <a:lnTo>
                    <a:pt x="238" y="281"/>
                  </a:lnTo>
                  <a:lnTo>
                    <a:pt x="239" y="299"/>
                  </a:lnTo>
                  <a:lnTo>
                    <a:pt x="233" y="309"/>
                  </a:lnTo>
                  <a:lnTo>
                    <a:pt x="236" y="317"/>
                  </a:lnTo>
                  <a:lnTo>
                    <a:pt x="233" y="324"/>
                  </a:lnTo>
                  <a:lnTo>
                    <a:pt x="242" y="341"/>
                  </a:lnTo>
                  <a:lnTo>
                    <a:pt x="233" y="364"/>
                  </a:lnTo>
                  <a:close/>
                </a:path>
              </a:pathLst>
            </a:custGeom>
            <a:solidFill>
              <a:srgbClr val="083E7A"/>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43" name="Freeform 146">
              <a:extLst>
                <a:ext uri="{FF2B5EF4-FFF2-40B4-BE49-F238E27FC236}">
                  <a16:creationId xmlns:a16="http://schemas.microsoft.com/office/drawing/2014/main" id="{451871DE-7D92-4B05-855B-F45C2F7E8A27}"/>
                </a:ext>
              </a:extLst>
            </p:cNvPr>
            <p:cNvSpPr>
              <a:spLocks noEditPoints="1"/>
            </p:cNvSpPr>
            <p:nvPr/>
          </p:nvSpPr>
          <p:spPr bwMode="auto">
            <a:xfrm>
              <a:off x="7191486" y="2956106"/>
              <a:ext cx="205188" cy="326170"/>
            </a:xfrm>
            <a:custGeom>
              <a:avLst/>
              <a:gdLst>
                <a:gd name="T0" fmla="*/ 252 w 710"/>
                <a:gd name="T1" fmla="*/ 24 h 1100"/>
                <a:gd name="T2" fmla="*/ 282 w 710"/>
                <a:gd name="T3" fmla="*/ 24 h 1100"/>
                <a:gd name="T4" fmla="*/ 311 w 710"/>
                <a:gd name="T5" fmla="*/ 120 h 1100"/>
                <a:gd name="T6" fmla="*/ 264 w 710"/>
                <a:gd name="T7" fmla="*/ 219 h 1100"/>
                <a:gd name="T8" fmla="*/ 288 w 710"/>
                <a:gd name="T9" fmla="*/ 355 h 1100"/>
                <a:gd name="T10" fmla="*/ 361 w 710"/>
                <a:gd name="T11" fmla="*/ 355 h 1100"/>
                <a:gd name="T12" fmla="*/ 459 w 710"/>
                <a:gd name="T13" fmla="*/ 448 h 1100"/>
                <a:gd name="T14" fmla="*/ 483 w 710"/>
                <a:gd name="T15" fmla="*/ 508 h 1100"/>
                <a:gd name="T16" fmla="*/ 387 w 710"/>
                <a:gd name="T17" fmla="*/ 421 h 1100"/>
                <a:gd name="T18" fmla="*/ 317 w 710"/>
                <a:gd name="T19" fmla="*/ 402 h 1100"/>
                <a:gd name="T20" fmla="*/ 212 w 710"/>
                <a:gd name="T21" fmla="*/ 395 h 1100"/>
                <a:gd name="T22" fmla="*/ 231 w 710"/>
                <a:gd name="T23" fmla="*/ 339 h 1100"/>
                <a:gd name="T24" fmla="*/ 201 w 710"/>
                <a:gd name="T25" fmla="*/ 350 h 1100"/>
                <a:gd name="T26" fmla="*/ 141 w 710"/>
                <a:gd name="T27" fmla="*/ 264 h 1100"/>
                <a:gd name="T28" fmla="*/ 160 w 710"/>
                <a:gd name="T29" fmla="*/ 210 h 1100"/>
                <a:gd name="T30" fmla="*/ 157 w 710"/>
                <a:gd name="T31" fmla="*/ 0 h 1100"/>
                <a:gd name="T32" fmla="*/ 287 w 710"/>
                <a:gd name="T33" fmla="*/ 463 h 1100"/>
                <a:gd name="T34" fmla="*/ 239 w 710"/>
                <a:gd name="T35" fmla="*/ 494 h 1100"/>
                <a:gd name="T36" fmla="*/ 257 w 710"/>
                <a:gd name="T37" fmla="*/ 432 h 1100"/>
                <a:gd name="T38" fmla="*/ 594 w 710"/>
                <a:gd name="T39" fmla="*/ 540 h 1100"/>
                <a:gd name="T40" fmla="*/ 565 w 710"/>
                <a:gd name="T41" fmla="*/ 612 h 1100"/>
                <a:gd name="T42" fmla="*/ 593 w 710"/>
                <a:gd name="T43" fmla="*/ 693 h 1100"/>
                <a:gd name="T44" fmla="*/ 550 w 710"/>
                <a:gd name="T45" fmla="*/ 653 h 1100"/>
                <a:gd name="T46" fmla="*/ 510 w 710"/>
                <a:gd name="T47" fmla="*/ 597 h 1100"/>
                <a:gd name="T48" fmla="*/ 550 w 710"/>
                <a:gd name="T49" fmla="*/ 571 h 1100"/>
                <a:gd name="T50" fmla="*/ 569 w 710"/>
                <a:gd name="T51" fmla="*/ 508 h 1100"/>
                <a:gd name="T52" fmla="*/ 325 w 710"/>
                <a:gd name="T53" fmla="*/ 563 h 1100"/>
                <a:gd name="T54" fmla="*/ 421 w 710"/>
                <a:gd name="T55" fmla="*/ 589 h 1100"/>
                <a:gd name="T56" fmla="*/ 392 w 710"/>
                <a:gd name="T57" fmla="*/ 661 h 1100"/>
                <a:gd name="T58" fmla="*/ 341 w 710"/>
                <a:gd name="T59" fmla="*/ 647 h 1100"/>
                <a:gd name="T60" fmla="*/ 325 w 710"/>
                <a:gd name="T61" fmla="*/ 563 h 1100"/>
                <a:gd name="T62" fmla="*/ 0 w 710"/>
                <a:gd name="T63" fmla="*/ 863 h 1100"/>
                <a:gd name="T64" fmla="*/ 82 w 710"/>
                <a:gd name="T65" fmla="*/ 751 h 1100"/>
                <a:gd name="T66" fmla="*/ 153 w 710"/>
                <a:gd name="T67" fmla="*/ 607 h 1100"/>
                <a:gd name="T68" fmla="*/ 128 w 710"/>
                <a:gd name="T69" fmla="*/ 724 h 1100"/>
                <a:gd name="T70" fmla="*/ 497 w 710"/>
                <a:gd name="T71" fmla="*/ 700 h 1100"/>
                <a:gd name="T72" fmla="*/ 454 w 710"/>
                <a:gd name="T73" fmla="*/ 782 h 1100"/>
                <a:gd name="T74" fmla="*/ 381 w 710"/>
                <a:gd name="T75" fmla="*/ 748 h 1100"/>
                <a:gd name="T76" fmla="*/ 411 w 710"/>
                <a:gd name="T77" fmla="*/ 702 h 1100"/>
                <a:gd name="T78" fmla="*/ 455 w 710"/>
                <a:gd name="T79" fmla="*/ 644 h 1100"/>
                <a:gd name="T80" fmla="*/ 496 w 710"/>
                <a:gd name="T81" fmla="*/ 619 h 1100"/>
                <a:gd name="T82" fmla="*/ 690 w 710"/>
                <a:gd name="T83" fmla="*/ 859 h 1100"/>
                <a:gd name="T84" fmla="*/ 710 w 710"/>
                <a:gd name="T85" fmla="*/ 963 h 1100"/>
                <a:gd name="T86" fmla="*/ 657 w 710"/>
                <a:gd name="T87" fmla="*/ 954 h 1100"/>
                <a:gd name="T88" fmla="*/ 652 w 710"/>
                <a:gd name="T89" fmla="*/ 1060 h 1100"/>
                <a:gd name="T90" fmla="*/ 542 w 710"/>
                <a:gd name="T91" fmla="*/ 1051 h 1100"/>
                <a:gd name="T92" fmla="*/ 537 w 710"/>
                <a:gd name="T93" fmla="*/ 949 h 1100"/>
                <a:gd name="T94" fmla="*/ 466 w 710"/>
                <a:gd name="T95" fmla="*/ 944 h 1100"/>
                <a:gd name="T96" fmla="*/ 378 w 710"/>
                <a:gd name="T97" fmla="*/ 988 h 1100"/>
                <a:gd name="T98" fmla="*/ 388 w 710"/>
                <a:gd name="T99" fmla="*/ 891 h 1100"/>
                <a:gd name="T100" fmla="*/ 472 w 710"/>
                <a:gd name="T101" fmla="*/ 835 h 1100"/>
                <a:gd name="T102" fmla="*/ 557 w 710"/>
                <a:gd name="T103" fmla="*/ 850 h 1100"/>
                <a:gd name="T104" fmla="*/ 619 w 710"/>
                <a:gd name="T105" fmla="*/ 810 h 1100"/>
                <a:gd name="T106" fmla="*/ 673 w 710"/>
                <a:gd name="T107" fmla="*/ 785 h 1100"/>
                <a:gd name="T108" fmla="*/ 690 w 710"/>
                <a:gd name="T109" fmla="*/ 859 h 1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0" h="1100">
                  <a:moveTo>
                    <a:pt x="202" y="0"/>
                  </a:moveTo>
                  <a:lnTo>
                    <a:pt x="252" y="24"/>
                  </a:lnTo>
                  <a:lnTo>
                    <a:pt x="271" y="2"/>
                  </a:lnTo>
                  <a:lnTo>
                    <a:pt x="282" y="24"/>
                  </a:lnTo>
                  <a:lnTo>
                    <a:pt x="276" y="59"/>
                  </a:lnTo>
                  <a:lnTo>
                    <a:pt x="311" y="120"/>
                  </a:lnTo>
                  <a:lnTo>
                    <a:pt x="303" y="191"/>
                  </a:lnTo>
                  <a:lnTo>
                    <a:pt x="264" y="219"/>
                  </a:lnTo>
                  <a:lnTo>
                    <a:pt x="262" y="288"/>
                  </a:lnTo>
                  <a:lnTo>
                    <a:pt x="288" y="355"/>
                  </a:lnTo>
                  <a:lnTo>
                    <a:pt x="329" y="365"/>
                  </a:lnTo>
                  <a:lnTo>
                    <a:pt x="361" y="355"/>
                  </a:lnTo>
                  <a:lnTo>
                    <a:pt x="460" y="402"/>
                  </a:lnTo>
                  <a:lnTo>
                    <a:pt x="459" y="448"/>
                  </a:lnTo>
                  <a:lnTo>
                    <a:pt x="486" y="469"/>
                  </a:lnTo>
                  <a:lnTo>
                    <a:pt x="483" y="508"/>
                  </a:lnTo>
                  <a:lnTo>
                    <a:pt x="420" y="466"/>
                  </a:lnTo>
                  <a:lnTo>
                    <a:pt x="387" y="421"/>
                  </a:lnTo>
                  <a:lnTo>
                    <a:pt x="371" y="453"/>
                  </a:lnTo>
                  <a:lnTo>
                    <a:pt x="317" y="402"/>
                  </a:lnTo>
                  <a:lnTo>
                    <a:pt x="251" y="414"/>
                  </a:lnTo>
                  <a:lnTo>
                    <a:pt x="212" y="395"/>
                  </a:lnTo>
                  <a:lnTo>
                    <a:pt x="211" y="360"/>
                  </a:lnTo>
                  <a:lnTo>
                    <a:pt x="231" y="339"/>
                  </a:lnTo>
                  <a:lnTo>
                    <a:pt x="206" y="319"/>
                  </a:lnTo>
                  <a:lnTo>
                    <a:pt x="201" y="350"/>
                  </a:lnTo>
                  <a:lnTo>
                    <a:pt x="157" y="301"/>
                  </a:lnTo>
                  <a:lnTo>
                    <a:pt x="141" y="264"/>
                  </a:lnTo>
                  <a:lnTo>
                    <a:pt x="126" y="182"/>
                  </a:lnTo>
                  <a:lnTo>
                    <a:pt x="160" y="210"/>
                  </a:lnTo>
                  <a:lnTo>
                    <a:pt x="146" y="77"/>
                  </a:lnTo>
                  <a:lnTo>
                    <a:pt x="157" y="0"/>
                  </a:lnTo>
                  <a:lnTo>
                    <a:pt x="202" y="0"/>
                  </a:lnTo>
                  <a:moveTo>
                    <a:pt x="287" y="463"/>
                  </a:moveTo>
                  <a:lnTo>
                    <a:pt x="276" y="536"/>
                  </a:lnTo>
                  <a:lnTo>
                    <a:pt x="239" y="494"/>
                  </a:lnTo>
                  <a:lnTo>
                    <a:pt x="193" y="429"/>
                  </a:lnTo>
                  <a:lnTo>
                    <a:pt x="257" y="432"/>
                  </a:lnTo>
                  <a:lnTo>
                    <a:pt x="287" y="463"/>
                  </a:lnTo>
                  <a:moveTo>
                    <a:pt x="594" y="540"/>
                  </a:moveTo>
                  <a:lnTo>
                    <a:pt x="625" y="635"/>
                  </a:lnTo>
                  <a:lnTo>
                    <a:pt x="565" y="612"/>
                  </a:lnTo>
                  <a:lnTo>
                    <a:pt x="570" y="641"/>
                  </a:lnTo>
                  <a:lnTo>
                    <a:pt x="593" y="693"/>
                  </a:lnTo>
                  <a:lnTo>
                    <a:pt x="559" y="712"/>
                  </a:lnTo>
                  <a:lnTo>
                    <a:pt x="550" y="653"/>
                  </a:lnTo>
                  <a:lnTo>
                    <a:pt x="527" y="648"/>
                  </a:lnTo>
                  <a:lnTo>
                    <a:pt x="510" y="597"/>
                  </a:lnTo>
                  <a:lnTo>
                    <a:pt x="555" y="603"/>
                  </a:lnTo>
                  <a:lnTo>
                    <a:pt x="550" y="571"/>
                  </a:lnTo>
                  <a:lnTo>
                    <a:pt x="497" y="506"/>
                  </a:lnTo>
                  <a:lnTo>
                    <a:pt x="569" y="508"/>
                  </a:lnTo>
                  <a:lnTo>
                    <a:pt x="594" y="540"/>
                  </a:lnTo>
                  <a:moveTo>
                    <a:pt x="325" y="563"/>
                  </a:moveTo>
                  <a:lnTo>
                    <a:pt x="373" y="589"/>
                  </a:lnTo>
                  <a:lnTo>
                    <a:pt x="421" y="589"/>
                  </a:lnTo>
                  <a:lnTo>
                    <a:pt x="423" y="625"/>
                  </a:lnTo>
                  <a:lnTo>
                    <a:pt x="392" y="661"/>
                  </a:lnTo>
                  <a:lnTo>
                    <a:pt x="347" y="686"/>
                  </a:lnTo>
                  <a:lnTo>
                    <a:pt x="341" y="647"/>
                  </a:lnTo>
                  <a:lnTo>
                    <a:pt x="341" y="603"/>
                  </a:lnTo>
                  <a:lnTo>
                    <a:pt x="325" y="563"/>
                  </a:lnTo>
                  <a:moveTo>
                    <a:pt x="94" y="782"/>
                  </a:moveTo>
                  <a:lnTo>
                    <a:pt x="0" y="863"/>
                  </a:lnTo>
                  <a:lnTo>
                    <a:pt x="32" y="803"/>
                  </a:lnTo>
                  <a:lnTo>
                    <a:pt x="82" y="751"/>
                  </a:lnTo>
                  <a:lnTo>
                    <a:pt x="122" y="692"/>
                  </a:lnTo>
                  <a:lnTo>
                    <a:pt x="153" y="607"/>
                  </a:lnTo>
                  <a:lnTo>
                    <a:pt x="173" y="677"/>
                  </a:lnTo>
                  <a:lnTo>
                    <a:pt x="128" y="724"/>
                  </a:lnTo>
                  <a:lnTo>
                    <a:pt x="94" y="782"/>
                  </a:lnTo>
                  <a:moveTo>
                    <a:pt x="497" y="700"/>
                  </a:moveTo>
                  <a:lnTo>
                    <a:pt x="473" y="728"/>
                  </a:lnTo>
                  <a:lnTo>
                    <a:pt x="454" y="782"/>
                  </a:lnTo>
                  <a:lnTo>
                    <a:pt x="433" y="807"/>
                  </a:lnTo>
                  <a:lnTo>
                    <a:pt x="381" y="748"/>
                  </a:lnTo>
                  <a:lnTo>
                    <a:pt x="395" y="726"/>
                  </a:lnTo>
                  <a:lnTo>
                    <a:pt x="411" y="702"/>
                  </a:lnTo>
                  <a:lnTo>
                    <a:pt x="414" y="649"/>
                  </a:lnTo>
                  <a:lnTo>
                    <a:pt x="455" y="644"/>
                  </a:lnTo>
                  <a:lnTo>
                    <a:pt x="449" y="701"/>
                  </a:lnTo>
                  <a:lnTo>
                    <a:pt x="496" y="619"/>
                  </a:lnTo>
                  <a:lnTo>
                    <a:pt x="497" y="700"/>
                  </a:lnTo>
                  <a:moveTo>
                    <a:pt x="690" y="859"/>
                  </a:moveTo>
                  <a:lnTo>
                    <a:pt x="702" y="916"/>
                  </a:lnTo>
                  <a:lnTo>
                    <a:pt x="710" y="963"/>
                  </a:lnTo>
                  <a:lnTo>
                    <a:pt x="690" y="1041"/>
                  </a:lnTo>
                  <a:lnTo>
                    <a:pt x="657" y="954"/>
                  </a:lnTo>
                  <a:lnTo>
                    <a:pt x="624" y="998"/>
                  </a:lnTo>
                  <a:lnTo>
                    <a:pt x="652" y="1060"/>
                  </a:lnTo>
                  <a:lnTo>
                    <a:pt x="633" y="1100"/>
                  </a:lnTo>
                  <a:lnTo>
                    <a:pt x="542" y="1051"/>
                  </a:lnTo>
                  <a:lnTo>
                    <a:pt x="517" y="989"/>
                  </a:lnTo>
                  <a:lnTo>
                    <a:pt x="537" y="949"/>
                  </a:lnTo>
                  <a:lnTo>
                    <a:pt x="487" y="908"/>
                  </a:lnTo>
                  <a:lnTo>
                    <a:pt x="466" y="944"/>
                  </a:lnTo>
                  <a:lnTo>
                    <a:pt x="430" y="940"/>
                  </a:lnTo>
                  <a:lnTo>
                    <a:pt x="378" y="988"/>
                  </a:lnTo>
                  <a:lnTo>
                    <a:pt x="364" y="963"/>
                  </a:lnTo>
                  <a:lnTo>
                    <a:pt x="388" y="891"/>
                  </a:lnTo>
                  <a:lnTo>
                    <a:pt x="433" y="867"/>
                  </a:lnTo>
                  <a:lnTo>
                    <a:pt x="472" y="835"/>
                  </a:lnTo>
                  <a:lnTo>
                    <a:pt x="501" y="874"/>
                  </a:lnTo>
                  <a:lnTo>
                    <a:pt x="557" y="850"/>
                  </a:lnTo>
                  <a:lnTo>
                    <a:pt x="566" y="812"/>
                  </a:lnTo>
                  <a:lnTo>
                    <a:pt x="619" y="810"/>
                  </a:lnTo>
                  <a:lnTo>
                    <a:pt x="608" y="744"/>
                  </a:lnTo>
                  <a:lnTo>
                    <a:pt x="673" y="785"/>
                  </a:lnTo>
                  <a:lnTo>
                    <a:pt x="683" y="828"/>
                  </a:lnTo>
                  <a:lnTo>
                    <a:pt x="690" y="859"/>
                  </a:lnTo>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44" name="Freeform 151">
              <a:extLst>
                <a:ext uri="{FF2B5EF4-FFF2-40B4-BE49-F238E27FC236}">
                  <a16:creationId xmlns:a16="http://schemas.microsoft.com/office/drawing/2014/main" id="{B7D4828B-3592-4042-833F-14941F96EB35}"/>
                </a:ext>
              </a:extLst>
            </p:cNvPr>
            <p:cNvSpPr>
              <a:spLocks/>
            </p:cNvSpPr>
            <p:nvPr/>
          </p:nvSpPr>
          <p:spPr bwMode="auto">
            <a:xfrm>
              <a:off x="4905957" y="2046970"/>
              <a:ext cx="192141" cy="142394"/>
            </a:xfrm>
            <a:custGeom>
              <a:avLst/>
              <a:gdLst>
                <a:gd name="T0" fmla="*/ 18 w 162"/>
                <a:gd name="T1" fmla="*/ 75 h 117"/>
                <a:gd name="T2" fmla="*/ 11 w 162"/>
                <a:gd name="T3" fmla="*/ 62 h 117"/>
                <a:gd name="T4" fmla="*/ 11 w 162"/>
                <a:gd name="T5" fmla="*/ 55 h 117"/>
                <a:gd name="T6" fmla="*/ 6 w 162"/>
                <a:gd name="T7" fmla="*/ 44 h 117"/>
                <a:gd name="T8" fmla="*/ 0 w 162"/>
                <a:gd name="T9" fmla="*/ 37 h 117"/>
                <a:gd name="T10" fmla="*/ 4 w 162"/>
                <a:gd name="T11" fmla="*/ 32 h 117"/>
                <a:gd name="T12" fmla="*/ 0 w 162"/>
                <a:gd name="T13" fmla="*/ 22 h 117"/>
                <a:gd name="T14" fmla="*/ 10 w 162"/>
                <a:gd name="T15" fmla="*/ 16 h 117"/>
                <a:gd name="T16" fmla="*/ 33 w 162"/>
                <a:gd name="T17" fmla="*/ 7 h 117"/>
                <a:gd name="T18" fmla="*/ 52 w 162"/>
                <a:gd name="T19" fmla="*/ 0 h 117"/>
                <a:gd name="T20" fmla="*/ 67 w 162"/>
                <a:gd name="T21" fmla="*/ 3 h 117"/>
                <a:gd name="T22" fmla="*/ 69 w 162"/>
                <a:gd name="T23" fmla="*/ 8 h 117"/>
                <a:gd name="T24" fmla="*/ 84 w 162"/>
                <a:gd name="T25" fmla="*/ 8 h 117"/>
                <a:gd name="T26" fmla="*/ 103 w 162"/>
                <a:gd name="T27" fmla="*/ 10 h 117"/>
                <a:gd name="T28" fmla="*/ 132 w 162"/>
                <a:gd name="T29" fmla="*/ 10 h 117"/>
                <a:gd name="T30" fmla="*/ 140 w 162"/>
                <a:gd name="T31" fmla="*/ 12 h 117"/>
                <a:gd name="T32" fmla="*/ 145 w 162"/>
                <a:gd name="T33" fmla="*/ 18 h 117"/>
                <a:gd name="T34" fmla="*/ 147 w 162"/>
                <a:gd name="T35" fmla="*/ 27 h 117"/>
                <a:gd name="T36" fmla="*/ 152 w 162"/>
                <a:gd name="T37" fmla="*/ 35 h 117"/>
                <a:gd name="T38" fmla="*/ 153 w 162"/>
                <a:gd name="T39" fmla="*/ 43 h 117"/>
                <a:gd name="T40" fmla="*/ 144 w 162"/>
                <a:gd name="T41" fmla="*/ 47 h 117"/>
                <a:gd name="T42" fmla="*/ 150 w 162"/>
                <a:gd name="T43" fmla="*/ 56 h 117"/>
                <a:gd name="T44" fmla="*/ 152 w 162"/>
                <a:gd name="T45" fmla="*/ 65 h 117"/>
                <a:gd name="T46" fmla="*/ 162 w 162"/>
                <a:gd name="T47" fmla="*/ 83 h 117"/>
                <a:gd name="T48" fmla="*/ 161 w 162"/>
                <a:gd name="T49" fmla="*/ 89 h 117"/>
                <a:gd name="T50" fmla="*/ 154 w 162"/>
                <a:gd name="T51" fmla="*/ 91 h 117"/>
                <a:gd name="T52" fmla="*/ 141 w 162"/>
                <a:gd name="T53" fmla="*/ 108 h 117"/>
                <a:gd name="T54" fmla="*/ 146 w 162"/>
                <a:gd name="T55" fmla="*/ 117 h 117"/>
                <a:gd name="T56" fmla="*/ 143 w 162"/>
                <a:gd name="T57" fmla="*/ 116 h 117"/>
                <a:gd name="T58" fmla="*/ 127 w 162"/>
                <a:gd name="T59" fmla="*/ 108 h 117"/>
                <a:gd name="T60" fmla="*/ 115 w 162"/>
                <a:gd name="T61" fmla="*/ 110 h 117"/>
                <a:gd name="T62" fmla="*/ 107 w 162"/>
                <a:gd name="T63" fmla="*/ 109 h 117"/>
                <a:gd name="T64" fmla="*/ 98 w 162"/>
                <a:gd name="T65" fmla="*/ 113 h 117"/>
                <a:gd name="T66" fmla="*/ 90 w 162"/>
                <a:gd name="T67" fmla="*/ 106 h 117"/>
                <a:gd name="T68" fmla="*/ 83 w 162"/>
                <a:gd name="T69" fmla="*/ 109 h 117"/>
                <a:gd name="T70" fmla="*/ 82 w 162"/>
                <a:gd name="T71" fmla="*/ 107 h 117"/>
                <a:gd name="T72" fmla="*/ 74 w 162"/>
                <a:gd name="T73" fmla="*/ 97 h 117"/>
                <a:gd name="T74" fmla="*/ 62 w 162"/>
                <a:gd name="T75" fmla="*/ 96 h 117"/>
                <a:gd name="T76" fmla="*/ 60 w 162"/>
                <a:gd name="T77" fmla="*/ 90 h 117"/>
                <a:gd name="T78" fmla="*/ 49 w 162"/>
                <a:gd name="T79" fmla="*/ 88 h 117"/>
                <a:gd name="T80" fmla="*/ 47 w 162"/>
                <a:gd name="T81" fmla="*/ 93 h 117"/>
                <a:gd name="T82" fmla="*/ 38 w 162"/>
                <a:gd name="T83" fmla="*/ 89 h 117"/>
                <a:gd name="T84" fmla="*/ 38 w 162"/>
                <a:gd name="T85" fmla="*/ 83 h 117"/>
                <a:gd name="T86" fmla="*/ 26 w 162"/>
                <a:gd name="T87" fmla="*/ 81 h 117"/>
                <a:gd name="T88" fmla="*/ 18 w 162"/>
                <a:gd name="T89" fmla="*/ 7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2" h="117">
                  <a:moveTo>
                    <a:pt x="18" y="75"/>
                  </a:moveTo>
                  <a:lnTo>
                    <a:pt x="11" y="62"/>
                  </a:lnTo>
                  <a:lnTo>
                    <a:pt x="11" y="55"/>
                  </a:lnTo>
                  <a:lnTo>
                    <a:pt x="6" y="44"/>
                  </a:lnTo>
                  <a:lnTo>
                    <a:pt x="0" y="37"/>
                  </a:lnTo>
                  <a:lnTo>
                    <a:pt x="4" y="32"/>
                  </a:lnTo>
                  <a:lnTo>
                    <a:pt x="0" y="22"/>
                  </a:lnTo>
                  <a:lnTo>
                    <a:pt x="10" y="16"/>
                  </a:lnTo>
                  <a:lnTo>
                    <a:pt x="33" y="7"/>
                  </a:lnTo>
                  <a:lnTo>
                    <a:pt x="52" y="0"/>
                  </a:lnTo>
                  <a:lnTo>
                    <a:pt x="67" y="3"/>
                  </a:lnTo>
                  <a:lnTo>
                    <a:pt x="69" y="8"/>
                  </a:lnTo>
                  <a:lnTo>
                    <a:pt x="84" y="8"/>
                  </a:lnTo>
                  <a:lnTo>
                    <a:pt x="103" y="10"/>
                  </a:lnTo>
                  <a:lnTo>
                    <a:pt x="132" y="10"/>
                  </a:lnTo>
                  <a:lnTo>
                    <a:pt x="140" y="12"/>
                  </a:lnTo>
                  <a:lnTo>
                    <a:pt x="145" y="18"/>
                  </a:lnTo>
                  <a:lnTo>
                    <a:pt x="147" y="27"/>
                  </a:lnTo>
                  <a:lnTo>
                    <a:pt x="152" y="35"/>
                  </a:lnTo>
                  <a:lnTo>
                    <a:pt x="153" y="43"/>
                  </a:lnTo>
                  <a:lnTo>
                    <a:pt x="144" y="47"/>
                  </a:lnTo>
                  <a:lnTo>
                    <a:pt x="150" y="56"/>
                  </a:lnTo>
                  <a:lnTo>
                    <a:pt x="152" y="65"/>
                  </a:lnTo>
                  <a:lnTo>
                    <a:pt x="162" y="83"/>
                  </a:lnTo>
                  <a:lnTo>
                    <a:pt x="161" y="89"/>
                  </a:lnTo>
                  <a:lnTo>
                    <a:pt x="154" y="91"/>
                  </a:lnTo>
                  <a:lnTo>
                    <a:pt x="141" y="108"/>
                  </a:lnTo>
                  <a:lnTo>
                    <a:pt x="146" y="117"/>
                  </a:lnTo>
                  <a:lnTo>
                    <a:pt x="143" y="116"/>
                  </a:lnTo>
                  <a:lnTo>
                    <a:pt x="127" y="108"/>
                  </a:lnTo>
                  <a:lnTo>
                    <a:pt x="115" y="110"/>
                  </a:lnTo>
                  <a:lnTo>
                    <a:pt x="107" y="109"/>
                  </a:lnTo>
                  <a:lnTo>
                    <a:pt x="98" y="113"/>
                  </a:lnTo>
                  <a:lnTo>
                    <a:pt x="90" y="106"/>
                  </a:lnTo>
                  <a:lnTo>
                    <a:pt x="83" y="109"/>
                  </a:lnTo>
                  <a:lnTo>
                    <a:pt x="82" y="107"/>
                  </a:lnTo>
                  <a:lnTo>
                    <a:pt x="74" y="97"/>
                  </a:lnTo>
                  <a:lnTo>
                    <a:pt x="62" y="96"/>
                  </a:lnTo>
                  <a:lnTo>
                    <a:pt x="60" y="90"/>
                  </a:lnTo>
                  <a:lnTo>
                    <a:pt x="49" y="88"/>
                  </a:lnTo>
                  <a:lnTo>
                    <a:pt x="47" y="93"/>
                  </a:lnTo>
                  <a:lnTo>
                    <a:pt x="38" y="89"/>
                  </a:lnTo>
                  <a:lnTo>
                    <a:pt x="38" y="83"/>
                  </a:lnTo>
                  <a:lnTo>
                    <a:pt x="26" y="81"/>
                  </a:lnTo>
                  <a:lnTo>
                    <a:pt x="18" y="75"/>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45" name="Freeform 152">
              <a:extLst>
                <a:ext uri="{FF2B5EF4-FFF2-40B4-BE49-F238E27FC236}">
                  <a16:creationId xmlns:a16="http://schemas.microsoft.com/office/drawing/2014/main" id="{D28056E5-28AA-48BF-A189-9C0750E59C65}"/>
                </a:ext>
              </a:extLst>
            </p:cNvPr>
            <p:cNvSpPr>
              <a:spLocks/>
            </p:cNvSpPr>
            <p:nvPr/>
          </p:nvSpPr>
          <p:spPr bwMode="auto">
            <a:xfrm>
              <a:off x="3201598" y="2956106"/>
              <a:ext cx="35581" cy="13388"/>
            </a:xfrm>
            <a:custGeom>
              <a:avLst/>
              <a:gdLst>
                <a:gd name="T0" fmla="*/ 18 w 30"/>
                <a:gd name="T1" fmla="*/ 0 h 11"/>
                <a:gd name="T2" fmla="*/ 27 w 30"/>
                <a:gd name="T3" fmla="*/ 1 h 11"/>
                <a:gd name="T4" fmla="*/ 30 w 30"/>
                <a:gd name="T5" fmla="*/ 6 h 11"/>
                <a:gd name="T6" fmla="*/ 24 w 30"/>
                <a:gd name="T7" fmla="*/ 11 h 11"/>
                <a:gd name="T8" fmla="*/ 11 w 30"/>
                <a:gd name="T9" fmla="*/ 11 h 11"/>
                <a:gd name="T10" fmla="*/ 0 w 30"/>
                <a:gd name="T11" fmla="*/ 11 h 11"/>
                <a:gd name="T12" fmla="*/ 0 w 30"/>
                <a:gd name="T13" fmla="*/ 3 h 11"/>
                <a:gd name="T14" fmla="*/ 3 w 30"/>
                <a:gd name="T15" fmla="*/ 0 h 11"/>
                <a:gd name="T16" fmla="*/ 18 w 30"/>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18" y="0"/>
                  </a:moveTo>
                  <a:lnTo>
                    <a:pt x="27" y="1"/>
                  </a:lnTo>
                  <a:lnTo>
                    <a:pt x="30" y="6"/>
                  </a:lnTo>
                  <a:lnTo>
                    <a:pt x="24" y="11"/>
                  </a:lnTo>
                  <a:lnTo>
                    <a:pt x="11" y="11"/>
                  </a:lnTo>
                  <a:lnTo>
                    <a:pt x="0" y="11"/>
                  </a:lnTo>
                  <a:lnTo>
                    <a:pt x="0" y="3"/>
                  </a:lnTo>
                  <a:lnTo>
                    <a:pt x="3" y="0"/>
                  </a:lnTo>
                  <a:lnTo>
                    <a:pt x="18" y="0"/>
                  </a:lnTo>
                  <a:close/>
                </a:path>
              </a:pathLst>
            </a:custGeom>
            <a:solidFill>
              <a:srgbClr val="CA8D27"/>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46" name="Freeform 153">
              <a:extLst>
                <a:ext uri="{FF2B5EF4-FFF2-40B4-BE49-F238E27FC236}">
                  <a16:creationId xmlns:a16="http://schemas.microsoft.com/office/drawing/2014/main" id="{6E920FF9-540F-42B7-B21E-8C0D2E94D4F2}"/>
                </a:ext>
              </a:extLst>
            </p:cNvPr>
            <p:cNvSpPr>
              <a:spLocks/>
            </p:cNvSpPr>
            <p:nvPr/>
          </p:nvSpPr>
          <p:spPr bwMode="auto">
            <a:xfrm>
              <a:off x="7140485" y="2339061"/>
              <a:ext cx="100815" cy="133876"/>
            </a:xfrm>
            <a:custGeom>
              <a:avLst/>
              <a:gdLst>
                <a:gd name="T0" fmla="*/ 81 w 85"/>
                <a:gd name="T1" fmla="*/ 12 h 110"/>
                <a:gd name="T2" fmla="*/ 85 w 85"/>
                <a:gd name="T3" fmla="*/ 16 h 110"/>
                <a:gd name="T4" fmla="*/ 78 w 85"/>
                <a:gd name="T5" fmla="*/ 14 h 110"/>
                <a:gd name="T6" fmla="*/ 75 w 85"/>
                <a:gd name="T7" fmla="*/ 21 h 110"/>
                <a:gd name="T8" fmla="*/ 74 w 85"/>
                <a:gd name="T9" fmla="*/ 28 h 110"/>
                <a:gd name="T10" fmla="*/ 82 w 85"/>
                <a:gd name="T11" fmla="*/ 43 h 110"/>
                <a:gd name="T12" fmla="*/ 76 w 85"/>
                <a:gd name="T13" fmla="*/ 48 h 110"/>
                <a:gd name="T14" fmla="*/ 75 w 85"/>
                <a:gd name="T15" fmla="*/ 52 h 110"/>
                <a:gd name="T16" fmla="*/ 72 w 85"/>
                <a:gd name="T17" fmla="*/ 58 h 110"/>
                <a:gd name="T18" fmla="*/ 62 w 85"/>
                <a:gd name="T19" fmla="*/ 61 h 110"/>
                <a:gd name="T20" fmla="*/ 58 w 85"/>
                <a:gd name="T21" fmla="*/ 66 h 110"/>
                <a:gd name="T22" fmla="*/ 61 w 85"/>
                <a:gd name="T23" fmla="*/ 75 h 110"/>
                <a:gd name="T24" fmla="*/ 61 w 85"/>
                <a:gd name="T25" fmla="*/ 78 h 110"/>
                <a:gd name="T26" fmla="*/ 69 w 85"/>
                <a:gd name="T27" fmla="*/ 81 h 110"/>
                <a:gd name="T28" fmla="*/ 83 w 85"/>
                <a:gd name="T29" fmla="*/ 90 h 110"/>
                <a:gd name="T30" fmla="*/ 83 w 85"/>
                <a:gd name="T31" fmla="*/ 95 h 110"/>
                <a:gd name="T32" fmla="*/ 76 w 85"/>
                <a:gd name="T33" fmla="*/ 96 h 110"/>
                <a:gd name="T34" fmla="*/ 65 w 85"/>
                <a:gd name="T35" fmla="*/ 97 h 110"/>
                <a:gd name="T36" fmla="*/ 62 w 85"/>
                <a:gd name="T37" fmla="*/ 107 h 110"/>
                <a:gd name="T38" fmla="*/ 55 w 85"/>
                <a:gd name="T39" fmla="*/ 106 h 110"/>
                <a:gd name="T40" fmla="*/ 54 w 85"/>
                <a:gd name="T41" fmla="*/ 108 h 110"/>
                <a:gd name="T42" fmla="*/ 44 w 85"/>
                <a:gd name="T43" fmla="*/ 104 h 110"/>
                <a:gd name="T44" fmla="*/ 44 w 85"/>
                <a:gd name="T45" fmla="*/ 108 h 110"/>
                <a:gd name="T46" fmla="*/ 40 w 85"/>
                <a:gd name="T47" fmla="*/ 110 h 110"/>
                <a:gd name="T48" fmla="*/ 37 w 85"/>
                <a:gd name="T49" fmla="*/ 106 h 110"/>
                <a:gd name="T50" fmla="*/ 32 w 85"/>
                <a:gd name="T51" fmla="*/ 104 h 110"/>
                <a:gd name="T52" fmla="*/ 26 w 85"/>
                <a:gd name="T53" fmla="*/ 100 h 110"/>
                <a:gd name="T54" fmla="*/ 26 w 85"/>
                <a:gd name="T55" fmla="*/ 91 h 110"/>
                <a:gd name="T56" fmla="*/ 29 w 85"/>
                <a:gd name="T57" fmla="*/ 89 h 110"/>
                <a:gd name="T58" fmla="*/ 26 w 85"/>
                <a:gd name="T59" fmla="*/ 85 h 110"/>
                <a:gd name="T60" fmla="*/ 25 w 85"/>
                <a:gd name="T61" fmla="*/ 74 h 110"/>
                <a:gd name="T62" fmla="*/ 22 w 85"/>
                <a:gd name="T63" fmla="*/ 71 h 110"/>
                <a:gd name="T64" fmla="*/ 11 w 85"/>
                <a:gd name="T65" fmla="*/ 68 h 110"/>
                <a:gd name="T66" fmla="*/ 0 w 85"/>
                <a:gd name="T67" fmla="*/ 63 h 110"/>
                <a:gd name="T68" fmla="*/ 8 w 85"/>
                <a:gd name="T69" fmla="*/ 50 h 110"/>
                <a:gd name="T70" fmla="*/ 20 w 85"/>
                <a:gd name="T71" fmla="*/ 39 h 110"/>
                <a:gd name="T72" fmla="*/ 24 w 85"/>
                <a:gd name="T73" fmla="*/ 24 h 110"/>
                <a:gd name="T74" fmla="*/ 36 w 85"/>
                <a:gd name="T75" fmla="*/ 31 h 110"/>
                <a:gd name="T76" fmla="*/ 51 w 85"/>
                <a:gd name="T77" fmla="*/ 31 h 110"/>
                <a:gd name="T78" fmla="*/ 42 w 85"/>
                <a:gd name="T79" fmla="*/ 20 h 110"/>
                <a:gd name="T80" fmla="*/ 63 w 85"/>
                <a:gd name="T81" fmla="*/ 11 h 110"/>
                <a:gd name="T82" fmla="*/ 63 w 85"/>
                <a:gd name="T83" fmla="*/ 0 h 110"/>
                <a:gd name="T84" fmla="*/ 81 w 85"/>
                <a:gd name="T85" fmla="*/ 12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5" h="110">
                  <a:moveTo>
                    <a:pt x="81" y="12"/>
                  </a:moveTo>
                  <a:lnTo>
                    <a:pt x="85" y="16"/>
                  </a:lnTo>
                  <a:lnTo>
                    <a:pt x="78" y="14"/>
                  </a:lnTo>
                  <a:lnTo>
                    <a:pt x="75" y="21"/>
                  </a:lnTo>
                  <a:lnTo>
                    <a:pt x="74" y="28"/>
                  </a:lnTo>
                  <a:lnTo>
                    <a:pt x="82" y="43"/>
                  </a:lnTo>
                  <a:lnTo>
                    <a:pt x="76" y="48"/>
                  </a:lnTo>
                  <a:lnTo>
                    <a:pt x="75" y="52"/>
                  </a:lnTo>
                  <a:lnTo>
                    <a:pt x="72" y="58"/>
                  </a:lnTo>
                  <a:lnTo>
                    <a:pt x="62" y="61"/>
                  </a:lnTo>
                  <a:lnTo>
                    <a:pt x="58" y="66"/>
                  </a:lnTo>
                  <a:lnTo>
                    <a:pt x="61" y="75"/>
                  </a:lnTo>
                  <a:lnTo>
                    <a:pt x="61" y="78"/>
                  </a:lnTo>
                  <a:lnTo>
                    <a:pt x="69" y="81"/>
                  </a:lnTo>
                  <a:lnTo>
                    <a:pt x="83" y="90"/>
                  </a:lnTo>
                  <a:lnTo>
                    <a:pt x="83" y="95"/>
                  </a:lnTo>
                  <a:lnTo>
                    <a:pt x="76" y="96"/>
                  </a:lnTo>
                  <a:lnTo>
                    <a:pt x="65" y="97"/>
                  </a:lnTo>
                  <a:lnTo>
                    <a:pt x="62" y="107"/>
                  </a:lnTo>
                  <a:lnTo>
                    <a:pt x="55" y="106"/>
                  </a:lnTo>
                  <a:lnTo>
                    <a:pt x="54" y="108"/>
                  </a:lnTo>
                  <a:lnTo>
                    <a:pt x="44" y="104"/>
                  </a:lnTo>
                  <a:lnTo>
                    <a:pt x="44" y="108"/>
                  </a:lnTo>
                  <a:lnTo>
                    <a:pt x="40" y="110"/>
                  </a:lnTo>
                  <a:lnTo>
                    <a:pt x="37" y="106"/>
                  </a:lnTo>
                  <a:lnTo>
                    <a:pt x="32" y="104"/>
                  </a:lnTo>
                  <a:lnTo>
                    <a:pt x="26" y="100"/>
                  </a:lnTo>
                  <a:lnTo>
                    <a:pt x="26" y="91"/>
                  </a:lnTo>
                  <a:lnTo>
                    <a:pt x="29" y="89"/>
                  </a:lnTo>
                  <a:lnTo>
                    <a:pt x="26" y="85"/>
                  </a:lnTo>
                  <a:lnTo>
                    <a:pt x="25" y="74"/>
                  </a:lnTo>
                  <a:lnTo>
                    <a:pt x="22" y="71"/>
                  </a:lnTo>
                  <a:lnTo>
                    <a:pt x="11" y="68"/>
                  </a:lnTo>
                  <a:lnTo>
                    <a:pt x="0" y="63"/>
                  </a:lnTo>
                  <a:lnTo>
                    <a:pt x="8" y="50"/>
                  </a:lnTo>
                  <a:lnTo>
                    <a:pt x="20" y="39"/>
                  </a:lnTo>
                  <a:lnTo>
                    <a:pt x="24" y="24"/>
                  </a:lnTo>
                  <a:lnTo>
                    <a:pt x="36" y="31"/>
                  </a:lnTo>
                  <a:lnTo>
                    <a:pt x="51" y="31"/>
                  </a:lnTo>
                  <a:lnTo>
                    <a:pt x="42" y="20"/>
                  </a:lnTo>
                  <a:lnTo>
                    <a:pt x="63" y="11"/>
                  </a:lnTo>
                  <a:lnTo>
                    <a:pt x="63" y="0"/>
                  </a:lnTo>
                  <a:lnTo>
                    <a:pt x="81" y="12"/>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47" name="Freeform 154">
              <a:extLst>
                <a:ext uri="{FF2B5EF4-FFF2-40B4-BE49-F238E27FC236}">
                  <a16:creationId xmlns:a16="http://schemas.microsoft.com/office/drawing/2014/main" id="{BA2DE93E-7CA6-4C11-AFDB-720847CECA7B}"/>
                </a:ext>
              </a:extLst>
            </p:cNvPr>
            <p:cNvSpPr>
              <a:spLocks/>
            </p:cNvSpPr>
            <p:nvPr/>
          </p:nvSpPr>
          <p:spPr bwMode="auto">
            <a:xfrm>
              <a:off x="4452886" y="2356101"/>
              <a:ext cx="65234" cy="137527"/>
            </a:xfrm>
            <a:custGeom>
              <a:avLst/>
              <a:gdLst>
                <a:gd name="T0" fmla="*/ 11 w 55"/>
                <a:gd name="T1" fmla="*/ 9 h 113"/>
                <a:gd name="T2" fmla="*/ 17 w 55"/>
                <a:gd name="T3" fmla="*/ 3 h 113"/>
                <a:gd name="T4" fmla="*/ 24 w 55"/>
                <a:gd name="T5" fmla="*/ 0 h 113"/>
                <a:gd name="T6" fmla="*/ 28 w 55"/>
                <a:gd name="T7" fmla="*/ 10 h 113"/>
                <a:gd name="T8" fmla="*/ 38 w 55"/>
                <a:gd name="T9" fmla="*/ 10 h 113"/>
                <a:gd name="T10" fmla="*/ 41 w 55"/>
                <a:gd name="T11" fmla="*/ 8 h 113"/>
                <a:gd name="T12" fmla="*/ 50 w 55"/>
                <a:gd name="T13" fmla="*/ 9 h 113"/>
                <a:gd name="T14" fmla="*/ 55 w 55"/>
                <a:gd name="T15" fmla="*/ 19 h 113"/>
                <a:gd name="T16" fmla="*/ 47 w 55"/>
                <a:gd name="T17" fmla="*/ 25 h 113"/>
                <a:gd name="T18" fmla="*/ 46 w 55"/>
                <a:gd name="T19" fmla="*/ 41 h 113"/>
                <a:gd name="T20" fmla="*/ 43 w 55"/>
                <a:gd name="T21" fmla="*/ 44 h 113"/>
                <a:gd name="T22" fmla="*/ 43 w 55"/>
                <a:gd name="T23" fmla="*/ 53 h 113"/>
                <a:gd name="T24" fmla="*/ 35 w 55"/>
                <a:gd name="T25" fmla="*/ 55 h 113"/>
                <a:gd name="T26" fmla="*/ 42 w 55"/>
                <a:gd name="T27" fmla="*/ 67 h 113"/>
                <a:gd name="T28" fmla="*/ 37 w 55"/>
                <a:gd name="T29" fmla="*/ 81 h 113"/>
                <a:gd name="T30" fmla="*/ 42 w 55"/>
                <a:gd name="T31" fmla="*/ 87 h 113"/>
                <a:gd name="T32" fmla="*/ 40 w 55"/>
                <a:gd name="T33" fmla="*/ 93 h 113"/>
                <a:gd name="T34" fmla="*/ 33 w 55"/>
                <a:gd name="T35" fmla="*/ 100 h 113"/>
                <a:gd name="T36" fmla="*/ 35 w 55"/>
                <a:gd name="T37" fmla="*/ 107 h 113"/>
                <a:gd name="T38" fmla="*/ 28 w 55"/>
                <a:gd name="T39" fmla="*/ 113 h 113"/>
                <a:gd name="T40" fmla="*/ 19 w 55"/>
                <a:gd name="T41" fmla="*/ 110 h 113"/>
                <a:gd name="T42" fmla="*/ 9 w 55"/>
                <a:gd name="T43" fmla="*/ 112 h 113"/>
                <a:gd name="T44" fmla="*/ 13 w 55"/>
                <a:gd name="T45" fmla="*/ 96 h 113"/>
                <a:gd name="T46" fmla="*/ 11 w 55"/>
                <a:gd name="T47" fmla="*/ 83 h 113"/>
                <a:gd name="T48" fmla="*/ 4 w 55"/>
                <a:gd name="T49" fmla="*/ 81 h 113"/>
                <a:gd name="T50" fmla="*/ 0 w 55"/>
                <a:gd name="T51" fmla="*/ 73 h 113"/>
                <a:gd name="T52" fmla="*/ 2 w 55"/>
                <a:gd name="T53" fmla="*/ 60 h 113"/>
                <a:gd name="T54" fmla="*/ 9 w 55"/>
                <a:gd name="T55" fmla="*/ 52 h 113"/>
                <a:gd name="T56" fmla="*/ 10 w 55"/>
                <a:gd name="T57" fmla="*/ 44 h 113"/>
                <a:gd name="T58" fmla="*/ 14 w 55"/>
                <a:gd name="T59" fmla="*/ 32 h 113"/>
                <a:gd name="T60" fmla="*/ 14 w 55"/>
                <a:gd name="T61" fmla="*/ 23 h 113"/>
                <a:gd name="T62" fmla="*/ 11 w 55"/>
                <a:gd name="T63" fmla="*/ 16 h 113"/>
                <a:gd name="T64" fmla="*/ 11 w 55"/>
                <a:gd name="T65" fmla="*/ 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 h="113">
                  <a:moveTo>
                    <a:pt x="11" y="9"/>
                  </a:moveTo>
                  <a:lnTo>
                    <a:pt x="17" y="3"/>
                  </a:lnTo>
                  <a:lnTo>
                    <a:pt x="24" y="0"/>
                  </a:lnTo>
                  <a:lnTo>
                    <a:pt x="28" y="10"/>
                  </a:lnTo>
                  <a:lnTo>
                    <a:pt x="38" y="10"/>
                  </a:lnTo>
                  <a:lnTo>
                    <a:pt x="41" y="8"/>
                  </a:lnTo>
                  <a:lnTo>
                    <a:pt x="50" y="9"/>
                  </a:lnTo>
                  <a:lnTo>
                    <a:pt x="55" y="19"/>
                  </a:lnTo>
                  <a:lnTo>
                    <a:pt x="47" y="25"/>
                  </a:lnTo>
                  <a:lnTo>
                    <a:pt x="46" y="41"/>
                  </a:lnTo>
                  <a:lnTo>
                    <a:pt x="43" y="44"/>
                  </a:lnTo>
                  <a:lnTo>
                    <a:pt x="43" y="53"/>
                  </a:lnTo>
                  <a:lnTo>
                    <a:pt x="35" y="55"/>
                  </a:lnTo>
                  <a:lnTo>
                    <a:pt x="42" y="67"/>
                  </a:lnTo>
                  <a:lnTo>
                    <a:pt x="37" y="81"/>
                  </a:lnTo>
                  <a:lnTo>
                    <a:pt x="42" y="87"/>
                  </a:lnTo>
                  <a:lnTo>
                    <a:pt x="40" y="93"/>
                  </a:lnTo>
                  <a:lnTo>
                    <a:pt x="33" y="100"/>
                  </a:lnTo>
                  <a:lnTo>
                    <a:pt x="35" y="107"/>
                  </a:lnTo>
                  <a:lnTo>
                    <a:pt x="28" y="113"/>
                  </a:lnTo>
                  <a:lnTo>
                    <a:pt x="19" y="110"/>
                  </a:lnTo>
                  <a:lnTo>
                    <a:pt x="9" y="112"/>
                  </a:lnTo>
                  <a:lnTo>
                    <a:pt x="13" y="96"/>
                  </a:lnTo>
                  <a:lnTo>
                    <a:pt x="11" y="83"/>
                  </a:lnTo>
                  <a:lnTo>
                    <a:pt x="4" y="81"/>
                  </a:lnTo>
                  <a:lnTo>
                    <a:pt x="0" y="73"/>
                  </a:lnTo>
                  <a:lnTo>
                    <a:pt x="2" y="60"/>
                  </a:lnTo>
                  <a:lnTo>
                    <a:pt x="9" y="52"/>
                  </a:lnTo>
                  <a:lnTo>
                    <a:pt x="10" y="44"/>
                  </a:lnTo>
                  <a:lnTo>
                    <a:pt x="14" y="32"/>
                  </a:lnTo>
                  <a:lnTo>
                    <a:pt x="14" y="23"/>
                  </a:lnTo>
                  <a:lnTo>
                    <a:pt x="11" y="16"/>
                  </a:lnTo>
                  <a:lnTo>
                    <a:pt x="11" y="9"/>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48" name="Freeform 155">
              <a:extLst>
                <a:ext uri="{FF2B5EF4-FFF2-40B4-BE49-F238E27FC236}">
                  <a16:creationId xmlns:a16="http://schemas.microsoft.com/office/drawing/2014/main" id="{FA4DF8B2-3643-4999-8582-E22A4D6D46E2}"/>
                </a:ext>
              </a:extLst>
            </p:cNvPr>
            <p:cNvSpPr>
              <a:spLocks/>
            </p:cNvSpPr>
            <p:nvPr/>
          </p:nvSpPr>
          <p:spPr bwMode="auto">
            <a:xfrm>
              <a:off x="3309529" y="3912709"/>
              <a:ext cx="185024" cy="208116"/>
            </a:xfrm>
            <a:custGeom>
              <a:avLst/>
              <a:gdLst>
                <a:gd name="T0" fmla="*/ 0 w 156"/>
                <a:gd name="T1" fmla="*/ 61 h 171"/>
                <a:gd name="T2" fmla="*/ 4 w 156"/>
                <a:gd name="T3" fmla="*/ 36 h 171"/>
                <a:gd name="T4" fmla="*/ 3 w 156"/>
                <a:gd name="T5" fmla="*/ 25 h 171"/>
                <a:gd name="T6" fmla="*/ 10 w 156"/>
                <a:gd name="T7" fmla="*/ 6 h 171"/>
                <a:gd name="T8" fmla="*/ 41 w 156"/>
                <a:gd name="T9" fmla="*/ 0 h 171"/>
                <a:gd name="T10" fmla="*/ 58 w 156"/>
                <a:gd name="T11" fmla="*/ 1 h 171"/>
                <a:gd name="T12" fmla="*/ 76 w 156"/>
                <a:gd name="T13" fmla="*/ 11 h 171"/>
                <a:gd name="T14" fmla="*/ 77 w 156"/>
                <a:gd name="T15" fmla="*/ 18 h 171"/>
                <a:gd name="T16" fmla="*/ 83 w 156"/>
                <a:gd name="T17" fmla="*/ 29 h 171"/>
                <a:gd name="T18" fmla="*/ 85 w 156"/>
                <a:gd name="T19" fmla="*/ 57 h 171"/>
                <a:gd name="T20" fmla="*/ 104 w 156"/>
                <a:gd name="T21" fmla="*/ 61 h 171"/>
                <a:gd name="T22" fmla="*/ 111 w 156"/>
                <a:gd name="T23" fmla="*/ 57 h 171"/>
                <a:gd name="T24" fmla="*/ 124 w 156"/>
                <a:gd name="T25" fmla="*/ 63 h 171"/>
                <a:gd name="T26" fmla="*/ 128 w 156"/>
                <a:gd name="T27" fmla="*/ 69 h 171"/>
                <a:gd name="T28" fmla="*/ 132 w 156"/>
                <a:gd name="T29" fmla="*/ 88 h 171"/>
                <a:gd name="T30" fmla="*/ 135 w 156"/>
                <a:gd name="T31" fmla="*/ 96 h 171"/>
                <a:gd name="T32" fmla="*/ 141 w 156"/>
                <a:gd name="T33" fmla="*/ 97 h 171"/>
                <a:gd name="T34" fmla="*/ 148 w 156"/>
                <a:gd name="T35" fmla="*/ 94 h 171"/>
                <a:gd name="T36" fmla="*/ 155 w 156"/>
                <a:gd name="T37" fmla="*/ 97 h 171"/>
                <a:gd name="T38" fmla="*/ 156 w 156"/>
                <a:gd name="T39" fmla="*/ 109 h 171"/>
                <a:gd name="T40" fmla="*/ 155 w 156"/>
                <a:gd name="T41" fmla="*/ 121 h 171"/>
                <a:gd name="T42" fmla="*/ 153 w 156"/>
                <a:gd name="T43" fmla="*/ 133 h 171"/>
                <a:gd name="T44" fmla="*/ 152 w 156"/>
                <a:gd name="T45" fmla="*/ 151 h 171"/>
                <a:gd name="T46" fmla="*/ 138 w 156"/>
                <a:gd name="T47" fmla="*/ 167 h 171"/>
                <a:gd name="T48" fmla="*/ 124 w 156"/>
                <a:gd name="T49" fmla="*/ 171 h 171"/>
                <a:gd name="T50" fmla="*/ 104 w 156"/>
                <a:gd name="T51" fmla="*/ 167 h 171"/>
                <a:gd name="T52" fmla="*/ 85 w 156"/>
                <a:gd name="T53" fmla="*/ 162 h 171"/>
                <a:gd name="T54" fmla="*/ 99 w 156"/>
                <a:gd name="T55" fmla="*/ 130 h 171"/>
                <a:gd name="T56" fmla="*/ 95 w 156"/>
                <a:gd name="T57" fmla="*/ 121 h 171"/>
                <a:gd name="T58" fmla="*/ 76 w 156"/>
                <a:gd name="T59" fmla="*/ 113 h 171"/>
                <a:gd name="T60" fmla="*/ 52 w 156"/>
                <a:gd name="T61" fmla="*/ 98 h 171"/>
                <a:gd name="T62" fmla="*/ 37 w 156"/>
                <a:gd name="T63" fmla="*/ 95 h 171"/>
                <a:gd name="T64" fmla="*/ 0 w 156"/>
                <a:gd name="T65" fmla="*/ 6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71">
                  <a:moveTo>
                    <a:pt x="0" y="61"/>
                  </a:moveTo>
                  <a:lnTo>
                    <a:pt x="4" y="36"/>
                  </a:lnTo>
                  <a:lnTo>
                    <a:pt x="3" y="25"/>
                  </a:lnTo>
                  <a:lnTo>
                    <a:pt x="10" y="6"/>
                  </a:lnTo>
                  <a:lnTo>
                    <a:pt x="41" y="0"/>
                  </a:lnTo>
                  <a:lnTo>
                    <a:pt x="58" y="1"/>
                  </a:lnTo>
                  <a:lnTo>
                    <a:pt x="76" y="11"/>
                  </a:lnTo>
                  <a:lnTo>
                    <a:pt x="77" y="18"/>
                  </a:lnTo>
                  <a:lnTo>
                    <a:pt x="83" y="29"/>
                  </a:lnTo>
                  <a:lnTo>
                    <a:pt x="85" y="57"/>
                  </a:lnTo>
                  <a:lnTo>
                    <a:pt x="104" y="61"/>
                  </a:lnTo>
                  <a:lnTo>
                    <a:pt x="111" y="57"/>
                  </a:lnTo>
                  <a:lnTo>
                    <a:pt x="124" y="63"/>
                  </a:lnTo>
                  <a:lnTo>
                    <a:pt x="128" y="69"/>
                  </a:lnTo>
                  <a:lnTo>
                    <a:pt x="132" y="88"/>
                  </a:lnTo>
                  <a:lnTo>
                    <a:pt x="135" y="96"/>
                  </a:lnTo>
                  <a:lnTo>
                    <a:pt x="141" y="97"/>
                  </a:lnTo>
                  <a:lnTo>
                    <a:pt x="148" y="94"/>
                  </a:lnTo>
                  <a:lnTo>
                    <a:pt x="155" y="97"/>
                  </a:lnTo>
                  <a:lnTo>
                    <a:pt x="156" y="109"/>
                  </a:lnTo>
                  <a:lnTo>
                    <a:pt x="155" y="121"/>
                  </a:lnTo>
                  <a:lnTo>
                    <a:pt x="153" y="133"/>
                  </a:lnTo>
                  <a:lnTo>
                    <a:pt x="152" y="151"/>
                  </a:lnTo>
                  <a:lnTo>
                    <a:pt x="138" y="167"/>
                  </a:lnTo>
                  <a:lnTo>
                    <a:pt x="124" y="171"/>
                  </a:lnTo>
                  <a:lnTo>
                    <a:pt x="104" y="167"/>
                  </a:lnTo>
                  <a:lnTo>
                    <a:pt x="85" y="162"/>
                  </a:lnTo>
                  <a:lnTo>
                    <a:pt x="99" y="130"/>
                  </a:lnTo>
                  <a:lnTo>
                    <a:pt x="95" y="121"/>
                  </a:lnTo>
                  <a:lnTo>
                    <a:pt x="76" y="113"/>
                  </a:lnTo>
                  <a:lnTo>
                    <a:pt x="52" y="98"/>
                  </a:lnTo>
                  <a:lnTo>
                    <a:pt x="37" y="95"/>
                  </a:lnTo>
                  <a:lnTo>
                    <a:pt x="0" y="61"/>
                  </a:lnTo>
                  <a:close/>
                </a:path>
              </a:pathLst>
            </a:custGeom>
            <a:solidFill>
              <a:srgbClr val="083E7A"/>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149" name="Freeform 156">
              <a:extLst>
                <a:ext uri="{FF2B5EF4-FFF2-40B4-BE49-F238E27FC236}">
                  <a16:creationId xmlns:a16="http://schemas.microsoft.com/office/drawing/2014/main" id="{A36D2767-5D13-4192-A675-ED1245C97E53}"/>
                </a:ext>
              </a:extLst>
            </p:cNvPr>
            <p:cNvSpPr>
              <a:spLocks/>
            </p:cNvSpPr>
            <p:nvPr/>
          </p:nvSpPr>
          <p:spPr bwMode="auto">
            <a:xfrm>
              <a:off x="5370892" y="2601945"/>
              <a:ext cx="13047" cy="29210"/>
            </a:xfrm>
            <a:custGeom>
              <a:avLst/>
              <a:gdLst>
                <a:gd name="T0" fmla="*/ 9 w 11"/>
                <a:gd name="T1" fmla="*/ 3 h 24"/>
                <a:gd name="T2" fmla="*/ 11 w 11"/>
                <a:gd name="T3" fmla="*/ 15 h 24"/>
                <a:gd name="T4" fmla="*/ 9 w 11"/>
                <a:gd name="T5" fmla="*/ 21 h 24"/>
                <a:gd name="T6" fmla="*/ 1 w 11"/>
                <a:gd name="T7" fmla="*/ 24 h 24"/>
                <a:gd name="T8" fmla="*/ 1 w 11"/>
                <a:gd name="T9" fmla="*/ 19 h 24"/>
                <a:gd name="T10" fmla="*/ 5 w 11"/>
                <a:gd name="T11" fmla="*/ 16 h 24"/>
                <a:gd name="T12" fmla="*/ 0 w 11"/>
                <a:gd name="T13" fmla="*/ 14 h 24"/>
                <a:gd name="T14" fmla="*/ 3 w 11"/>
                <a:gd name="T15" fmla="*/ 0 h 24"/>
                <a:gd name="T16" fmla="*/ 9 w 11"/>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4">
                  <a:moveTo>
                    <a:pt x="9" y="3"/>
                  </a:moveTo>
                  <a:lnTo>
                    <a:pt x="11" y="15"/>
                  </a:lnTo>
                  <a:lnTo>
                    <a:pt x="9" y="21"/>
                  </a:lnTo>
                  <a:lnTo>
                    <a:pt x="1" y="24"/>
                  </a:lnTo>
                  <a:lnTo>
                    <a:pt x="1" y="19"/>
                  </a:lnTo>
                  <a:lnTo>
                    <a:pt x="5" y="16"/>
                  </a:lnTo>
                  <a:lnTo>
                    <a:pt x="0" y="14"/>
                  </a:lnTo>
                  <a:lnTo>
                    <a:pt x="3" y="0"/>
                  </a:lnTo>
                  <a:lnTo>
                    <a:pt x="9" y="3"/>
                  </a:lnTo>
                  <a:close/>
                </a:path>
              </a:pathLst>
            </a:custGeom>
            <a:solidFill>
              <a:srgbClr val="E64A0E"/>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50" name="Freeform 157">
              <a:extLst>
                <a:ext uri="{FF2B5EF4-FFF2-40B4-BE49-F238E27FC236}">
                  <a16:creationId xmlns:a16="http://schemas.microsoft.com/office/drawing/2014/main" id="{7AD80242-571B-47F7-BFA4-0D6B2F591DBF}"/>
                </a:ext>
              </a:extLst>
            </p:cNvPr>
            <p:cNvSpPr>
              <a:spLocks/>
            </p:cNvSpPr>
            <p:nvPr/>
          </p:nvSpPr>
          <p:spPr bwMode="auto">
            <a:xfrm>
              <a:off x="5718405" y="2763812"/>
              <a:ext cx="20163" cy="38945"/>
            </a:xfrm>
            <a:custGeom>
              <a:avLst/>
              <a:gdLst>
                <a:gd name="T0" fmla="*/ 3 w 17"/>
                <a:gd name="T1" fmla="*/ 28 h 32"/>
                <a:gd name="T2" fmla="*/ 0 w 17"/>
                <a:gd name="T3" fmla="*/ 13 h 32"/>
                <a:gd name="T4" fmla="*/ 4 w 17"/>
                <a:gd name="T5" fmla="*/ 2 h 32"/>
                <a:gd name="T6" fmla="*/ 9 w 17"/>
                <a:gd name="T7" fmla="*/ 0 h 32"/>
                <a:gd name="T8" fmla="*/ 15 w 17"/>
                <a:gd name="T9" fmla="*/ 7 h 32"/>
                <a:gd name="T10" fmla="*/ 17 w 17"/>
                <a:gd name="T11" fmla="*/ 18 h 32"/>
                <a:gd name="T12" fmla="*/ 14 w 17"/>
                <a:gd name="T13" fmla="*/ 31 h 32"/>
                <a:gd name="T14" fmla="*/ 9 w 17"/>
                <a:gd name="T15" fmla="*/ 32 h 32"/>
                <a:gd name="T16" fmla="*/ 3 w 17"/>
                <a:gd name="T1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2">
                  <a:moveTo>
                    <a:pt x="3" y="28"/>
                  </a:moveTo>
                  <a:lnTo>
                    <a:pt x="0" y="13"/>
                  </a:lnTo>
                  <a:lnTo>
                    <a:pt x="4" y="2"/>
                  </a:lnTo>
                  <a:lnTo>
                    <a:pt x="9" y="0"/>
                  </a:lnTo>
                  <a:lnTo>
                    <a:pt x="15" y="7"/>
                  </a:lnTo>
                  <a:lnTo>
                    <a:pt x="17" y="18"/>
                  </a:lnTo>
                  <a:lnTo>
                    <a:pt x="14" y="31"/>
                  </a:lnTo>
                  <a:lnTo>
                    <a:pt x="9" y="32"/>
                  </a:lnTo>
                  <a:lnTo>
                    <a:pt x="3" y="28"/>
                  </a:lnTo>
                  <a:close/>
                </a:path>
              </a:pathLst>
            </a:custGeom>
            <a:solidFill>
              <a:srgbClr val="E64A0E"/>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51" name="Freeform 158">
              <a:extLst>
                <a:ext uri="{FF2B5EF4-FFF2-40B4-BE49-F238E27FC236}">
                  <a16:creationId xmlns:a16="http://schemas.microsoft.com/office/drawing/2014/main" id="{FD15F976-4CF8-4090-BA06-26C94EAF35EE}"/>
                </a:ext>
              </a:extLst>
            </p:cNvPr>
            <p:cNvSpPr>
              <a:spLocks/>
            </p:cNvSpPr>
            <p:nvPr/>
          </p:nvSpPr>
          <p:spPr bwMode="auto">
            <a:xfrm>
              <a:off x="5037610" y="2208837"/>
              <a:ext cx="187397" cy="113186"/>
            </a:xfrm>
            <a:custGeom>
              <a:avLst/>
              <a:gdLst>
                <a:gd name="T0" fmla="*/ 37 w 158"/>
                <a:gd name="T1" fmla="*/ 7 h 93"/>
                <a:gd name="T2" fmla="*/ 44 w 158"/>
                <a:gd name="T3" fmla="*/ 3 h 93"/>
                <a:gd name="T4" fmla="*/ 54 w 158"/>
                <a:gd name="T5" fmla="*/ 5 h 93"/>
                <a:gd name="T6" fmla="*/ 64 w 158"/>
                <a:gd name="T7" fmla="*/ 5 h 93"/>
                <a:gd name="T8" fmla="*/ 72 w 158"/>
                <a:gd name="T9" fmla="*/ 10 h 93"/>
                <a:gd name="T10" fmla="*/ 78 w 158"/>
                <a:gd name="T11" fmla="*/ 7 h 93"/>
                <a:gd name="T12" fmla="*/ 89 w 158"/>
                <a:gd name="T13" fmla="*/ 5 h 93"/>
                <a:gd name="T14" fmla="*/ 93 w 158"/>
                <a:gd name="T15" fmla="*/ 0 h 93"/>
                <a:gd name="T16" fmla="*/ 100 w 158"/>
                <a:gd name="T17" fmla="*/ 0 h 93"/>
                <a:gd name="T18" fmla="*/ 105 w 158"/>
                <a:gd name="T19" fmla="*/ 2 h 93"/>
                <a:gd name="T20" fmla="*/ 110 w 158"/>
                <a:gd name="T21" fmla="*/ 8 h 93"/>
                <a:gd name="T22" fmla="*/ 117 w 158"/>
                <a:gd name="T23" fmla="*/ 17 h 93"/>
                <a:gd name="T24" fmla="*/ 128 w 158"/>
                <a:gd name="T25" fmla="*/ 29 h 93"/>
                <a:gd name="T26" fmla="*/ 130 w 158"/>
                <a:gd name="T27" fmla="*/ 38 h 93"/>
                <a:gd name="T28" fmla="*/ 129 w 158"/>
                <a:gd name="T29" fmla="*/ 47 h 93"/>
                <a:gd name="T30" fmla="*/ 133 w 158"/>
                <a:gd name="T31" fmla="*/ 56 h 93"/>
                <a:gd name="T32" fmla="*/ 141 w 158"/>
                <a:gd name="T33" fmla="*/ 59 h 93"/>
                <a:gd name="T34" fmla="*/ 149 w 158"/>
                <a:gd name="T35" fmla="*/ 56 h 93"/>
                <a:gd name="T36" fmla="*/ 156 w 158"/>
                <a:gd name="T37" fmla="*/ 60 h 93"/>
                <a:gd name="T38" fmla="*/ 158 w 158"/>
                <a:gd name="T39" fmla="*/ 65 h 93"/>
                <a:gd name="T40" fmla="*/ 150 w 158"/>
                <a:gd name="T41" fmla="*/ 69 h 93"/>
                <a:gd name="T42" fmla="*/ 145 w 158"/>
                <a:gd name="T43" fmla="*/ 67 h 93"/>
                <a:gd name="T44" fmla="*/ 143 w 158"/>
                <a:gd name="T45" fmla="*/ 92 h 93"/>
                <a:gd name="T46" fmla="*/ 133 w 158"/>
                <a:gd name="T47" fmla="*/ 90 h 93"/>
                <a:gd name="T48" fmla="*/ 121 w 158"/>
                <a:gd name="T49" fmla="*/ 83 h 93"/>
                <a:gd name="T50" fmla="*/ 101 w 158"/>
                <a:gd name="T51" fmla="*/ 87 h 93"/>
                <a:gd name="T52" fmla="*/ 94 w 158"/>
                <a:gd name="T53" fmla="*/ 93 h 93"/>
                <a:gd name="T54" fmla="*/ 69 w 158"/>
                <a:gd name="T55" fmla="*/ 91 h 93"/>
                <a:gd name="T56" fmla="*/ 56 w 158"/>
                <a:gd name="T57" fmla="*/ 88 h 93"/>
                <a:gd name="T58" fmla="*/ 50 w 158"/>
                <a:gd name="T59" fmla="*/ 90 h 93"/>
                <a:gd name="T60" fmla="*/ 44 w 158"/>
                <a:gd name="T61" fmla="*/ 81 h 93"/>
                <a:gd name="T62" fmla="*/ 41 w 158"/>
                <a:gd name="T63" fmla="*/ 78 h 93"/>
                <a:gd name="T64" fmla="*/ 45 w 158"/>
                <a:gd name="T65" fmla="*/ 74 h 93"/>
                <a:gd name="T66" fmla="*/ 40 w 158"/>
                <a:gd name="T67" fmla="*/ 72 h 93"/>
                <a:gd name="T68" fmla="*/ 36 w 158"/>
                <a:gd name="T69" fmla="*/ 76 h 93"/>
                <a:gd name="T70" fmla="*/ 25 w 158"/>
                <a:gd name="T71" fmla="*/ 70 h 93"/>
                <a:gd name="T72" fmla="*/ 23 w 158"/>
                <a:gd name="T73" fmla="*/ 62 h 93"/>
                <a:gd name="T74" fmla="*/ 13 w 158"/>
                <a:gd name="T75" fmla="*/ 57 h 93"/>
                <a:gd name="T76" fmla="*/ 10 w 158"/>
                <a:gd name="T77" fmla="*/ 51 h 93"/>
                <a:gd name="T78" fmla="*/ 0 w 158"/>
                <a:gd name="T79" fmla="*/ 43 h 93"/>
                <a:gd name="T80" fmla="*/ 13 w 158"/>
                <a:gd name="T81" fmla="*/ 39 h 93"/>
                <a:gd name="T82" fmla="*/ 22 w 158"/>
                <a:gd name="T83" fmla="*/ 25 h 93"/>
                <a:gd name="T84" fmla="*/ 28 w 158"/>
                <a:gd name="T85" fmla="*/ 11 h 93"/>
                <a:gd name="T86" fmla="*/ 37 w 158"/>
                <a:gd name="T87" fmla="*/ 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93">
                  <a:moveTo>
                    <a:pt x="37" y="7"/>
                  </a:moveTo>
                  <a:lnTo>
                    <a:pt x="44" y="3"/>
                  </a:lnTo>
                  <a:lnTo>
                    <a:pt x="54" y="5"/>
                  </a:lnTo>
                  <a:lnTo>
                    <a:pt x="64" y="5"/>
                  </a:lnTo>
                  <a:lnTo>
                    <a:pt x="72" y="10"/>
                  </a:lnTo>
                  <a:lnTo>
                    <a:pt x="78" y="7"/>
                  </a:lnTo>
                  <a:lnTo>
                    <a:pt x="89" y="5"/>
                  </a:lnTo>
                  <a:lnTo>
                    <a:pt x="93" y="0"/>
                  </a:lnTo>
                  <a:lnTo>
                    <a:pt x="100" y="0"/>
                  </a:lnTo>
                  <a:lnTo>
                    <a:pt x="105" y="2"/>
                  </a:lnTo>
                  <a:lnTo>
                    <a:pt x="110" y="8"/>
                  </a:lnTo>
                  <a:lnTo>
                    <a:pt x="117" y="17"/>
                  </a:lnTo>
                  <a:lnTo>
                    <a:pt x="128" y="29"/>
                  </a:lnTo>
                  <a:lnTo>
                    <a:pt x="130" y="38"/>
                  </a:lnTo>
                  <a:lnTo>
                    <a:pt x="129" y="47"/>
                  </a:lnTo>
                  <a:lnTo>
                    <a:pt x="133" y="56"/>
                  </a:lnTo>
                  <a:lnTo>
                    <a:pt x="141" y="59"/>
                  </a:lnTo>
                  <a:lnTo>
                    <a:pt x="149" y="56"/>
                  </a:lnTo>
                  <a:lnTo>
                    <a:pt x="156" y="60"/>
                  </a:lnTo>
                  <a:lnTo>
                    <a:pt x="158" y="65"/>
                  </a:lnTo>
                  <a:lnTo>
                    <a:pt x="150" y="69"/>
                  </a:lnTo>
                  <a:lnTo>
                    <a:pt x="145" y="67"/>
                  </a:lnTo>
                  <a:lnTo>
                    <a:pt x="143" y="92"/>
                  </a:lnTo>
                  <a:lnTo>
                    <a:pt x="133" y="90"/>
                  </a:lnTo>
                  <a:lnTo>
                    <a:pt x="121" y="83"/>
                  </a:lnTo>
                  <a:lnTo>
                    <a:pt x="101" y="87"/>
                  </a:lnTo>
                  <a:lnTo>
                    <a:pt x="94" y="93"/>
                  </a:lnTo>
                  <a:lnTo>
                    <a:pt x="69" y="91"/>
                  </a:lnTo>
                  <a:lnTo>
                    <a:pt x="56" y="88"/>
                  </a:lnTo>
                  <a:lnTo>
                    <a:pt x="50" y="90"/>
                  </a:lnTo>
                  <a:lnTo>
                    <a:pt x="44" y="81"/>
                  </a:lnTo>
                  <a:lnTo>
                    <a:pt x="41" y="78"/>
                  </a:lnTo>
                  <a:lnTo>
                    <a:pt x="45" y="74"/>
                  </a:lnTo>
                  <a:lnTo>
                    <a:pt x="40" y="72"/>
                  </a:lnTo>
                  <a:lnTo>
                    <a:pt x="36" y="76"/>
                  </a:lnTo>
                  <a:lnTo>
                    <a:pt x="25" y="70"/>
                  </a:lnTo>
                  <a:lnTo>
                    <a:pt x="23" y="62"/>
                  </a:lnTo>
                  <a:lnTo>
                    <a:pt x="13" y="57"/>
                  </a:lnTo>
                  <a:lnTo>
                    <a:pt x="10" y="51"/>
                  </a:lnTo>
                  <a:lnTo>
                    <a:pt x="0" y="43"/>
                  </a:lnTo>
                  <a:lnTo>
                    <a:pt x="13" y="39"/>
                  </a:lnTo>
                  <a:lnTo>
                    <a:pt x="22" y="25"/>
                  </a:lnTo>
                  <a:lnTo>
                    <a:pt x="28" y="11"/>
                  </a:lnTo>
                  <a:lnTo>
                    <a:pt x="37" y="7"/>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52" name="Freeform 159">
              <a:extLst>
                <a:ext uri="{FF2B5EF4-FFF2-40B4-BE49-F238E27FC236}">
                  <a16:creationId xmlns:a16="http://schemas.microsoft.com/office/drawing/2014/main" id="{EC715BA4-9039-4895-B8A3-11AD18C99474}"/>
                </a:ext>
              </a:extLst>
            </p:cNvPr>
            <p:cNvSpPr>
              <a:spLocks/>
            </p:cNvSpPr>
            <p:nvPr/>
          </p:nvSpPr>
          <p:spPr bwMode="auto">
            <a:xfrm>
              <a:off x="7254346" y="2057924"/>
              <a:ext cx="177909" cy="206899"/>
            </a:xfrm>
            <a:custGeom>
              <a:avLst/>
              <a:gdLst>
                <a:gd name="T0" fmla="*/ 81 w 150"/>
                <a:gd name="T1" fmla="*/ 73 h 170"/>
                <a:gd name="T2" fmla="*/ 126 w 150"/>
                <a:gd name="T3" fmla="*/ 109 h 170"/>
                <a:gd name="T4" fmla="*/ 97 w 150"/>
                <a:gd name="T5" fmla="*/ 102 h 170"/>
                <a:gd name="T6" fmla="*/ 109 w 150"/>
                <a:gd name="T7" fmla="*/ 131 h 170"/>
                <a:gd name="T8" fmla="*/ 140 w 150"/>
                <a:gd name="T9" fmla="*/ 152 h 170"/>
                <a:gd name="T10" fmla="*/ 150 w 150"/>
                <a:gd name="T11" fmla="*/ 166 h 170"/>
                <a:gd name="T12" fmla="*/ 129 w 150"/>
                <a:gd name="T13" fmla="*/ 154 h 170"/>
                <a:gd name="T14" fmla="*/ 129 w 150"/>
                <a:gd name="T15" fmla="*/ 170 h 170"/>
                <a:gd name="T16" fmla="*/ 114 w 150"/>
                <a:gd name="T17" fmla="*/ 153 h 170"/>
                <a:gd name="T18" fmla="*/ 101 w 150"/>
                <a:gd name="T19" fmla="*/ 133 h 170"/>
                <a:gd name="T20" fmla="*/ 83 w 150"/>
                <a:gd name="T21" fmla="*/ 111 h 170"/>
                <a:gd name="T22" fmla="*/ 76 w 150"/>
                <a:gd name="T23" fmla="*/ 96 h 170"/>
                <a:gd name="T24" fmla="*/ 55 w 150"/>
                <a:gd name="T25" fmla="*/ 69 h 170"/>
                <a:gd name="T26" fmla="*/ 29 w 150"/>
                <a:gd name="T27" fmla="*/ 49 h 170"/>
                <a:gd name="T28" fmla="*/ 8 w 150"/>
                <a:gd name="T29" fmla="*/ 22 h 170"/>
                <a:gd name="T30" fmla="*/ 14 w 150"/>
                <a:gd name="T31" fmla="*/ 12 h 170"/>
                <a:gd name="T32" fmla="*/ 0 w 150"/>
                <a:gd name="T33" fmla="*/ 3 h 170"/>
                <a:gd name="T34" fmla="*/ 4 w 150"/>
                <a:gd name="T35" fmla="*/ 0 h 170"/>
                <a:gd name="T36" fmla="*/ 20 w 150"/>
                <a:gd name="T37" fmla="*/ 14 h 170"/>
                <a:gd name="T38" fmla="*/ 42 w 150"/>
                <a:gd name="T39" fmla="*/ 33 h 170"/>
                <a:gd name="T40" fmla="*/ 58 w 150"/>
                <a:gd name="T41" fmla="*/ 53 h 170"/>
                <a:gd name="T42" fmla="*/ 81 w 150"/>
                <a:gd name="T43" fmla="*/ 73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0" h="170">
                  <a:moveTo>
                    <a:pt x="81" y="73"/>
                  </a:moveTo>
                  <a:lnTo>
                    <a:pt x="126" y="109"/>
                  </a:lnTo>
                  <a:lnTo>
                    <a:pt x="97" y="102"/>
                  </a:lnTo>
                  <a:lnTo>
                    <a:pt x="109" y="131"/>
                  </a:lnTo>
                  <a:lnTo>
                    <a:pt x="140" y="152"/>
                  </a:lnTo>
                  <a:lnTo>
                    <a:pt x="150" y="166"/>
                  </a:lnTo>
                  <a:lnTo>
                    <a:pt x="129" y="154"/>
                  </a:lnTo>
                  <a:lnTo>
                    <a:pt x="129" y="170"/>
                  </a:lnTo>
                  <a:lnTo>
                    <a:pt x="114" y="153"/>
                  </a:lnTo>
                  <a:lnTo>
                    <a:pt x="101" y="133"/>
                  </a:lnTo>
                  <a:lnTo>
                    <a:pt x="83" y="111"/>
                  </a:lnTo>
                  <a:lnTo>
                    <a:pt x="76" y="96"/>
                  </a:lnTo>
                  <a:lnTo>
                    <a:pt x="55" y="69"/>
                  </a:lnTo>
                  <a:lnTo>
                    <a:pt x="29" y="49"/>
                  </a:lnTo>
                  <a:lnTo>
                    <a:pt x="8" y="22"/>
                  </a:lnTo>
                  <a:lnTo>
                    <a:pt x="14" y="12"/>
                  </a:lnTo>
                  <a:lnTo>
                    <a:pt x="0" y="3"/>
                  </a:lnTo>
                  <a:lnTo>
                    <a:pt x="4" y="0"/>
                  </a:lnTo>
                  <a:lnTo>
                    <a:pt x="20" y="14"/>
                  </a:lnTo>
                  <a:lnTo>
                    <a:pt x="42" y="33"/>
                  </a:lnTo>
                  <a:lnTo>
                    <a:pt x="58" y="53"/>
                  </a:lnTo>
                  <a:lnTo>
                    <a:pt x="81" y="73"/>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53" name="Freeform 160">
              <a:extLst>
                <a:ext uri="{FF2B5EF4-FFF2-40B4-BE49-F238E27FC236}">
                  <a16:creationId xmlns:a16="http://schemas.microsoft.com/office/drawing/2014/main" id="{729499E0-3F24-48F3-B2BF-2209BD69EC8C}"/>
                </a:ext>
              </a:extLst>
            </p:cNvPr>
            <p:cNvSpPr>
              <a:spLocks/>
            </p:cNvSpPr>
            <p:nvPr/>
          </p:nvSpPr>
          <p:spPr bwMode="auto">
            <a:xfrm>
              <a:off x="5005587" y="2038450"/>
              <a:ext cx="56930" cy="20690"/>
            </a:xfrm>
            <a:custGeom>
              <a:avLst/>
              <a:gdLst>
                <a:gd name="T0" fmla="*/ 48 w 48"/>
                <a:gd name="T1" fmla="*/ 17 h 17"/>
                <a:gd name="T2" fmla="*/ 19 w 48"/>
                <a:gd name="T3" fmla="*/ 17 h 17"/>
                <a:gd name="T4" fmla="*/ 0 w 48"/>
                <a:gd name="T5" fmla="*/ 15 h 17"/>
                <a:gd name="T6" fmla="*/ 2 w 48"/>
                <a:gd name="T7" fmla="*/ 6 h 17"/>
                <a:gd name="T8" fmla="*/ 23 w 48"/>
                <a:gd name="T9" fmla="*/ 0 h 17"/>
                <a:gd name="T10" fmla="*/ 39 w 48"/>
                <a:gd name="T11" fmla="*/ 4 h 17"/>
                <a:gd name="T12" fmla="*/ 47 w 48"/>
                <a:gd name="T13" fmla="*/ 7 h 17"/>
                <a:gd name="T14" fmla="*/ 46 w 48"/>
                <a:gd name="T15" fmla="*/ 12 h 17"/>
                <a:gd name="T16" fmla="*/ 48 w 48"/>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17">
                  <a:moveTo>
                    <a:pt x="48" y="17"/>
                  </a:moveTo>
                  <a:lnTo>
                    <a:pt x="19" y="17"/>
                  </a:lnTo>
                  <a:lnTo>
                    <a:pt x="0" y="15"/>
                  </a:lnTo>
                  <a:lnTo>
                    <a:pt x="2" y="6"/>
                  </a:lnTo>
                  <a:lnTo>
                    <a:pt x="23" y="0"/>
                  </a:lnTo>
                  <a:lnTo>
                    <a:pt x="39" y="4"/>
                  </a:lnTo>
                  <a:lnTo>
                    <a:pt x="47" y="7"/>
                  </a:lnTo>
                  <a:lnTo>
                    <a:pt x="46" y="12"/>
                  </a:lnTo>
                  <a:lnTo>
                    <a:pt x="48" y="17"/>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54" name="Freeform 161">
              <a:extLst>
                <a:ext uri="{FF2B5EF4-FFF2-40B4-BE49-F238E27FC236}">
                  <a16:creationId xmlns:a16="http://schemas.microsoft.com/office/drawing/2014/main" id="{576C74AB-23A9-4256-91E8-6607DADD28BC}"/>
                </a:ext>
              </a:extLst>
            </p:cNvPr>
            <p:cNvSpPr>
              <a:spLocks/>
            </p:cNvSpPr>
            <p:nvPr/>
          </p:nvSpPr>
          <p:spPr bwMode="auto">
            <a:xfrm>
              <a:off x="6736040" y="1622219"/>
              <a:ext cx="60489" cy="13388"/>
            </a:xfrm>
            <a:custGeom>
              <a:avLst/>
              <a:gdLst>
                <a:gd name="T0" fmla="*/ 51 w 51"/>
                <a:gd name="T1" fmla="*/ 10 h 11"/>
                <a:gd name="T2" fmla="*/ 32 w 51"/>
                <a:gd name="T3" fmla="*/ 11 h 11"/>
                <a:gd name="T4" fmla="*/ 3 w 51"/>
                <a:gd name="T5" fmla="*/ 9 h 11"/>
                <a:gd name="T6" fmla="*/ 0 w 51"/>
                <a:gd name="T7" fmla="*/ 8 h 11"/>
                <a:gd name="T8" fmla="*/ 2 w 51"/>
                <a:gd name="T9" fmla="*/ 2 h 11"/>
                <a:gd name="T10" fmla="*/ 15 w 51"/>
                <a:gd name="T11" fmla="*/ 0 h 11"/>
                <a:gd name="T12" fmla="*/ 43 w 51"/>
                <a:gd name="T13" fmla="*/ 6 h 11"/>
                <a:gd name="T14" fmla="*/ 51 w 51"/>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1">
                  <a:moveTo>
                    <a:pt x="51" y="10"/>
                  </a:moveTo>
                  <a:lnTo>
                    <a:pt x="32" y="11"/>
                  </a:lnTo>
                  <a:lnTo>
                    <a:pt x="3" y="9"/>
                  </a:lnTo>
                  <a:lnTo>
                    <a:pt x="0" y="8"/>
                  </a:lnTo>
                  <a:lnTo>
                    <a:pt x="2" y="2"/>
                  </a:lnTo>
                  <a:lnTo>
                    <a:pt x="15" y="0"/>
                  </a:lnTo>
                  <a:lnTo>
                    <a:pt x="43" y="6"/>
                  </a:lnTo>
                  <a:lnTo>
                    <a:pt x="51" y="10"/>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55" name="Freeform 162">
              <a:extLst>
                <a:ext uri="{FF2B5EF4-FFF2-40B4-BE49-F238E27FC236}">
                  <a16:creationId xmlns:a16="http://schemas.microsoft.com/office/drawing/2014/main" id="{A649500D-0837-4142-B1D5-942BD3AD7A1D}"/>
                </a:ext>
              </a:extLst>
            </p:cNvPr>
            <p:cNvSpPr>
              <a:spLocks/>
            </p:cNvSpPr>
            <p:nvPr/>
          </p:nvSpPr>
          <p:spPr bwMode="auto">
            <a:xfrm>
              <a:off x="6769250" y="1590576"/>
              <a:ext cx="75907" cy="15822"/>
            </a:xfrm>
            <a:custGeom>
              <a:avLst/>
              <a:gdLst>
                <a:gd name="T0" fmla="*/ 64 w 64"/>
                <a:gd name="T1" fmla="*/ 7 h 13"/>
                <a:gd name="T2" fmla="*/ 60 w 64"/>
                <a:gd name="T3" fmla="*/ 13 h 13"/>
                <a:gd name="T4" fmla="*/ 38 w 64"/>
                <a:gd name="T5" fmla="*/ 11 h 13"/>
                <a:gd name="T6" fmla="*/ 5 w 64"/>
                <a:gd name="T7" fmla="*/ 5 h 13"/>
                <a:gd name="T8" fmla="*/ 0 w 64"/>
                <a:gd name="T9" fmla="*/ 0 h 13"/>
                <a:gd name="T10" fmla="*/ 27 w 64"/>
                <a:gd name="T11" fmla="*/ 2 h 13"/>
                <a:gd name="T12" fmla="*/ 64 w 64"/>
                <a:gd name="T13" fmla="*/ 7 h 13"/>
              </a:gdLst>
              <a:ahLst/>
              <a:cxnLst>
                <a:cxn ang="0">
                  <a:pos x="T0" y="T1"/>
                </a:cxn>
                <a:cxn ang="0">
                  <a:pos x="T2" y="T3"/>
                </a:cxn>
                <a:cxn ang="0">
                  <a:pos x="T4" y="T5"/>
                </a:cxn>
                <a:cxn ang="0">
                  <a:pos x="T6" y="T7"/>
                </a:cxn>
                <a:cxn ang="0">
                  <a:pos x="T8" y="T9"/>
                </a:cxn>
                <a:cxn ang="0">
                  <a:pos x="T10" y="T11"/>
                </a:cxn>
                <a:cxn ang="0">
                  <a:pos x="T12" y="T13"/>
                </a:cxn>
              </a:cxnLst>
              <a:rect l="0" t="0" r="r" b="b"/>
              <a:pathLst>
                <a:path w="64" h="13">
                  <a:moveTo>
                    <a:pt x="64" y="7"/>
                  </a:moveTo>
                  <a:lnTo>
                    <a:pt x="60" y="13"/>
                  </a:lnTo>
                  <a:lnTo>
                    <a:pt x="38" y="11"/>
                  </a:lnTo>
                  <a:lnTo>
                    <a:pt x="5" y="5"/>
                  </a:lnTo>
                  <a:lnTo>
                    <a:pt x="0" y="0"/>
                  </a:lnTo>
                  <a:lnTo>
                    <a:pt x="27" y="2"/>
                  </a:lnTo>
                  <a:lnTo>
                    <a:pt x="64" y="7"/>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56" name="Freeform 163">
              <a:extLst>
                <a:ext uri="{FF2B5EF4-FFF2-40B4-BE49-F238E27FC236}">
                  <a16:creationId xmlns:a16="http://schemas.microsoft.com/office/drawing/2014/main" id="{D1E6FAF6-C62E-4547-B13A-8A3E09D65133}"/>
                </a:ext>
              </a:extLst>
            </p:cNvPr>
            <p:cNvSpPr>
              <a:spLocks/>
            </p:cNvSpPr>
            <p:nvPr/>
          </p:nvSpPr>
          <p:spPr bwMode="auto">
            <a:xfrm>
              <a:off x="6628110" y="1578406"/>
              <a:ext cx="131652" cy="29210"/>
            </a:xfrm>
            <a:custGeom>
              <a:avLst/>
              <a:gdLst>
                <a:gd name="T0" fmla="*/ 102 w 111"/>
                <a:gd name="T1" fmla="*/ 9 h 24"/>
                <a:gd name="T2" fmla="*/ 111 w 111"/>
                <a:gd name="T3" fmla="*/ 21 h 24"/>
                <a:gd name="T4" fmla="*/ 64 w 111"/>
                <a:gd name="T5" fmla="*/ 20 h 24"/>
                <a:gd name="T6" fmla="*/ 50 w 111"/>
                <a:gd name="T7" fmla="*/ 24 h 24"/>
                <a:gd name="T8" fmla="*/ 10 w 111"/>
                <a:gd name="T9" fmla="*/ 14 h 24"/>
                <a:gd name="T10" fmla="*/ 0 w 111"/>
                <a:gd name="T11" fmla="*/ 3 h 24"/>
                <a:gd name="T12" fmla="*/ 12 w 111"/>
                <a:gd name="T13" fmla="*/ 0 h 24"/>
                <a:gd name="T14" fmla="*/ 45 w 111"/>
                <a:gd name="T15" fmla="*/ 1 h 24"/>
                <a:gd name="T16" fmla="*/ 102 w 111"/>
                <a:gd name="T17"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4">
                  <a:moveTo>
                    <a:pt x="102" y="9"/>
                  </a:moveTo>
                  <a:lnTo>
                    <a:pt x="111" y="21"/>
                  </a:lnTo>
                  <a:lnTo>
                    <a:pt x="64" y="20"/>
                  </a:lnTo>
                  <a:lnTo>
                    <a:pt x="50" y="24"/>
                  </a:lnTo>
                  <a:lnTo>
                    <a:pt x="10" y="14"/>
                  </a:lnTo>
                  <a:lnTo>
                    <a:pt x="0" y="3"/>
                  </a:lnTo>
                  <a:lnTo>
                    <a:pt x="12" y="0"/>
                  </a:lnTo>
                  <a:lnTo>
                    <a:pt x="45" y="1"/>
                  </a:lnTo>
                  <a:lnTo>
                    <a:pt x="102" y="9"/>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57" name="Freeform 164">
              <a:extLst>
                <a:ext uri="{FF2B5EF4-FFF2-40B4-BE49-F238E27FC236}">
                  <a16:creationId xmlns:a16="http://schemas.microsoft.com/office/drawing/2014/main" id="{6ED3594A-19CA-4CBF-A381-83B58BD23AE5}"/>
                </a:ext>
              </a:extLst>
            </p:cNvPr>
            <p:cNvSpPr>
              <a:spLocks/>
            </p:cNvSpPr>
            <p:nvPr/>
          </p:nvSpPr>
          <p:spPr bwMode="auto">
            <a:xfrm>
              <a:off x="5429008" y="1563800"/>
              <a:ext cx="200444" cy="122923"/>
            </a:xfrm>
            <a:custGeom>
              <a:avLst/>
              <a:gdLst>
                <a:gd name="T0" fmla="*/ 90 w 169"/>
                <a:gd name="T1" fmla="*/ 100 h 101"/>
                <a:gd name="T2" fmla="*/ 83 w 169"/>
                <a:gd name="T3" fmla="*/ 101 h 101"/>
                <a:gd name="T4" fmla="*/ 39 w 169"/>
                <a:gd name="T5" fmla="*/ 99 h 101"/>
                <a:gd name="T6" fmla="*/ 32 w 169"/>
                <a:gd name="T7" fmla="*/ 92 h 101"/>
                <a:gd name="T8" fmla="*/ 6 w 169"/>
                <a:gd name="T9" fmla="*/ 87 h 101"/>
                <a:gd name="T10" fmla="*/ 0 w 169"/>
                <a:gd name="T11" fmla="*/ 78 h 101"/>
                <a:gd name="T12" fmla="*/ 11 w 169"/>
                <a:gd name="T13" fmla="*/ 75 h 101"/>
                <a:gd name="T14" fmla="*/ 5 w 169"/>
                <a:gd name="T15" fmla="*/ 66 h 101"/>
                <a:gd name="T16" fmla="*/ 23 w 169"/>
                <a:gd name="T17" fmla="*/ 52 h 101"/>
                <a:gd name="T18" fmla="*/ 10 w 169"/>
                <a:gd name="T19" fmla="*/ 50 h 101"/>
                <a:gd name="T20" fmla="*/ 32 w 169"/>
                <a:gd name="T21" fmla="*/ 36 h 101"/>
                <a:gd name="T22" fmla="*/ 24 w 169"/>
                <a:gd name="T23" fmla="*/ 29 h 101"/>
                <a:gd name="T24" fmla="*/ 46 w 169"/>
                <a:gd name="T25" fmla="*/ 20 h 101"/>
                <a:gd name="T26" fmla="*/ 80 w 169"/>
                <a:gd name="T27" fmla="*/ 10 h 101"/>
                <a:gd name="T28" fmla="*/ 118 w 169"/>
                <a:gd name="T29" fmla="*/ 8 h 101"/>
                <a:gd name="T30" fmla="*/ 134 w 169"/>
                <a:gd name="T31" fmla="*/ 2 h 101"/>
                <a:gd name="T32" fmla="*/ 156 w 169"/>
                <a:gd name="T33" fmla="*/ 0 h 101"/>
                <a:gd name="T34" fmla="*/ 169 w 169"/>
                <a:gd name="T35" fmla="*/ 6 h 101"/>
                <a:gd name="T36" fmla="*/ 165 w 169"/>
                <a:gd name="T37" fmla="*/ 11 h 101"/>
                <a:gd name="T38" fmla="*/ 127 w 169"/>
                <a:gd name="T39" fmla="*/ 18 h 101"/>
                <a:gd name="T40" fmla="*/ 95 w 169"/>
                <a:gd name="T41" fmla="*/ 26 h 101"/>
                <a:gd name="T42" fmla="*/ 67 w 169"/>
                <a:gd name="T43" fmla="*/ 41 h 101"/>
                <a:gd name="T44" fmla="*/ 58 w 169"/>
                <a:gd name="T45" fmla="*/ 56 h 101"/>
                <a:gd name="T46" fmla="*/ 47 w 169"/>
                <a:gd name="T47" fmla="*/ 72 h 101"/>
                <a:gd name="T48" fmla="*/ 57 w 169"/>
                <a:gd name="T49" fmla="*/ 86 h 101"/>
                <a:gd name="T50" fmla="*/ 90 w 169"/>
                <a:gd name="T51" fmla="*/ 10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9" h="101">
                  <a:moveTo>
                    <a:pt x="90" y="100"/>
                  </a:moveTo>
                  <a:lnTo>
                    <a:pt x="83" y="101"/>
                  </a:lnTo>
                  <a:lnTo>
                    <a:pt x="39" y="99"/>
                  </a:lnTo>
                  <a:lnTo>
                    <a:pt x="32" y="92"/>
                  </a:lnTo>
                  <a:lnTo>
                    <a:pt x="6" y="87"/>
                  </a:lnTo>
                  <a:lnTo>
                    <a:pt x="0" y="78"/>
                  </a:lnTo>
                  <a:lnTo>
                    <a:pt x="11" y="75"/>
                  </a:lnTo>
                  <a:lnTo>
                    <a:pt x="5" y="66"/>
                  </a:lnTo>
                  <a:lnTo>
                    <a:pt x="23" y="52"/>
                  </a:lnTo>
                  <a:lnTo>
                    <a:pt x="10" y="50"/>
                  </a:lnTo>
                  <a:lnTo>
                    <a:pt x="32" y="36"/>
                  </a:lnTo>
                  <a:lnTo>
                    <a:pt x="24" y="29"/>
                  </a:lnTo>
                  <a:lnTo>
                    <a:pt x="46" y="20"/>
                  </a:lnTo>
                  <a:lnTo>
                    <a:pt x="80" y="10"/>
                  </a:lnTo>
                  <a:lnTo>
                    <a:pt x="118" y="8"/>
                  </a:lnTo>
                  <a:lnTo>
                    <a:pt x="134" y="2"/>
                  </a:lnTo>
                  <a:lnTo>
                    <a:pt x="156" y="0"/>
                  </a:lnTo>
                  <a:lnTo>
                    <a:pt x="169" y="6"/>
                  </a:lnTo>
                  <a:lnTo>
                    <a:pt x="165" y="11"/>
                  </a:lnTo>
                  <a:lnTo>
                    <a:pt x="127" y="18"/>
                  </a:lnTo>
                  <a:lnTo>
                    <a:pt x="95" y="26"/>
                  </a:lnTo>
                  <a:lnTo>
                    <a:pt x="67" y="41"/>
                  </a:lnTo>
                  <a:lnTo>
                    <a:pt x="58" y="56"/>
                  </a:lnTo>
                  <a:lnTo>
                    <a:pt x="47" y="72"/>
                  </a:lnTo>
                  <a:lnTo>
                    <a:pt x="57" y="86"/>
                  </a:lnTo>
                  <a:lnTo>
                    <a:pt x="90" y="100"/>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58" name="Freeform 165">
              <a:extLst>
                <a:ext uri="{FF2B5EF4-FFF2-40B4-BE49-F238E27FC236}">
                  <a16:creationId xmlns:a16="http://schemas.microsoft.com/office/drawing/2014/main" id="{33EC55CD-E56A-4925-8E70-403350654F6C}"/>
                </a:ext>
              </a:extLst>
            </p:cNvPr>
            <p:cNvSpPr>
              <a:spLocks/>
            </p:cNvSpPr>
            <p:nvPr/>
          </p:nvSpPr>
          <p:spPr bwMode="auto">
            <a:xfrm>
              <a:off x="6036269" y="1521204"/>
              <a:ext cx="73536" cy="25558"/>
            </a:xfrm>
            <a:custGeom>
              <a:avLst/>
              <a:gdLst>
                <a:gd name="T0" fmla="*/ 62 w 62"/>
                <a:gd name="T1" fmla="*/ 15 h 21"/>
                <a:gd name="T2" fmla="*/ 2 w 62"/>
                <a:gd name="T3" fmla="*/ 21 h 21"/>
                <a:gd name="T4" fmla="*/ 0 w 62"/>
                <a:gd name="T5" fmla="*/ 2 h 21"/>
                <a:gd name="T6" fmla="*/ 8 w 62"/>
                <a:gd name="T7" fmla="*/ 0 h 21"/>
                <a:gd name="T8" fmla="*/ 18 w 62"/>
                <a:gd name="T9" fmla="*/ 1 h 21"/>
                <a:gd name="T10" fmla="*/ 58 w 62"/>
                <a:gd name="T11" fmla="*/ 9 h 21"/>
                <a:gd name="T12" fmla="*/ 62 w 62"/>
                <a:gd name="T13" fmla="*/ 15 h 21"/>
              </a:gdLst>
              <a:ahLst/>
              <a:cxnLst>
                <a:cxn ang="0">
                  <a:pos x="T0" y="T1"/>
                </a:cxn>
                <a:cxn ang="0">
                  <a:pos x="T2" y="T3"/>
                </a:cxn>
                <a:cxn ang="0">
                  <a:pos x="T4" y="T5"/>
                </a:cxn>
                <a:cxn ang="0">
                  <a:pos x="T6" y="T7"/>
                </a:cxn>
                <a:cxn ang="0">
                  <a:pos x="T8" y="T9"/>
                </a:cxn>
                <a:cxn ang="0">
                  <a:pos x="T10" y="T11"/>
                </a:cxn>
                <a:cxn ang="0">
                  <a:pos x="T12" y="T13"/>
                </a:cxn>
              </a:cxnLst>
              <a:rect l="0" t="0" r="r" b="b"/>
              <a:pathLst>
                <a:path w="62" h="21">
                  <a:moveTo>
                    <a:pt x="62" y="15"/>
                  </a:moveTo>
                  <a:lnTo>
                    <a:pt x="2" y="21"/>
                  </a:lnTo>
                  <a:lnTo>
                    <a:pt x="0" y="2"/>
                  </a:lnTo>
                  <a:lnTo>
                    <a:pt x="8" y="0"/>
                  </a:lnTo>
                  <a:lnTo>
                    <a:pt x="18" y="1"/>
                  </a:lnTo>
                  <a:lnTo>
                    <a:pt x="58" y="9"/>
                  </a:lnTo>
                  <a:lnTo>
                    <a:pt x="62" y="15"/>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59" name="Freeform 167">
              <a:extLst>
                <a:ext uri="{FF2B5EF4-FFF2-40B4-BE49-F238E27FC236}">
                  <a16:creationId xmlns:a16="http://schemas.microsoft.com/office/drawing/2014/main" id="{65E6EA68-EB24-41D5-962B-2C1AE6C158FD}"/>
                </a:ext>
              </a:extLst>
            </p:cNvPr>
            <p:cNvSpPr>
              <a:spLocks/>
            </p:cNvSpPr>
            <p:nvPr/>
          </p:nvSpPr>
          <p:spPr bwMode="auto">
            <a:xfrm>
              <a:off x="5877337" y="1490777"/>
              <a:ext cx="148258" cy="41380"/>
            </a:xfrm>
            <a:custGeom>
              <a:avLst/>
              <a:gdLst>
                <a:gd name="T0" fmla="*/ 125 w 125"/>
                <a:gd name="T1" fmla="*/ 32 h 34"/>
                <a:gd name="T2" fmla="*/ 102 w 125"/>
                <a:gd name="T3" fmla="*/ 34 h 34"/>
                <a:gd name="T4" fmla="*/ 65 w 125"/>
                <a:gd name="T5" fmla="*/ 30 h 34"/>
                <a:gd name="T6" fmla="*/ 39 w 125"/>
                <a:gd name="T7" fmla="*/ 24 h 34"/>
                <a:gd name="T8" fmla="*/ 19 w 125"/>
                <a:gd name="T9" fmla="*/ 15 h 34"/>
                <a:gd name="T10" fmla="*/ 0 w 125"/>
                <a:gd name="T11" fmla="*/ 12 h 34"/>
                <a:gd name="T12" fmla="*/ 19 w 125"/>
                <a:gd name="T13" fmla="*/ 3 h 34"/>
                <a:gd name="T14" fmla="*/ 39 w 125"/>
                <a:gd name="T15" fmla="*/ 0 h 34"/>
                <a:gd name="T16" fmla="*/ 70 w 125"/>
                <a:gd name="T17" fmla="*/ 7 h 34"/>
                <a:gd name="T18" fmla="*/ 113 w 125"/>
                <a:gd name="T19" fmla="*/ 19 h 34"/>
                <a:gd name="T20" fmla="*/ 125 w 125"/>
                <a:gd name="T21"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34">
                  <a:moveTo>
                    <a:pt x="125" y="32"/>
                  </a:moveTo>
                  <a:lnTo>
                    <a:pt x="102" y="34"/>
                  </a:lnTo>
                  <a:lnTo>
                    <a:pt x="65" y="30"/>
                  </a:lnTo>
                  <a:lnTo>
                    <a:pt x="39" y="24"/>
                  </a:lnTo>
                  <a:lnTo>
                    <a:pt x="19" y="15"/>
                  </a:lnTo>
                  <a:lnTo>
                    <a:pt x="0" y="12"/>
                  </a:lnTo>
                  <a:lnTo>
                    <a:pt x="19" y="3"/>
                  </a:lnTo>
                  <a:lnTo>
                    <a:pt x="39" y="0"/>
                  </a:lnTo>
                  <a:lnTo>
                    <a:pt x="70" y="7"/>
                  </a:lnTo>
                  <a:lnTo>
                    <a:pt x="113" y="19"/>
                  </a:lnTo>
                  <a:lnTo>
                    <a:pt x="125" y="32"/>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60" name="Freeform 168">
              <a:extLst>
                <a:ext uri="{FF2B5EF4-FFF2-40B4-BE49-F238E27FC236}">
                  <a16:creationId xmlns:a16="http://schemas.microsoft.com/office/drawing/2014/main" id="{52D0B1D3-27E2-4566-A0F8-6543F9856EC5}"/>
                </a:ext>
              </a:extLst>
            </p:cNvPr>
            <p:cNvSpPr>
              <a:spLocks/>
            </p:cNvSpPr>
            <p:nvPr/>
          </p:nvSpPr>
          <p:spPr bwMode="auto">
            <a:xfrm>
              <a:off x="5278380" y="3452663"/>
              <a:ext cx="39140" cy="45032"/>
            </a:xfrm>
            <a:custGeom>
              <a:avLst/>
              <a:gdLst>
                <a:gd name="T0" fmla="*/ 25 w 33"/>
                <a:gd name="T1" fmla="*/ 0 h 37"/>
                <a:gd name="T2" fmla="*/ 33 w 33"/>
                <a:gd name="T3" fmla="*/ 12 h 37"/>
                <a:gd name="T4" fmla="*/ 31 w 33"/>
                <a:gd name="T5" fmla="*/ 24 h 37"/>
                <a:gd name="T6" fmla="*/ 26 w 33"/>
                <a:gd name="T7" fmla="*/ 27 h 37"/>
                <a:gd name="T8" fmla="*/ 16 w 33"/>
                <a:gd name="T9" fmla="*/ 25 h 37"/>
                <a:gd name="T10" fmla="*/ 11 w 33"/>
                <a:gd name="T11" fmla="*/ 37 h 37"/>
                <a:gd name="T12" fmla="*/ 0 w 33"/>
                <a:gd name="T13" fmla="*/ 35 h 37"/>
                <a:gd name="T14" fmla="*/ 1 w 33"/>
                <a:gd name="T15" fmla="*/ 24 h 37"/>
                <a:gd name="T16" fmla="*/ 4 w 33"/>
                <a:gd name="T17" fmla="*/ 22 h 37"/>
                <a:gd name="T18" fmla="*/ 4 w 33"/>
                <a:gd name="T19" fmla="*/ 10 h 37"/>
                <a:gd name="T20" fmla="*/ 10 w 33"/>
                <a:gd name="T21" fmla="*/ 4 h 37"/>
                <a:gd name="T22" fmla="*/ 14 w 33"/>
                <a:gd name="T23" fmla="*/ 6 h 37"/>
                <a:gd name="T24" fmla="*/ 25 w 33"/>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7">
                  <a:moveTo>
                    <a:pt x="25" y="0"/>
                  </a:moveTo>
                  <a:lnTo>
                    <a:pt x="33" y="12"/>
                  </a:lnTo>
                  <a:lnTo>
                    <a:pt x="31" y="24"/>
                  </a:lnTo>
                  <a:lnTo>
                    <a:pt x="26" y="27"/>
                  </a:lnTo>
                  <a:lnTo>
                    <a:pt x="16" y="25"/>
                  </a:lnTo>
                  <a:lnTo>
                    <a:pt x="11" y="37"/>
                  </a:lnTo>
                  <a:lnTo>
                    <a:pt x="0" y="35"/>
                  </a:lnTo>
                  <a:lnTo>
                    <a:pt x="1" y="24"/>
                  </a:lnTo>
                  <a:lnTo>
                    <a:pt x="4" y="22"/>
                  </a:lnTo>
                  <a:lnTo>
                    <a:pt x="4" y="10"/>
                  </a:lnTo>
                  <a:lnTo>
                    <a:pt x="10" y="4"/>
                  </a:lnTo>
                  <a:lnTo>
                    <a:pt x="14" y="6"/>
                  </a:lnTo>
                  <a:lnTo>
                    <a:pt x="25" y="0"/>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61" name="Freeform 169">
              <a:extLst>
                <a:ext uri="{FF2B5EF4-FFF2-40B4-BE49-F238E27FC236}">
                  <a16:creationId xmlns:a16="http://schemas.microsoft.com/office/drawing/2014/main" id="{215721F3-DDC7-451D-832B-A7559921BF65}"/>
                </a:ext>
              </a:extLst>
            </p:cNvPr>
            <p:cNvSpPr>
              <a:spLocks/>
            </p:cNvSpPr>
            <p:nvPr/>
          </p:nvSpPr>
          <p:spPr bwMode="auto">
            <a:xfrm>
              <a:off x="4280907" y="2724867"/>
              <a:ext cx="182652" cy="167954"/>
            </a:xfrm>
            <a:custGeom>
              <a:avLst/>
              <a:gdLst>
                <a:gd name="T0" fmla="*/ 151 w 154"/>
                <a:gd name="T1" fmla="*/ 11 h 138"/>
                <a:gd name="T2" fmla="*/ 151 w 154"/>
                <a:gd name="T3" fmla="*/ 0 h 138"/>
                <a:gd name="T4" fmla="*/ 154 w 154"/>
                <a:gd name="T5" fmla="*/ 0 h 138"/>
                <a:gd name="T6" fmla="*/ 154 w 154"/>
                <a:gd name="T7" fmla="*/ 1 h 138"/>
                <a:gd name="T8" fmla="*/ 153 w 154"/>
                <a:gd name="T9" fmla="*/ 5 h 138"/>
                <a:gd name="T10" fmla="*/ 153 w 154"/>
                <a:gd name="T11" fmla="*/ 37 h 138"/>
                <a:gd name="T12" fmla="*/ 94 w 154"/>
                <a:gd name="T13" fmla="*/ 36 h 138"/>
                <a:gd name="T14" fmla="*/ 93 w 154"/>
                <a:gd name="T15" fmla="*/ 89 h 138"/>
                <a:gd name="T16" fmla="*/ 77 w 154"/>
                <a:gd name="T17" fmla="*/ 91 h 138"/>
                <a:gd name="T18" fmla="*/ 72 w 154"/>
                <a:gd name="T19" fmla="*/ 101 h 138"/>
                <a:gd name="T20" fmla="*/ 75 w 154"/>
                <a:gd name="T21" fmla="*/ 131 h 138"/>
                <a:gd name="T22" fmla="*/ 4 w 154"/>
                <a:gd name="T23" fmla="*/ 131 h 138"/>
                <a:gd name="T24" fmla="*/ 0 w 154"/>
                <a:gd name="T25" fmla="*/ 138 h 138"/>
                <a:gd name="T26" fmla="*/ 1 w 154"/>
                <a:gd name="T27" fmla="*/ 129 h 138"/>
                <a:gd name="T28" fmla="*/ 1 w 154"/>
                <a:gd name="T29" fmla="*/ 129 h 138"/>
                <a:gd name="T30" fmla="*/ 42 w 154"/>
                <a:gd name="T31" fmla="*/ 128 h 138"/>
                <a:gd name="T32" fmla="*/ 44 w 154"/>
                <a:gd name="T33" fmla="*/ 120 h 138"/>
                <a:gd name="T34" fmla="*/ 52 w 154"/>
                <a:gd name="T35" fmla="*/ 111 h 138"/>
                <a:gd name="T36" fmla="*/ 59 w 154"/>
                <a:gd name="T37" fmla="*/ 82 h 138"/>
                <a:gd name="T38" fmla="*/ 84 w 154"/>
                <a:gd name="T39" fmla="*/ 60 h 138"/>
                <a:gd name="T40" fmla="*/ 93 w 154"/>
                <a:gd name="T41" fmla="*/ 34 h 138"/>
                <a:gd name="T42" fmla="*/ 99 w 154"/>
                <a:gd name="T43" fmla="*/ 32 h 138"/>
                <a:gd name="T44" fmla="*/ 105 w 154"/>
                <a:gd name="T45" fmla="*/ 16 h 138"/>
                <a:gd name="T46" fmla="*/ 120 w 154"/>
                <a:gd name="T47" fmla="*/ 14 h 138"/>
                <a:gd name="T48" fmla="*/ 126 w 154"/>
                <a:gd name="T49" fmla="*/ 16 h 138"/>
                <a:gd name="T50" fmla="*/ 134 w 154"/>
                <a:gd name="T51" fmla="*/ 16 h 138"/>
                <a:gd name="T52" fmla="*/ 140 w 154"/>
                <a:gd name="T53" fmla="*/ 12 h 138"/>
                <a:gd name="T54" fmla="*/ 151 w 154"/>
                <a:gd name="T55" fmla="*/ 1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4" h="138">
                  <a:moveTo>
                    <a:pt x="151" y="11"/>
                  </a:moveTo>
                  <a:lnTo>
                    <a:pt x="151" y="0"/>
                  </a:lnTo>
                  <a:lnTo>
                    <a:pt x="154" y="0"/>
                  </a:lnTo>
                  <a:lnTo>
                    <a:pt x="154" y="1"/>
                  </a:lnTo>
                  <a:lnTo>
                    <a:pt x="153" y="5"/>
                  </a:lnTo>
                  <a:lnTo>
                    <a:pt x="153" y="37"/>
                  </a:lnTo>
                  <a:lnTo>
                    <a:pt x="94" y="36"/>
                  </a:lnTo>
                  <a:lnTo>
                    <a:pt x="93" y="89"/>
                  </a:lnTo>
                  <a:lnTo>
                    <a:pt x="77" y="91"/>
                  </a:lnTo>
                  <a:lnTo>
                    <a:pt x="72" y="101"/>
                  </a:lnTo>
                  <a:lnTo>
                    <a:pt x="75" y="131"/>
                  </a:lnTo>
                  <a:lnTo>
                    <a:pt x="4" y="131"/>
                  </a:lnTo>
                  <a:lnTo>
                    <a:pt x="0" y="138"/>
                  </a:lnTo>
                  <a:lnTo>
                    <a:pt x="1" y="129"/>
                  </a:lnTo>
                  <a:lnTo>
                    <a:pt x="1" y="129"/>
                  </a:lnTo>
                  <a:lnTo>
                    <a:pt x="42" y="128"/>
                  </a:lnTo>
                  <a:lnTo>
                    <a:pt x="44" y="120"/>
                  </a:lnTo>
                  <a:lnTo>
                    <a:pt x="52" y="111"/>
                  </a:lnTo>
                  <a:lnTo>
                    <a:pt x="59" y="82"/>
                  </a:lnTo>
                  <a:lnTo>
                    <a:pt x="84" y="60"/>
                  </a:lnTo>
                  <a:lnTo>
                    <a:pt x="93" y="34"/>
                  </a:lnTo>
                  <a:lnTo>
                    <a:pt x="99" y="32"/>
                  </a:lnTo>
                  <a:lnTo>
                    <a:pt x="105" y="16"/>
                  </a:lnTo>
                  <a:lnTo>
                    <a:pt x="120" y="14"/>
                  </a:lnTo>
                  <a:lnTo>
                    <a:pt x="126" y="16"/>
                  </a:lnTo>
                  <a:lnTo>
                    <a:pt x="134" y="16"/>
                  </a:lnTo>
                  <a:lnTo>
                    <a:pt x="140" y="12"/>
                  </a:lnTo>
                  <a:lnTo>
                    <a:pt x="151" y="11"/>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62" name="Freeform 170">
              <a:extLst>
                <a:ext uri="{FF2B5EF4-FFF2-40B4-BE49-F238E27FC236}">
                  <a16:creationId xmlns:a16="http://schemas.microsoft.com/office/drawing/2014/main" id="{2BD8F122-E12A-4A59-919D-290F1FD4B8CD}"/>
                </a:ext>
              </a:extLst>
            </p:cNvPr>
            <p:cNvSpPr>
              <a:spLocks/>
            </p:cNvSpPr>
            <p:nvPr/>
          </p:nvSpPr>
          <p:spPr bwMode="auto">
            <a:xfrm>
              <a:off x="5373264" y="2611681"/>
              <a:ext cx="459003" cy="399193"/>
            </a:xfrm>
            <a:custGeom>
              <a:avLst/>
              <a:gdLst>
                <a:gd name="T0" fmla="*/ 161 w 387"/>
                <a:gd name="T1" fmla="*/ 319 h 328"/>
                <a:gd name="T2" fmla="*/ 153 w 387"/>
                <a:gd name="T3" fmla="*/ 304 h 328"/>
                <a:gd name="T4" fmla="*/ 132 w 387"/>
                <a:gd name="T5" fmla="*/ 280 h 328"/>
                <a:gd name="T6" fmla="*/ 113 w 387"/>
                <a:gd name="T7" fmla="*/ 248 h 328"/>
                <a:gd name="T8" fmla="*/ 91 w 387"/>
                <a:gd name="T9" fmla="*/ 225 h 328"/>
                <a:gd name="T10" fmla="*/ 88 w 387"/>
                <a:gd name="T11" fmla="*/ 198 h 328"/>
                <a:gd name="T12" fmla="*/ 67 w 387"/>
                <a:gd name="T13" fmla="*/ 167 h 328"/>
                <a:gd name="T14" fmla="*/ 50 w 387"/>
                <a:gd name="T15" fmla="*/ 151 h 328"/>
                <a:gd name="T16" fmla="*/ 45 w 387"/>
                <a:gd name="T17" fmla="*/ 135 h 328"/>
                <a:gd name="T18" fmla="*/ 31 w 387"/>
                <a:gd name="T19" fmla="*/ 115 h 328"/>
                <a:gd name="T20" fmla="*/ 9 w 387"/>
                <a:gd name="T21" fmla="*/ 84 h 328"/>
                <a:gd name="T22" fmla="*/ 2 w 387"/>
                <a:gd name="T23" fmla="*/ 73 h 328"/>
                <a:gd name="T24" fmla="*/ 3 w 387"/>
                <a:gd name="T25" fmla="*/ 58 h 328"/>
                <a:gd name="T26" fmla="*/ 30 w 387"/>
                <a:gd name="T27" fmla="*/ 55 h 328"/>
                <a:gd name="T28" fmla="*/ 47 w 387"/>
                <a:gd name="T29" fmla="*/ 44 h 328"/>
                <a:gd name="T30" fmla="*/ 54 w 387"/>
                <a:gd name="T31" fmla="*/ 34 h 328"/>
                <a:gd name="T32" fmla="*/ 69 w 387"/>
                <a:gd name="T33" fmla="*/ 3 h 328"/>
                <a:gd name="T34" fmla="*/ 93 w 387"/>
                <a:gd name="T35" fmla="*/ 5 h 328"/>
                <a:gd name="T36" fmla="*/ 176 w 387"/>
                <a:gd name="T37" fmla="*/ 61 h 328"/>
                <a:gd name="T38" fmla="*/ 225 w 387"/>
                <a:gd name="T39" fmla="*/ 65 h 328"/>
                <a:gd name="T40" fmla="*/ 243 w 387"/>
                <a:gd name="T41" fmla="*/ 74 h 328"/>
                <a:gd name="T42" fmla="*/ 261 w 387"/>
                <a:gd name="T43" fmla="*/ 97 h 328"/>
                <a:gd name="T44" fmla="*/ 278 w 387"/>
                <a:gd name="T45" fmla="*/ 113 h 328"/>
                <a:gd name="T46" fmla="*/ 279 w 387"/>
                <a:gd name="T47" fmla="*/ 128 h 328"/>
                <a:gd name="T48" fmla="*/ 288 w 387"/>
                <a:gd name="T49" fmla="*/ 141 h 328"/>
                <a:gd name="T50" fmla="*/ 294 w 387"/>
                <a:gd name="T51" fmla="*/ 153 h 328"/>
                <a:gd name="T52" fmla="*/ 305 w 387"/>
                <a:gd name="T53" fmla="*/ 156 h 328"/>
                <a:gd name="T54" fmla="*/ 310 w 387"/>
                <a:gd name="T55" fmla="*/ 169 h 328"/>
                <a:gd name="T56" fmla="*/ 374 w 387"/>
                <a:gd name="T57" fmla="*/ 200 h 328"/>
                <a:gd name="T58" fmla="*/ 387 w 387"/>
                <a:gd name="T59" fmla="*/ 210 h 328"/>
                <a:gd name="T60" fmla="*/ 327 w 387"/>
                <a:gd name="T61" fmla="*/ 273 h 328"/>
                <a:gd name="T62" fmla="*/ 259 w 387"/>
                <a:gd name="T63" fmla="*/ 290 h 328"/>
                <a:gd name="T64" fmla="*/ 239 w 387"/>
                <a:gd name="T65" fmla="*/ 315 h 328"/>
                <a:gd name="T66" fmla="*/ 227 w 387"/>
                <a:gd name="T67" fmla="*/ 309 h 328"/>
                <a:gd name="T68" fmla="*/ 206 w 387"/>
                <a:gd name="T69" fmla="*/ 305 h 328"/>
                <a:gd name="T70" fmla="*/ 181 w 387"/>
                <a:gd name="T71" fmla="*/ 308 h 328"/>
                <a:gd name="T72" fmla="*/ 169 w 387"/>
                <a:gd name="T73" fmla="*/ 312 h 328"/>
                <a:gd name="T74" fmla="*/ 163 w 387"/>
                <a:gd name="T75" fmla="*/ 32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7" h="328">
                  <a:moveTo>
                    <a:pt x="163" y="328"/>
                  </a:moveTo>
                  <a:lnTo>
                    <a:pt x="161" y="319"/>
                  </a:lnTo>
                  <a:lnTo>
                    <a:pt x="155" y="313"/>
                  </a:lnTo>
                  <a:lnTo>
                    <a:pt x="153" y="304"/>
                  </a:lnTo>
                  <a:lnTo>
                    <a:pt x="143" y="297"/>
                  </a:lnTo>
                  <a:lnTo>
                    <a:pt x="132" y="280"/>
                  </a:lnTo>
                  <a:lnTo>
                    <a:pt x="126" y="263"/>
                  </a:lnTo>
                  <a:lnTo>
                    <a:pt x="113" y="248"/>
                  </a:lnTo>
                  <a:lnTo>
                    <a:pt x="104" y="245"/>
                  </a:lnTo>
                  <a:lnTo>
                    <a:pt x="91" y="225"/>
                  </a:lnTo>
                  <a:lnTo>
                    <a:pt x="88" y="211"/>
                  </a:lnTo>
                  <a:lnTo>
                    <a:pt x="88" y="198"/>
                  </a:lnTo>
                  <a:lnTo>
                    <a:pt x="76" y="175"/>
                  </a:lnTo>
                  <a:lnTo>
                    <a:pt x="67" y="167"/>
                  </a:lnTo>
                  <a:lnTo>
                    <a:pt x="57" y="163"/>
                  </a:lnTo>
                  <a:lnTo>
                    <a:pt x="50" y="151"/>
                  </a:lnTo>
                  <a:lnTo>
                    <a:pt x="51" y="146"/>
                  </a:lnTo>
                  <a:lnTo>
                    <a:pt x="45" y="135"/>
                  </a:lnTo>
                  <a:lnTo>
                    <a:pt x="39" y="131"/>
                  </a:lnTo>
                  <a:lnTo>
                    <a:pt x="31" y="115"/>
                  </a:lnTo>
                  <a:lnTo>
                    <a:pt x="19" y="99"/>
                  </a:lnTo>
                  <a:lnTo>
                    <a:pt x="9" y="84"/>
                  </a:lnTo>
                  <a:lnTo>
                    <a:pt x="0" y="85"/>
                  </a:lnTo>
                  <a:lnTo>
                    <a:pt x="2" y="73"/>
                  </a:lnTo>
                  <a:lnTo>
                    <a:pt x="2" y="66"/>
                  </a:lnTo>
                  <a:lnTo>
                    <a:pt x="3" y="58"/>
                  </a:lnTo>
                  <a:lnTo>
                    <a:pt x="23" y="61"/>
                  </a:lnTo>
                  <a:lnTo>
                    <a:pt x="30" y="55"/>
                  </a:lnTo>
                  <a:lnTo>
                    <a:pt x="34" y="47"/>
                  </a:lnTo>
                  <a:lnTo>
                    <a:pt x="47" y="44"/>
                  </a:lnTo>
                  <a:lnTo>
                    <a:pt x="49" y="37"/>
                  </a:lnTo>
                  <a:lnTo>
                    <a:pt x="54" y="34"/>
                  </a:lnTo>
                  <a:lnTo>
                    <a:pt x="35" y="13"/>
                  </a:lnTo>
                  <a:lnTo>
                    <a:pt x="69" y="3"/>
                  </a:lnTo>
                  <a:lnTo>
                    <a:pt x="72" y="0"/>
                  </a:lnTo>
                  <a:lnTo>
                    <a:pt x="93" y="5"/>
                  </a:lnTo>
                  <a:lnTo>
                    <a:pt x="121" y="20"/>
                  </a:lnTo>
                  <a:lnTo>
                    <a:pt x="176" y="61"/>
                  </a:lnTo>
                  <a:lnTo>
                    <a:pt x="209" y="63"/>
                  </a:lnTo>
                  <a:lnTo>
                    <a:pt x="225" y="65"/>
                  </a:lnTo>
                  <a:lnTo>
                    <a:pt x="230" y="75"/>
                  </a:lnTo>
                  <a:lnTo>
                    <a:pt x="243" y="74"/>
                  </a:lnTo>
                  <a:lnTo>
                    <a:pt x="252" y="92"/>
                  </a:lnTo>
                  <a:lnTo>
                    <a:pt x="261" y="97"/>
                  </a:lnTo>
                  <a:lnTo>
                    <a:pt x="265" y="104"/>
                  </a:lnTo>
                  <a:lnTo>
                    <a:pt x="278" y="113"/>
                  </a:lnTo>
                  <a:lnTo>
                    <a:pt x="280" y="121"/>
                  </a:lnTo>
                  <a:lnTo>
                    <a:pt x="279" y="128"/>
                  </a:lnTo>
                  <a:lnTo>
                    <a:pt x="282" y="135"/>
                  </a:lnTo>
                  <a:lnTo>
                    <a:pt x="288" y="141"/>
                  </a:lnTo>
                  <a:lnTo>
                    <a:pt x="291" y="148"/>
                  </a:lnTo>
                  <a:lnTo>
                    <a:pt x="294" y="153"/>
                  </a:lnTo>
                  <a:lnTo>
                    <a:pt x="300" y="157"/>
                  </a:lnTo>
                  <a:lnTo>
                    <a:pt x="305" y="156"/>
                  </a:lnTo>
                  <a:lnTo>
                    <a:pt x="309" y="164"/>
                  </a:lnTo>
                  <a:lnTo>
                    <a:pt x="310" y="169"/>
                  </a:lnTo>
                  <a:lnTo>
                    <a:pt x="319" y="190"/>
                  </a:lnTo>
                  <a:lnTo>
                    <a:pt x="374" y="200"/>
                  </a:lnTo>
                  <a:lnTo>
                    <a:pt x="378" y="196"/>
                  </a:lnTo>
                  <a:lnTo>
                    <a:pt x="387" y="210"/>
                  </a:lnTo>
                  <a:lnTo>
                    <a:pt x="379" y="252"/>
                  </a:lnTo>
                  <a:lnTo>
                    <a:pt x="327" y="273"/>
                  </a:lnTo>
                  <a:lnTo>
                    <a:pt x="275" y="281"/>
                  </a:lnTo>
                  <a:lnTo>
                    <a:pt x="259" y="290"/>
                  </a:lnTo>
                  <a:lnTo>
                    <a:pt x="247" y="312"/>
                  </a:lnTo>
                  <a:lnTo>
                    <a:pt x="239" y="315"/>
                  </a:lnTo>
                  <a:lnTo>
                    <a:pt x="234" y="308"/>
                  </a:lnTo>
                  <a:lnTo>
                    <a:pt x="227" y="309"/>
                  </a:lnTo>
                  <a:lnTo>
                    <a:pt x="210" y="307"/>
                  </a:lnTo>
                  <a:lnTo>
                    <a:pt x="206" y="305"/>
                  </a:lnTo>
                  <a:lnTo>
                    <a:pt x="185" y="306"/>
                  </a:lnTo>
                  <a:lnTo>
                    <a:pt x="181" y="308"/>
                  </a:lnTo>
                  <a:lnTo>
                    <a:pt x="173" y="302"/>
                  </a:lnTo>
                  <a:lnTo>
                    <a:pt x="169" y="312"/>
                  </a:lnTo>
                  <a:lnTo>
                    <a:pt x="171" y="321"/>
                  </a:lnTo>
                  <a:lnTo>
                    <a:pt x="163" y="328"/>
                  </a:lnTo>
                  <a:close/>
                </a:path>
              </a:pathLst>
            </a:custGeom>
            <a:solidFill>
              <a:srgbClr val="E64A0E"/>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63" name="Freeform 171">
              <a:extLst>
                <a:ext uri="{FF2B5EF4-FFF2-40B4-BE49-F238E27FC236}">
                  <a16:creationId xmlns:a16="http://schemas.microsoft.com/office/drawing/2014/main" id="{CC3FDBFA-2D55-4997-B357-73AF25B2601D}"/>
                </a:ext>
              </a:extLst>
            </p:cNvPr>
            <p:cNvSpPr>
              <a:spLocks/>
            </p:cNvSpPr>
            <p:nvPr/>
          </p:nvSpPr>
          <p:spPr bwMode="auto">
            <a:xfrm>
              <a:off x="5120634" y="2867262"/>
              <a:ext cx="349887" cy="338341"/>
            </a:xfrm>
            <a:custGeom>
              <a:avLst/>
              <a:gdLst>
                <a:gd name="T0" fmla="*/ 218 w 295"/>
                <a:gd name="T1" fmla="*/ 260 h 278"/>
                <a:gd name="T2" fmla="*/ 216 w 295"/>
                <a:gd name="T3" fmla="*/ 243 h 278"/>
                <a:gd name="T4" fmla="*/ 204 w 295"/>
                <a:gd name="T5" fmla="*/ 220 h 278"/>
                <a:gd name="T6" fmla="*/ 197 w 295"/>
                <a:gd name="T7" fmla="*/ 203 h 278"/>
                <a:gd name="T8" fmla="*/ 185 w 295"/>
                <a:gd name="T9" fmla="*/ 209 h 278"/>
                <a:gd name="T10" fmla="*/ 192 w 295"/>
                <a:gd name="T11" fmla="*/ 227 h 278"/>
                <a:gd name="T12" fmla="*/ 173 w 295"/>
                <a:gd name="T13" fmla="*/ 254 h 278"/>
                <a:gd name="T14" fmla="*/ 148 w 295"/>
                <a:gd name="T15" fmla="*/ 244 h 278"/>
                <a:gd name="T16" fmla="*/ 139 w 295"/>
                <a:gd name="T17" fmla="*/ 254 h 278"/>
                <a:gd name="T18" fmla="*/ 130 w 295"/>
                <a:gd name="T19" fmla="*/ 262 h 278"/>
                <a:gd name="T20" fmla="*/ 109 w 295"/>
                <a:gd name="T21" fmla="*/ 258 h 278"/>
                <a:gd name="T22" fmla="*/ 89 w 295"/>
                <a:gd name="T23" fmla="*/ 261 h 278"/>
                <a:gd name="T24" fmla="*/ 74 w 295"/>
                <a:gd name="T25" fmla="*/ 247 h 278"/>
                <a:gd name="T26" fmla="*/ 58 w 295"/>
                <a:gd name="T27" fmla="*/ 244 h 278"/>
                <a:gd name="T28" fmla="*/ 49 w 295"/>
                <a:gd name="T29" fmla="*/ 272 h 278"/>
                <a:gd name="T30" fmla="*/ 37 w 295"/>
                <a:gd name="T31" fmla="*/ 278 h 278"/>
                <a:gd name="T32" fmla="*/ 29 w 295"/>
                <a:gd name="T33" fmla="*/ 271 h 278"/>
                <a:gd name="T34" fmla="*/ 30 w 295"/>
                <a:gd name="T35" fmla="*/ 256 h 278"/>
                <a:gd name="T36" fmla="*/ 20 w 295"/>
                <a:gd name="T37" fmla="*/ 235 h 278"/>
                <a:gd name="T38" fmla="*/ 17 w 295"/>
                <a:gd name="T39" fmla="*/ 221 h 278"/>
                <a:gd name="T40" fmla="*/ 10 w 295"/>
                <a:gd name="T41" fmla="*/ 203 h 278"/>
                <a:gd name="T42" fmla="*/ 0 w 295"/>
                <a:gd name="T43" fmla="*/ 196 h 278"/>
                <a:gd name="T44" fmla="*/ 6 w 295"/>
                <a:gd name="T45" fmla="*/ 180 h 278"/>
                <a:gd name="T46" fmla="*/ 9 w 295"/>
                <a:gd name="T47" fmla="*/ 165 h 278"/>
                <a:gd name="T48" fmla="*/ 10 w 295"/>
                <a:gd name="T49" fmla="*/ 147 h 278"/>
                <a:gd name="T50" fmla="*/ 34 w 295"/>
                <a:gd name="T51" fmla="*/ 133 h 278"/>
                <a:gd name="T52" fmla="*/ 30 w 295"/>
                <a:gd name="T53" fmla="*/ 42 h 278"/>
                <a:gd name="T54" fmla="*/ 49 w 295"/>
                <a:gd name="T55" fmla="*/ 0 h 278"/>
                <a:gd name="T56" fmla="*/ 191 w 295"/>
                <a:gd name="T57" fmla="*/ 0 h 278"/>
                <a:gd name="T58" fmla="*/ 269 w 295"/>
                <a:gd name="T59" fmla="*/ 21 h 278"/>
                <a:gd name="T60" fmla="*/ 270 w 295"/>
                <a:gd name="T61" fmla="*/ 46 h 278"/>
                <a:gd name="T62" fmla="*/ 285 w 295"/>
                <a:gd name="T63" fmla="*/ 76 h 278"/>
                <a:gd name="T64" fmla="*/ 287 w 295"/>
                <a:gd name="T65" fmla="*/ 95 h 278"/>
                <a:gd name="T66" fmla="*/ 268 w 295"/>
                <a:gd name="T67" fmla="*/ 105 h 278"/>
                <a:gd name="T68" fmla="*/ 260 w 295"/>
                <a:gd name="T69" fmla="*/ 149 h 278"/>
                <a:gd name="T70" fmla="*/ 260 w 295"/>
                <a:gd name="T71" fmla="*/ 175 h 278"/>
                <a:gd name="T72" fmla="*/ 243 w 295"/>
                <a:gd name="T73" fmla="*/ 206 h 278"/>
                <a:gd name="T74" fmla="*/ 234 w 295"/>
                <a:gd name="T75" fmla="*/ 231 h 278"/>
                <a:gd name="T76" fmla="*/ 221 w 295"/>
                <a:gd name="T77" fmla="*/ 25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5" h="278">
                  <a:moveTo>
                    <a:pt x="221" y="261"/>
                  </a:moveTo>
                  <a:lnTo>
                    <a:pt x="218" y="260"/>
                  </a:lnTo>
                  <a:lnTo>
                    <a:pt x="218" y="250"/>
                  </a:lnTo>
                  <a:lnTo>
                    <a:pt x="216" y="243"/>
                  </a:lnTo>
                  <a:lnTo>
                    <a:pt x="207" y="235"/>
                  </a:lnTo>
                  <a:lnTo>
                    <a:pt x="204" y="220"/>
                  </a:lnTo>
                  <a:lnTo>
                    <a:pt x="206" y="204"/>
                  </a:lnTo>
                  <a:lnTo>
                    <a:pt x="197" y="203"/>
                  </a:lnTo>
                  <a:lnTo>
                    <a:pt x="196" y="208"/>
                  </a:lnTo>
                  <a:lnTo>
                    <a:pt x="185" y="209"/>
                  </a:lnTo>
                  <a:lnTo>
                    <a:pt x="190" y="215"/>
                  </a:lnTo>
                  <a:lnTo>
                    <a:pt x="192" y="227"/>
                  </a:lnTo>
                  <a:lnTo>
                    <a:pt x="182" y="239"/>
                  </a:lnTo>
                  <a:lnTo>
                    <a:pt x="173" y="254"/>
                  </a:lnTo>
                  <a:lnTo>
                    <a:pt x="164" y="256"/>
                  </a:lnTo>
                  <a:lnTo>
                    <a:pt x="148" y="244"/>
                  </a:lnTo>
                  <a:lnTo>
                    <a:pt x="141" y="248"/>
                  </a:lnTo>
                  <a:lnTo>
                    <a:pt x="139" y="254"/>
                  </a:lnTo>
                  <a:lnTo>
                    <a:pt x="130" y="258"/>
                  </a:lnTo>
                  <a:lnTo>
                    <a:pt x="130" y="262"/>
                  </a:lnTo>
                  <a:lnTo>
                    <a:pt x="111" y="262"/>
                  </a:lnTo>
                  <a:lnTo>
                    <a:pt x="109" y="258"/>
                  </a:lnTo>
                  <a:lnTo>
                    <a:pt x="95" y="257"/>
                  </a:lnTo>
                  <a:lnTo>
                    <a:pt x="89" y="261"/>
                  </a:lnTo>
                  <a:lnTo>
                    <a:pt x="84" y="259"/>
                  </a:lnTo>
                  <a:lnTo>
                    <a:pt x="74" y="247"/>
                  </a:lnTo>
                  <a:lnTo>
                    <a:pt x="71" y="241"/>
                  </a:lnTo>
                  <a:lnTo>
                    <a:pt x="58" y="244"/>
                  </a:lnTo>
                  <a:lnTo>
                    <a:pt x="53" y="254"/>
                  </a:lnTo>
                  <a:lnTo>
                    <a:pt x="49" y="272"/>
                  </a:lnTo>
                  <a:lnTo>
                    <a:pt x="42" y="276"/>
                  </a:lnTo>
                  <a:lnTo>
                    <a:pt x="37" y="278"/>
                  </a:lnTo>
                  <a:lnTo>
                    <a:pt x="35" y="277"/>
                  </a:lnTo>
                  <a:lnTo>
                    <a:pt x="29" y="271"/>
                  </a:lnTo>
                  <a:lnTo>
                    <a:pt x="28" y="265"/>
                  </a:lnTo>
                  <a:lnTo>
                    <a:pt x="30" y="256"/>
                  </a:lnTo>
                  <a:lnTo>
                    <a:pt x="30" y="248"/>
                  </a:lnTo>
                  <a:lnTo>
                    <a:pt x="20" y="235"/>
                  </a:lnTo>
                  <a:lnTo>
                    <a:pt x="17" y="226"/>
                  </a:lnTo>
                  <a:lnTo>
                    <a:pt x="17" y="221"/>
                  </a:lnTo>
                  <a:lnTo>
                    <a:pt x="10" y="215"/>
                  </a:lnTo>
                  <a:lnTo>
                    <a:pt x="10" y="203"/>
                  </a:lnTo>
                  <a:lnTo>
                    <a:pt x="6" y="195"/>
                  </a:lnTo>
                  <a:lnTo>
                    <a:pt x="0" y="196"/>
                  </a:lnTo>
                  <a:lnTo>
                    <a:pt x="1" y="188"/>
                  </a:lnTo>
                  <a:lnTo>
                    <a:pt x="6" y="180"/>
                  </a:lnTo>
                  <a:lnTo>
                    <a:pt x="4" y="171"/>
                  </a:lnTo>
                  <a:lnTo>
                    <a:pt x="9" y="165"/>
                  </a:lnTo>
                  <a:lnTo>
                    <a:pt x="6" y="160"/>
                  </a:lnTo>
                  <a:lnTo>
                    <a:pt x="10" y="147"/>
                  </a:lnTo>
                  <a:lnTo>
                    <a:pt x="18" y="132"/>
                  </a:lnTo>
                  <a:lnTo>
                    <a:pt x="34" y="133"/>
                  </a:lnTo>
                  <a:lnTo>
                    <a:pt x="30" y="51"/>
                  </a:lnTo>
                  <a:lnTo>
                    <a:pt x="30" y="42"/>
                  </a:lnTo>
                  <a:lnTo>
                    <a:pt x="51" y="42"/>
                  </a:lnTo>
                  <a:lnTo>
                    <a:pt x="49" y="0"/>
                  </a:lnTo>
                  <a:lnTo>
                    <a:pt x="121" y="0"/>
                  </a:lnTo>
                  <a:lnTo>
                    <a:pt x="191" y="0"/>
                  </a:lnTo>
                  <a:lnTo>
                    <a:pt x="262" y="0"/>
                  </a:lnTo>
                  <a:lnTo>
                    <a:pt x="269" y="21"/>
                  </a:lnTo>
                  <a:lnTo>
                    <a:pt x="266" y="24"/>
                  </a:lnTo>
                  <a:lnTo>
                    <a:pt x="270" y="46"/>
                  </a:lnTo>
                  <a:lnTo>
                    <a:pt x="278" y="71"/>
                  </a:lnTo>
                  <a:lnTo>
                    <a:pt x="285" y="76"/>
                  </a:lnTo>
                  <a:lnTo>
                    <a:pt x="295" y="84"/>
                  </a:lnTo>
                  <a:lnTo>
                    <a:pt x="287" y="95"/>
                  </a:lnTo>
                  <a:lnTo>
                    <a:pt x="273" y="99"/>
                  </a:lnTo>
                  <a:lnTo>
                    <a:pt x="268" y="105"/>
                  </a:lnTo>
                  <a:lnTo>
                    <a:pt x="267" y="119"/>
                  </a:lnTo>
                  <a:lnTo>
                    <a:pt x="260" y="149"/>
                  </a:lnTo>
                  <a:lnTo>
                    <a:pt x="263" y="158"/>
                  </a:lnTo>
                  <a:lnTo>
                    <a:pt x="260" y="175"/>
                  </a:lnTo>
                  <a:lnTo>
                    <a:pt x="254" y="196"/>
                  </a:lnTo>
                  <a:lnTo>
                    <a:pt x="243" y="206"/>
                  </a:lnTo>
                  <a:lnTo>
                    <a:pt x="236" y="222"/>
                  </a:lnTo>
                  <a:lnTo>
                    <a:pt x="234" y="231"/>
                  </a:lnTo>
                  <a:lnTo>
                    <a:pt x="226" y="236"/>
                  </a:lnTo>
                  <a:lnTo>
                    <a:pt x="221" y="258"/>
                  </a:lnTo>
                  <a:lnTo>
                    <a:pt x="221" y="261"/>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64" name="Freeform 172">
              <a:extLst>
                <a:ext uri="{FF2B5EF4-FFF2-40B4-BE49-F238E27FC236}">
                  <a16:creationId xmlns:a16="http://schemas.microsoft.com/office/drawing/2014/main" id="{B81CE166-063F-44A0-A08A-4B6849FB1915}"/>
                </a:ext>
              </a:extLst>
            </p:cNvPr>
            <p:cNvSpPr>
              <a:spLocks/>
            </p:cNvSpPr>
            <p:nvPr/>
          </p:nvSpPr>
          <p:spPr bwMode="auto">
            <a:xfrm>
              <a:off x="5164519" y="3114323"/>
              <a:ext cx="249071" cy="221503"/>
            </a:xfrm>
            <a:custGeom>
              <a:avLst/>
              <a:gdLst>
                <a:gd name="T0" fmla="*/ 184 w 210"/>
                <a:gd name="T1" fmla="*/ 58 h 182"/>
                <a:gd name="T2" fmla="*/ 185 w 210"/>
                <a:gd name="T3" fmla="*/ 74 h 182"/>
                <a:gd name="T4" fmla="*/ 182 w 210"/>
                <a:gd name="T5" fmla="*/ 80 h 182"/>
                <a:gd name="T6" fmla="*/ 172 w 210"/>
                <a:gd name="T7" fmla="*/ 81 h 182"/>
                <a:gd name="T8" fmla="*/ 166 w 210"/>
                <a:gd name="T9" fmla="*/ 93 h 182"/>
                <a:gd name="T10" fmla="*/ 178 w 210"/>
                <a:gd name="T11" fmla="*/ 94 h 182"/>
                <a:gd name="T12" fmla="*/ 187 w 210"/>
                <a:gd name="T13" fmla="*/ 104 h 182"/>
                <a:gd name="T14" fmla="*/ 191 w 210"/>
                <a:gd name="T15" fmla="*/ 113 h 182"/>
                <a:gd name="T16" fmla="*/ 199 w 210"/>
                <a:gd name="T17" fmla="*/ 117 h 182"/>
                <a:gd name="T18" fmla="*/ 210 w 210"/>
                <a:gd name="T19" fmla="*/ 140 h 182"/>
                <a:gd name="T20" fmla="*/ 198 w 210"/>
                <a:gd name="T21" fmla="*/ 154 h 182"/>
                <a:gd name="T22" fmla="*/ 187 w 210"/>
                <a:gd name="T23" fmla="*/ 166 h 182"/>
                <a:gd name="T24" fmla="*/ 175 w 210"/>
                <a:gd name="T25" fmla="*/ 176 h 182"/>
                <a:gd name="T26" fmla="*/ 163 w 210"/>
                <a:gd name="T27" fmla="*/ 176 h 182"/>
                <a:gd name="T28" fmla="*/ 148 w 210"/>
                <a:gd name="T29" fmla="*/ 180 h 182"/>
                <a:gd name="T30" fmla="*/ 136 w 210"/>
                <a:gd name="T31" fmla="*/ 176 h 182"/>
                <a:gd name="T32" fmla="*/ 129 w 210"/>
                <a:gd name="T33" fmla="*/ 182 h 182"/>
                <a:gd name="T34" fmla="*/ 112 w 210"/>
                <a:gd name="T35" fmla="*/ 168 h 182"/>
                <a:gd name="T36" fmla="*/ 108 w 210"/>
                <a:gd name="T37" fmla="*/ 159 h 182"/>
                <a:gd name="T38" fmla="*/ 98 w 210"/>
                <a:gd name="T39" fmla="*/ 163 h 182"/>
                <a:gd name="T40" fmla="*/ 89 w 210"/>
                <a:gd name="T41" fmla="*/ 162 h 182"/>
                <a:gd name="T42" fmla="*/ 84 w 210"/>
                <a:gd name="T43" fmla="*/ 165 h 182"/>
                <a:gd name="T44" fmla="*/ 76 w 210"/>
                <a:gd name="T45" fmla="*/ 163 h 182"/>
                <a:gd name="T46" fmla="*/ 65 w 210"/>
                <a:gd name="T47" fmla="*/ 146 h 182"/>
                <a:gd name="T48" fmla="*/ 62 w 210"/>
                <a:gd name="T49" fmla="*/ 139 h 182"/>
                <a:gd name="T50" fmla="*/ 48 w 210"/>
                <a:gd name="T51" fmla="*/ 131 h 182"/>
                <a:gd name="T52" fmla="*/ 43 w 210"/>
                <a:gd name="T53" fmla="*/ 118 h 182"/>
                <a:gd name="T54" fmla="*/ 35 w 210"/>
                <a:gd name="T55" fmla="*/ 109 h 182"/>
                <a:gd name="T56" fmla="*/ 23 w 210"/>
                <a:gd name="T57" fmla="*/ 99 h 182"/>
                <a:gd name="T58" fmla="*/ 23 w 210"/>
                <a:gd name="T59" fmla="*/ 92 h 182"/>
                <a:gd name="T60" fmla="*/ 13 w 210"/>
                <a:gd name="T61" fmla="*/ 84 h 182"/>
                <a:gd name="T62" fmla="*/ 0 w 210"/>
                <a:gd name="T63" fmla="*/ 75 h 182"/>
                <a:gd name="T64" fmla="*/ 5 w 210"/>
                <a:gd name="T65" fmla="*/ 73 h 182"/>
                <a:gd name="T66" fmla="*/ 12 w 210"/>
                <a:gd name="T67" fmla="*/ 69 h 182"/>
                <a:gd name="T68" fmla="*/ 16 w 210"/>
                <a:gd name="T69" fmla="*/ 51 h 182"/>
                <a:gd name="T70" fmla="*/ 21 w 210"/>
                <a:gd name="T71" fmla="*/ 41 h 182"/>
                <a:gd name="T72" fmla="*/ 34 w 210"/>
                <a:gd name="T73" fmla="*/ 38 h 182"/>
                <a:gd name="T74" fmla="*/ 37 w 210"/>
                <a:gd name="T75" fmla="*/ 44 h 182"/>
                <a:gd name="T76" fmla="*/ 47 w 210"/>
                <a:gd name="T77" fmla="*/ 56 h 182"/>
                <a:gd name="T78" fmla="*/ 52 w 210"/>
                <a:gd name="T79" fmla="*/ 58 h 182"/>
                <a:gd name="T80" fmla="*/ 59 w 210"/>
                <a:gd name="T81" fmla="*/ 54 h 182"/>
                <a:gd name="T82" fmla="*/ 72 w 210"/>
                <a:gd name="T83" fmla="*/ 55 h 182"/>
                <a:gd name="T84" fmla="*/ 74 w 210"/>
                <a:gd name="T85" fmla="*/ 59 h 182"/>
                <a:gd name="T86" fmla="*/ 93 w 210"/>
                <a:gd name="T87" fmla="*/ 59 h 182"/>
                <a:gd name="T88" fmla="*/ 93 w 210"/>
                <a:gd name="T89" fmla="*/ 55 h 182"/>
                <a:gd name="T90" fmla="*/ 102 w 210"/>
                <a:gd name="T91" fmla="*/ 51 h 182"/>
                <a:gd name="T92" fmla="*/ 104 w 210"/>
                <a:gd name="T93" fmla="*/ 45 h 182"/>
                <a:gd name="T94" fmla="*/ 111 w 210"/>
                <a:gd name="T95" fmla="*/ 41 h 182"/>
                <a:gd name="T96" fmla="*/ 127 w 210"/>
                <a:gd name="T97" fmla="*/ 53 h 182"/>
                <a:gd name="T98" fmla="*/ 136 w 210"/>
                <a:gd name="T99" fmla="*/ 51 h 182"/>
                <a:gd name="T100" fmla="*/ 145 w 210"/>
                <a:gd name="T101" fmla="*/ 36 h 182"/>
                <a:gd name="T102" fmla="*/ 155 w 210"/>
                <a:gd name="T103" fmla="*/ 24 h 182"/>
                <a:gd name="T104" fmla="*/ 153 w 210"/>
                <a:gd name="T105" fmla="*/ 12 h 182"/>
                <a:gd name="T106" fmla="*/ 148 w 210"/>
                <a:gd name="T107" fmla="*/ 6 h 182"/>
                <a:gd name="T108" fmla="*/ 159 w 210"/>
                <a:gd name="T109" fmla="*/ 5 h 182"/>
                <a:gd name="T110" fmla="*/ 160 w 210"/>
                <a:gd name="T111" fmla="*/ 0 h 182"/>
                <a:gd name="T112" fmla="*/ 169 w 210"/>
                <a:gd name="T113" fmla="*/ 1 h 182"/>
                <a:gd name="T114" fmla="*/ 167 w 210"/>
                <a:gd name="T115" fmla="*/ 17 h 182"/>
                <a:gd name="T116" fmla="*/ 170 w 210"/>
                <a:gd name="T117" fmla="*/ 32 h 182"/>
                <a:gd name="T118" fmla="*/ 179 w 210"/>
                <a:gd name="T119" fmla="*/ 40 h 182"/>
                <a:gd name="T120" fmla="*/ 181 w 210"/>
                <a:gd name="T121" fmla="*/ 47 h 182"/>
                <a:gd name="T122" fmla="*/ 181 w 210"/>
                <a:gd name="T123" fmla="*/ 57 h 182"/>
                <a:gd name="T124" fmla="*/ 184 w 210"/>
                <a:gd name="T125" fmla="*/ 5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0" h="182">
                  <a:moveTo>
                    <a:pt x="184" y="58"/>
                  </a:moveTo>
                  <a:lnTo>
                    <a:pt x="185" y="74"/>
                  </a:lnTo>
                  <a:lnTo>
                    <a:pt x="182" y="80"/>
                  </a:lnTo>
                  <a:lnTo>
                    <a:pt x="172" y="81"/>
                  </a:lnTo>
                  <a:lnTo>
                    <a:pt x="166" y="93"/>
                  </a:lnTo>
                  <a:lnTo>
                    <a:pt x="178" y="94"/>
                  </a:lnTo>
                  <a:lnTo>
                    <a:pt x="187" y="104"/>
                  </a:lnTo>
                  <a:lnTo>
                    <a:pt x="191" y="113"/>
                  </a:lnTo>
                  <a:lnTo>
                    <a:pt x="199" y="117"/>
                  </a:lnTo>
                  <a:lnTo>
                    <a:pt x="210" y="140"/>
                  </a:lnTo>
                  <a:lnTo>
                    <a:pt x="198" y="154"/>
                  </a:lnTo>
                  <a:lnTo>
                    <a:pt x="187" y="166"/>
                  </a:lnTo>
                  <a:lnTo>
                    <a:pt x="175" y="176"/>
                  </a:lnTo>
                  <a:lnTo>
                    <a:pt x="163" y="176"/>
                  </a:lnTo>
                  <a:lnTo>
                    <a:pt x="148" y="180"/>
                  </a:lnTo>
                  <a:lnTo>
                    <a:pt x="136" y="176"/>
                  </a:lnTo>
                  <a:lnTo>
                    <a:pt x="129" y="182"/>
                  </a:lnTo>
                  <a:lnTo>
                    <a:pt x="112" y="168"/>
                  </a:lnTo>
                  <a:lnTo>
                    <a:pt x="108" y="159"/>
                  </a:lnTo>
                  <a:lnTo>
                    <a:pt x="98" y="163"/>
                  </a:lnTo>
                  <a:lnTo>
                    <a:pt x="89" y="162"/>
                  </a:lnTo>
                  <a:lnTo>
                    <a:pt x="84" y="165"/>
                  </a:lnTo>
                  <a:lnTo>
                    <a:pt x="76" y="163"/>
                  </a:lnTo>
                  <a:lnTo>
                    <a:pt x="65" y="146"/>
                  </a:lnTo>
                  <a:lnTo>
                    <a:pt x="62" y="139"/>
                  </a:lnTo>
                  <a:lnTo>
                    <a:pt x="48" y="131"/>
                  </a:lnTo>
                  <a:lnTo>
                    <a:pt x="43" y="118"/>
                  </a:lnTo>
                  <a:lnTo>
                    <a:pt x="35" y="109"/>
                  </a:lnTo>
                  <a:lnTo>
                    <a:pt x="23" y="99"/>
                  </a:lnTo>
                  <a:lnTo>
                    <a:pt x="23" y="92"/>
                  </a:lnTo>
                  <a:lnTo>
                    <a:pt x="13" y="84"/>
                  </a:lnTo>
                  <a:lnTo>
                    <a:pt x="0" y="75"/>
                  </a:lnTo>
                  <a:lnTo>
                    <a:pt x="5" y="73"/>
                  </a:lnTo>
                  <a:lnTo>
                    <a:pt x="12" y="69"/>
                  </a:lnTo>
                  <a:lnTo>
                    <a:pt x="16" y="51"/>
                  </a:lnTo>
                  <a:lnTo>
                    <a:pt x="21" y="41"/>
                  </a:lnTo>
                  <a:lnTo>
                    <a:pt x="34" y="38"/>
                  </a:lnTo>
                  <a:lnTo>
                    <a:pt x="37" y="44"/>
                  </a:lnTo>
                  <a:lnTo>
                    <a:pt x="47" y="56"/>
                  </a:lnTo>
                  <a:lnTo>
                    <a:pt x="52" y="58"/>
                  </a:lnTo>
                  <a:lnTo>
                    <a:pt x="59" y="54"/>
                  </a:lnTo>
                  <a:lnTo>
                    <a:pt x="72" y="55"/>
                  </a:lnTo>
                  <a:lnTo>
                    <a:pt x="74" y="59"/>
                  </a:lnTo>
                  <a:lnTo>
                    <a:pt x="93" y="59"/>
                  </a:lnTo>
                  <a:lnTo>
                    <a:pt x="93" y="55"/>
                  </a:lnTo>
                  <a:lnTo>
                    <a:pt x="102" y="51"/>
                  </a:lnTo>
                  <a:lnTo>
                    <a:pt x="104" y="45"/>
                  </a:lnTo>
                  <a:lnTo>
                    <a:pt x="111" y="41"/>
                  </a:lnTo>
                  <a:lnTo>
                    <a:pt x="127" y="53"/>
                  </a:lnTo>
                  <a:lnTo>
                    <a:pt x="136" y="51"/>
                  </a:lnTo>
                  <a:lnTo>
                    <a:pt x="145" y="36"/>
                  </a:lnTo>
                  <a:lnTo>
                    <a:pt x="155" y="24"/>
                  </a:lnTo>
                  <a:lnTo>
                    <a:pt x="153" y="12"/>
                  </a:lnTo>
                  <a:lnTo>
                    <a:pt x="148" y="6"/>
                  </a:lnTo>
                  <a:lnTo>
                    <a:pt x="159" y="5"/>
                  </a:lnTo>
                  <a:lnTo>
                    <a:pt x="160" y="0"/>
                  </a:lnTo>
                  <a:lnTo>
                    <a:pt x="169" y="1"/>
                  </a:lnTo>
                  <a:lnTo>
                    <a:pt x="167" y="17"/>
                  </a:lnTo>
                  <a:lnTo>
                    <a:pt x="170" y="32"/>
                  </a:lnTo>
                  <a:lnTo>
                    <a:pt x="179" y="40"/>
                  </a:lnTo>
                  <a:lnTo>
                    <a:pt x="181" y="47"/>
                  </a:lnTo>
                  <a:lnTo>
                    <a:pt x="181" y="57"/>
                  </a:lnTo>
                  <a:lnTo>
                    <a:pt x="184" y="58"/>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65" name="Freeform 173">
              <a:extLst>
                <a:ext uri="{FF2B5EF4-FFF2-40B4-BE49-F238E27FC236}">
                  <a16:creationId xmlns:a16="http://schemas.microsoft.com/office/drawing/2014/main" id="{8AEBB508-374A-4D1C-B957-6CD8064EB38D}"/>
                </a:ext>
              </a:extLst>
            </p:cNvPr>
            <p:cNvSpPr>
              <a:spLocks/>
            </p:cNvSpPr>
            <p:nvPr/>
          </p:nvSpPr>
          <p:spPr bwMode="auto">
            <a:xfrm>
              <a:off x="4264303" y="3004788"/>
              <a:ext cx="132837" cy="107100"/>
            </a:xfrm>
            <a:custGeom>
              <a:avLst/>
              <a:gdLst>
                <a:gd name="T0" fmla="*/ 17 w 112"/>
                <a:gd name="T1" fmla="*/ 62 h 88"/>
                <a:gd name="T2" fmla="*/ 10 w 112"/>
                <a:gd name="T3" fmla="*/ 46 h 88"/>
                <a:gd name="T4" fmla="*/ 0 w 112"/>
                <a:gd name="T5" fmla="*/ 38 h 88"/>
                <a:gd name="T6" fmla="*/ 9 w 112"/>
                <a:gd name="T7" fmla="*/ 34 h 88"/>
                <a:gd name="T8" fmla="*/ 18 w 112"/>
                <a:gd name="T9" fmla="*/ 20 h 88"/>
                <a:gd name="T10" fmla="*/ 22 w 112"/>
                <a:gd name="T11" fmla="*/ 9 h 88"/>
                <a:gd name="T12" fmla="*/ 29 w 112"/>
                <a:gd name="T13" fmla="*/ 2 h 88"/>
                <a:gd name="T14" fmla="*/ 38 w 112"/>
                <a:gd name="T15" fmla="*/ 4 h 88"/>
                <a:gd name="T16" fmla="*/ 47 w 112"/>
                <a:gd name="T17" fmla="*/ 0 h 88"/>
                <a:gd name="T18" fmla="*/ 57 w 112"/>
                <a:gd name="T19" fmla="*/ 0 h 88"/>
                <a:gd name="T20" fmla="*/ 65 w 112"/>
                <a:gd name="T21" fmla="*/ 6 h 88"/>
                <a:gd name="T22" fmla="*/ 77 w 112"/>
                <a:gd name="T23" fmla="*/ 11 h 88"/>
                <a:gd name="T24" fmla="*/ 88 w 112"/>
                <a:gd name="T25" fmla="*/ 26 h 88"/>
                <a:gd name="T26" fmla="*/ 100 w 112"/>
                <a:gd name="T27" fmla="*/ 41 h 88"/>
                <a:gd name="T28" fmla="*/ 100 w 112"/>
                <a:gd name="T29" fmla="*/ 54 h 88"/>
                <a:gd name="T30" fmla="*/ 104 w 112"/>
                <a:gd name="T31" fmla="*/ 66 h 88"/>
                <a:gd name="T32" fmla="*/ 111 w 112"/>
                <a:gd name="T33" fmla="*/ 71 h 88"/>
                <a:gd name="T34" fmla="*/ 112 w 112"/>
                <a:gd name="T35" fmla="*/ 79 h 88"/>
                <a:gd name="T36" fmla="*/ 111 w 112"/>
                <a:gd name="T37" fmla="*/ 86 h 88"/>
                <a:gd name="T38" fmla="*/ 109 w 112"/>
                <a:gd name="T39" fmla="*/ 87 h 88"/>
                <a:gd name="T40" fmla="*/ 99 w 112"/>
                <a:gd name="T41" fmla="*/ 85 h 88"/>
                <a:gd name="T42" fmla="*/ 97 w 112"/>
                <a:gd name="T43" fmla="*/ 88 h 88"/>
                <a:gd name="T44" fmla="*/ 93 w 112"/>
                <a:gd name="T45" fmla="*/ 88 h 88"/>
                <a:gd name="T46" fmla="*/ 80 w 112"/>
                <a:gd name="T47" fmla="*/ 83 h 88"/>
                <a:gd name="T48" fmla="*/ 71 w 112"/>
                <a:gd name="T49" fmla="*/ 83 h 88"/>
                <a:gd name="T50" fmla="*/ 38 w 112"/>
                <a:gd name="T51" fmla="*/ 82 h 88"/>
                <a:gd name="T52" fmla="*/ 33 w 112"/>
                <a:gd name="T53" fmla="*/ 84 h 88"/>
                <a:gd name="T54" fmla="*/ 27 w 112"/>
                <a:gd name="T55" fmla="*/ 84 h 88"/>
                <a:gd name="T56" fmla="*/ 17 w 112"/>
                <a:gd name="T57" fmla="*/ 87 h 88"/>
                <a:gd name="T58" fmla="*/ 14 w 112"/>
                <a:gd name="T59" fmla="*/ 71 h 88"/>
                <a:gd name="T60" fmla="*/ 31 w 112"/>
                <a:gd name="T61" fmla="*/ 72 h 88"/>
                <a:gd name="T62" fmla="*/ 35 w 112"/>
                <a:gd name="T63" fmla="*/ 69 h 88"/>
                <a:gd name="T64" fmla="*/ 39 w 112"/>
                <a:gd name="T65" fmla="*/ 69 h 88"/>
                <a:gd name="T66" fmla="*/ 45 w 112"/>
                <a:gd name="T67" fmla="*/ 64 h 88"/>
                <a:gd name="T68" fmla="*/ 53 w 112"/>
                <a:gd name="T69" fmla="*/ 68 h 88"/>
                <a:gd name="T70" fmla="*/ 61 w 112"/>
                <a:gd name="T71" fmla="*/ 69 h 88"/>
                <a:gd name="T72" fmla="*/ 69 w 112"/>
                <a:gd name="T73" fmla="*/ 64 h 88"/>
                <a:gd name="T74" fmla="*/ 65 w 112"/>
                <a:gd name="T75" fmla="*/ 58 h 88"/>
                <a:gd name="T76" fmla="*/ 59 w 112"/>
                <a:gd name="T77" fmla="*/ 61 h 88"/>
                <a:gd name="T78" fmla="*/ 54 w 112"/>
                <a:gd name="T79" fmla="*/ 61 h 88"/>
                <a:gd name="T80" fmla="*/ 47 w 112"/>
                <a:gd name="T81" fmla="*/ 56 h 88"/>
                <a:gd name="T82" fmla="*/ 41 w 112"/>
                <a:gd name="T83" fmla="*/ 56 h 88"/>
                <a:gd name="T84" fmla="*/ 37 w 112"/>
                <a:gd name="T85" fmla="*/ 61 h 88"/>
                <a:gd name="T86" fmla="*/ 17 w 112"/>
                <a:gd name="T87" fmla="*/ 6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88">
                  <a:moveTo>
                    <a:pt x="17" y="62"/>
                  </a:moveTo>
                  <a:lnTo>
                    <a:pt x="10" y="46"/>
                  </a:lnTo>
                  <a:lnTo>
                    <a:pt x="0" y="38"/>
                  </a:lnTo>
                  <a:lnTo>
                    <a:pt x="9" y="34"/>
                  </a:lnTo>
                  <a:lnTo>
                    <a:pt x="18" y="20"/>
                  </a:lnTo>
                  <a:lnTo>
                    <a:pt x="22" y="9"/>
                  </a:lnTo>
                  <a:lnTo>
                    <a:pt x="29" y="2"/>
                  </a:lnTo>
                  <a:lnTo>
                    <a:pt x="38" y="4"/>
                  </a:lnTo>
                  <a:lnTo>
                    <a:pt x="47" y="0"/>
                  </a:lnTo>
                  <a:lnTo>
                    <a:pt x="57" y="0"/>
                  </a:lnTo>
                  <a:lnTo>
                    <a:pt x="65" y="6"/>
                  </a:lnTo>
                  <a:lnTo>
                    <a:pt x="77" y="11"/>
                  </a:lnTo>
                  <a:lnTo>
                    <a:pt x="88" y="26"/>
                  </a:lnTo>
                  <a:lnTo>
                    <a:pt x="100" y="41"/>
                  </a:lnTo>
                  <a:lnTo>
                    <a:pt x="100" y="54"/>
                  </a:lnTo>
                  <a:lnTo>
                    <a:pt x="104" y="66"/>
                  </a:lnTo>
                  <a:lnTo>
                    <a:pt x="111" y="71"/>
                  </a:lnTo>
                  <a:lnTo>
                    <a:pt x="112" y="79"/>
                  </a:lnTo>
                  <a:lnTo>
                    <a:pt x="111" y="86"/>
                  </a:lnTo>
                  <a:lnTo>
                    <a:pt x="109" y="87"/>
                  </a:lnTo>
                  <a:lnTo>
                    <a:pt x="99" y="85"/>
                  </a:lnTo>
                  <a:lnTo>
                    <a:pt x="97" y="88"/>
                  </a:lnTo>
                  <a:lnTo>
                    <a:pt x="93" y="88"/>
                  </a:lnTo>
                  <a:lnTo>
                    <a:pt x="80" y="83"/>
                  </a:lnTo>
                  <a:lnTo>
                    <a:pt x="71" y="83"/>
                  </a:lnTo>
                  <a:lnTo>
                    <a:pt x="38" y="82"/>
                  </a:lnTo>
                  <a:lnTo>
                    <a:pt x="33" y="84"/>
                  </a:lnTo>
                  <a:lnTo>
                    <a:pt x="27" y="84"/>
                  </a:lnTo>
                  <a:lnTo>
                    <a:pt x="17" y="87"/>
                  </a:lnTo>
                  <a:lnTo>
                    <a:pt x="14" y="71"/>
                  </a:lnTo>
                  <a:lnTo>
                    <a:pt x="31" y="72"/>
                  </a:lnTo>
                  <a:lnTo>
                    <a:pt x="35" y="69"/>
                  </a:lnTo>
                  <a:lnTo>
                    <a:pt x="39" y="69"/>
                  </a:lnTo>
                  <a:lnTo>
                    <a:pt x="45" y="64"/>
                  </a:lnTo>
                  <a:lnTo>
                    <a:pt x="53" y="68"/>
                  </a:lnTo>
                  <a:lnTo>
                    <a:pt x="61" y="69"/>
                  </a:lnTo>
                  <a:lnTo>
                    <a:pt x="69" y="64"/>
                  </a:lnTo>
                  <a:lnTo>
                    <a:pt x="65" y="58"/>
                  </a:lnTo>
                  <a:lnTo>
                    <a:pt x="59" y="61"/>
                  </a:lnTo>
                  <a:lnTo>
                    <a:pt x="54" y="61"/>
                  </a:lnTo>
                  <a:lnTo>
                    <a:pt x="47" y="56"/>
                  </a:lnTo>
                  <a:lnTo>
                    <a:pt x="41" y="56"/>
                  </a:lnTo>
                  <a:lnTo>
                    <a:pt x="37" y="61"/>
                  </a:lnTo>
                  <a:lnTo>
                    <a:pt x="17" y="62"/>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66" name="Freeform 179">
              <a:extLst>
                <a:ext uri="{FF2B5EF4-FFF2-40B4-BE49-F238E27FC236}">
                  <a16:creationId xmlns:a16="http://schemas.microsoft.com/office/drawing/2014/main" id="{B72DBEAE-51AF-4D50-B7E5-970BEDAEDA14}"/>
                </a:ext>
              </a:extLst>
            </p:cNvPr>
            <p:cNvSpPr>
              <a:spLocks/>
            </p:cNvSpPr>
            <p:nvPr/>
          </p:nvSpPr>
          <p:spPr bwMode="auto">
            <a:xfrm>
              <a:off x="4358001" y="3170308"/>
              <a:ext cx="65234" cy="82760"/>
            </a:xfrm>
            <a:custGeom>
              <a:avLst/>
              <a:gdLst>
                <a:gd name="T0" fmla="*/ 33 w 55"/>
                <a:gd name="T1" fmla="*/ 68 h 68"/>
                <a:gd name="T2" fmla="*/ 28 w 55"/>
                <a:gd name="T3" fmla="*/ 66 h 68"/>
                <a:gd name="T4" fmla="*/ 15 w 55"/>
                <a:gd name="T5" fmla="*/ 58 h 68"/>
                <a:gd name="T6" fmla="*/ 5 w 55"/>
                <a:gd name="T7" fmla="*/ 46 h 68"/>
                <a:gd name="T8" fmla="*/ 2 w 55"/>
                <a:gd name="T9" fmla="*/ 39 h 68"/>
                <a:gd name="T10" fmla="*/ 0 w 55"/>
                <a:gd name="T11" fmla="*/ 23 h 68"/>
                <a:gd name="T12" fmla="*/ 10 w 55"/>
                <a:gd name="T13" fmla="*/ 14 h 68"/>
                <a:gd name="T14" fmla="*/ 12 w 55"/>
                <a:gd name="T15" fmla="*/ 8 h 68"/>
                <a:gd name="T16" fmla="*/ 15 w 55"/>
                <a:gd name="T17" fmla="*/ 4 h 68"/>
                <a:gd name="T18" fmla="*/ 20 w 55"/>
                <a:gd name="T19" fmla="*/ 4 h 68"/>
                <a:gd name="T20" fmla="*/ 24 w 55"/>
                <a:gd name="T21" fmla="*/ 0 h 68"/>
                <a:gd name="T22" fmla="*/ 39 w 55"/>
                <a:gd name="T23" fmla="*/ 0 h 68"/>
                <a:gd name="T24" fmla="*/ 44 w 55"/>
                <a:gd name="T25" fmla="*/ 7 h 68"/>
                <a:gd name="T26" fmla="*/ 48 w 55"/>
                <a:gd name="T27" fmla="*/ 16 h 68"/>
                <a:gd name="T28" fmla="*/ 47 w 55"/>
                <a:gd name="T29" fmla="*/ 22 h 68"/>
                <a:gd name="T30" fmla="*/ 50 w 55"/>
                <a:gd name="T31" fmla="*/ 27 h 68"/>
                <a:gd name="T32" fmla="*/ 50 w 55"/>
                <a:gd name="T33" fmla="*/ 35 h 68"/>
                <a:gd name="T34" fmla="*/ 55 w 55"/>
                <a:gd name="T35" fmla="*/ 34 h 68"/>
                <a:gd name="T36" fmla="*/ 46 w 55"/>
                <a:gd name="T37" fmla="*/ 43 h 68"/>
                <a:gd name="T38" fmla="*/ 38 w 55"/>
                <a:gd name="T39" fmla="*/ 55 h 68"/>
                <a:gd name="T40" fmla="*/ 37 w 55"/>
                <a:gd name="T41" fmla="*/ 61 h 68"/>
                <a:gd name="T42" fmla="*/ 33 w 55"/>
                <a:gd name="T43"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68">
                  <a:moveTo>
                    <a:pt x="33" y="68"/>
                  </a:moveTo>
                  <a:lnTo>
                    <a:pt x="28" y="66"/>
                  </a:lnTo>
                  <a:lnTo>
                    <a:pt x="15" y="58"/>
                  </a:lnTo>
                  <a:lnTo>
                    <a:pt x="5" y="46"/>
                  </a:lnTo>
                  <a:lnTo>
                    <a:pt x="2" y="39"/>
                  </a:lnTo>
                  <a:lnTo>
                    <a:pt x="0" y="23"/>
                  </a:lnTo>
                  <a:lnTo>
                    <a:pt x="10" y="14"/>
                  </a:lnTo>
                  <a:lnTo>
                    <a:pt x="12" y="8"/>
                  </a:lnTo>
                  <a:lnTo>
                    <a:pt x="15" y="4"/>
                  </a:lnTo>
                  <a:lnTo>
                    <a:pt x="20" y="4"/>
                  </a:lnTo>
                  <a:lnTo>
                    <a:pt x="24" y="0"/>
                  </a:lnTo>
                  <a:lnTo>
                    <a:pt x="39" y="0"/>
                  </a:lnTo>
                  <a:lnTo>
                    <a:pt x="44" y="7"/>
                  </a:lnTo>
                  <a:lnTo>
                    <a:pt x="48" y="16"/>
                  </a:lnTo>
                  <a:lnTo>
                    <a:pt x="47" y="22"/>
                  </a:lnTo>
                  <a:lnTo>
                    <a:pt x="50" y="27"/>
                  </a:lnTo>
                  <a:lnTo>
                    <a:pt x="50" y="35"/>
                  </a:lnTo>
                  <a:lnTo>
                    <a:pt x="55" y="34"/>
                  </a:lnTo>
                  <a:lnTo>
                    <a:pt x="46" y="43"/>
                  </a:lnTo>
                  <a:lnTo>
                    <a:pt x="38" y="55"/>
                  </a:lnTo>
                  <a:lnTo>
                    <a:pt x="37" y="61"/>
                  </a:lnTo>
                  <a:lnTo>
                    <a:pt x="33" y="68"/>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67" name="Freeform 180">
              <a:extLst>
                <a:ext uri="{FF2B5EF4-FFF2-40B4-BE49-F238E27FC236}">
                  <a16:creationId xmlns:a16="http://schemas.microsoft.com/office/drawing/2014/main" id="{2211A382-82F4-47A7-8AC2-1F0DCA75A63B}"/>
                </a:ext>
              </a:extLst>
            </p:cNvPr>
            <p:cNvSpPr>
              <a:spLocks/>
            </p:cNvSpPr>
            <p:nvPr/>
          </p:nvSpPr>
          <p:spPr bwMode="auto">
            <a:xfrm>
              <a:off x="2697525" y="3059556"/>
              <a:ext cx="52187" cy="31643"/>
            </a:xfrm>
            <a:custGeom>
              <a:avLst/>
              <a:gdLst>
                <a:gd name="T0" fmla="*/ 42 w 44"/>
                <a:gd name="T1" fmla="*/ 21 h 26"/>
                <a:gd name="T2" fmla="*/ 39 w 44"/>
                <a:gd name="T3" fmla="*/ 26 h 26"/>
                <a:gd name="T4" fmla="*/ 29 w 44"/>
                <a:gd name="T5" fmla="*/ 26 h 26"/>
                <a:gd name="T6" fmla="*/ 22 w 44"/>
                <a:gd name="T7" fmla="*/ 24 h 26"/>
                <a:gd name="T8" fmla="*/ 15 w 44"/>
                <a:gd name="T9" fmla="*/ 20 h 26"/>
                <a:gd name="T10" fmla="*/ 5 w 44"/>
                <a:gd name="T11" fmla="*/ 18 h 26"/>
                <a:gd name="T12" fmla="*/ 0 w 44"/>
                <a:gd name="T13" fmla="*/ 14 h 26"/>
                <a:gd name="T14" fmla="*/ 1 w 44"/>
                <a:gd name="T15" fmla="*/ 11 h 26"/>
                <a:gd name="T16" fmla="*/ 8 w 44"/>
                <a:gd name="T17" fmla="*/ 6 h 26"/>
                <a:gd name="T18" fmla="*/ 12 w 44"/>
                <a:gd name="T19" fmla="*/ 3 h 26"/>
                <a:gd name="T20" fmla="*/ 11 w 44"/>
                <a:gd name="T21" fmla="*/ 1 h 26"/>
                <a:gd name="T22" fmla="*/ 15 w 44"/>
                <a:gd name="T23" fmla="*/ 0 h 26"/>
                <a:gd name="T24" fmla="*/ 20 w 44"/>
                <a:gd name="T25" fmla="*/ 1 h 26"/>
                <a:gd name="T26" fmla="*/ 24 w 44"/>
                <a:gd name="T27" fmla="*/ 6 h 26"/>
                <a:gd name="T28" fmla="*/ 29 w 44"/>
                <a:gd name="T29" fmla="*/ 9 h 26"/>
                <a:gd name="T30" fmla="*/ 29 w 44"/>
                <a:gd name="T31" fmla="*/ 12 h 26"/>
                <a:gd name="T32" fmla="*/ 38 w 44"/>
                <a:gd name="T33" fmla="*/ 9 h 26"/>
                <a:gd name="T34" fmla="*/ 41 w 44"/>
                <a:gd name="T35" fmla="*/ 11 h 26"/>
                <a:gd name="T36" fmla="*/ 44 w 44"/>
                <a:gd name="T37" fmla="*/ 13 h 26"/>
                <a:gd name="T38" fmla="*/ 42 w 44"/>
                <a:gd name="T39" fmla="*/ 2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6">
                  <a:moveTo>
                    <a:pt x="42" y="21"/>
                  </a:moveTo>
                  <a:lnTo>
                    <a:pt x="39" y="26"/>
                  </a:lnTo>
                  <a:lnTo>
                    <a:pt x="29" y="26"/>
                  </a:lnTo>
                  <a:lnTo>
                    <a:pt x="22" y="24"/>
                  </a:lnTo>
                  <a:lnTo>
                    <a:pt x="15" y="20"/>
                  </a:lnTo>
                  <a:lnTo>
                    <a:pt x="5" y="18"/>
                  </a:lnTo>
                  <a:lnTo>
                    <a:pt x="0" y="14"/>
                  </a:lnTo>
                  <a:lnTo>
                    <a:pt x="1" y="11"/>
                  </a:lnTo>
                  <a:lnTo>
                    <a:pt x="8" y="6"/>
                  </a:lnTo>
                  <a:lnTo>
                    <a:pt x="12" y="3"/>
                  </a:lnTo>
                  <a:lnTo>
                    <a:pt x="11" y="1"/>
                  </a:lnTo>
                  <a:lnTo>
                    <a:pt x="15" y="0"/>
                  </a:lnTo>
                  <a:lnTo>
                    <a:pt x="20" y="1"/>
                  </a:lnTo>
                  <a:lnTo>
                    <a:pt x="24" y="6"/>
                  </a:lnTo>
                  <a:lnTo>
                    <a:pt x="29" y="9"/>
                  </a:lnTo>
                  <a:lnTo>
                    <a:pt x="29" y="12"/>
                  </a:lnTo>
                  <a:lnTo>
                    <a:pt x="38" y="9"/>
                  </a:lnTo>
                  <a:lnTo>
                    <a:pt x="41" y="11"/>
                  </a:lnTo>
                  <a:lnTo>
                    <a:pt x="44" y="13"/>
                  </a:lnTo>
                  <a:lnTo>
                    <a:pt x="42" y="21"/>
                  </a:lnTo>
                  <a:close/>
                </a:path>
              </a:pathLst>
            </a:custGeom>
            <a:solidFill>
              <a:srgbClr val="CA8D27"/>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68" name="Freeform 181">
              <a:extLst>
                <a:ext uri="{FF2B5EF4-FFF2-40B4-BE49-F238E27FC236}">
                  <a16:creationId xmlns:a16="http://schemas.microsoft.com/office/drawing/2014/main" id="{257E7551-8D34-4E62-92DE-51EBFC55CC89}"/>
                </a:ext>
              </a:extLst>
            </p:cNvPr>
            <p:cNvSpPr>
              <a:spLocks/>
            </p:cNvSpPr>
            <p:nvPr/>
          </p:nvSpPr>
          <p:spPr bwMode="auto">
            <a:xfrm>
              <a:off x="5568962" y="3133796"/>
              <a:ext cx="138768" cy="87628"/>
            </a:xfrm>
            <a:custGeom>
              <a:avLst/>
              <a:gdLst>
                <a:gd name="T0" fmla="*/ 117 w 117"/>
                <a:gd name="T1" fmla="*/ 42 h 72"/>
                <a:gd name="T2" fmla="*/ 109 w 117"/>
                <a:gd name="T3" fmla="*/ 55 h 72"/>
                <a:gd name="T4" fmla="*/ 97 w 117"/>
                <a:gd name="T5" fmla="*/ 72 h 72"/>
                <a:gd name="T6" fmla="*/ 82 w 117"/>
                <a:gd name="T7" fmla="*/ 72 h 72"/>
                <a:gd name="T8" fmla="*/ 21 w 117"/>
                <a:gd name="T9" fmla="*/ 47 h 72"/>
                <a:gd name="T10" fmla="*/ 14 w 117"/>
                <a:gd name="T11" fmla="*/ 40 h 72"/>
                <a:gd name="T12" fmla="*/ 7 w 117"/>
                <a:gd name="T13" fmla="*/ 30 h 72"/>
                <a:gd name="T14" fmla="*/ 0 w 117"/>
                <a:gd name="T15" fmla="*/ 19 h 72"/>
                <a:gd name="T16" fmla="*/ 3 w 117"/>
                <a:gd name="T17" fmla="*/ 11 h 72"/>
                <a:gd name="T18" fmla="*/ 10 w 117"/>
                <a:gd name="T19" fmla="*/ 0 h 72"/>
                <a:gd name="T20" fmla="*/ 16 w 117"/>
                <a:gd name="T21" fmla="*/ 4 h 72"/>
                <a:gd name="T22" fmla="*/ 20 w 117"/>
                <a:gd name="T23" fmla="*/ 13 h 72"/>
                <a:gd name="T24" fmla="*/ 28 w 117"/>
                <a:gd name="T25" fmla="*/ 21 h 72"/>
                <a:gd name="T26" fmla="*/ 37 w 117"/>
                <a:gd name="T27" fmla="*/ 21 h 72"/>
                <a:gd name="T28" fmla="*/ 54 w 117"/>
                <a:gd name="T29" fmla="*/ 16 h 72"/>
                <a:gd name="T30" fmla="*/ 74 w 117"/>
                <a:gd name="T31" fmla="*/ 14 h 72"/>
                <a:gd name="T32" fmla="*/ 90 w 117"/>
                <a:gd name="T33" fmla="*/ 7 h 72"/>
                <a:gd name="T34" fmla="*/ 99 w 117"/>
                <a:gd name="T35" fmla="*/ 6 h 72"/>
                <a:gd name="T36" fmla="*/ 105 w 117"/>
                <a:gd name="T37" fmla="*/ 2 h 72"/>
                <a:gd name="T38" fmla="*/ 116 w 117"/>
                <a:gd name="T39" fmla="*/ 1 h 72"/>
                <a:gd name="T40" fmla="*/ 116 w 117"/>
                <a:gd name="T41" fmla="*/ 2 h 72"/>
                <a:gd name="T42" fmla="*/ 116 w 117"/>
                <a:gd name="T43" fmla="*/ 10 h 72"/>
                <a:gd name="T44" fmla="*/ 117 w 117"/>
                <a:gd name="T45" fmla="*/ 31 h 72"/>
                <a:gd name="T46" fmla="*/ 117 w 117"/>
                <a:gd name="T47"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72">
                  <a:moveTo>
                    <a:pt x="117" y="42"/>
                  </a:moveTo>
                  <a:lnTo>
                    <a:pt x="109" y="55"/>
                  </a:lnTo>
                  <a:lnTo>
                    <a:pt x="97" y="72"/>
                  </a:lnTo>
                  <a:lnTo>
                    <a:pt x="82" y="72"/>
                  </a:lnTo>
                  <a:lnTo>
                    <a:pt x="21" y="47"/>
                  </a:lnTo>
                  <a:lnTo>
                    <a:pt x="14" y="40"/>
                  </a:lnTo>
                  <a:lnTo>
                    <a:pt x="7" y="30"/>
                  </a:lnTo>
                  <a:lnTo>
                    <a:pt x="0" y="19"/>
                  </a:lnTo>
                  <a:lnTo>
                    <a:pt x="3" y="11"/>
                  </a:lnTo>
                  <a:lnTo>
                    <a:pt x="10" y="0"/>
                  </a:lnTo>
                  <a:lnTo>
                    <a:pt x="16" y="4"/>
                  </a:lnTo>
                  <a:lnTo>
                    <a:pt x="20" y="13"/>
                  </a:lnTo>
                  <a:lnTo>
                    <a:pt x="28" y="21"/>
                  </a:lnTo>
                  <a:lnTo>
                    <a:pt x="37" y="21"/>
                  </a:lnTo>
                  <a:lnTo>
                    <a:pt x="54" y="16"/>
                  </a:lnTo>
                  <a:lnTo>
                    <a:pt x="74" y="14"/>
                  </a:lnTo>
                  <a:lnTo>
                    <a:pt x="90" y="7"/>
                  </a:lnTo>
                  <a:lnTo>
                    <a:pt x="99" y="6"/>
                  </a:lnTo>
                  <a:lnTo>
                    <a:pt x="105" y="2"/>
                  </a:lnTo>
                  <a:lnTo>
                    <a:pt x="116" y="1"/>
                  </a:lnTo>
                  <a:lnTo>
                    <a:pt x="116" y="2"/>
                  </a:lnTo>
                  <a:lnTo>
                    <a:pt x="116" y="10"/>
                  </a:lnTo>
                  <a:lnTo>
                    <a:pt x="117" y="31"/>
                  </a:lnTo>
                  <a:lnTo>
                    <a:pt x="117" y="42"/>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69" name="Freeform 182">
              <a:extLst>
                <a:ext uri="{FF2B5EF4-FFF2-40B4-BE49-F238E27FC236}">
                  <a16:creationId xmlns:a16="http://schemas.microsoft.com/office/drawing/2014/main" id="{3FE11F13-FDDE-4490-9B59-28BBB41ABE53}"/>
                </a:ext>
              </a:extLst>
            </p:cNvPr>
            <p:cNvSpPr>
              <a:spLocks/>
            </p:cNvSpPr>
            <p:nvPr/>
          </p:nvSpPr>
          <p:spPr bwMode="auto">
            <a:xfrm>
              <a:off x="5538125" y="3120409"/>
              <a:ext cx="214676" cy="345642"/>
            </a:xfrm>
            <a:custGeom>
              <a:avLst/>
              <a:gdLst>
                <a:gd name="T0" fmla="*/ 156 w 181"/>
                <a:gd name="T1" fmla="*/ 9 h 284"/>
                <a:gd name="T2" fmla="*/ 166 w 181"/>
                <a:gd name="T3" fmla="*/ 7 h 284"/>
                <a:gd name="T4" fmla="*/ 174 w 181"/>
                <a:gd name="T5" fmla="*/ 0 h 284"/>
                <a:gd name="T6" fmla="*/ 181 w 181"/>
                <a:gd name="T7" fmla="*/ 0 h 284"/>
                <a:gd name="T8" fmla="*/ 181 w 181"/>
                <a:gd name="T9" fmla="*/ 5 h 284"/>
                <a:gd name="T10" fmla="*/ 180 w 181"/>
                <a:gd name="T11" fmla="*/ 18 h 284"/>
                <a:gd name="T12" fmla="*/ 181 w 181"/>
                <a:gd name="T13" fmla="*/ 28 h 284"/>
                <a:gd name="T14" fmla="*/ 177 w 181"/>
                <a:gd name="T15" fmla="*/ 36 h 284"/>
                <a:gd name="T16" fmla="*/ 173 w 181"/>
                <a:gd name="T17" fmla="*/ 58 h 284"/>
                <a:gd name="T18" fmla="*/ 165 w 181"/>
                <a:gd name="T19" fmla="*/ 81 h 284"/>
                <a:gd name="T20" fmla="*/ 154 w 181"/>
                <a:gd name="T21" fmla="*/ 108 h 284"/>
                <a:gd name="T22" fmla="*/ 139 w 181"/>
                <a:gd name="T23" fmla="*/ 139 h 284"/>
                <a:gd name="T24" fmla="*/ 124 w 181"/>
                <a:gd name="T25" fmla="*/ 162 h 284"/>
                <a:gd name="T26" fmla="*/ 103 w 181"/>
                <a:gd name="T27" fmla="*/ 190 h 284"/>
                <a:gd name="T28" fmla="*/ 85 w 181"/>
                <a:gd name="T29" fmla="*/ 207 h 284"/>
                <a:gd name="T30" fmla="*/ 57 w 181"/>
                <a:gd name="T31" fmla="*/ 228 h 284"/>
                <a:gd name="T32" fmla="*/ 40 w 181"/>
                <a:gd name="T33" fmla="*/ 243 h 284"/>
                <a:gd name="T34" fmla="*/ 20 w 181"/>
                <a:gd name="T35" fmla="*/ 269 h 284"/>
                <a:gd name="T36" fmla="*/ 15 w 181"/>
                <a:gd name="T37" fmla="*/ 280 h 284"/>
                <a:gd name="T38" fmla="*/ 11 w 181"/>
                <a:gd name="T39" fmla="*/ 284 h 284"/>
                <a:gd name="T40" fmla="*/ 1 w 181"/>
                <a:gd name="T41" fmla="*/ 267 h 284"/>
                <a:gd name="T42" fmla="*/ 0 w 181"/>
                <a:gd name="T43" fmla="*/ 191 h 284"/>
                <a:gd name="T44" fmla="*/ 16 w 181"/>
                <a:gd name="T45" fmla="*/ 168 h 284"/>
                <a:gd name="T46" fmla="*/ 21 w 181"/>
                <a:gd name="T47" fmla="*/ 161 h 284"/>
                <a:gd name="T48" fmla="*/ 33 w 181"/>
                <a:gd name="T49" fmla="*/ 161 h 284"/>
                <a:gd name="T50" fmla="*/ 49 w 181"/>
                <a:gd name="T51" fmla="*/ 146 h 284"/>
                <a:gd name="T52" fmla="*/ 73 w 181"/>
                <a:gd name="T53" fmla="*/ 146 h 284"/>
                <a:gd name="T54" fmla="*/ 123 w 181"/>
                <a:gd name="T55" fmla="*/ 83 h 284"/>
                <a:gd name="T56" fmla="*/ 135 w 181"/>
                <a:gd name="T57" fmla="*/ 66 h 284"/>
                <a:gd name="T58" fmla="*/ 143 w 181"/>
                <a:gd name="T59" fmla="*/ 53 h 284"/>
                <a:gd name="T60" fmla="*/ 143 w 181"/>
                <a:gd name="T61" fmla="*/ 42 h 284"/>
                <a:gd name="T62" fmla="*/ 142 w 181"/>
                <a:gd name="T63" fmla="*/ 21 h 284"/>
                <a:gd name="T64" fmla="*/ 142 w 181"/>
                <a:gd name="T65" fmla="*/ 13 h 284"/>
                <a:gd name="T66" fmla="*/ 142 w 181"/>
                <a:gd name="T67" fmla="*/ 12 h 284"/>
                <a:gd name="T68" fmla="*/ 148 w 181"/>
                <a:gd name="T69" fmla="*/ 12 h 284"/>
                <a:gd name="T70" fmla="*/ 156 w 181"/>
                <a:gd name="T71" fmla="*/ 9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1" h="284">
                  <a:moveTo>
                    <a:pt x="156" y="9"/>
                  </a:moveTo>
                  <a:lnTo>
                    <a:pt x="166" y="7"/>
                  </a:lnTo>
                  <a:lnTo>
                    <a:pt x="174" y="0"/>
                  </a:lnTo>
                  <a:lnTo>
                    <a:pt x="181" y="0"/>
                  </a:lnTo>
                  <a:lnTo>
                    <a:pt x="181" y="5"/>
                  </a:lnTo>
                  <a:lnTo>
                    <a:pt x="180" y="18"/>
                  </a:lnTo>
                  <a:lnTo>
                    <a:pt x="181" y="28"/>
                  </a:lnTo>
                  <a:lnTo>
                    <a:pt x="177" y="36"/>
                  </a:lnTo>
                  <a:lnTo>
                    <a:pt x="173" y="58"/>
                  </a:lnTo>
                  <a:lnTo>
                    <a:pt x="165" y="81"/>
                  </a:lnTo>
                  <a:lnTo>
                    <a:pt x="154" y="108"/>
                  </a:lnTo>
                  <a:lnTo>
                    <a:pt x="139" y="139"/>
                  </a:lnTo>
                  <a:lnTo>
                    <a:pt x="124" y="162"/>
                  </a:lnTo>
                  <a:lnTo>
                    <a:pt x="103" y="190"/>
                  </a:lnTo>
                  <a:lnTo>
                    <a:pt x="85" y="207"/>
                  </a:lnTo>
                  <a:lnTo>
                    <a:pt x="57" y="228"/>
                  </a:lnTo>
                  <a:lnTo>
                    <a:pt x="40" y="243"/>
                  </a:lnTo>
                  <a:lnTo>
                    <a:pt x="20" y="269"/>
                  </a:lnTo>
                  <a:lnTo>
                    <a:pt x="15" y="280"/>
                  </a:lnTo>
                  <a:lnTo>
                    <a:pt x="11" y="284"/>
                  </a:lnTo>
                  <a:lnTo>
                    <a:pt x="1" y="267"/>
                  </a:lnTo>
                  <a:lnTo>
                    <a:pt x="0" y="191"/>
                  </a:lnTo>
                  <a:lnTo>
                    <a:pt x="16" y="168"/>
                  </a:lnTo>
                  <a:lnTo>
                    <a:pt x="21" y="161"/>
                  </a:lnTo>
                  <a:lnTo>
                    <a:pt x="33" y="161"/>
                  </a:lnTo>
                  <a:lnTo>
                    <a:pt x="49" y="146"/>
                  </a:lnTo>
                  <a:lnTo>
                    <a:pt x="73" y="146"/>
                  </a:lnTo>
                  <a:lnTo>
                    <a:pt x="123" y="83"/>
                  </a:lnTo>
                  <a:lnTo>
                    <a:pt x="135" y="66"/>
                  </a:lnTo>
                  <a:lnTo>
                    <a:pt x="143" y="53"/>
                  </a:lnTo>
                  <a:lnTo>
                    <a:pt x="143" y="42"/>
                  </a:lnTo>
                  <a:lnTo>
                    <a:pt x="142" y="21"/>
                  </a:lnTo>
                  <a:lnTo>
                    <a:pt x="142" y="13"/>
                  </a:lnTo>
                  <a:lnTo>
                    <a:pt x="142" y="12"/>
                  </a:lnTo>
                  <a:lnTo>
                    <a:pt x="148" y="12"/>
                  </a:lnTo>
                  <a:lnTo>
                    <a:pt x="156" y="9"/>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70" name="Freeform 183">
              <a:extLst>
                <a:ext uri="{FF2B5EF4-FFF2-40B4-BE49-F238E27FC236}">
                  <a16:creationId xmlns:a16="http://schemas.microsoft.com/office/drawing/2014/main" id="{6AC131D9-915B-469D-B4C0-820509685636}"/>
                </a:ext>
              </a:extLst>
            </p:cNvPr>
            <p:cNvSpPr>
              <a:spLocks/>
            </p:cNvSpPr>
            <p:nvPr/>
          </p:nvSpPr>
          <p:spPr bwMode="auto">
            <a:xfrm>
              <a:off x="5011517" y="2259953"/>
              <a:ext cx="87768" cy="97364"/>
            </a:xfrm>
            <a:custGeom>
              <a:avLst/>
              <a:gdLst>
                <a:gd name="T0" fmla="*/ 35 w 74"/>
                <a:gd name="T1" fmla="*/ 15 h 80"/>
                <a:gd name="T2" fmla="*/ 45 w 74"/>
                <a:gd name="T3" fmla="*/ 20 h 80"/>
                <a:gd name="T4" fmla="*/ 47 w 74"/>
                <a:gd name="T5" fmla="*/ 28 h 80"/>
                <a:gd name="T6" fmla="*/ 58 w 74"/>
                <a:gd name="T7" fmla="*/ 34 h 80"/>
                <a:gd name="T8" fmla="*/ 62 w 74"/>
                <a:gd name="T9" fmla="*/ 30 h 80"/>
                <a:gd name="T10" fmla="*/ 67 w 74"/>
                <a:gd name="T11" fmla="*/ 32 h 80"/>
                <a:gd name="T12" fmla="*/ 63 w 74"/>
                <a:gd name="T13" fmla="*/ 36 h 80"/>
                <a:gd name="T14" fmla="*/ 66 w 74"/>
                <a:gd name="T15" fmla="*/ 39 h 80"/>
                <a:gd name="T16" fmla="*/ 63 w 74"/>
                <a:gd name="T17" fmla="*/ 44 h 80"/>
                <a:gd name="T18" fmla="*/ 65 w 74"/>
                <a:gd name="T19" fmla="*/ 52 h 80"/>
                <a:gd name="T20" fmla="*/ 74 w 74"/>
                <a:gd name="T21" fmla="*/ 60 h 80"/>
                <a:gd name="T22" fmla="*/ 68 w 74"/>
                <a:gd name="T23" fmla="*/ 67 h 80"/>
                <a:gd name="T24" fmla="*/ 66 w 74"/>
                <a:gd name="T25" fmla="*/ 73 h 80"/>
                <a:gd name="T26" fmla="*/ 68 w 74"/>
                <a:gd name="T27" fmla="*/ 76 h 80"/>
                <a:gd name="T28" fmla="*/ 66 w 74"/>
                <a:gd name="T29" fmla="*/ 79 h 80"/>
                <a:gd name="T30" fmla="*/ 58 w 74"/>
                <a:gd name="T31" fmla="*/ 79 h 80"/>
                <a:gd name="T32" fmla="*/ 52 w 74"/>
                <a:gd name="T33" fmla="*/ 80 h 80"/>
                <a:gd name="T34" fmla="*/ 52 w 74"/>
                <a:gd name="T35" fmla="*/ 79 h 80"/>
                <a:gd name="T36" fmla="*/ 54 w 74"/>
                <a:gd name="T37" fmla="*/ 76 h 80"/>
                <a:gd name="T38" fmla="*/ 55 w 74"/>
                <a:gd name="T39" fmla="*/ 71 h 80"/>
                <a:gd name="T40" fmla="*/ 53 w 74"/>
                <a:gd name="T41" fmla="*/ 71 h 80"/>
                <a:gd name="T42" fmla="*/ 49 w 74"/>
                <a:gd name="T43" fmla="*/ 67 h 80"/>
                <a:gd name="T44" fmla="*/ 46 w 74"/>
                <a:gd name="T45" fmla="*/ 66 h 80"/>
                <a:gd name="T46" fmla="*/ 44 w 74"/>
                <a:gd name="T47" fmla="*/ 63 h 80"/>
                <a:gd name="T48" fmla="*/ 40 w 74"/>
                <a:gd name="T49" fmla="*/ 62 h 80"/>
                <a:gd name="T50" fmla="*/ 38 w 74"/>
                <a:gd name="T51" fmla="*/ 59 h 80"/>
                <a:gd name="T52" fmla="*/ 35 w 74"/>
                <a:gd name="T53" fmla="*/ 60 h 80"/>
                <a:gd name="T54" fmla="*/ 33 w 74"/>
                <a:gd name="T55" fmla="*/ 67 h 80"/>
                <a:gd name="T56" fmla="*/ 29 w 74"/>
                <a:gd name="T57" fmla="*/ 68 h 80"/>
                <a:gd name="T58" fmla="*/ 31 w 74"/>
                <a:gd name="T59" fmla="*/ 67 h 80"/>
                <a:gd name="T60" fmla="*/ 24 w 74"/>
                <a:gd name="T61" fmla="*/ 63 h 80"/>
                <a:gd name="T62" fmla="*/ 18 w 74"/>
                <a:gd name="T63" fmla="*/ 60 h 80"/>
                <a:gd name="T64" fmla="*/ 16 w 74"/>
                <a:gd name="T65" fmla="*/ 57 h 80"/>
                <a:gd name="T66" fmla="*/ 11 w 74"/>
                <a:gd name="T67" fmla="*/ 54 h 80"/>
                <a:gd name="T68" fmla="*/ 15 w 74"/>
                <a:gd name="T69" fmla="*/ 53 h 80"/>
                <a:gd name="T70" fmla="*/ 16 w 74"/>
                <a:gd name="T71" fmla="*/ 43 h 80"/>
                <a:gd name="T72" fmla="*/ 7 w 74"/>
                <a:gd name="T73" fmla="*/ 35 h 80"/>
                <a:gd name="T74" fmla="*/ 11 w 74"/>
                <a:gd name="T75" fmla="*/ 26 h 80"/>
                <a:gd name="T76" fmla="*/ 5 w 74"/>
                <a:gd name="T77" fmla="*/ 26 h 80"/>
                <a:gd name="T78" fmla="*/ 10 w 74"/>
                <a:gd name="T79" fmla="*/ 19 h 80"/>
                <a:gd name="T80" fmla="*/ 5 w 74"/>
                <a:gd name="T81" fmla="*/ 13 h 80"/>
                <a:gd name="T82" fmla="*/ 0 w 74"/>
                <a:gd name="T83" fmla="*/ 5 h 80"/>
                <a:gd name="T84" fmla="*/ 12 w 74"/>
                <a:gd name="T85" fmla="*/ 0 h 80"/>
                <a:gd name="T86" fmla="*/ 22 w 74"/>
                <a:gd name="T87" fmla="*/ 1 h 80"/>
                <a:gd name="T88" fmla="*/ 32 w 74"/>
                <a:gd name="T89" fmla="*/ 9 h 80"/>
                <a:gd name="T90" fmla="*/ 35 w 74"/>
                <a:gd name="T91"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4" h="80">
                  <a:moveTo>
                    <a:pt x="35" y="15"/>
                  </a:moveTo>
                  <a:lnTo>
                    <a:pt x="45" y="20"/>
                  </a:lnTo>
                  <a:lnTo>
                    <a:pt x="47" y="28"/>
                  </a:lnTo>
                  <a:lnTo>
                    <a:pt x="58" y="34"/>
                  </a:lnTo>
                  <a:lnTo>
                    <a:pt x="62" y="30"/>
                  </a:lnTo>
                  <a:lnTo>
                    <a:pt x="67" y="32"/>
                  </a:lnTo>
                  <a:lnTo>
                    <a:pt x="63" y="36"/>
                  </a:lnTo>
                  <a:lnTo>
                    <a:pt x="66" y="39"/>
                  </a:lnTo>
                  <a:lnTo>
                    <a:pt x="63" y="44"/>
                  </a:lnTo>
                  <a:lnTo>
                    <a:pt x="65" y="52"/>
                  </a:lnTo>
                  <a:lnTo>
                    <a:pt x="74" y="60"/>
                  </a:lnTo>
                  <a:lnTo>
                    <a:pt x="68" y="67"/>
                  </a:lnTo>
                  <a:lnTo>
                    <a:pt x="66" y="73"/>
                  </a:lnTo>
                  <a:lnTo>
                    <a:pt x="68" y="76"/>
                  </a:lnTo>
                  <a:lnTo>
                    <a:pt x="66" y="79"/>
                  </a:lnTo>
                  <a:lnTo>
                    <a:pt x="58" y="79"/>
                  </a:lnTo>
                  <a:lnTo>
                    <a:pt x="52" y="80"/>
                  </a:lnTo>
                  <a:lnTo>
                    <a:pt x="52" y="79"/>
                  </a:lnTo>
                  <a:lnTo>
                    <a:pt x="54" y="76"/>
                  </a:lnTo>
                  <a:lnTo>
                    <a:pt x="55" y="71"/>
                  </a:lnTo>
                  <a:lnTo>
                    <a:pt x="53" y="71"/>
                  </a:lnTo>
                  <a:lnTo>
                    <a:pt x="49" y="67"/>
                  </a:lnTo>
                  <a:lnTo>
                    <a:pt x="46" y="66"/>
                  </a:lnTo>
                  <a:lnTo>
                    <a:pt x="44" y="63"/>
                  </a:lnTo>
                  <a:lnTo>
                    <a:pt x="40" y="62"/>
                  </a:lnTo>
                  <a:lnTo>
                    <a:pt x="38" y="59"/>
                  </a:lnTo>
                  <a:lnTo>
                    <a:pt x="35" y="60"/>
                  </a:lnTo>
                  <a:lnTo>
                    <a:pt x="33" y="67"/>
                  </a:lnTo>
                  <a:lnTo>
                    <a:pt x="29" y="68"/>
                  </a:lnTo>
                  <a:lnTo>
                    <a:pt x="31" y="67"/>
                  </a:lnTo>
                  <a:lnTo>
                    <a:pt x="24" y="63"/>
                  </a:lnTo>
                  <a:lnTo>
                    <a:pt x="18" y="60"/>
                  </a:lnTo>
                  <a:lnTo>
                    <a:pt x="16" y="57"/>
                  </a:lnTo>
                  <a:lnTo>
                    <a:pt x="11" y="54"/>
                  </a:lnTo>
                  <a:lnTo>
                    <a:pt x="15" y="53"/>
                  </a:lnTo>
                  <a:lnTo>
                    <a:pt x="16" y="43"/>
                  </a:lnTo>
                  <a:lnTo>
                    <a:pt x="7" y="35"/>
                  </a:lnTo>
                  <a:lnTo>
                    <a:pt x="11" y="26"/>
                  </a:lnTo>
                  <a:lnTo>
                    <a:pt x="5" y="26"/>
                  </a:lnTo>
                  <a:lnTo>
                    <a:pt x="10" y="19"/>
                  </a:lnTo>
                  <a:lnTo>
                    <a:pt x="5" y="13"/>
                  </a:lnTo>
                  <a:lnTo>
                    <a:pt x="0" y="5"/>
                  </a:lnTo>
                  <a:lnTo>
                    <a:pt x="12" y="0"/>
                  </a:lnTo>
                  <a:lnTo>
                    <a:pt x="22" y="1"/>
                  </a:lnTo>
                  <a:lnTo>
                    <a:pt x="32" y="9"/>
                  </a:lnTo>
                  <a:lnTo>
                    <a:pt x="35" y="15"/>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71" name="Freeform 184">
              <a:extLst>
                <a:ext uri="{FF2B5EF4-FFF2-40B4-BE49-F238E27FC236}">
                  <a16:creationId xmlns:a16="http://schemas.microsoft.com/office/drawing/2014/main" id="{0725CA49-B556-44CC-B117-EEAA30D6431C}"/>
                </a:ext>
              </a:extLst>
            </p:cNvPr>
            <p:cNvSpPr>
              <a:spLocks/>
            </p:cNvSpPr>
            <p:nvPr/>
          </p:nvSpPr>
          <p:spPr bwMode="auto">
            <a:xfrm>
              <a:off x="3381878" y="3271323"/>
              <a:ext cx="88954" cy="107100"/>
            </a:xfrm>
            <a:custGeom>
              <a:avLst/>
              <a:gdLst>
                <a:gd name="T0" fmla="*/ 17 w 75"/>
                <a:gd name="T1" fmla="*/ 1 h 88"/>
                <a:gd name="T2" fmla="*/ 39 w 75"/>
                <a:gd name="T3" fmla="*/ 5 h 88"/>
                <a:gd name="T4" fmla="*/ 41 w 75"/>
                <a:gd name="T5" fmla="*/ 2 h 88"/>
                <a:gd name="T6" fmla="*/ 56 w 75"/>
                <a:gd name="T7" fmla="*/ 0 h 88"/>
                <a:gd name="T8" fmla="*/ 75 w 75"/>
                <a:gd name="T9" fmla="*/ 6 h 88"/>
                <a:gd name="T10" fmla="*/ 65 w 75"/>
                <a:gd name="T11" fmla="*/ 24 h 88"/>
                <a:gd name="T12" fmla="*/ 66 w 75"/>
                <a:gd name="T13" fmla="*/ 38 h 88"/>
                <a:gd name="T14" fmla="*/ 74 w 75"/>
                <a:gd name="T15" fmla="*/ 50 h 88"/>
                <a:gd name="T16" fmla="*/ 70 w 75"/>
                <a:gd name="T17" fmla="*/ 59 h 88"/>
                <a:gd name="T18" fmla="*/ 68 w 75"/>
                <a:gd name="T19" fmla="*/ 69 h 88"/>
                <a:gd name="T20" fmla="*/ 64 w 75"/>
                <a:gd name="T21" fmla="*/ 77 h 88"/>
                <a:gd name="T22" fmla="*/ 53 w 75"/>
                <a:gd name="T23" fmla="*/ 73 h 88"/>
                <a:gd name="T24" fmla="*/ 45 w 75"/>
                <a:gd name="T25" fmla="*/ 75 h 88"/>
                <a:gd name="T26" fmla="*/ 37 w 75"/>
                <a:gd name="T27" fmla="*/ 73 h 88"/>
                <a:gd name="T28" fmla="*/ 35 w 75"/>
                <a:gd name="T29" fmla="*/ 79 h 88"/>
                <a:gd name="T30" fmla="*/ 38 w 75"/>
                <a:gd name="T31" fmla="*/ 83 h 88"/>
                <a:gd name="T32" fmla="*/ 37 w 75"/>
                <a:gd name="T33" fmla="*/ 88 h 88"/>
                <a:gd name="T34" fmla="*/ 27 w 75"/>
                <a:gd name="T35" fmla="*/ 86 h 88"/>
                <a:gd name="T36" fmla="*/ 16 w 75"/>
                <a:gd name="T37" fmla="*/ 68 h 88"/>
                <a:gd name="T38" fmla="*/ 13 w 75"/>
                <a:gd name="T39" fmla="*/ 56 h 88"/>
                <a:gd name="T40" fmla="*/ 7 w 75"/>
                <a:gd name="T41" fmla="*/ 56 h 88"/>
                <a:gd name="T42" fmla="*/ 0 w 75"/>
                <a:gd name="T43" fmla="*/ 41 h 88"/>
                <a:gd name="T44" fmla="*/ 3 w 75"/>
                <a:gd name="T45" fmla="*/ 30 h 88"/>
                <a:gd name="T46" fmla="*/ 2 w 75"/>
                <a:gd name="T47" fmla="*/ 25 h 88"/>
                <a:gd name="T48" fmla="*/ 13 w 75"/>
                <a:gd name="T49" fmla="*/ 20 h 88"/>
                <a:gd name="T50" fmla="*/ 17 w 75"/>
                <a:gd name="T51"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88">
                  <a:moveTo>
                    <a:pt x="17" y="1"/>
                  </a:moveTo>
                  <a:lnTo>
                    <a:pt x="39" y="5"/>
                  </a:lnTo>
                  <a:lnTo>
                    <a:pt x="41" y="2"/>
                  </a:lnTo>
                  <a:lnTo>
                    <a:pt x="56" y="0"/>
                  </a:lnTo>
                  <a:lnTo>
                    <a:pt x="75" y="6"/>
                  </a:lnTo>
                  <a:lnTo>
                    <a:pt x="65" y="24"/>
                  </a:lnTo>
                  <a:lnTo>
                    <a:pt x="66" y="38"/>
                  </a:lnTo>
                  <a:lnTo>
                    <a:pt x="74" y="50"/>
                  </a:lnTo>
                  <a:lnTo>
                    <a:pt x="70" y="59"/>
                  </a:lnTo>
                  <a:lnTo>
                    <a:pt x="68" y="69"/>
                  </a:lnTo>
                  <a:lnTo>
                    <a:pt x="64" y="77"/>
                  </a:lnTo>
                  <a:lnTo>
                    <a:pt x="53" y="73"/>
                  </a:lnTo>
                  <a:lnTo>
                    <a:pt x="45" y="75"/>
                  </a:lnTo>
                  <a:lnTo>
                    <a:pt x="37" y="73"/>
                  </a:lnTo>
                  <a:lnTo>
                    <a:pt x="35" y="79"/>
                  </a:lnTo>
                  <a:lnTo>
                    <a:pt x="38" y="83"/>
                  </a:lnTo>
                  <a:lnTo>
                    <a:pt x="37" y="88"/>
                  </a:lnTo>
                  <a:lnTo>
                    <a:pt x="27" y="86"/>
                  </a:lnTo>
                  <a:lnTo>
                    <a:pt x="16" y="68"/>
                  </a:lnTo>
                  <a:lnTo>
                    <a:pt x="13" y="56"/>
                  </a:lnTo>
                  <a:lnTo>
                    <a:pt x="7" y="56"/>
                  </a:lnTo>
                  <a:lnTo>
                    <a:pt x="0" y="41"/>
                  </a:lnTo>
                  <a:lnTo>
                    <a:pt x="3" y="30"/>
                  </a:lnTo>
                  <a:lnTo>
                    <a:pt x="2" y="25"/>
                  </a:lnTo>
                  <a:lnTo>
                    <a:pt x="13" y="20"/>
                  </a:lnTo>
                  <a:lnTo>
                    <a:pt x="17" y="1"/>
                  </a:lnTo>
                  <a:close/>
                </a:path>
              </a:pathLst>
            </a:custGeom>
            <a:solidFill>
              <a:srgbClr val="083E7A"/>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72" name="Freeform 185">
              <a:extLst>
                <a:ext uri="{FF2B5EF4-FFF2-40B4-BE49-F238E27FC236}">
                  <a16:creationId xmlns:a16="http://schemas.microsoft.com/office/drawing/2014/main" id="{62AD2079-C720-4AAB-BA2F-4D0E80B28977}"/>
                </a:ext>
              </a:extLst>
            </p:cNvPr>
            <p:cNvSpPr>
              <a:spLocks/>
            </p:cNvSpPr>
            <p:nvPr/>
          </p:nvSpPr>
          <p:spPr bwMode="auto">
            <a:xfrm>
              <a:off x="4968819" y="2175976"/>
              <a:ext cx="106745" cy="43814"/>
            </a:xfrm>
            <a:custGeom>
              <a:avLst/>
              <a:gdLst>
                <a:gd name="T0" fmla="*/ 29 w 90"/>
                <a:gd name="T1" fmla="*/ 1 h 36"/>
                <a:gd name="T2" fmla="*/ 30 w 90"/>
                <a:gd name="T3" fmla="*/ 3 h 36"/>
                <a:gd name="T4" fmla="*/ 37 w 90"/>
                <a:gd name="T5" fmla="*/ 0 h 36"/>
                <a:gd name="T6" fmla="*/ 45 w 90"/>
                <a:gd name="T7" fmla="*/ 7 h 36"/>
                <a:gd name="T8" fmla="*/ 54 w 90"/>
                <a:gd name="T9" fmla="*/ 3 h 36"/>
                <a:gd name="T10" fmla="*/ 62 w 90"/>
                <a:gd name="T11" fmla="*/ 4 h 36"/>
                <a:gd name="T12" fmla="*/ 74 w 90"/>
                <a:gd name="T13" fmla="*/ 2 h 36"/>
                <a:gd name="T14" fmla="*/ 90 w 90"/>
                <a:gd name="T15" fmla="*/ 10 h 36"/>
                <a:gd name="T16" fmla="*/ 86 w 90"/>
                <a:gd name="T17" fmla="*/ 15 h 36"/>
                <a:gd name="T18" fmla="*/ 84 w 90"/>
                <a:gd name="T19" fmla="*/ 23 h 36"/>
                <a:gd name="T20" fmla="*/ 81 w 90"/>
                <a:gd name="T21" fmla="*/ 25 h 36"/>
                <a:gd name="T22" fmla="*/ 63 w 90"/>
                <a:gd name="T23" fmla="*/ 19 h 36"/>
                <a:gd name="T24" fmla="*/ 57 w 90"/>
                <a:gd name="T25" fmla="*/ 20 h 36"/>
                <a:gd name="T26" fmla="*/ 54 w 90"/>
                <a:gd name="T27" fmla="*/ 25 h 36"/>
                <a:gd name="T28" fmla="*/ 47 w 90"/>
                <a:gd name="T29" fmla="*/ 27 h 36"/>
                <a:gd name="T30" fmla="*/ 45 w 90"/>
                <a:gd name="T31" fmla="*/ 26 h 36"/>
                <a:gd name="T32" fmla="*/ 37 w 90"/>
                <a:gd name="T33" fmla="*/ 29 h 36"/>
                <a:gd name="T34" fmla="*/ 31 w 90"/>
                <a:gd name="T35" fmla="*/ 30 h 36"/>
                <a:gd name="T36" fmla="*/ 30 w 90"/>
                <a:gd name="T37" fmla="*/ 34 h 36"/>
                <a:gd name="T38" fmla="*/ 17 w 90"/>
                <a:gd name="T39" fmla="*/ 36 h 36"/>
                <a:gd name="T40" fmla="*/ 11 w 90"/>
                <a:gd name="T41" fmla="*/ 34 h 36"/>
                <a:gd name="T42" fmla="*/ 2 w 90"/>
                <a:gd name="T43" fmla="*/ 29 h 36"/>
                <a:gd name="T44" fmla="*/ 0 w 90"/>
                <a:gd name="T45" fmla="*/ 22 h 36"/>
                <a:gd name="T46" fmla="*/ 1 w 90"/>
                <a:gd name="T47" fmla="*/ 19 h 36"/>
                <a:gd name="T48" fmla="*/ 2 w 90"/>
                <a:gd name="T49" fmla="*/ 15 h 36"/>
                <a:gd name="T50" fmla="*/ 10 w 90"/>
                <a:gd name="T51" fmla="*/ 15 h 36"/>
                <a:gd name="T52" fmla="*/ 15 w 90"/>
                <a:gd name="T53" fmla="*/ 13 h 36"/>
                <a:gd name="T54" fmla="*/ 15 w 90"/>
                <a:gd name="T55" fmla="*/ 11 h 36"/>
                <a:gd name="T56" fmla="*/ 18 w 90"/>
                <a:gd name="T57" fmla="*/ 10 h 36"/>
                <a:gd name="T58" fmla="*/ 19 w 90"/>
                <a:gd name="T59" fmla="*/ 6 h 36"/>
                <a:gd name="T60" fmla="*/ 22 w 90"/>
                <a:gd name="T61" fmla="*/ 5 h 36"/>
                <a:gd name="T62" fmla="*/ 25 w 90"/>
                <a:gd name="T63" fmla="*/ 1 h 36"/>
                <a:gd name="T64" fmla="*/ 29 w 90"/>
                <a:gd name="T6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36">
                  <a:moveTo>
                    <a:pt x="29" y="1"/>
                  </a:moveTo>
                  <a:lnTo>
                    <a:pt x="30" y="3"/>
                  </a:lnTo>
                  <a:lnTo>
                    <a:pt x="37" y="0"/>
                  </a:lnTo>
                  <a:lnTo>
                    <a:pt x="45" y="7"/>
                  </a:lnTo>
                  <a:lnTo>
                    <a:pt x="54" y="3"/>
                  </a:lnTo>
                  <a:lnTo>
                    <a:pt x="62" y="4"/>
                  </a:lnTo>
                  <a:lnTo>
                    <a:pt x="74" y="2"/>
                  </a:lnTo>
                  <a:lnTo>
                    <a:pt x="90" y="10"/>
                  </a:lnTo>
                  <a:lnTo>
                    <a:pt x="86" y="15"/>
                  </a:lnTo>
                  <a:lnTo>
                    <a:pt x="84" y="23"/>
                  </a:lnTo>
                  <a:lnTo>
                    <a:pt x="81" y="25"/>
                  </a:lnTo>
                  <a:lnTo>
                    <a:pt x="63" y="19"/>
                  </a:lnTo>
                  <a:lnTo>
                    <a:pt x="57" y="20"/>
                  </a:lnTo>
                  <a:lnTo>
                    <a:pt x="54" y="25"/>
                  </a:lnTo>
                  <a:lnTo>
                    <a:pt x="47" y="27"/>
                  </a:lnTo>
                  <a:lnTo>
                    <a:pt x="45" y="26"/>
                  </a:lnTo>
                  <a:lnTo>
                    <a:pt x="37" y="29"/>
                  </a:lnTo>
                  <a:lnTo>
                    <a:pt x="31" y="30"/>
                  </a:lnTo>
                  <a:lnTo>
                    <a:pt x="30" y="34"/>
                  </a:lnTo>
                  <a:lnTo>
                    <a:pt x="17" y="36"/>
                  </a:lnTo>
                  <a:lnTo>
                    <a:pt x="11" y="34"/>
                  </a:lnTo>
                  <a:lnTo>
                    <a:pt x="2" y="29"/>
                  </a:lnTo>
                  <a:lnTo>
                    <a:pt x="0" y="22"/>
                  </a:lnTo>
                  <a:lnTo>
                    <a:pt x="1" y="19"/>
                  </a:lnTo>
                  <a:lnTo>
                    <a:pt x="2" y="15"/>
                  </a:lnTo>
                  <a:lnTo>
                    <a:pt x="10" y="15"/>
                  </a:lnTo>
                  <a:lnTo>
                    <a:pt x="15" y="13"/>
                  </a:lnTo>
                  <a:lnTo>
                    <a:pt x="15" y="11"/>
                  </a:lnTo>
                  <a:lnTo>
                    <a:pt x="18" y="10"/>
                  </a:lnTo>
                  <a:lnTo>
                    <a:pt x="19" y="6"/>
                  </a:lnTo>
                  <a:lnTo>
                    <a:pt x="22" y="5"/>
                  </a:lnTo>
                  <a:lnTo>
                    <a:pt x="25" y="1"/>
                  </a:lnTo>
                  <a:lnTo>
                    <a:pt x="29" y="1"/>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73" name="Freeform 186">
              <a:extLst>
                <a:ext uri="{FF2B5EF4-FFF2-40B4-BE49-F238E27FC236}">
                  <a16:creationId xmlns:a16="http://schemas.microsoft.com/office/drawing/2014/main" id="{1F7CBD25-BC5D-47CC-AF90-2CCCAEF39586}"/>
                </a:ext>
              </a:extLst>
            </p:cNvPr>
            <p:cNvSpPr>
              <a:spLocks/>
            </p:cNvSpPr>
            <p:nvPr/>
          </p:nvSpPr>
          <p:spPr bwMode="auto">
            <a:xfrm>
              <a:off x="4911889" y="2242915"/>
              <a:ext cx="54558" cy="35294"/>
            </a:xfrm>
            <a:custGeom>
              <a:avLst/>
              <a:gdLst>
                <a:gd name="T0" fmla="*/ 1 w 46"/>
                <a:gd name="T1" fmla="*/ 7 h 29"/>
                <a:gd name="T2" fmla="*/ 15 w 46"/>
                <a:gd name="T3" fmla="*/ 9 h 29"/>
                <a:gd name="T4" fmla="*/ 22 w 46"/>
                <a:gd name="T5" fmla="*/ 4 h 29"/>
                <a:gd name="T6" fmla="*/ 37 w 46"/>
                <a:gd name="T7" fmla="*/ 3 h 29"/>
                <a:gd name="T8" fmla="*/ 39 w 46"/>
                <a:gd name="T9" fmla="*/ 0 h 29"/>
                <a:gd name="T10" fmla="*/ 42 w 46"/>
                <a:gd name="T11" fmla="*/ 0 h 29"/>
                <a:gd name="T12" fmla="*/ 46 w 46"/>
                <a:gd name="T13" fmla="*/ 7 h 29"/>
                <a:gd name="T14" fmla="*/ 33 w 46"/>
                <a:gd name="T15" fmla="*/ 12 h 29"/>
                <a:gd name="T16" fmla="*/ 32 w 46"/>
                <a:gd name="T17" fmla="*/ 21 h 29"/>
                <a:gd name="T18" fmla="*/ 27 w 46"/>
                <a:gd name="T19" fmla="*/ 23 h 29"/>
                <a:gd name="T20" fmla="*/ 27 w 46"/>
                <a:gd name="T21" fmla="*/ 29 h 29"/>
                <a:gd name="T22" fmla="*/ 21 w 46"/>
                <a:gd name="T23" fmla="*/ 28 h 29"/>
                <a:gd name="T24" fmla="*/ 15 w 46"/>
                <a:gd name="T25" fmla="*/ 25 h 29"/>
                <a:gd name="T26" fmla="*/ 12 w 46"/>
                <a:gd name="T27" fmla="*/ 28 h 29"/>
                <a:gd name="T28" fmla="*/ 1 w 46"/>
                <a:gd name="T29" fmla="*/ 28 h 29"/>
                <a:gd name="T30" fmla="*/ 4 w 46"/>
                <a:gd name="T31" fmla="*/ 26 h 29"/>
                <a:gd name="T32" fmla="*/ 0 w 46"/>
                <a:gd name="T33" fmla="*/ 17 h 29"/>
                <a:gd name="T34" fmla="*/ 1 w 46"/>
                <a:gd name="T3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29">
                  <a:moveTo>
                    <a:pt x="1" y="7"/>
                  </a:moveTo>
                  <a:lnTo>
                    <a:pt x="15" y="9"/>
                  </a:lnTo>
                  <a:lnTo>
                    <a:pt x="22" y="4"/>
                  </a:lnTo>
                  <a:lnTo>
                    <a:pt x="37" y="3"/>
                  </a:lnTo>
                  <a:lnTo>
                    <a:pt x="39" y="0"/>
                  </a:lnTo>
                  <a:lnTo>
                    <a:pt x="42" y="0"/>
                  </a:lnTo>
                  <a:lnTo>
                    <a:pt x="46" y="7"/>
                  </a:lnTo>
                  <a:lnTo>
                    <a:pt x="33" y="12"/>
                  </a:lnTo>
                  <a:lnTo>
                    <a:pt x="32" y="21"/>
                  </a:lnTo>
                  <a:lnTo>
                    <a:pt x="27" y="23"/>
                  </a:lnTo>
                  <a:lnTo>
                    <a:pt x="27" y="29"/>
                  </a:lnTo>
                  <a:lnTo>
                    <a:pt x="21" y="28"/>
                  </a:lnTo>
                  <a:lnTo>
                    <a:pt x="15" y="25"/>
                  </a:lnTo>
                  <a:lnTo>
                    <a:pt x="12" y="28"/>
                  </a:lnTo>
                  <a:lnTo>
                    <a:pt x="1" y="28"/>
                  </a:lnTo>
                  <a:lnTo>
                    <a:pt x="4" y="26"/>
                  </a:lnTo>
                  <a:lnTo>
                    <a:pt x="0" y="17"/>
                  </a:lnTo>
                  <a:lnTo>
                    <a:pt x="1" y="7"/>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74" name="Freeform 187">
              <a:extLst>
                <a:ext uri="{FF2B5EF4-FFF2-40B4-BE49-F238E27FC236}">
                  <a16:creationId xmlns:a16="http://schemas.microsoft.com/office/drawing/2014/main" id="{D27CCE06-0F0D-4690-8AE3-AAC9D605E519}"/>
                </a:ext>
              </a:extLst>
            </p:cNvPr>
            <p:cNvSpPr>
              <a:spLocks/>
            </p:cNvSpPr>
            <p:nvPr/>
          </p:nvSpPr>
          <p:spPr bwMode="auto">
            <a:xfrm>
              <a:off x="4839540" y="1719583"/>
              <a:ext cx="196884" cy="315217"/>
            </a:xfrm>
            <a:custGeom>
              <a:avLst/>
              <a:gdLst>
                <a:gd name="T0" fmla="*/ 144 w 166"/>
                <a:gd name="T1" fmla="*/ 61 h 259"/>
                <a:gd name="T2" fmla="*/ 132 w 166"/>
                <a:gd name="T3" fmla="*/ 73 h 259"/>
                <a:gd name="T4" fmla="*/ 137 w 166"/>
                <a:gd name="T5" fmla="*/ 84 h 259"/>
                <a:gd name="T6" fmla="*/ 117 w 166"/>
                <a:gd name="T7" fmla="*/ 100 h 259"/>
                <a:gd name="T8" fmla="*/ 92 w 166"/>
                <a:gd name="T9" fmla="*/ 116 h 259"/>
                <a:gd name="T10" fmla="*/ 85 w 166"/>
                <a:gd name="T11" fmla="*/ 142 h 259"/>
                <a:gd name="T12" fmla="*/ 97 w 166"/>
                <a:gd name="T13" fmla="*/ 156 h 259"/>
                <a:gd name="T14" fmla="*/ 112 w 166"/>
                <a:gd name="T15" fmla="*/ 166 h 259"/>
                <a:gd name="T16" fmla="*/ 102 w 166"/>
                <a:gd name="T17" fmla="*/ 188 h 259"/>
                <a:gd name="T18" fmla="*/ 87 w 166"/>
                <a:gd name="T19" fmla="*/ 193 h 259"/>
                <a:gd name="T20" fmla="*/ 85 w 166"/>
                <a:gd name="T21" fmla="*/ 226 h 259"/>
                <a:gd name="T22" fmla="*/ 78 w 166"/>
                <a:gd name="T23" fmla="*/ 244 h 259"/>
                <a:gd name="T24" fmla="*/ 59 w 166"/>
                <a:gd name="T25" fmla="*/ 242 h 259"/>
                <a:gd name="T26" fmla="*/ 52 w 166"/>
                <a:gd name="T27" fmla="*/ 258 h 259"/>
                <a:gd name="T28" fmla="*/ 35 w 166"/>
                <a:gd name="T29" fmla="*/ 259 h 259"/>
                <a:gd name="T30" fmla="*/ 28 w 166"/>
                <a:gd name="T31" fmla="*/ 240 h 259"/>
                <a:gd name="T32" fmla="*/ 14 w 166"/>
                <a:gd name="T33" fmla="*/ 218 h 259"/>
                <a:gd name="T34" fmla="*/ 0 w 166"/>
                <a:gd name="T35" fmla="*/ 190 h 259"/>
                <a:gd name="T36" fmla="*/ 6 w 166"/>
                <a:gd name="T37" fmla="*/ 179 h 259"/>
                <a:gd name="T38" fmla="*/ 17 w 166"/>
                <a:gd name="T39" fmla="*/ 166 h 259"/>
                <a:gd name="T40" fmla="*/ 20 w 166"/>
                <a:gd name="T41" fmla="*/ 143 h 259"/>
                <a:gd name="T42" fmla="*/ 10 w 166"/>
                <a:gd name="T43" fmla="*/ 134 h 259"/>
                <a:gd name="T44" fmla="*/ 6 w 166"/>
                <a:gd name="T45" fmla="*/ 109 h 259"/>
                <a:gd name="T46" fmla="*/ 14 w 166"/>
                <a:gd name="T47" fmla="*/ 91 h 259"/>
                <a:gd name="T48" fmla="*/ 28 w 166"/>
                <a:gd name="T49" fmla="*/ 91 h 259"/>
                <a:gd name="T50" fmla="*/ 32 w 166"/>
                <a:gd name="T51" fmla="*/ 84 h 259"/>
                <a:gd name="T52" fmla="*/ 26 w 166"/>
                <a:gd name="T53" fmla="*/ 78 h 259"/>
                <a:gd name="T54" fmla="*/ 45 w 166"/>
                <a:gd name="T55" fmla="*/ 52 h 259"/>
                <a:gd name="T56" fmla="*/ 56 w 166"/>
                <a:gd name="T57" fmla="*/ 32 h 259"/>
                <a:gd name="T58" fmla="*/ 63 w 166"/>
                <a:gd name="T59" fmla="*/ 19 h 259"/>
                <a:gd name="T60" fmla="*/ 76 w 166"/>
                <a:gd name="T61" fmla="*/ 19 h 259"/>
                <a:gd name="T62" fmla="*/ 78 w 166"/>
                <a:gd name="T63" fmla="*/ 9 h 259"/>
                <a:gd name="T64" fmla="*/ 103 w 166"/>
                <a:gd name="T65" fmla="*/ 12 h 259"/>
                <a:gd name="T66" fmla="*/ 103 w 166"/>
                <a:gd name="T67" fmla="*/ 1 h 259"/>
                <a:gd name="T68" fmla="*/ 111 w 166"/>
                <a:gd name="T69" fmla="*/ 0 h 259"/>
                <a:gd name="T70" fmla="*/ 131 w 166"/>
                <a:gd name="T71" fmla="*/ 9 h 259"/>
                <a:gd name="T72" fmla="*/ 154 w 166"/>
                <a:gd name="T73" fmla="*/ 21 h 259"/>
                <a:gd name="T74" fmla="*/ 160 w 166"/>
                <a:gd name="T75" fmla="*/ 48 h 259"/>
                <a:gd name="T76" fmla="*/ 166 w 166"/>
                <a:gd name="T77" fmla="*/ 55 h 259"/>
                <a:gd name="T78" fmla="*/ 144 w 166"/>
                <a:gd name="T79" fmla="*/ 61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6" h="259">
                  <a:moveTo>
                    <a:pt x="144" y="61"/>
                  </a:moveTo>
                  <a:lnTo>
                    <a:pt x="132" y="73"/>
                  </a:lnTo>
                  <a:lnTo>
                    <a:pt x="137" y="84"/>
                  </a:lnTo>
                  <a:lnTo>
                    <a:pt x="117" y="100"/>
                  </a:lnTo>
                  <a:lnTo>
                    <a:pt x="92" y="116"/>
                  </a:lnTo>
                  <a:lnTo>
                    <a:pt x="85" y="142"/>
                  </a:lnTo>
                  <a:lnTo>
                    <a:pt x="97" y="156"/>
                  </a:lnTo>
                  <a:lnTo>
                    <a:pt x="112" y="166"/>
                  </a:lnTo>
                  <a:lnTo>
                    <a:pt x="102" y="188"/>
                  </a:lnTo>
                  <a:lnTo>
                    <a:pt x="87" y="193"/>
                  </a:lnTo>
                  <a:lnTo>
                    <a:pt x="85" y="226"/>
                  </a:lnTo>
                  <a:lnTo>
                    <a:pt x="78" y="244"/>
                  </a:lnTo>
                  <a:lnTo>
                    <a:pt x="59" y="242"/>
                  </a:lnTo>
                  <a:lnTo>
                    <a:pt x="52" y="258"/>
                  </a:lnTo>
                  <a:lnTo>
                    <a:pt x="35" y="259"/>
                  </a:lnTo>
                  <a:lnTo>
                    <a:pt x="28" y="240"/>
                  </a:lnTo>
                  <a:lnTo>
                    <a:pt x="14" y="218"/>
                  </a:lnTo>
                  <a:lnTo>
                    <a:pt x="0" y="190"/>
                  </a:lnTo>
                  <a:lnTo>
                    <a:pt x="6" y="179"/>
                  </a:lnTo>
                  <a:lnTo>
                    <a:pt x="17" y="166"/>
                  </a:lnTo>
                  <a:lnTo>
                    <a:pt x="20" y="143"/>
                  </a:lnTo>
                  <a:lnTo>
                    <a:pt x="10" y="134"/>
                  </a:lnTo>
                  <a:lnTo>
                    <a:pt x="6" y="109"/>
                  </a:lnTo>
                  <a:lnTo>
                    <a:pt x="14" y="91"/>
                  </a:lnTo>
                  <a:lnTo>
                    <a:pt x="28" y="91"/>
                  </a:lnTo>
                  <a:lnTo>
                    <a:pt x="32" y="84"/>
                  </a:lnTo>
                  <a:lnTo>
                    <a:pt x="26" y="78"/>
                  </a:lnTo>
                  <a:lnTo>
                    <a:pt x="45" y="52"/>
                  </a:lnTo>
                  <a:lnTo>
                    <a:pt x="56" y="32"/>
                  </a:lnTo>
                  <a:lnTo>
                    <a:pt x="63" y="19"/>
                  </a:lnTo>
                  <a:lnTo>
                    <a:pt x="76" y="19"/>
                  </a:lnTo>
                  <a:lnTo>
                    <a:pt x="78" y="9"/>
                  </a:lnTo>
                  <a:lnTo>
                    <a:pt x="103" y="12"/>
                  </a:lnTo>
                  <a:lnTo>
                    <a:pt x="103" y="1"/>
                  </a:lnTo>
                  <a:lnTo>
                    <a:pt x="111" y="0"/>
                  </a:lnTo>
                  <a:lnTo>
                    <a:pt x="131" y="9"/>
                  </a:lnTo>
                  <a:lnTo>
                    <a:pt x="154" y="21"/>
                  </a:lnTo>
                  <a:lnTo>
                    <a:pt x="160" y="48"/>
                  </a:lnTo>
                  <a:lnTo>
                    <a:pt x="166" y="55"/>
                  </a:lnTo>
                  <a:lnTo>
                    <a:pt x="144" y="61"/>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75" name="Freeform 188">
              <a:extLst>
                <a:ext uri="{FF2B5EF4-FFF2-40B4-BE49-F238E27FC236}">
                  <a16:creationId xmlns:a16="http://schemas.microsoft.com/office/drawing/2014/main" id="{6D92DB3E-CB3F-4D83-8CEE-9A1B9DE48661}"/>
                </a:ext>
              </a:extLst>
            </p:cNvPr>
            <p:cNvSpPr>
              <a:spLocks/>
            </p:cNvSpPr>
            <p:nvPr/>
          </p:nvSpPr>
          <p:spPr bwMode="auto">
            <a:xfrm>
              <a:off x="5292612" y="4072143"/>
              <a:ext cx="28466" cy="41380"/>
            </a:xfrm>
            <a:custGeom>
              <a:avLst/>
              <a:gdLst>
                <a:gd name="T0" fmla="*/ 24 w 24"/>
                <a:gd name="T1" fmla="*/ 23 h 34"/>
                <a:gd name="T2" fmla="*/ 20 w 24"/>
                <a:gd name="T3" fmla="*/ 32 h 34"/>
                <a:gd name="T4" fmla="*/ 10 w 24"/>
                <a:gd name="T5" fmla="*/ 34 h 34"/>
                <a:gd name="T6" fmla="*/ 0 w 24"/>
                <a:gd name="T7" fmla="*/ 23 h 34"/>
                <a:gd name="T8" fmla="*/ 0 w 24"/>
                <a:gd name="T9" fmla="*/ 16 h 34"/>
                <a:gd name="T10" fmla="*/ 6 w 24"/>
                <a:gd name="T11" fmla="*/ 8 h 34"/>
                <a:gd name="T12" fmla="*/ 8 w 24"/>
                <a:gd name="T13" fmla="*/ 2 h 34"/>
                <a:gd name="T14" fmla="*/ 13 w 24"/>
                <a:gd name="T15" fmla="*/ 0 h 34"/>
                <a:gd name="T16" fmla="*/ 22 w 24"/>
                <a:gd name="T17" fmla="*/ 4 h 34"/>
                <a:gd name="T18" fmla="*/ 24 w 24"/>
                <a:gd name="T19" fmla="*/ 14 h 34"/>
                <a:gd name="T20" fmla="*/ 24 w 24"/>
                <a:gd name="T21"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34">
                  <a:moveTo>
                    <a:pt x="24" y="23"/>
                  </a:moveTo>
                  <a:lnTo>
                    <a:pt x="20" y="32"/>
                  </a:lnTo>
                  <a:lnTo>
                    <a:pt x="10" y="34"/>
                  </a:lnTo>
                  <a:lnTo>
                    <a:pt x="0" y="23"/>
                  </a:lnTo>
                  <a:lnTo>
                    <a:pt x="0" y="16"/>
                  </a:lnTo>
                  <a:lnTo>
                    <a:pt x="6" y="8"/>
                  </a:lnTo>
                  <a:lnTo>
                    <a:pt x="8" y="2"/>
                  </a:lnTo>
                  <a:lnTo>
                    <a:pt x="13" y="0"/>
                  </a:lnTo>
                  <a:lnTo>
                    <a:pt x="22" y="4"/>
                  </a:lnTo>
                  <a:lnTo>
                    <a:pt x="24" y="14"/>
                  </a:lnTo>
                  <a:lnTo>
                    <a:pt x="24" y="23"/>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176" name="Freeform 189">
              <a:extLst>
                <a:ext uri="{FF2B5EF4-FFF2-40B4-BE49-F238E27FC236}">
                  <a16:creationId xmlns:a16="http://schemas.microsoft.com/office/drawing/2014/main" id="{8655A408-9841-4C51-979D-17C1B7E96FF1}"/>
                </a:ext>
              </a:extLst>
            </p:cNvPr>
            <p:cNvSpPr>
              <a:spLocks/>
            </p:cNvSpPr>
            <p:nvPr/>
          </p:nvSpPr>
          <p:spPr bwMode="auto">
            <a:xfrm>
              <a:off x="5380380" y="2483891"/>
              <a:ext cx="125722" cy="122923"/>
            </a:xfrm>
            <a:custGeom>
              <a:avLst/>
              <a:gdLst>
                <a:gd name="T0" fmla="*/ 56 w 106"/>
                <a:gd name="T1" fmla="*/ 79 h 101"/>
                <a:gd name="T2" fmla="*/ 24 w 106"/>
                <a:gd name="T3" fmla="*/ 101 h 101"/>
                <a:gd name="T4" fmla="*/ 4 w 106"/>
                <a:gd name="T5" fmla="*/ 93 h 101"/>
                <a:gd name="T6" fmla="*/ 3 w 106"/>
                <a:gd name="T7" fmla="*/ 93 h 101"/>
                <a:gd name="T8" fmla="*/ 5 w 106"/>
                <a:gd name="T9" fmla="*/ 90 h 101"/>
                <a:gd name="T10" fmla="*/ 4 w 106"/>
                <a:gd name="T11" fmla="*/ 81 h 101"/>
                <a:gd name="T12" fmla="*/ 7 w 106"/>
                <a:gd name="T13" fmla="*/ 70 h 101"/>
                <a:gd name="T14" fmla="*/ 16 w 106"/>
                <a:gd name="T15" fmla="*/ 62 h 101"/>
                <a:gd name="T16" fmla="*/ 12 w 106"/>
                <a:gd name="T17" fmla="*/ 54 h 101"/>
                <a:gd name="T18" fmla="*/ 4 w 106"/>
                <a:gd name="T19" fmla="*/ 53 h 101"/>
                <a:gd name="T20" fmla="*/ 0 w 106"/>
                <a:gd name="T21" fmla="*/ 37 h 101"/>
                <a:gd name="T22" fmla="*/ 4 w 106"/>
                <a:gd name="T23" fmla="*/ 29 h 101"/>
                <a:gd name="T24" fmla="*/ 8 w 106"/>
                <a:gd name="T25" fmla="*/ 24 h 101"/>
                <a:gd name="T26" fmla="*/ 12 w 106"/>
                <a:gd name="T27" fmla="*/ 20 h 101"/>
                <a:gd name="T28" fmla="*/ 11 w 106"/>
                <a:gd name="T29" fmla="*/ 8 h 101"/>
                <a:gd name="T30" fmla="*/ 17 w 106"/>
                <a:gd name="T31" fmla="*/ 12 h 101"/>
                <a:gd name="T32" fmla="*/ 36 w 106"/>
                <a:gd name="T33" fmla="*/ 6 h 101"/>
                <a:gd name="T34" fmla="*/ 45 w 106"/>
                <a:gd name="T35" fmla="*/ 10 h 101"/>
                <a:gd name="T36" fmla="*/ 59 w 106"/>
                <a:gd name="T37" fmla="*/ 10 h 101"/>
                <a:gd name="T38" fmla="*/ 78 w 106"/>
                <a:gd name="T39" fmla="*/ 3 h 101"/>
                <a:gd name="T40" fmla="*/ 87 w 106"/>
                <a:gd name="T41" fmla="*/ 3 h 101"/>
                <a:gd name="T42" fmla="*/ 106 w 106"/>
                <a:gd name="T43" fmla="*/ 0 h 101"/>
                <a:gd name="T44" fmla="*/ 99 w 106"/>
                <a:gd name="T45" fmla="*/ 13 h 101"/>
                <a:gd name="T46" fmla="*/ 91 w 106"/>
                <a:gd name="T47" fmla="*/ 18 h 101"/>
                <a:gd name="T48" fmla="*/ 94 w 106"/>
                <a:gd name="T49" fmla="*/ 33 h 101"/>
                <a:gd name="T50" fmla="*/ 91 w 106"/>
                <a:gd name="T51" fmla="*/ 58 h 101"/>
                <a:gd name="T52" fmla="*/ 56 w 106"/>
                <a:gd name="T53" fmla="*/ 7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 h="101">
                  <a:moveTo>
                    <a:pt x="56" y="79"/>
                  </a:moveTo>
                  <a:lnTo>
                    <a:pt x="24" y="101"/>
                  </a:lnTo>
                  <a:lnTo>
                    <a:pt x="4" y="93"/>
                  </a:lnTo>
                  <a:lnTo>
                    <a:pt x="3" y="93"/>
                  </a:lnTo>
                  <a:lnTo>
                    <a:pt x="5" y="90"/>
                  </a:lnTo>
                  <a:lnTo>
                    <a:pt x="4" y="81"/>
                  </a:lnTo>
                  <a:lnTo>
                    <a:pt x="7" y="70"/>
                  </a:lnTo>
                  <a:lnTo>
                    <a:pt x="16" y="62"/>
                  </a:lnTo>
                  <a:lnTo>
                    <a:pt x="12" y="54"/>
                  </a:lnTo>
                  <a:lnTo>
                    <a:pt x="4" y="53"/>
                  </a:lnTo>
                  <a:lnTo>
                    <a:pt x="0" y="37"/>
                  </a:lnTo>
                  <a:lnTo>
                    <a:pt x="4" y="29"/>
                  </a:lnTo>
                  <a:lnTo>
                    <a:pt x="8" y="24"/>
                  </a:lnTo>
                  <a:lnTo>
                    <a:pt x="12" y="20"/>
                  </a:lnTo>
                  <a:lnTo>
                    <a:pt x="11" y="8"/>
                  </a:lnTo>
                  <a:lnTo>
                    <a:pt x="17" y="12"/>
                  </a:lnTo>
                  <a:lnTo>
                    <a:pt x="36" y="6"/>
                  </a:lnTo>
                  <a:lnTo>
                    <a:pt x="45" y="10"/>
                  </a:lnTo>
                  <a:lnTo>
                    <a:pt x="59" y="10"/>
                  </a:lnTo>
                  <a:lnTo>
                    <a:pt x="78" y="3"/>
                  </a:lnTo>
                  <a:lnTo>
                    <a:pt x="87" y="3"/>
                  </a:lnTo>
                  <a:lnTo>
                    <a:pt x="106" y="0"/>
                  </a:lnTo>
                  <a:lnTo>
                    <a:pt x="99" y="13"/>
                  </a:lnTo>
                  <a:lnTo>
                    <a:pt x="91" y="18"/>
                  </a:lnTo>
                  <a:lnTo>
                    <a:pt x="94" y="33"/>
                  </a:lnTo>
                  <a:lnTo>
                    <a:pt x="91" y="58"/>
                  </a:lnTo>
                  <a:lnTo>
                    <a:pt x="56" y="79"/>
                  </a:lnTo>
                  <a:close/>
                </a:path>
              </a:pathLst>
            </a:custGeom>
            <a:solidFill>
              <a:srgbClr val="E64A0E"/>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77" name="Freeform 190">
              <a:extLst>
                <a:ext uri="{FF2B5EF4-FFF2-40B4-BE49-F238E27FC236}">
                  <a16:creationId xmlns:a16="http://schemas.microsoft.com/office/drawing/2014/main" id="{75458336-7CED-46E0-95DB-6F0AFD355BFC}"/>
                </a:ext>
              </a:extLst>
            </p:cNvPr>
            <p:cNvSpPr>
              <a:spLocks/>
            </p:cNvSpPr>
            <p:nvPr/>
          </p:nvSpPr>
          <p:spPr bwMode="auto">
            <a:xfrm>
              <a:off x="4937982" y="2831967"/>
              <a:ext cx="222978" cy="404060"/>
            </a:xfrm>
            <a:custGeom>
              <a:avLst/>
              <a:gdLst>
                <a:gd name="T0" fmla="*/ 18 w 188"/>
                <a:gd name="T1" fmla="*/ 219 h 332"/>
                <a:gd name="T2" fmla="*/ 19 w 188"/>
                <a:gd name="T3" fmla="*/ 209 h 332"/>
                <a:gd name="T4" fmla="*/ 8 w 188"/>
                <a:gd name="T5" fmla="*/ 209 h 332"/>
                <a:gd name="T6" fmla="*/ 8 w 188"/>
                <a:gd name="T7" fmla="*/ 196 h 332"/>
                <a:gd name="T8" fmla="*/ 0 w 188"/>
                <a:gd name="T9" fmla="*/ 188 h 332"/>
                <a:gd name="T10" fmla="*/ 7 w 188"/>
                <a:gd name="T11" fmla="*/ 161 h 332"/>
                <a:gd name="T12" fmla="*/ 30 w 188"/>
                <a:gd name="T13" fmla="*/ 141 h 332"/>
                <a:gd name="T14" fmla="*/ 30 w 188"/>
                <a:gd name="T15" fmla="*/ 114 h 332"/>
                <a:gd name="T16" fmla="*/ 37 w 188"/>
                <a:gd name="T17" fmla="*/ 72 h 332"/>
                <a:gd name="T18" fmla="*/ 40 w 188"/>
                <a:gd name="T19" fmla="*/ 63 h 332"/>
                <a:gd name="T20" fmla="*/ 33 w 188"/>
                <a:gd name="T21" fmla="*/ 56 h 332"/>
                <a:gd name="T22" fmla="*/ 32 w 188"/>
                <a:gd name="T23" fmla="*/ 49 h 332"/>
                <a:gd name="T24" fmla="*/ 25 w 188"/>
                <a:gd name="T25" fmla="*/ 44 h 332"/>
                <a:gd name="T26" fmla="*/ 20 w 188"/>
                <a:gd name="T27" fmla="*/ 11 h 332"/>
                <a:gd name="T28" fmla="*/ 38 w 188"/>
                <a:gd name="T29" fmla="*/ 0 h 332"/>
                <a:gd name="T30" fmla="*/ 111 w 188"/>
                <a:gd name="T31" fmla="*/ 40 h 332"/>
                <a:gd name="T32" fmla="*/ 184 w 188"/>
                <a:gd name="T33" fmla="*/ 80 h 332"/>
                <a:gd name="T34" fmla="*/ 188 w 188"/>
                <a:gd name="T35" fmla="*/ 162 h 332"/>
                <a:gd name="T36" fmla="*/ 172 w 188"/>
                <a:gd name="T37" fmla="*/ 161 h 332"/>
                <a:gd name="T38" fmla="*/ 164 w 188"/>
                <a:gd name="T39" fmla="*/ 176 h 332"/>
                <a:gd name="T40" fmla="*/ 160 w 188"/>
                <a:gd name="T41" fmla="*/ 189 h 332"/>
                <a:gd name="T42" fmla="*/ 163 w 188"/>
                <a:gd name="T43" fmla="*/ 194 h 332"/>
                <a:gd name="T44" fmla="*/ 158 w 188"/>
                <a:gd name="T45" fmla="*/ 200 h 332"/>
                <a:gd name="T46" fmla="*/ 160 w 188"/>
                <a:gd name="T47" fmla="*/ 209 h 332"/>
                <a:gd name="T48" fmla="*/ 155 w 188"/>
                <a:gd name="T49" fmla="*/ 217 h 332"/>
                <a:gd name="T50" fmla="*/ 154 w 188"/>
                <a:gd name="T51" fmla="*/ 225 h 332"/>
                <a:gd name="T52" fmla="*/ 160 w 188"/>
                <a:gd name="T53" fmla="*/ 224 h 332"/>
                <a:gd name="T54" fmla="*/ 164 w 188"/>
                <a:gd name="T55" fmla="*/ 232 h 332"/>
                <a:gd name="T56" fmla="*/ 164 w 188"/>
                <a:gd name="T57" fmla="*/ 244 h 332"/>
                <a:gd name="T58" fmla="*/ 171 w 188"/>
                <a:gd name="T59" fmla="*/ 250 h 332"/>
                <a:gd name="T60" fmla="*/ 171 w 188"/>
                <a:gd name="T61" fmla="*/ 255 h 332"/>
                <a:gd name="T62" fmla="*/ 160 w 188"/>
                <a:gd name="T63" fmla="*/ 258 h 332"/>
                <a:gd name="T64" fmla="*/ 151 w 188"/>
                <a:gd name="T65" fmla="*/ 267 h 332"/>
                <a:gd name="T66" fmla="*/ 138 w 188"/>
                <a:gd name="T67" fmla="*/ 290 h 332"/>
                <a:gd name="T68" fmla="*/ 121 w 188"/>
                <a:gd name="T69" fmla="*/ 299 h 332"/>
                <a:gd name="T70" fmla="*/ 103 w 188"/>
                <a:gd name="T71" fmla="*/ 298 h 332"/>
                <a:gd name="T72" fmla="*/ 98 w 188"/>
                <a:gd name="T73" fmla="*/ 300 h 332"/>
                <a:gd name="T74" fmla="*/ 100 w 188"/>
                <a:gd name="T75" fmla="*/ 307 h 332"/>
                <a:gd name="T76" fmla="*/ 90 w 188"/>
                <a:gd name="T77" fmla="*/ 314 h 332"/>
                <a:gd name="T78" fmla="*/ 83 w 188"/>
                <a:gd name="T79" fmla="*/ 323 h 332"/>
                <a:gd name="T80" fmla="*/ 59 w 188"/>
                <a:gd name="T81" fmla="*/ 330 h 332"/>
                <a:gd name="T82" fmla="*/ 55 w 188"/>
                <a:gd name="T83" fmla="*/ 326 h 332"/>
                <a:gd name="T84" fmla="*/ 52 w 188"/>
                <a:gd name="T85" fmla="*/ 325 h 332"/>
                <a:gd name="T86" fmla="*/ 48 w 188"/>
                <a:gd name="T87" fmla="*/ 331 h 332"/>
                <a:gd name="T88" fmla="*/ 33 w 188"/>
                <a:gd name="T89" fmla="*/ 332 h 332"/>
                <a:gd name="T90" fmla="*/ 36 w 188"/>
                <a:gd name="T91" fmla="*/ 326 h 332"/>
                <a:gd name="T92" fmla="*/ 30 w 188"/>
                <a:gd name="T93" fmla="*/ 312 h 332"/>
                <a:gd name="T94" fmla="*/ 28 w 188"/>
                <a:gd name="T95" fmla="*/ 304 h 332"/>
                <a:gd name="T96" fmla="*/ 20 w 188"/>
                <a:gd name="T97" fmla="*/ 300 h 332"/>
                <a:gd name="T98" fmla="*/ 9 w 188"/>
                <a:gd name="T99" fmla="*/ 288 h 332"/>
                <a:gd name="T100" fmla="*/ 13 w 188"/>
                <a:gd name="T101" fmla="*/ 278 h 332"/>
                <a:gd name="T102" fmla="*/ 21 w 188"/>
                <a:gd name="T103" fmla="*/ 280 h 332"/>
                <a:gd name="T104" fmla="*/ 26 w 188"/>
                <a:gd name="T105" fmla="*/ 279 h 332"/>
                <a:gd name="T106" fmla="*/ 36 w 188"/>
                <a:gd name="T107" fmla="*/ 279 h 332"/>
                <a:gd name="T108" fmla="*/ 26 w 188"/>
                <a:gd name="T109" fmla="*/ 260 h 332"/>
                <a:gd name="T110" fmla="*/ 27 w 188"/>
                <a:gd name="T111" fmla="*/ 246 h 332"/>
                <a:gd name="T112" fmla="*/ 25 w 188"/>
                <a:gd name="T113" fmla="*/ 233 h 332"/>
                <a:gd name="T114" fmla="*/ 18 w 188"/>
                <a:gd name="T115" fmla="*/ 219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8" h="332">
                  <a:moveTo>
                    <a:pt x="18" y="219"/>
                  </a:moveTo>
                  <a:lnTo>
                    <a:pt x="19" y="209"/>
                  </a:lnTo>
                  <a:lnTo>
                    <a:pt x="8" y="209"/>
                  </a:lnTo>
                  <a:lnTo>
                    <a:pt x="8" y="196"/>
                  </a:lnTo>
                  <a:lnTo>
                    <a:pt x="0" y="188"/>
                  </a:lnTo>
                  <a:lnTo>
                    <a:pt x="7" y="161"/>
                  </a:lnTo>
                  <a:lnTo>
                    <a:pt x="30" y="141"/>
                  </a:lnTo>
                  <a:lnTo>
                    <a:pt x="30" y="114"/>
                  </a:lnTo>
                  <a:lnTo>
                    <a:pt x="37" y="72"/>
                  </a:lnTo>
                  <a:lnTo>
                    <a:pt x="40" y="63"/>
                  </a:lnTo>
                  <a:lnTo>
                    <a:pt x="33" y="56"/>
                  </a:lnTo>
                  <a:lnTo>
                    <a:pt x="32" y="49"/>
                  </a:lnTo>
                  <a:lnTo>
                    <a:pt x="25" y="44"/>
                  </a:lnTo>
                  <a:lnTo>
                    <a:pt x="20" y="11"/>
                  </a:lnTo>
                  <a:lnTo>
                    <a:pt x="38" y="0"/>
                  </a:lnTo>
                  <a:lnTo>
                    <a:pt x="111" y="40"/>
                  </a:lnTo>
                  <a:lnTo>
                    <a:pt x="184" y="80"/>
                  </a:lnTo>
                  <a:lnTo>
                    <a:pt x="188" y="162"/>
                  </a:lnTo>
                  <a:lnTo>
                    <a:pt x="172" y="161"/>
                  </a:lnTo>
                  <a:lnTo>
                    <a:pt x="164" y="176"/>
                  </a:lnTo>
                  <a:lnTo>
                    <a:pt x="160" y="189"/>
                  </a:lnTo>
                  <a:lnTo>
                    <a:pt x="163" y="194"/>
                  </a:lnTo>
                  <a:lnTo>
                    <a:pt x="158" y="200"/>
                  </a:lnTo>
                  <a:lnTo>
                    <a:pt x="160" y="209"/>
                  </a:lnTo>
                  <a:lnTo>
                    <a:pt x="155" y="217"/>
                  </a:lnTo>
                  <a:lnTo>
                    <a:pt x="154" y="225"/>
                  </a:lnTo>
                  <a:lnTo>
                    <a:pt x="160" y="224"/>
                  </a:lnTo>
                  <a:lnTo>
                    <a:pt x="164" y="232"/>
                  </a:lnTo>
                  <a:lnTo>
                    <a:pt x="164" y="244"/>
                  </a:lnTo>
                  <a:lnTo>
                    <a:pt x="171" y="250"/>
                  </a:lnTo>
                  <a:lnTo>
                    <a:pt x="171" y="255"/>
                  </a:lnTo>
                  <a:lnTo>
                    <a:pt x="160" y="258"/>
                  </a:lnTo>
                  <a:lnTo>
                    <a:pt x="151" y="267"/>
                  </a:lnTo>
                  <a:lnTo>
                    <a:pt x="138" y="290"/>
                  </a:lnTo>
                  <a:lnTo>
                    <a:pt x="121" y="299"/>
                  </a:lnTo>
                  <a:lnTo>
                    <a:pt x="103" y="298"/>
                  </a:lnTo>
                  <a:lnTo>
                    <a:pt x="98" y="300"/>
                  </a:lnTo>
                  <a:lnTo>
                    <a:pt x="100" y="307"/>
                  </a:lnTo>
                  <a:lnTo>
                    <a:pt x="90" y="314"/>
                  </a:lnTo>
                  <a:lnTo>
                    <a:pt x="83" y="323"/>
                  </a:lnTo>
                  <a:lnTo>
                    <a:pt x="59" y="330"/>
                  </a:lnTo>
                  <a:lnTo>
                    <a:pt x="55" y="326"/>
                  </a:lnTo>
                  <a:lnTo>
                    <a:pt x="52" y="325"/>
                  </a:lnTo>
                  <a:lnTo>
                    <a:pt x="48" y="331"/>
                  </a:lnTo>
                  <a:lnTo>
                    <a:pt x="33" y="332"/>
                  </a:lnTo>
                  <a:lnTo>
                    <a:pt x="36" y="326"/>
                  </a:lnTo>
                  <a:lnTo>
                    <a:pt x="30" y="312"/>
                  </a:lnTo>
                  <a:lnTo>
                    <a:pt x="28" y="304"/>
                  </a:lnTo>
                  <a:lnTo>
                    <a:pt x="20" y="300"/>
                  </a:lnTo>
                  <a:lnTo>
                    <a:pt x="9" y="288"/>
                  </a:lnTo>
                  <a:lnTo>
                    <a:pt x="13" y="278"/>
                  </a:lnTo>
                  <a:lnTo>
                    <a:pt x="21" y="280"/>
                  </a:lnTo>
                  <a:lnTo>
                    <a:pt x="26" y="279"/>
                  </a:lnTo>
                  <a:lnTo>
                    <a:pt x="36" y="279"/>
                  </a:lnTo>
                  <a:lnTo>
                    <a:pt x="26" y="260"/>
                  </a:lnTo>
                  <a:lnTo>
                    <a:pt x="27" y="246"/>
                  </a:lnTo>
                  <a:lnTo>
                    <a:pt x="25" y="233"/>
                  </a:lnTo>
                  <a:lnTo>
                    <a:pt x="18" y="219"/>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78" name="Freeform 191">
              <a:extLst>
                <a:ext uri="{FF2B5EF4-FFF2-40B4-BE49-F238E27FC236}">
                  <a16:creationId xmlns:a16="http://schemas.microsoft.com/office/drawing/2014/main" id="{60C428FE-E426-41FA-8C8B-2B80857FAC5E}"/>
                </a:ext>
              </a:extLst>
            </p:cNvPr>
            <p:cNvSpPr>
              <a:spLocks/>
            </p:cNvSpPr>
            <p:nvPr/>
          </p:nvSpPr>
          <p:spPr bwMode="auto">
            <a:xfrm>
              <a:off x="4643840" y="3144750"/>
              <a:ext cx="41512" cy="129007"/>
            </a:xfrm>
            <a:custGeom>
              <a:avLst/>
              <a:gdLst>
                <a:gd name="T0" fmla="*/ 35 w 35"/>
                <a:gd name="T1" fmla="*/ 102 h 106"/>
                <a:gd name="T2" fmla="*/ 21 w 35"/>
                <a:gd name="T3" fmla="*/ 106 h 106"/>
                <a:gd name="T4" fmla="*/ 17 w 35"/>
                <a:gd name="T5" fmla="*/ 99 h 106"/>
                <a:gd name="T6" fmla="*/ 12 w 35"/>
                <a:gd name="T7" fmla="*/ 86 h 106"/>
                <a:gd name="T8" fmla="*/ 10 w 35"/>
                <a:gd name="T9" fmla="*/ 75 h 106"/>
                <a:gd name="T10" fmla="*/ 14 w 35"/>
                <a:gd name="T11" fmla="*/ 57 h 106"/>
                <a:gd name="T12" fmla="*/ 10 w 35"/>
                <a:gd name="T13" fmla="*/ 49 h 106"/>
                <a:gd name="T14" fmla="*/ 8 w 35"/>
                <a:gd name="T15" fmla="*/ 33 h 106"/>
                <a:gd name="T16" fmla="*/ 8 w 35"/>
                <a:gd name="T17" fmla="*/ 18 h 106"/>
                <a:gd name="T18" fmla="*/ 0 w 35"/>
                <a:gd name="T19" fmla="*/ 7 h 106"/>
                <a:gd name="T20" fmla="*/ 2 w 35"/>
                <a:gd name="T21" fmla="*/ 0 h 106"/>
                <a:gd name="T22" fmla="*/ 18 w 35"/>
                <a:gd name="T23" fmla="*/ 1 h 106"/>
                <a:gd name="T24" fmla="*/ 15 w 35"/>
                <a:gd name="T25" fmla="*/ 12 h 106"/>
                <a:gd name="T26" fmla="*/ 21 w 35"/>
                <a:gd name="T27" fmla="*/ 18 h 106"/>
                <a:gd name="T28" fmla="*/ 27 w 35"/>
                <a:gd name="T29" fmla="*/ 25 h 106"/>
                <a:gd name="T30" fmla="*/ 28 w 35"/>
                <a:gd name="T31" fmla="*/ 36 h 106"/>
                <a:gd name="T32" fmla="*/ 32 w 35"/>
                <a:gd name="T33" fmla="*/ 40 h 106"/>
                <a:gd name="T34" fmla="*/ 31 w 35"/>
                <a:gd name="T35" fmla="*/ 88 h 106"/>
                <a:gd name="T36" fmla="*/ 35 w 35"/>
                <a:gd name="T37" fmla="*/ 10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106">
                  <a:moveTo>
                    <a:pt x="35" y="102"/>
                  </a:moveTo>
                  <a:lnTo>
                    <a:pt x="21" y="106"/>
                  </a:lnTo>
                  <a:lnTo>
                    <a:pt x="17" y="99"/>
                  </a:lnTo>
                  <a:lnTo>
                    <a:pt x="12" y="86"/>
                  </a:lnTo>
                  <a:lnTo>
                    <a:pt x="10" y="75"/>
                  </a:lnTo>
                  <a:lnTo>
                    <a:pt x="14" y="57"/>
                  </a:lnTo>
                  <a:lnTo>
                    <a:pt x="10" y="49"/>
                  </a:lnTo>
                  <a:lnTo>
                    <a:pt x="8" y="33"/>
                  </a:lnTo>
                  <a:lnTo>
                    <a:pt x="8" y="18"/>
                  </a:lnTo>
                  <a:lnTo>
                    <a:pt x="0" y="7"/>
                  </a:lnTo>
                  <a:lnTo>
                    <a:pt x="2" y="0"/>
                  </a:lnTo>
                  <a:lnTo>
                    <a:pt x="18" y="1"/>
                  </a:lnTo>
                  <a:lnTo>
                    <a:pt x="15" y="12"/>
                  </a:lnTo>
                  <a:lnTo>
                    <a:pt x="21" y="18"/>
                  </a:lnTo>
                  <a:lnTo>
                    <a:pt x="27" y="25"/>
                  </a:lnTo>
                  <a:lnTo>
                    <a:pt x="28" y="36"/>
                  </a:lnTo>
                  <a:lnTo>
                    <a:pt x="32" y="40"/>
                  </a:lnTo>
                  <a:lnTo>
                    <a:pt x="31" y="88"/>
                  </a:lnTo>
                  <a:lnTo>
                    <a:pt x="35" y="102"/>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79" name="Freeform 192">
              <a:extLst>
                <a:ext uri="{FF2B5EF4-FFF2-40B4-BE49-F238E27FC236}">
                  <a16:creationId xmlns:a16="http://schemas.microsoft.com/office/drawing/2014/main" id="{4F948E73-BE01-4C90-B64D-1CF75B250921}"/>
                </a:ext>
              </a:extLst>
            </p:cNvPr>
            <p:cNvSpPr>
              <a:spLocks/>
            </p:cNvSpPr>
            <p:nvPr/>
          </p:nvSpPr>
          <p:spPr bwMode="auto">
            <a:xfrm>
              <a:off x="6736040" y="2907425"/>
              <a:ext cx="188584" cy="372418"/>
            </a:xfrm>
            <a:custGeom>
              <a:avLst/>
              <a:gdLst>
                <a:gd name="T0" fmla="*/ 93 w 159"/>
                <a:gd name="T1" fmla="*/ 162 h 306"/>
                <a:gd name="T2" fmla="*/ 78 w 159"/>
                <a:gd name="T3" fmla="*/ 146 h 306"/>
                <a:gd name="T4" fmla="*/ 63 w 159"/>
                <a:gd name="T5" fmla="*/ 169 h 306"/>
                <a:gd name="T6" fmla="*/ 52 w 159"/>
                <a:gd name="T7" fmla="*/ 217 h 306"/>
                <a:gd name="T8" fmla="*/ 66 w 159"/>
                <a:gd name="T9" fmla="*/ 233 h 306"/>
                <a:gd name="T10" fmla="*/ 79 w 159"/>
                <a:gd name="T11" fmla="*/ 270 h 306"/>
                <a:gd name="T12" fmla="*/ 101 w 159"/>
                <a:gd name="T13" fmla="*/ 284 h 306"/>
                <a:gd name="T14" fmla="*/ 106 w 159"/>
                <a:gd name="T15" fmla="*/ 304 h 306"/>
                <a:gd name="T16" fmla="*/ 91 w 159"/>
                <a:gd name="T17" fmla="*/ 295 h 306"/>
                <a:gd name="T18" fmla="*/ 73 w 159"/>
                <a:gd name="T19" fmla="*/ 290 h 306"/>
                <a:gd name="T20" fmla="*/ 62 w 159"/>
                <a:gd name="T21" fmla="*/ 272 h 306"/>
                <a:gd name="T22" fmla="*/ 42 w 159"/>
                <a:gd name="T23" fmla="*/ 250 h 306"/>
                <a:gd name="T24" fmla="*/ 36 w 159"/>
                <a:gd name="T25" fmla="*/ 251 h 306"/>
                <a:gd name="T26" fmla="*/ 41 w 159"/>
                <a:gd name="T27" fmla="*/ 218 h 306"/>
                <a:gd name="T28" fmla="*/ 56 w 159"/>
                <a:gd name="T29" fmla="*/ 177 h 306"/>
                <a:gd name="T30" fmla="*/ 46 w 159"/>
                <a:gd name="T31" fmla="*/ 149 h 306"/>
                <a:gd name="T32" fmla="*/ 29 w 159"/>
                <a:gd name="T33" fmla="*/ 121 h 306"/>
                <a:gd name="T34" fmla="*/ 30 w 159"/>
                <a:gd name="T35" fmla="*/ 106 h 306"/>
                <a:gd name="T36" fmla="*/ 25 w 159"/>
                <a:gd name="T37" fmla="*/ 75 h 306"/>
                <a:gd name="T38" fmla="*/ 0 w 159"/>
                <a:gd name="T39" fmla="*/ 41 h 306"/>
                <a:gd name="T40" fmla="*/ 12 w 159"/>
                <a:gd name="T41" fmla="*/ 15 h 306"/>
                <a:gd name="T42" fmla="*/ 34 w 159"/>
                <a:gd name="T43" fmla="*/ 5 h 306"/>
                <a:gd name="T44" fmla="*/ 52 w 159"/>
                <a:gd name="T45" fmla="*/ 7 h 306"/>
                <a:gd name="T46" fmla="*/ 67 w 159"/>
                <a:gd name="T47" fmla="*/ 20 h 306"/>
                <a:gd name="T48" fmla="*/ 69 w 159"/>
                <a:gd name="T49" fmla="*/ 61 h 306"/>
                <a:gd name="T50" fmla="*/ 93 w 159"/>
                <a:gd name="T51" fmla="*/ 52 h 306"/>
                <a:gd name="T52" fmla="*/ 106 w 159"/>
                <a:gd name="T53" fmla="*/ 44 h 306"/>
                <a:gd name="T54" fmla="*/ 136 w 159"/>
                <a:gd name="T55" fmla="*/ 62 h 306"/>
                <a:gd name="T56" fmla="*/ 157 w 159"/>
                <a:gd name="T57" fmla="*/ 101 h 306"/>
                <a:gd name="T58" fmla="*/ 154 w 159"/>
                <a:gd name="T59" fmla="*/ 128 h 306"/>
                <a:gd name="T60" fmla="*/ 113 w 159"/>
                <a:gd name="T61" fmla="*/ 129 h 306"/>
                <a:gd name="T62" fmla="*/ 110 w 159"/>
                <a:gd name="T63" fmla="*/ 17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9" h="306">
                  <a:moveTo>
                    <a:pt x="110" y="171"/>
                  </a:moveTo>
                  <a:lnTo>
                    <a:pt x="93" y="162"/>
                  </a:lnTo>
                  <a:lnTo>
                    <a:pt x="78" y="162"/>
                  </a:lnTo>
                  <a:lnTo>
                    <a:pt x="78" y="146"/>
                  </a:lnTo>
                  <a:lnTo>
                    <a:pt x="62" y="146"/>
                  </a:lnTo>
                  <a:lnTo>
                    <a:pt x="63" y="169"/>
                  </a:lnTo>
                  <a:lnTo>
                    <a:pt x="56" y="199"/>
                  </a:lnTo>
                  <a:lnTo>
                    <a:pt x="52" y="217"/>
                  </a:lnTo>
                  <a:lnTo>
                    <a:pt x="54" y="233"/>
                  </a:lnTo>
                  <a:lnTo>
                    <a:pt x="66" y="233"/>
                  </a:lnTo>
                  <a:lnTo>
                    <a:pt x="75" y="252"/>
                  </a:lnTo>
                  <a:lnTo>
                    <a:pt x="79" y="270"/>
                  </a:lnTo>
                  <a:lnTo>
                    <a:pt x="90" y="282"/>
                  </a:lnTo>
                  <a:lnTo>
                    <a:pt x="101" y="284"/>
                  </a:lnTo>
                  <a:lnTo>
                    <a:pt x="111" y="295"/>
                  </a:lnTo>
                  <a:lnTo>
                    <a:pt x="106" y="304"/>
                  </a:lnTo>
                  <a:lnTo>
                    <a:pt x="93" y="306"/>
                  </a:lnTo>
                  <a:lnTo>
                    <a:pt x="91" y="295"/>
                  </a:lnTo>
                  <a:lnTo>
                    <a:pt x="76" y="286"/>
                  </a:lnTo>
                  <a:lnTo>
                    <a:pt x="73" y="290"/>
                  </a:lnTo>
                  <a:lnTo>
                    <a:pt x="66" y="282"/>
                  </a:lnTo>
                  <a:lnTo>
                    <a:pt x="62" y="272"/>
                  </a:lnTo>
                  <a:lnTo>
                    <a:pt x="51" y="260"/>
                  </a:lnTo>
                  <a:lnTo>
                    <a:pt x="42" y="250"/>
                  </a:lnTo>
                  <a:lnTo>
                    <a:pt x="40" y="263"/>
                  </a:lnTo>
                  <a:lnTo>
                    <a:pt x="36" y="251"/>
                  </a:lnTo>
                  <a:lnTo>
                    <a:pt x="37" y="238"/>
                  </a:lnTo>
                  <a:lnTo>
                    <a:pt x="41" y="218"/>
                  </a:lnTo>
                  <a:lnTo>
                    <a:pt x="48" y="197"/>
                  </a:lnTo>
                  <a:lnTo>
                    <a:pt x="56" y="177"/>
                  </a:lnTo>
                  <a:lnTo>
                    <a:pt x="47" y="158"/>
                  </a:lnTo>
                  <a:lnTo>
                    <a:pt x="46" y="149"/>
                  </a:lnTo>
                  <a:lnTo>
                    <a:pt x="43" y="137"/>
                  </a:lnTo>
                  <a:lnTo>
                    <a:pt x="29" y="121"/>
                  </a:lnTo>
                  <a:lnTo>
                    <a:pt x="24" y="110"/>
                  </a:lnTo>
                  <a:lnTo>
                    <a:pt x="30" y="106"/>
                  </a:lnTo>
                  <a:lnTo>
                    <a:pt x="34" y="88"/>
                  </a:lnTo>
                  <a:lnTo>
                    <a:pt x="25" y="75"/>
                  </a:lnTo>
                  <a:lnTo>
                    <a:pt x="11" y="60"/>
                  </a:lnTo>
                  <a:lnTo>
                    <a:pt x="0" y="41"/>
                  </a:lnTo>
                  <a:lnTo>
                    <a:pt x="7" y="37"/>
                  </a:lnTo>
                  <a:lnTo>
                    <a:pt x="12" y="15"/>
                  </a:lnTo>
                  <a:lnTo>
                    <a:pt x="25" y="14"/>
                  </a:lnTo>
                  <a:lnTo>
                    <a:pt x="34" y="5"/>
                  </a:lnTo>
                  <a:lnTo>
                    <a:pt x="43" y="0"/>
                  </a:lnTo>
                  <a:lnTo>
                    <a:pt x="52" y="7"/>
                  </a:lnTo>
                  <a:lnTo>
                    <a:pt x="55" y="19"/>
                  </a:lnTo>
                  <a:lnTo>
                    <a:pt x="67" y="20"/>
                  </a:lnTo>
                  <a:lnTo>
                    <a:pt x="66" y="42"/>
                  </a:lnTo>
                  <a:lnTo>
                    <a:pt x="69" y="61"/>
                  </a:lnTo>
                  <a:lnTo>
                    <a:pt x="87" y="48"/>
                  </a:lnTo>
                  <a:lnTo>
                    <a:pt x="93" y="52"/>
                  </a:lnTo>
                  <a:lnTo>
                    <a:pt x="103" y="51"/>
                  </a:lnTo>
                  <a:lnTo>
                    <a:pt x="106" y="44"/>
                  </a:lnTo>
                  <a:lnTo>
                    <a:pt x="120" y="45"/>
                  </a:lnTo>
                  <a:lnTo>
                    <a:pt x="136" y="62"/>
                  </a:lnTo>
                  <a:lnTo>
                    <a:pt x="140" y="83"/>
                  </a:lnTo>
                  <a:lnTo>
                    <a:pt x="157" y="101"/>
                  </a:lnTo>
                  <a:lnTo>
                    <a:pt x="159" y="119"/>
                  </a:lnTo>
                  <a:lnTo>
                    <a:pt x="154" y="128"/>
                  </a:lnTo>
                  <a:lnTo>
                    <a:pt x="136" y="125"/>
                  </a:lnTo>
                  <a:lnTo>
                    <a:pt x="113" y="129"/>
                  </a:lnTo>
                  <a:lnTo>
                    <a:pt x="103" y="146"/>
                  </a:lnTo>
                  <a:lnTo>
                    <a:pt x="110" y="171"/>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80" name="Freeform 193">
              <a:extLst>
                <a:ext uri="{FF2B5EF4-FFF2-40B4-BE49-F238E27FC236}">
                  <a16:creationId xmlns:a16="http://schemas.microsoft.com/office/drawing/2014/main" id="{5500CA85-2A23-44EC-AA6B-FF1239E60A9F}"/>
                </a:ext>
              </a:extLst>
            </p:cNvPr>
            <p:cNvSpPr>
              <a:spLocks/>
            </p:cNvSpPr>
            <p:nvPr/>
          </p:nvSpPr>
          <p:spPr bwMode="auto">
            <a:xfrm>
              <a:off x="6005430" y="2388962"/>
              <a:ext cx="163676" cy="107100"/>
            </a:xfrm>
            <a:custGeom>
              <a:avLst/>
              <a:gdLst>
                <a:gd name="T0" fmla="*/ 54 w 138"/>
                <a:gd name="T1" fmla="*/ 15 h 88"/>
                <a:gd name="T2" fmla="*/ 50 w 138"/>
                <a:gd name="T3" fmla="*/ 22 h 88"/>
                <a:gd name="T4" fmla="*/ 30 w 138"/>
                <a:gd name="T5" fmla="*/ 18 h 88"/>
                <a:gd name="T6" fmla="*/ 32 w 138"/>
                <a:gd name="T7" fmla="*/ 30 h 88"/>
                <a:gd name="T8" fmla="*/ 50 w 138"/>
                <a:gd name="T9" fmla="*/ 29 h 88"/>
                <a:gd name="T10" fmla="*/ 73 w 138"/>
                <a:gd name="T11" fmla="*/ 35 h 88"/>
                <a:gd name="T12" fmla="*/ 104 w 138"/>
                <a:gd name="T13" fmla="*/ 32 h 88"/>
                <a:gd name="T14" fmla="*/ 113 w 138"/>
                <a:gd name="T15" fmla="*/ 51 h 88"/>
                <a:gd name="T16" fmla="*/ 119 w 138"/>
                <a:gd name="T17" fmla="*/ 49 h 88"/>
                <a:gd name="T18" fmla="*/ 130 w 138"/>
                <a:gd name="T19" fmla="*/ 54 h 88"/>
                <a:gd name="T20" fmla="*/ 132 w 138"/>
                <a:gd name="T21" fmla="*/ 62 h 88"/>
                <a:gd name="T22" fmla="*/ 138 w 138"/>
                <a:gd name="T23" fmla="*/ 74 h 88"/>
                <a:gd name="T24" fmla="*/ 120 w 138"/>
                <a:gd name="T25" fmla="*/ 74 h 88"/>
                <a:gd name="T26" fmla="*/ 108 w 138"/>
                <a:gd name="T27" fmla="*/ 72 h 88"/>
                <a:gd name="T28" fmla="*/ 99 w 138"/>
                <a:gd name="T29" fmla="*/ 81 h 88"/>
                <a:gd name="T30" fmla="*/ 92 w 138"/>
                <a:gd name="T31" fmla="*/ 83 h 88"/>
                <a:gd name="T32" fmla="*/ 88 w 138"/>
                <a:gd name="T33" fmla="*/ 88 h 88"/>
                <a:gd name="T34" fmla="*/ 79 w 138"/>
                <a:gd name="T35" fmla="*/ 81 h 88"/>
                <a:gd name="T36" fmla="*/ 76 w 138"/>
                <a:gd name="T37" fmla="*/ 64 h 88"/>
                <a:gd name="T38" fmla="*/ 71 w 138"/>
                <a:gd name="T39" fmla="*/ 63 h 88"/>
                <a:gd name="T40" fmla="*/ 71 w 138"/>
                <a:gd name="T41" fmla="*/ 56 h 88"/>
                <a:gd name="T42" fmla="*/ 60 w 138"/>
                <a:gd name="T43" fmla="*/ 51 h 88"/>
                <a:gd name="T44" fmla="*/ 55 w 138"/>
                <a:gd name="T45" fmla="*/ 59 h 88"/>
                <a:gd name="T46" fmla="*/ 55 w 138"/>
                <a:gd name="T47" fmla="*/ 67 h 88"/>
                <a:gd name="T48" fmla="*/ 53 w 138"/>
                <a:gd name="T49" fmla="*/ 70 h 88"/>
                <a:gd name="T50" fmla="*/ 43 w 138"/>
                <a:gd name="T51" fmla="*/ 70 h 88"/>
                <a:gd name="T52" fmla="*/ 40 w 138"/>
                <a:gd name="T53" fmla="*/ 79 h 88"/>
                <a:gd name="T54" fmla="*/ 33 w 138"/>
                <a:gd name="T55" fmla="*/ 75 h 88"/>
                <a:gd name="T56" fmla="*/ 22 w 138"/>
                <a:gd name="T57" fmla="*/ 82 h 88"/>
                <a:gd name="T58" fmla="*/ 16 w 138"/>
                <a:gd name="T59" fmla="*/ 79 h 88"/>
                <a:gd name="T60" fmla="*/ 21 w 138"/>
                <a:gd name="T61" fmla="*/ 58 h 88"/>
                <a:gd name="T62" fmla="*/ 13 w 138"/>
                <a:gd name="T63" fmla="*/ 43 h 88"/>
                <a:gd name="T64" fmla="*/ 0 w 138"/>
                <a:gd name="T65" fmla="*/ 38 h 88"/>
                <a:gd name="T66" fmla="*/ 2 w 138"/>
                <a:gd name="T67" fmla="*/ 29 h 88"/>
                <a:gd name="T68" fmla="*/ 16 w 138"/>
                <a:gd name="T69" fmla="*/ 30 h 88"/>
                <a:gd name="T70" fmla="*/ 21 w 138"/>
                <a:gd name="T71" fmla="*/ 19 h 88"/>
                <a:gd name="T72" fmla="*/ 23 w 138"/>
                <a:gd name="T73" fmla="*/ 5 h 88"/>
                <a:gd name="T74" fmla="*/ 44 w 138"/>
                <a:gd name="T75" fmla="*/ 0 h 88"/>
                <a:gd name="T76" fmla="*/ 43 w 138"/>
                <a:gd name="T77" fmla="*/ 10 h 88"/>
                <a:gd name="T78" fmla="*/ 47 w 138"/>
                <a:gd name="T79" fmla="*/ 16 h 88"/>
                <a:gd name="T80" fmla="*/ 54 w 138"/>
                <a:gd name="T81" fmla="*/ 1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8" h="88">
                  <a:moveTo>
                    <a:pt x="54" y="15"/>
                  </a:moveTo>
                  <a:lnTo>
                    <a:pt x="50" y="22"/>
                  </a:lnTo>
                  <a:lnTo>
                    <a:pt x="30" y="18"/>
                  </a:lnTo>
                  <a:lnTo>
                    <a:pt x="32" y="30"/>
                  </a:lnTo>
                  <a:lnTo>
                    <a:pt x="50" y="29"/>
                  </a:lnTo>
                  <a:lnTo>
                    <a:pt x="73" y="35"/>
                  </a:lnTo>
                  <a:lnTo>
                    <a:pt x="104" y="32"/>
                  </a:lnTo>
                  <a:lnTo>
                    <a:pt x="113" y="51"/>
                  </a:lnTo>
                  <a:lnTo>
                    <a:pt x="119" y="49"/>
                  </a:lnTo>
                  <a:lnTo>
                    <a:pt x="130" y="54"/>
                  </a:lnTo>
                  <a:lnTo>
                    <a:pt x="132" y="62"/>
                  </a:lnTo>
                  <a:lnTo>
                    <a:pt x="138" y="74"/>
                  </a:lnTo>
                  <a:lnTo>
                    <a:pt x="120" y="74"/>
                  </a:lnTo>
                  <a:lnTo>
                    <a:pt x="108" y="72"/>
                  </a:lnTo>
                  <a:lnTo>
                    <a:pt x="99" y="81"/>
                  </a:lnTo>
                  <a:lnTo>
                    <a:pt x="92" y="83"/>
                  </a:lnTo>
                  <a:lnTo>
                    <a:pt x="88" y="88"/>
                  </a:lnTo>
                  <a:lnTo>
                    <a:pt x="79" y="81"/>
                  </a:lnTo>
                  <a:lnTo>
                    <a:pt x="76" y="64"/>
                  </a:lnTo>
                  <a:lnTo>
                    <a:pt x="71" y="63"/>
                  </a:lnTo>
                  <a:lnTo>
                    <a:pt x="71" y="56"/>
                  </a:lnTo>
                  <a:lnTo>
                    <a:pt x="60" y="51"/>
                  </a:lnTo>
                  <a:lnTo>
                    <a:pt x="55" y="59"/>
                  </a:lnTo>
                  <a:lnTo>
                    <a:pt x="55" y="67"/>
                  </a:lnTo>
                  <a:lnTo>
                    <a:pt x="53" y="70"/>
                  </a:lnTo>
                  <a:lnTo>
                    <a:pt x="43" y="70"/>
                  </a:lnTo>
                  <a:lnTo>
                    <a:pt x="40" y="79"/>
                  </a:lnTo>
                  <a:lnTo>
                    <a:pt x="33" y="75"/>
                  </a:lnTo>
                  <a:lnTo>
                    <a:pt x="22" y="82"/>
                  </a:lnTo>
                  <a:lnTo>
                    <a:pt x="16" y="79"/>
                  </a:lnTo>
                  <a:lnTo>
                    <a:pt x="21" y="58"/>
                  </a:lnTo>
                  <a:lnTo>
                    <a:pt x="13" y="43"/>
                  </a:lnTo>
                  <a:lnTo>
                    <a:pt x="0" y="38"/>
                  </a:lnTo>
                  <a:lnTo>
                    <a:pt x="2" y="29"/>
                  </a:lnTo>
                  <a:lnTo>
                    <a:pt x="16" y="30"/>
                  </a:lnTo>
                  <a:lnTo>
                    <a:pt x="21" y="19"/>
                  </a:lnTo>
                  <a:lnTo>
                    <a:pt x="23" y="5"/>
                  </a:lnTo>
                  <a:lnTo>
                    <a:pt x="44" y="0"/>
                  </a:lnTo>
                  <a:lnTo>
                    <a:pt x="43" y="10"/>
                  </a:lnTo>
                  <a:lnTo>
                    <a:pt x="47" y="16"/>
                  </a:lnTo>
                  <a:lnTo>
                    <a:pt x="54" y="15"/>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81" name="Freeform 194">
              <a:extLst>
                <a:ext uri="{FF2B5EF4-FFF2-40B4-BE49-F238E27FC236}">
                  <a16:creationId xmlns:a16="http://schemas.microsoft.com/office/drawing/2014/main" id="{B25EA7F3-A4DC-4C11-B9C5-3F3FBBCA195D}"/>
                </a:ext>
              </a:extLst>
            </p:cNvPr>
            <p:cNvSpPr>
              <a:spLocks/>
            </p:cNvSpPr>
            <p:nvPr/>
          </p:nvSpPr>
          <p:spPr bwMode="auto">
            <a:xfrm>
              <a:off x="5689940" y="2345148"/>
              <a:ext cx="307189" cy="187425"/>
            </a:xfrm>
            <a:custGeom>
              <a:avLst/>
              <a:gdLst>
                <a:gd name="T0" fmla="*/ 176 w 259"/>
                <a:gd name="T1" fmla="*/ 146 h 154"/>
                <a:gd name="T2" fmla="*/ 170 w 259"/>
                <a:gd name="T3" fmla="*/ 129 h 154"/>
                <a:gd name="T4" fmla="*/ 157 w 259"/>
                <a:gd name="T5" fmla="*/ 128 h 154"/>
                <a:gd name="T6" fmla="*/ 134 w 259"/>
                <a:gd name="T7" fmla="*/ 110 h 154"/>
                <a:gd name="T8" fmla="*/ 120 w 259"/>
                <a:gd name="T9" fmla="*/ 107 h 154"/>
                <a:gd name="T10" fmla="*/ 99 w 259"/>
                <a:gd name="T11" fmla="*/ 97 h 154"/>
                <a:gd name="T12" fmla="*/ 86 w 259"/>
                <a:gd name="T13" fmla="*/ 95 h 154"/>
                <a:gd name="T14" fmla="*/ 79 w 259"/>
                <a:gd name="T15" fmla="*/ 99 h 154"/>
                <a:gd name="T16" fmla="*/ 68 w 259"/>
                <a:gd name="T17" fmla="*/ 98 h 154"/>
                <a:gd name="T18" fmla="*/ 58 w 259"/>
                <a:gd name="T19" fmla="*/ 110 h 154"/>
                <a:gd name="T20" fmla="*/ 44 w 259"/>
                <a:gd name="T21" fmla="*/ 114 h 154"/>
                <a:gd name="T22" fmla="*/ 38 w 259"/>
                <a:gd name="T23" fmla="*/ 100 h 154"/>
                <a:gd name="T24" fmla="*/ 36 w 259"/>
                <a:gd name="T25" fmla="*/ 78 h 154"/>
                <a:gd name="T26" fmla="*/ 21 w 259"/>
                <a:gd name="T27" fmla="*/ 71 h 154"/>
                <a:gd name="T28" fmla="*/ 23 w 259"/>
                <a:gd name="T29" fmla="*/ 57 h 154"/>
                <a:gd name="T30" fmla="*/ 11 w 259"/>
                <a:gd name="T31" fmla="*/ 56 h 154"/>
                <a:gd name="T32" fmla="*/ 11 w 259"/>
                <a:gd name="T33" fmla="*/ 38 h 154"/>
                <a:gd name="T34" fmla="*/ 28 w 259"/>
                <a:gd name="T35" fmla="*/ 43 h 154"/>
                <a:gd name="T36" fmla="*/ 41 w 259"/>
                <a:gd name="T37" fmla="*/ 37 h 154"/>
                <a:gd name="T38" fmla="*/ 27 w 259"/>
                <a:gd name="T39" fmla="*/ 25 h 154"/>
                <a:gd name="T40" fmla="*/ 19 w 259"/>
                <a:gd name="T41" fmla="*/ 13 h 154"/>
                <a:gd name="T42" fmla="*/ 7 w 259"/>
                <a:gd name="T43" fmla="*/ 18 h 154"/>
                <a:gd name="T44" fmla="*/ 8 w 259"/>
                <a:gd name="T45" fmla="*/ 33 h 154"/>
                <a:gd name="T46" fmla="*/ 0 w 259"/>
                <a:gd name="T47" fmla="*/ 20 h 154"/>
                <a:gd name="T48" fmla="*/ 6 w 259"/>
                <a:gd name="T49" fmla="*/ 13 h 154"/>
                <a:gd name="T50" fmla="*/ 24 w 259"/>
                <a:gd name="T51" fmla="*/ 9 h 154"/>
                <a:gd name="T52" fmla="*/ 37 w 259"/>
                <a:gd name="T53" fmla="*/ 14 h 154"/>
                <a:gd name="T54" fmla="*/ 52 w 259"/>
                <a:gd name="T55" fmla="*/ 30 h 154"/>
                <a:gd name="T56" fmla="*/ 61 w 259"/>
                <a:gd name="T57" fmla="*/ 29 h 154"/>
                <a:gd name="T58" fmla="*/ 80 w 259"/>
                <a:gd name="T59" fmla="*/ 29 h 154"/>
                <a:gd name="T60" fmla="*/ 74 w 259"/>
                <a:gd name="T61" fmla="*/ 19 h 154"/>
                <a:gd name="T62" fmla="*/ 87 w 259"/>
                <a:gd name="T63" fmla="*/ 12 h 154"/>
                <a:gd name="T64" fmla="*/ 98 w 259"/>
                <a:gd name="T65" fmla="*/ 0 h 154"/>
                <a:gd name="T66" fmla="*/ 123 w 259"/>
                <a:gd name="T67" fmla="*/ 11 h 154"/>
                <a:gd name="T68" fmla="*/ 129 w 259"/>
                <a:gd name="T69" fmla="*/ 27 h 154"/>
                <a:gd name="T70" fmla="*/ 137 w 259"/>
                <a:gd name="T71" fmla="*/ 31 h 154"/>
                <a:gd name="T72" fmla="*/ 155 w 259"/>
                <a:gd name="T73" fmla="*/ 30 h 154"/>
                <a:gd name="T74" fmla="*/ 161 w 259"/>
                <a:gd name="T75" fmla="*/ 34 h 154"/>
                <a:gd name="T76" fmla="*/ 175 w 259"/>
                <a:gd name="T77" fmla="*/ 55 h 154"/>
                <a:gd name="T78" fmla="*/ 198 w 259"/>
                <a:gd name="T79" fmla="*/ 69 h 154"/>
                <a:gd name="T80" fmla="*/ 211 w 259"/>
                <a:gd name="T81" fmla="*/ 79 h 154"/>
                <a:gd name="T82" fmla="*/ 231 w 259"/>
                <a:gd name="T83" fmla="*/ 89 h 154"/>
                <a:gd name="T84" fmla="*/ 256 w 259"/>
                <a:gd name="T85" fmla="*/ 98 h 154"/>
                <a:gd name="T86" fmla="*/ 259 w 259"/>
                <a:gd name="T87" fmla="*/ 111 h 154"/>
                <a:gd name="T88" fmla="*/ 254 w 259"/>
                <a:gd name="T89" fmla="*/ 110 h 154"/>
                <a:gd name="T90" fmla="*/ 244 w 259"/>
                <a:gd name="T91" fmla="*/ 105 h 154"/>
                <a:gd name="T92" fmla="*/ 243 w 259"/>
                <a:gd name="T93" fmla="*/ 112 h 154"/>
                <a:gd name="T94" fmla="*/ 230 w 259"/>
                <a:gd name="T95" fmla="*/ 116 h 154"/>
                <a:gd name="T96" fmla="*/ 230 w 259"/>
                <a:gd name="T97" fmla="*/ 133 h 154"/>
                <a:gd name="T98" fmla="*/ 222 w 259"/>
                <a:gd name="T99" fmla="*/ 139 h 154"/>
                <a:gd name="T100" fmla="*/ 209 w 259"/>
                <a:gd name="T101" fmla="*/ 142 h 154"/>
                <a:gd name="T102" fmla="*/ 207 w 259"/>
                <a:gd name="T103" fmla="*/ 151 h 154"/>
                <a:gd name="T104" fmla="*/ 195 w 259"/>
                <a:gd name="T105" fmla="*/ 154 h 154"/>
                <a:gd name="T106" fmla="*/ 176 w 259"/>
                <a:gd name="T107" fmla="*/ 14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9" h="154">
                  <a:moveTo>
                    <a:pt x="176" y="146"/>
                  </a:moveTo>
                  <a:lnTo>
                    <a:pt x="170" y="129"/>
                  </a:lnTo>
                  <a:lnTo>
                    <a:pt x="157" y="128"/>
                  </a:lnTo>
                  <a:lnTo>
                    <a:pt x="134" y="110"/>
                  </a:lnTo>
                  <a:lnTo>
                    <a:pt x="120" y="107"/>
                  </a:lnTo>
                  <a:lnTo>
                    <a:pt x="99" y="97"/>
                  </a:lnTo>
                  <a:lnTo>
                    <a:pt x="86" y="95"/>
                  </a:lnTo>
                  <a:lnTo>
                    <a:pt x="79" y="99"/>
                  </a:lnTo>
                  <a:lnTo>
                    <a:pt x="68" y="98"/>
                  </a:lnTo>
                  <a:lnTo>
                    <a:pt x="58" y="110"/>
                  </a:lnTo>
                  <a:lnTo>
                    <a:pt x="44" y="114"/>
                  </a:lnTo>
                  <a:lnTo>
                    <a:pt x="38" y="100"/>
                  </a:lnTo>
                  <a:lnTo>
                    <a:pt x="36" y="78"/>
                  </a:lnTo>
                  <a:lnTo>
                    <a:pt x="21" y="71"/>
                  </a:lnTo>
                  <a:lnTo>
                    <a:pt x="23" y="57"/>
                  </a:lnTo>
                  <a:lnTo>
                    <a:pt x="11" y="56"/>
                  </a:lnTo>
                  <a:lnTo>
                    <a:pt x="11" y="38"/>
                  </a:lnTo>
                  <a:lnTo>
                    <a:pt x="28" y="43"/>
                  </a:lnTo>
                  <a:lnTo>
                    <a:pt x="41" y="37"/>
                  </a:lnTo>
                  <a:lnTo>
                    <a:pt x="27" y="25"/>
                  </a:lnTo>
                  <a:lnTo>
                    <a:pt x="19" y="13"/>
                  </a:lnTo>
                  <a:lnTo>
                    <a:pt x="7" y="18"/>
                  </a:lnTo>
                  <a:lnTo>
                    <a:pt x="8" y="33"/>
                  </a:lnTo>
                  <a:lnTo>
                    <a:pt x="0" y="20"/>
                  </a:lnTo>
                  <a:lnTo>
                    <a:pt x="6" y="13"/>
                  </a:lnTo>
                  <a:lnTo>
                    <a:pt x="24" y="9"/>
                  </a:lnTo>
                  <a:lnTo>
                    <a:pt x="37" y="14"/>
                  </a:lnTo>
                  <a:lnTo>
                    <a:pt x="52" y="30"/>
                  </a:lnTo>
                  <a:lnTo>
                    <a:pt x="61" y="29"/>
                  </a:lnTo>
                  <a:lnTo>
                    <a:pt x="80" y="29"/>
                  </a:lnTo>
                  <a:lnTo>
                    <a:pt x="74" y="19"/>
                  </a:lnTo>
                  <a:lnTo>
                    <a:pt x="87" y="12"/>
                  </a:lnTo>
                  <a:lnTo>
                    <a:pt x="98" y="0"/>
                  </a:lnTo>
                  <a:lnTo>
                    <a:pt x="123" y="11"/>
                  </a:lnTo>
                  <a:lnTo>
                    <a:pt x="129" y="27"/>
                  </a:lnTo>
                  <a:lnTo>
                    <a:pt x="137" y="31"/>
                  </a:lnTo>
                  <a:lnTo>
                    <a:pt x="155" y="30"/>
                  </a:lnTo>
                  <a:lnTo>
                    <a:pt x="161" y="34"/>
                  </a:lnTo>
                  <a:lnTo>
                    <a:pt x="175" y="55"/>
                  </a:lnTo>
                  <a:lnTo>
                    <a:pt x="198" y="69"/>
                  </a:lnTo>
                  <a:lnTo>
                    <a:pt x="211" y="79"/>
                  </a:lnTo>
                  <a:lnTo>
                    <a:pt x="231" y="89"/>
                  </a:lnTo>
                  <a:lnTo>
                    <a:pt x="256" y="98"/>
                  </a:lnTo>
                  <a:lnTo>
                    <a:pt x="259" y="111"/>
                  </a:lnTo>
                  <a:lnTo>
                    <a:pt x="254" y="110"/>
                  </a:lnTo>
                  <a:lnTo>
                    <a:pt x="244" y="105"/>
                  </a:lnTo>
                  <a:lnTo>
                    <a:pt x="243" y="112"/>
                  </a:lnTo>
                  <a:lnTo>
                    <a:pt x="230" y="116"/>
                  </a:lnTo>
                  <a:lnTo>
                    <a:pt x="230" y="133"/>
                  </a:lnTo>
                  <a:lnTo>
                    <a:pt x="222" y="139"/>
                  </a:lnTo>
                  <a:lnTo>
                    <a:pt x="209" y="142"/>
                  </a:lnTo>
                  <a:lnTo>
                    <a:pt x="207" y="151"/>
                  </a:lnTo>
                  <a:lnTo>
                    <a:pt x="195" y="154"/>
                  </a:lnTo>
                  <a:lnTo>
                    <a:pt x="176" y="146"/>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82" name="Freeform 195">
              <a:extLst>
                <a:ext uri="{FF2B5EF4-FFF2-40B4-BE49-F238E27FC236}">
                  <a16:creationId xmlns:a16="http://schemas.microsoft.com/office/drawing/2014/main" id="{A9B483B8-DB15-4997-9B29-62274619C731}"/>
                </a:ext>
              </a:extLst>
            </p:cNvPr>
            <p:cNvSpPr>
              <a:spLocks/>
            </p:cNvSpPr>
            <p:nvPr/>
          </p:nvSpPr>
          <p:spPr bwMode="auto">
            <a:xfrm>
              <a:off x="7359904" y="3632787"/>
              <a:ext cx="52187" cy="27992"/>
            </a:xfrm>
            <a:custGeom>
              <a:avLst/>
              <a:gdLst>
                <a:gd name="T0" fmla="*/ 0 w 44"/>
                <a:gd name="T1" fmla="*/ 13 h 23"/>
                <a:gd name="T2" fmla="*/ 2 w 44"/>
                <a:gd name="T3" fmla="*/ 8 h 23"/>
                <a:gd name="T4" fmla="*/ 19 w 44"/>
                <a:gd name="T5" fmla="*/ 4 h 23"/>
                <a:gd name="T6" fmla="*/ 32 w 44"/>
                <a:gd name="T7" fmla="*/ 3 h 23"/>
                <a:gd name="T8" fmla="*/ 37 w 44"/>
                <a:gd name="T9" fmla="*/ 0 h 23"/>
                <a:gd name="T10" fmla="*/ 44 w 44"/>
                <a:gd name="T11" fmla="*/ 3 h 23"/>
                <a:gd name="T12" fmla="*/ 37 w 44"/>
                <a:gd name="T13" fmla="*/ 9 h 23"/>
                <a:gd name="T14" fmla="*/ 17 w 44"/>
                <a:gd name="T15" fmla="*/ 18 h 23"/>
                <a:gd name="T16" fmla="*/ 1 w 44"/>
                <a:gd name="T17" fmla="*/ 23 h 23"/>
                <a:gd name="T18" fmla="*/ 1 w 44"/>
                <a:gd name="T19" fmla="*/ 17 h 23"/>
                <a:gd name="T20" fmla="*/ 0 w 44"/>
                <a:gd name="T21"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3">
                  <a:moveTo>
                    <a:pt x="0" y="13"/>
                  </a:moveTo>
                  <a:lnTo>
                    <a:pt x="2" y="8"/>
                  </a:lnTo>
                  <a:lnTo>
                    <a:pt x="19" y="4"/>
                  </a:lnTo>
                  <a:lnTo>
                    <a:pt x="32" y="3"/>
                  </a:lnTo>
                  <a:lnTo>
                    <a:pt x="37" y="0"/>
                  </a:lnTo>
                  <a:lnTo>
                    <a:pt x="44" y="3"/>
                  </a:lnTo>
                  <a:lnTo>
                    <a:pt x="37" y="9"/>
                  </a:lnTo>
                  <a:lnTo>
                    <a:pt x="17" y="18"/>
                  </a:lnTo>
                  <a:lnTo>
                    <a:pt x="1" y="23"/>
                  </a:lnTo>
                  <a:lnTo>
                    <a:pt x="1" y="17"/>
                  </a:lnTo>
                  <a:lnTo>
                    <a:pt x="0" y="13"/>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183" name="Freeform 196">
              <a:extLst>
                <a:ext uri="{FF2B5EF4-FFF2-40B4-BE49-F238E27FC236}">
                  <a16:creationId xmlns:a16="http://schemas.microsoft.com/office/drawing/2014/main" id="{5927D0A3-679A-49FC-B858-64928D8DE87B}"/>
                </a:ext>
              </a:extLst>
            </p:cNvPr>
            <p:cNvSpPr>
              <a:spLocks/>
            </p:cNvSpPr>
            <p:nvPr/>
          </p:nvSpPr>
          <p:spPr bwMode="auto">
            <a:xfrm>
              <a:off x="3301226" y="3148401"/>
              <a:ext cx="23721" cy="23125"/>
            </a:xfrm>
            <a:custGeom>
              <a:avLst/>
              <a:gdLst>
                <a:gd name="T0" fmla="*/ 6 w 20"/>
                <a:gd name="T1" fmla="*/ 3 h 19"/>
                <a:gd name="T2" fmla="*/ 16 w 20"/>
                <a:gd name="T3" fmla="*/ 0 h 19"/>
                <a:gd name="T4" fmla="*/ 20 w 20"/>
                <a:gd name="T5" fmla="*/ 1 h 19"/>
                <a:gd name="T6" fmla="*/ 19 w 20"/>
                <a:gd name="T7" fmla="*/ 16 h 19"/>
                <a:gd name="T8" fmla="*/ 3 w 20"/>
                <a:gd name="T9" fmla="*/ 19 h 19"/>
                <a:gd name="T10" fmla="*/ 0 w 20"/>
                <a:gd name="T11" fmla="*/ 17 h 19"/>
                <a:gd name="T12" fmla="*/ 6 w 20"/>
                <a:gd name="T13" fmla="*/ 11 h 19"/>
                <a:gd name="T14" fmla="*/ 6 w 20"/>
                <a:gd name="T15" fmla="*/ 3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9">
                  <a:moveTo>
                    <a:pt x="6" y="3"/>
                  </a:moveTo>
                  <a:lnTo>
                    <a:pt x="16" y="0"/>
                  </a:lnTo>
                  <a:lnTo>
                    <a:pt x="20" y="1"/>
                  </a:lnTo>
                  <a:lnTo>
                    <a:pt x="19" y="16"/>
                  </a:lnTo>
                  <a:lnTo>
                    <a:pt x="3" y="19"/>
                  </a:lnTo>
                  <a:lnTo>
                    <a:pt x="0" y="17"/>
                  </a:lnTo>
                  <a:lnTo>
                    <a:pt x="6" y="11"/>
                  </a:lnTo>
                  <a:lnTo>
                    <a:pt x="6" y="3"/>
                  </a:lnTo>
                  <a:close/>
                </a:path>
              </a:pathLst>
            </a:custGeom>
            <a:solidFill>
              <a:srgbClr val="083E7A"/>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84" name="Freeform 197">
              <a:extLst>
                <a:ext uri="{FF2B5EF4-FFF2-40B4-BE49-F238E27FC236}">
                  <a16:creationId xmlns:a16="http://schemas.microsoft.com/office/drawing/2014/main" id="{C1B4D468-7D5B-423E-BD28-774E970A46E6}"/>
                </a:ext>
              </a:extLst>
            </p:cNvPr>
            <p:cNvSpPr>
              <a:spLocks/>
            </p:cNvSpPr>
            <p:nvPr/>
          </p:nvSpPr>
          <p:spPr bwMode="auto">
            <a:xfrm>
              <a:off x="4800399" y="2480240"/>
              <a:ext cx="83024" cy="177690"/>
            </a:xfrm>
            <a:custGeom>
              <a:avLst/>
              <a:gdLst>
                <a:gd name="T0" fmla="*/ 36 w 70"/>
                <a:gd name="T1" fmla="*/ 146 h 146"/>
                <a:gd name="T2" fmla="*/ 28 w 70"/>
                <a:gd name="T3" fmla="*/ 109 h 146"/>
                <a:gd name="T4" fmla="*/ 17 w 70"/>
                <a:gd name="T5" fmla="*/ 100 h 146"/>
                <a:gd name="T6" fmla="*/ 17 w 70"/>
                <a:gd name="T7" fmla="*/ 95 h 146"/>
                <a:gd name="T8" fmla="*/ 2 w 70"/>
                <a:gd name="T9" fmla="*/ 83 h 146"/>
                <a:gd name="T10" fmla="*/ 0 w 70"/>
                <a:gd name="T11" fmla="*/ 67 h 146"/>
                <a:gd name="T12" fmla="*/ 10 w 70"/>
                <a:gd name="T13" fmla="*/ 56 h 146"/>
                <a:gd name="T14" fmla="*/ 14 w 70"/>
                <a:gd name="T15" fmla="*/ 39 h 146"/>
                <a:gd name="T16" fmla="*/ 11 w 70"/>
                <a:gd name="T17" fmla="*/ 19 h 146"/>
                <a:gd name="T18" fmla="*/ 14 w 70"/>
                <a:gd name="T19" fmla="*/ 8 h 146"/>
                <a:gd name="T20" fmla="*/ 32 w 70"/>
                <a:gd name="T21" fmla="*/ 0 h 146"/>
                <a:gd name="T22" fmla="*/ 44 w 70"/>
                <a:gd name="T23" fmla="*/ 3 h 146"/>
                <a:gd name="T24" fmla="*/ 44 w 70"/>
                <a:gd name="T25" fmla="*/ 13 h 146"/>
                <a:gd name="T26" fmla="*/ 59 w 70"/>
                <a:gd name="T27" fmla="*/ 6 h 146"/>
                <a:gd name="T28" fmla="*/ 60 w 70"/>
                <a:gd name="T29" fmla="*/ 9 h 146"/>
                <a:gd name="T30" fmla="*/ 52 w 70"/>
                <a:gd name="T31" fmla="*/ 19 h 146"/>
                <a:gd name="T32" fmla="*/ 52 w 70"/>
                <a:gd name="T33" fmla="*/ 29 h 146"/>
                <a:gd name="T34" fmla="*/ 58 w 70"/>
                <a:gd name="T35" fmla="*/ 34 h 146"/>
                <a:gd name="T36" fmla="*/ 56 w 70"/>
                <a:gd name="T37" fmla="*/ 52 h 146"/>
                <a:gd name="T38" fmla="*/ 45 w 70"/>
                <a:gd name="T39" fmla="*/ 63 h 146"/>
                <a:gd name="T40" fmla="*/ 49 w 70"/>
                <a:gd name="T41" fmla="*/ 74 h 146"/>
                <a:gd name="T42" fmla="*/ 58 w 70"/>
                <a:gd name="T43" fmla="*/ 74 h 146"/>
                <a:gd name="T44" fmla="*/ 63 w 70"/>
                <a:gd name="T45" fmla="*/ 84 h 146"/>
                <a:gd name="T46" fmla="*/ 70 w 70"/>
                <a:gd name="T47" fmla="*/ 87 h 146"/>
                <a:gd name="T48" fmla="*/ 69 w 70"/>
                <a:gd name="T49" fmla="*/ 103 h 146"/>
                <a:gd name="T50" fmla="*/ 61 w 70"/>
                <a:gd name="T51" fmla="*/ 109 h 146"/>
                <a:gd name="T52" fmla="*/ 56 w 70"/>
                <a:gd name="T53" fmla="*/ 116 h 146"/>
                <a:gd name="T54" fmla="*/ 44 w 70"/>
                <a:gd name="T55" fmla="*/ 124 h 146"/>
                <a:gd name="T56" fmla="*/ 46 w 70"/>
                <a:gd name="T57" fmla="*/ 132 h 146"/>
                <a:gd name="T58" fmla="*/ 45 w 70"/>
                <a:gd name="T59" fmla="*/ 141 h 146"/>
                <a:gd name="T60" fmla="*/ 36 w 70"/>
                <a:gd name="T6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0" h="146">
                  <a:moveTo>
                    <a:pt x="36" y="146"/>
                  </a:moveTo>
                  <a:lnTo>
                    <a:pt x="28" y="109"/>
                  </a:lnTo>
                  <a:lnTo>
                    <a:pt x="17" y="100"/>
                  </a:lnTo>
                  <a:lnTo>
                    <a:pt x="17" y="95"/>
                  </a:lnTo>
                  <a:lnTo>
                    <a:pt x="2" y="83"/>
                  </a:lnTo>
                  <a:lnTo>
                    <a:pt x="0" y="67"/>
                  </a:lnTo>
                  <a:lnTo>
                    <a:pt x="10" y="56"/>
                  </a:lnTo>
                  <a:lnTo>
                    <a:pt x="14" y="39"/>
                  </a:lnTo>
                  <a:lnTo>
                    <a:pt x="11" y="19"/>
                  </a:lnTo>
                  <a:lnTo>
                    <a:pt x="14" y="8"/>
                  </a:lnTo>
                  <a:lnTo>
                    <a:pt x="32" y="0"/>
                  </a:lnTo>
                  <a:lnTo>
                    <a:pt x="44" y="3"/>
                  </a:lnTo>
                  <a:lnTo>
                    <a:pt x="44" y="13"/>
                  </a:lnTo>
                  <a:lnTo>
                    <a:pt x="59" y="6"/>
                  </a:lnTo>
                  <a:lnTo>
                    <a:pt x="60" y="9"/>
                  </a:lnTo>
                  <a:lnTo>
                    <a:pt x="52" y="19"/>
                  </a:lnTo>
                  <a:lnTo>
                    <a:pt x="52" y="29"/>
                  </a:lnTo>
                  <a:lnTo>
                    <a:pt x="58" y="34"/>
                  </a:lnTo>
                  <a:lnTo>
                    <a:pt x="56" y="52"/>
                  </a:lnTo>
                  <a:lnTo>
                    <a:pt x="45" y="63"/>
                  </a:lnTo>
                  <a:lnTo>
                    <a:pt x="49" y="74"/>
                  </a:lnTo>
                  <a:lnTo>
                    <a:pt x="58" y="74"/>
                  </a:lnTo>
                  <a:lnTo>
                    <a:pt x="63" y="84"/>
                  </a:lnTo>
                  <a:lnTo>
                    <a:pt x="70" y="87"/>
                  </a:lnTo>
                  <a:lnTo>
                    <a:pt x="69" y="103"/>
                  </a:lnTo>
                  <a:lnTo>
                    <a:pt x="61" y="109"/>
                  </a:lnTo>
                  <a:lnTo>
                    <a:pt x="56" y="116"/>
                  </a:lnTo>
                  <a:lnTo>
                    <a:pt x="44" y="124"/>
                  </a:lnTo>
                  <a:lnTo>
                    <a:pt x="46" y="132"/>
                  </a:lnTo>
                  <a:lnTo>
                    <a:pt x="45" y="141"/>
                  </a:lnTo>
                  <a:lnTo>
                    <a:pt x="36" y="146"/>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85" name="Freeform 198">
              <a:extLst>
                <a:ext uri="{FF2B5EF4-FFF2-40B4-BE49-F238E27FC236}">
                  <a16:creationId xmlns:a16="http://schemas.microsoft.com/office/drawing/2014/main" id="{252A1929-B7B3-40C6-B045-A0B2920F6825}"/>
                </a:ext>
              </a:extLst>
            </p:cNvPr>
            <p:cNvSpPr>
              <a:spLocks/>
            </p:cNvSpPr>
            <p:nvPr/>
          </p:nvSpPr>
          <p:spPr bwMode="auto">
            <a:xfrm>
              <a:off x="5171635" y="2362186"/>
              <a:ext cx="384281" cy="157000"/>
            </a:xfrm>
            <a:custGeom>
              <a:avLst/>
              <a:gdLst>
                <a:gd name="T0" fmla="*/ 177 w 324"/>
                <a:gd name="T1" fmla="*/ 15 h 129"/>
                <a:gd name="T2" fmla="*/ 202 w 324"/>
                <a:gd name="T3" fmla="*/ 23 h 129"/>
                <a:gd name="T4" fmla="*/ 222 w 324"/>
                <a:gd name="T5" fmla="*/ 20 h 129"/>
                <a:gd name="T6" fmla="*/ 236 w 324"/>
                <a:gd name="T7" fmla="*/ 22 h 129"/>
                <a:gd name="T8" fmla="*/ 254 w 324"/>
                <a:gd name="T9" fmla="*/ 11 h 129"/>
                <a:gd name="T10" fmla="*/ 272 w 324"/>
                <a:gd name="T11" fmla="*/ 10 h 129"/>
                <a:gd name="T12" fmla="*/ 290 w 324"/>
                <a:gd name="T13" fmla="*/ 20 h 129"/>
                <a:gd name="T14" fmla="*/ 294 w 324"/>
                <a:gd name="T15" fmla="*/ 27 h 129"/>
                <a:gd name="T16" fmla="*/ 294 w 324"/>
                <a:gd name="T17" fmla="*/ 37 h 129"/>
                <a:gd name="T18" fmla="*/ 308 w 324"/>
                <a:gd name="T19" fmla="*/ 42 h 129"/>
                <a:gd name="T20" fmla="*/ 316 w 324"/>
                <a:gd name="T21" fmla="*/ 48 h 129"/>
                <a:gd name="T22" fmla="*/ 305 w 324"/>
                <a:gd name="T23" fmla="*/ 54 h 129"/>
                <a:gd name="T24" fmla="*/ 314 w 324"/>
                <a:gd name="T25" fmla="*/ 78 h 129"/>
                <a:gd name="T26" fmla="*/ 312 w 324"/>
                <a:gd name="T27" fmla="*/ 84 h 129"/>
                <a:gd name="T28" fmla="*/ 324 w 324"/>
                <a:gd name="T29" fmla="*/ 101 h 129"/>
                <a:gd name="T30" fmla="*/ 316 w 324"/>
                <a:gd name="T31" fmla="*/ 104 h 129"/>
                <a:gd name="T32" fmla="*/ 310 w 324"/>
                <a:gd name="T33" fmla="*/ 99 h 129"/>
                <a:gd name="T34" fmla="*/ 289 w 324"/>
                <a:gd name="T35" fmla="*/ 96 h 129"/>
                <a:gd name="T36" fmla="*/ 282 w 324"/>
                <a:gd name="T37" fmla="*/ 100 h 129"/>
                <a:gd name="T38" fmla="*/ 263 w 324"/>
                <a:gd name="T39" fmla="*/ 103 h 129"/>
                <a:gd name="T40" fmla="*/ 254 w 324"/>
                <a:gd name="T41" fmla="*/ 103 h 129"/>
                <a:gd name="T42" fmla="*/ 235 w 324"/>
                <a:gd name="T43" fmla="*/ 110 h 129"/>
                <a:gd name="T44" fmla="*/ 221 w 324"/>
                <a:gd name="T45" fmla="*/ 110 h 129"/>
                <a:gd name="T46" fmla="*/ 212 w 324"/>
                <a:gd name="T47" fmla="*/ 106 h 129"/>
                <a:gd name="T48" fmla="*/ 193 w 324"/>
                <a:gd name="T49" fmla="*/ 112 h 129"/>
                <a:gd name="T50" fmla="*/ 187 w 324"/>
                <a:gd name="T51" fmla="*/ 108 h 129"/>
                <a:gd name="T52" fmla="*/ 188 w 324"/>
                <a:gd name="T53" fmla="*/ 120 h 129"/>
                <a:gd name="T54" fmla="*/ 184 w 324"/>
                <a:gd name="T55" fmla="*/ 124 h 129"/>
                <a:gd name="T56" fmla="*/ 180 w 324"/>
                <a:gd name="T57" fmla="*/ 129 h 129"/>
                <a:gd name="T58" fmla="*/ 172 w 324"/>
                <a:gd name="T59" fmla="*/ 119 h 129"/>
                <a:gd name="T60" fmla="*/ 178 w 324"/>
                <a:gd name="T61" fmla="*/ 112 h 129"/>
                <a:gd name="T62" fmla="*/ 167 w 324"/>
                <a:gd name="T63" fmla="*/ 113 h 129"/>
                <a:gd name="T64" fmla="*/ 153 w 324"/>
                <a:gd name="T65" fmla="*/ 109 h 129"/>
                <a:gd name="T66" fmla="*/ 142 w 324"/>
                <a:gd name="T67" fmla="*/ 120 h 129"/>
                <a:gd name="T68" fmla="*/ 116 w 324"/>
                <a:gd name="T69" fmla="*/ 123 h 129"/>
                <a:gd name="T70" fmla="*/ 101 w 324"/>
                <a:gd name="T71" fmla="*/ 112 h 129"/>
                <a:gd name="T72" fmla="*/ 82 w 324"/>
                <a:gd name="T73" fmla="*/ 111 h 129"/>
                <a:gd name="T74" fmla="*/ 80 w 324"/>
                <a:gd name="T75" fmla="*/ 120 h 129"/>
                <a:gd name="T76" fmla="*/ 68 w 324"/>
                <a:gd name="T77" fmla="*/ 122 h 129"/>
                <a:gd name="T78" fmla="*/ 50 w 324"/>
                <a:gd name="T79" fmla="*/ 111 h 129"/>
                <a:gd name="T80" fmla="*/ 31 w 324"/>
                <a:gd name="T81" fmla="*/ 111 h 129"/>
                <a:gd name="T82" fmla="*/ 19 w 324"/>
                <a:gd name="T83" fmla="*/ 91 h 129"/>
                <a:gd name="T84" fmla="*/ 6 w 324"/>
                <a:gd name="T85" fmla="*/ 79 h 129"/>
                <a:gd name="T86" fmla="*/ 12 w 324"/>
                <a:gd name="T87" fmla="*/ 63 h 129"/>
                <a:gd name="T88" fmla="*/ 0 w 324"/>
                <a:gd name="T89" fmla="*/ 53 h 129"/>
                <a:gd name="T90" fmla="*/ 17 w 324"/>
                <a:gd name="T91" fmla="*/ 34 h 129"/>
                <a:gd name="T92" fmla="*/ 43 w 324"/>
                <a:gd name="T93" fmla="*/ 33 h 129"/>
                <a:gd name="T94" fmla="*/ 48 w 324"/>
                <a:gd name="T95" fmla="*/ 17 h 129"/>
                <a:gd name="T96" fmla="*/ 81 w 324"/>
                <a:gd name="T97" fmla="*/ 20 h 129"/>
                <a:gd name="T98" fmla="*/ 99 w 324"/>
                <a:gd name="T99" fmla="*/ 7 h 129"/>
                <a:gd name="T100" fmla="*/ 118 w 324"/>
                <a:gd name="T101" fmla="*/ 1 h 129"/>
                <a:gd name="T102" fmla="*/ 145 w 324"/>
                <a:gd name="T103" fmla="*/ 0 h 129"/>
                <a:gd name="T104" fmla="*/ 177 w 324"/>
                <a:gd name="T105" fmla="*/ 1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4" h="129">
                  <a:moveTo>
                    <a:pt x="177" y="15"/>
                  </a:moveTo>
                  <a:lnTo>
                    <a:pt x="202" y="23"/>
                  </a:lnTo>
                  <a:lnTo>
                    <a:pt x="222" y="20"/>
                  </a:lnTo>
                  <a:lnTo>
                    <a:pt x="236" y="22"/>
                  </a:lnTo>
                  <a:lnTo>
                    <a:pt x="254" y="11"/>
                  </a:lnTo>
                  <a:lnTo>
                    <a:pt x="272" y="10"/>
                  </a:lnTo>
                  <a:lnTo>
                    <a:pt x="290" y="20"/>
                  </a:lnTo>
                  <a:lnTo>
                    <a:pt x="294" y="27"/>
                  </a:lnTo>
                  <a:lnTo>
                    <a:pt x="294" y="37"/>
                  </a:lnTo>
                  <a:lnTo>
                    <a:pt x="308" y="42"/>
                  </a:lnTo>
                  <a:lnTo>
                    <a:pt x="316" y="48"/>
                  </a:lnTo>
                  <a:lnTo>
                    <a:pt x="305" y="54"/>
                  </a:lnTo>
                  <a:lnTo>
                    <a:pt x="314" y="78"/>
                  </a:lnTo>
                  <a:lnTo>
                    <a:pt x="312" y="84"/>
                  </a:lnTo>
                  <a:lnTo>
                    <a:pt x="324" y="101"/>
                  </a:lnTo>
                  <a:lnTo>
                    <a:pt x="316" y="104"/>
                  </a:lnTo>
                  <a:lnTo>
                    <a:pt x="310" y="99"/>
                  </a:lnTo>
                  <a:lnTo>
                    <a:pt x="289" y="96"/>
                  </a:lnTo>
                  <a:lnTo>
                    <a:pt x="282" y="100"/>
                  </a:lnTo>
                  <a:lnTo>
                    <a:pt x="263" y="103"/>
                  </a:lnTo>
                  <a:lnTo>
                    <a:pt x="254" y="103"/>
                  </a:lnTo>
                  <a:lnTo>
                    <a:pt x="235" y="110"/>
                  </a:lnTo>
                  <a:lnTo>
                    <a:pt x="221" y="110"/>
                  </a:lnTo>
                  <a:lnTo>
                    <a:pt x="212" y="106"/>
                  </a:lnTo>
                  <a:lnTo>
                    <a:pt x="193" y="112"/>
                  </a:lnTo>
                  <a:lnTo>
                    <a:pt x="187" y="108"/>
                  </a:lnTo>
                  <a:lnTo>
                    <a:pt x="188" y="120"/>
                  </a:lnTo>
                  <a:lnTo>
                    <a:pt x="184" y="124"/>
                  </a:lnTo>
                  <a:lnTo>
                    <a:pt x="180" y="129"/>
                  </a:lnTo>
                  <a:lnTo>
                    <a:pt x="172" y="119"/>
                  </a:lnTo>
                  <a:lnTo>
                    <a:pt x="178" y="112"/>
                  </a:lnTo>
                  <a:lnTo>
                    <a:pt x="167" y="113"/>
                  </a:lnTo>
                  <a:lnTo>
                    <a:pt x="153" y="109"/>
                  </a:lnTo>
                  <a:lnTo>
                    <a:pt x="142" y="120"/>
                  </a:lnTo>
                  <a:lnTo>
                    <a:pt x="116" y="123"/>
                  </a:lnTo>
                  <a:lnTo>
                    <a:pt x="101" y="112"/>
                  </a:lnTo>
                  <a:lnTo>
                    <a:pt x="82" y="111"/>
                  </a:lnTo>
                  <a:lnTo>
                    <a:pt x="80" y="120"/>
                  </a:lnTo>
                  <a:lnTo>
                    <a:pt x="68" y="122"/>
                  </a:lnTo>
                  <a:lnTo>
                    <a:pt x="50" y="111"/>
                  </a:lnTo>
                  <a:lnTo>
                    <a:pt x="31" y="111"/>
                  </a:lnTo>
                  <a:lnTo>
                    <a:pt x="19" y="91"/>
                  </a:lnTo>
                  <a:lnTo>
                    <a:pt x="6" y="79"/>
                  </a:lnTo>
                  <a:lnTo>
                    <a:pt x="12" y="63"/>
                  </a:lnTo>
                  <a:lnTo>
                    <a:pt x="0" y="53"/>
                  </a:lnTo>
                  <a:lnTo>
                    <a:pt x="17" y="34"/>
                  </a:lnTo>
                  <a:lnTo>
                    <a:pt x="43" y="33"/>
                  </a:lnTo>
                  <a:lnTo>
                    <a:pt x="48" y="17"/>
                  </a:lnTo>
                  <a:lnTo>
                    <a:pt x="81" y="20"/>
                  </a:lnTo>
                  <a:lnTo>
                    <a:pt x="99" y="7"/>
                  </a:lnTo>
                  <a:lnTo>
                    <a:pt x="118" y="1"/>
                  </a:lnTo>
                  <a:lnTo>
                    <a:pt x="145" y="0"/>
                  </a:lnTo>
                  <a:lnTo>
                    <a:pt x="177" y="15"/>
                  </a:lnTo>
                  <a:close/>
                </a:path>
              </a:pathLst>
            </a:custGeom>
            <a:solidFill>
              <a:srgbClr val="E64A0E"/>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86" name="Freeform 199">
              <a:extLst>
                <a:ext uri="{FF2B5EF4-FFF2-40B4-BE49-F238E27FC236}">
                  <a16:creationId xmlns:a16="http://schemas.microsoft.com/office/drawing/2014/main" id="{D7FA0A98-44FE-45E5-813A-FD0F7321720E}"/>
                </a:ext>
              </a:extLst>
            </p:cNvPr>
            <p:cNvSpPr>
              <a:spLocks/>
            </p:cNvSpPr>
            <p:nvPr/>
          </p:nvSpPr>
          <p:spPr bwMode="auto">
            <a:xfrm>
              <a:off x="5164519" y="2359752"/>
              <a:ext cx="59303" cy="49899"/>
            </a:xfrm>
            <a:custGeom>
              <a:avLst/>
              <a:gdLst>
                <a:gd name="T0" fmla="*/ 21 w 50"/>
                <a:gd name="T1" fmla="*/ 30 h 41"/>
                <a:gd name="T2" fmla="*/ 8 w 50"/>
                <a:gd name="T3" fmla="*/ 41 h 41"/>
                <a:gd name="T4" fmla="*/ 2 w 50"/>
                <a:gd name="T5" fmla="*/ 32 h 41"/>
                <a:gd name="T6" fmla="*/ 2 w 50"/>
                <a:gd name="T7" fmla="*/ 27 h 41"/>
                <a:gd name="T8" fmla="*/ 5 w 50"/>
                <a:gd name="T9" fmla="*/ 25 h 41"/>
                <a:gd name="T10" fmla="*/ 9 w 50"/>
                <a:gd name="T11" fmla="*/ 12 h 41"/>
                <a:gd name="T12" fmla="*/ 0 w 50"/>
                <a:gd name="T13" fmla="*/ 7 h 41"/>
                <a:gd name="T14" fmla="*/ 17 w 50"/>
                <a:gd name="T15" fmla="*/ 0 h 41"/>
                <a:gd name="T16" fmla="*/ 32 w 50"/>
                <a:gd name="T17" fmla="*/ 3 h 41"/>
                <a:gd name="T18" fmla="*/ 35 w 50"/>
                <a:gd name="T19" fmla="*/ 11 h 41"/>
                <a:gd name="T20" fmla="*/ 50 w 50"/>
                <a:gd name="T21" fmla="*/ 18 h 41"/>
                <a:gd name="T22" fmla="*/ 47 w 50"/>
                <a:gd name="T23" fmla="*/ 23 h 41"/>
                <a:gd name="T24" fmla="*/ 28 w 50"/>
                <a:gd name="T25" fmla="*/ 24 h 41"/>
                <a:gd name="T26" fmla="*/ 21 w 50"/>
                <a:gd name="T27" fmla="*/ 3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 h="41">
                  <a:moveTo>
                    <a:pt x="21" y="30"/>
                  </a:moveTo>
                  <a:lnTo>
                    <a:pt x="8" y="41"/>
                  </a:lnTo>
                  <a:lnTo>
                    <a:pt x="2" y="32"/>
                  </a:lnTo>
                  <a:lnTo>
                    <a:pt x="2" y="27"/>
                  </a:lnTo>
                  <a:lnTo>
                    <a:pt x="5" y="25"/>
                  </a:lnTo>
                  <a:lnTo>
                    <a:pt x="9" y="12"/>
                  </a:lnTo>
                  <a:lnTo>
                    <a:pt x="0" y="7"/>
                  </a:lnTo>
                  <a:lnTo>
                    <a:pt x="17" y="0"/>
                  </a:lnTo>
                  <a:lnTo>
                    <a:pt x="32" y="3"/>
                  </a:lnTo>
                  <a:lnTo>
                    <a:pt x="35" y="11"/>
                  </a:lnTo>
                  <a:lnTo>
                    <a:pt x="50" y="18"/>
                  </a:lnTo>
                  <a:lnTo>
                    <a:pt x="47" y="23"/>
                  </a:lnTo>
                  <a:lnTo>
                    <a:pt x="28" y="24"/>
                  </a:lnTo>
                  <a:lnTo>
                    <a:pt x="21" y="30"/>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87" name="Freeform 200">
              <a:extLst>
                <a:ext uri="{FF2B5EF4-FFF2-40B4-BE49-F238E27FC236}">
                  <a16:creationId xmlns:a16="http://schemas.microsoft.com/office/drawing/2014/main" id="{82B65183-F32A-4394-8DD7-D77F2F8602D9}"/>
                </a:ext>
              </a:extLst>
            </p:cNvPr>
            <p:cNvSpPr>
              <a:spLocks/>
            </p:cNvSpPr>
            <p:nvPr/>
          </p:nvSpPr>
          <p:spPr bwMode="auto">
            <a:xfrm>
              <a:off x="7198602" y="2784502"/>
              <a:ext cx="29653" cy="83976"/>
            </a:xfrm>
            <a:custGeom>
              <a:avLst/>
              <a:gdLst>
                <a:gd name="T0" fmla="*/ 25 w 25"/>
                <a:gd name="T1" fmla="*/ 19 h 69"/>
                <a:gd name="T2" fmla="*/ 22 w 25"/>
                <a:gd name="T3" fmla="*/ 52 h 69"/>
                <a:gd name="T4" fmla="*/ 19 w 25"/>
                <a:gd name="T5" fmla="*/ 69 h 69"/>
                <a:gd name="T6" fmla="*/ 5 w 25"/>
                <a:gd name="T7" fmla="*/ 51 h 69"/>
                <a:gd name="T8" fmla="*/ 0 w 25"/>
                <a:gd name="T9" fmla="*/ 36 h 69"/>
                <a:gd name="T10" fmla="*/ 5 w 25"/>
                <a:gd name="T11" fmla="*/ 16 h 69"/>
                <a:gd name="T12" fmla="*/ 15 w 25"/>
                <a:gd name="T13" fmla="*/ 0 h 69"/>
                <a:gd name="T14" fmla="*/ 25 w 25"/>
                <a:gd name="T15" fmla="*/ 6 h 69"/>
                <a:gd name="T16" fmla="*/ 25 w 25"/>
                <a:gd name="T17"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69">
                  <a:moveTo>
                    <a:pt x="25" y="19"/>
                  </a:moveTo>
                  <a:lnTo>
                    <a:pt x="22" y="52"/>
                  </a:lnTo>
                  <a:lnTo>
                    <a:pt x="19" y="69"/>
                  </a:lnTo>
                  <a:lnTo>
                    <a:pt x="5" y="51"/>
                  </a:lnTo>
                  <a:lnTo>
                    <a:pt x="0" y="36"/>
                  </a:lnTo>
                  <a:lnTo>
                    <a:pt x="5" y="16"/>
                  </a:lnTo>
                  <a:lnTo>
                    <a:pt x="15" y="0"/>
                  </a:lnTo>
                  <a:lnTo>
                    <a:pt x="25" y="6"/>
                  </a:lnTo>
                  <a:lnTo>
                    <a:pt x="25" y="19"/>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88" name="Freeform 201">
              <a:extLst>
                <a:ext uri="{FF2B5EF4-FFF2-40B4-BE49-F238E27FC236}">
                  <a16:creationId xmlns:a16="http://schemas.microsoft.com/office/drawing/2014/main" id="{F3AC36EE-F38C-480C-B228-59E1980D702E}"/>
                </a:ext>
              </a:extLst>
            </p:cNvPr>
            <p:cNvSpPr>
              <a:spLocks/>
            </p:cNvSpPr>
            <p:nvPr/>
          </p:nvSpPr>
          <p:spPr bwMode="auto">
            <a:xfrm>
              <a:off x="5284309" y="3447795"/>
              <a:ext cx="236025" cy="272619"/>
            </a:xfrm>
            <a:custGeom>
              <a:avLst/>
              <a:gdLst>
                <a:gd name="T0" fmla="*/ 84 w 199"/>
                <a:gd name="T1" fmla="*/ 0 h 224"/>
                <a:gd name="T2" fmla="*/ 87 w 199"/>
                <a:gd name="T3" fmla="*/ 2 h 224"/>
                <a:gd name="T4" fmla="*/ 154 w 199"/>
                <a:gd name="T5" fmla="*/ 45 h 224"/>
                <a:gd name="T6" fmla="*/ 155 w 199"/>
                <a:gd name="T7" fmla="*/ 57 h 224"/>
                <a:gd name="T8" fmla="*/ 181 w 199"/>
                <a:gd name="T9" fmla="*/ 78 h 224"/>
                <a:gd name="T10" fmla="*/ 172 w 199"/>
                <a:gd name="T11" fmla="*/ 103 h 224"/>
                <a:gd name="T12" fmla="*/ 173 w 199"/>
                <a:gd name="T13" fmla="*/ 115 h 224"/>
                <a:gd name="T14" fmla="*/ 184 w 199"/>
                <a:gd name="T15" fmla="*/ 123 h 224"/>
                <a:gd name="T16" fmla="*/ 185 w 199"/>
                <a:gd name="T17" fmla="*/ 128 h 224"/>
                <a:gd name="T18" fmla="*/ 180 w 199"/>
                <a:gd name="T19" fmla="*/ 141 h 224"/>
                <a:gd name="T20" fmla="*/ 181 w 199"/>
                <a:gd name="T21" fmla="*/ 147 h 224"/>
                <a:gd name="T22" fmla="*/ 179 w 199"/>
                <a:gd name="T23" fmla="*/ 157 h 224"/>
                <a:gd name="T24" fmla="*/ 185 w 199"/>
                <a:gd name="T25" fmla="*/ 170 h 224"/>
                <a:gd name="T26" fmla="*/ 192 w 199"/>
                <a:gd name="T27" fmla="*/ 190 h 224"/>
                <a:gd name="T28" fmla="*/ 199 w 199"/>
                <a:gd name="T29" fmla="*/ 195 h 224"/>
                <a:gd name="T30" fmla="*/ 184 w 199"/>
                <a:gd name="T31" fmla="*/ 207 h 224"/>
                <a:gd name="T32" fmla="*/ 164 w 199"/>
                <a:gd name="T33" fmla="*/ 215 h 224"/>
                <a:gd name="T34" fmla="*/ 153 w 199"/>
                <a:gd name="T35" fmla="*/ 215 h 224"/>
                <a:gd name="T36" fmla="*/ 146 w 199"/>
                <a:gd name="T37" fmla="*/ 221 h 224"/>
                <a:gd name="T38" fmla="*/ 133 w 199"/>
                <a:gd name="T39" fmla="*/ 221 h 224"/>
                <a:gd name="T40" fmla="*/ 128 w 199"/>
                <a:gd name="T41" fmla="*/ 224 h 224"/>
                <a:gd name="T42" fmla="*/ 107 w 199"/>
                <a:gd name="T43" fmla="*/ 218 h 224"/>
                <a:gd name="T44" fmla="*/ 93 w 199"/>
                <a:gd name="T45" fmla="*/ 220 h 224"/>
                <a:gd name="T46" fmla="*/ 89 w 199"/>
                <a:gd name="T47" fmla="*/ 192 h 224"/>
                <a:gd name="T48" fmla="*/ 82 w 199"/>
                <a:gd name="T49" fmla="*/ 182 h 224"/>
                <a:gd name="T50" fmla="*/ 79 w 199"/>
                <a:gd name="T51" fmla="*/ 176 h 224"/>
                <a:gd name="T52" fmla="*/ 61 w 199"/>
                <a:gd name="T53" fmla="*/ 172 h 224"/>
                <a:gd name="T54" fmla="*/ 51 w 199"/>
                <a:gd name="T55" fmla="*/ 166 h 224"/>
                <a:gd name="T56" fmla="*/ 39 w 199"/>
                <a:gd name="T57" fmla="*/ 163 h 224"/>
                <a:gd name="T58" fmla="*/ 32 w 199"/>
                <a:gd name="T59" fmla="*/ 159 h 224"/>
                <a:gd name="T60" fmla="*/ 25 w 199"/>
                <a:gd name="T61" fmla="*/ 154 h 224"/>
                <a:gd name="T62" fmla="*/ 15 w 199"/>
                <a:gd name="T63" fmla="*/ 127 h 224"/>
                <a:gd name="T64" fmla="*/ 5 w 199"/>
                <a:gd name="T65" fmla="*/ 116 h 224"/>
                <a:gd name="T66" fmla="*/ 1 w 199"/>
                <a:gd name="T67" fmla="*/ 104 h 224"/>
                <a:gd name="T68" fmla="*/ 3 w 199"/>
                <a:gd name="T69" fmla="*/ 93 h 224"/>
                <a:gd name="T70" fmla="*/ 0 w 199"/>
                <a:gd name="T71" fmla="*/ 74 h 224"/>
                <a:gd name="T72" fmla="*/ 7 w 199"/>
                <a:gd name="T73" fmla="*/ 73 h 224"/>
                <a:gd name="T74" fmla="*/ 14 w 199"/>
                <a:gd name="T75" fmla="*/ 65 h 224"/>
                <a:gd name="T76" fmla="*/ 22 w 199"/>
                <a:gd name="T77" fmla="*/ 54 h 224"/>
                <a:gd name="T78" fmla="*/ 26 w 199"/>
                <a:gd name="T79" fmla="*/ 50 h 224"/>
                <a:gd name="T80" fmla="*/ 26 w 199"/>
                <a:gd name="T81" fmla="*/ 43 h 224"/>
                <a:gd name="T82" fmla="*/ 22 w 199"/>
                <a:gd name="T83" fmla="*/ 39 h 224"/>
                <a:gd name="T84" fmla="*/ 21 w 199"/>
                <a:gd name="T85" fmla="*/ 31 h 224"/>
                <a:gd name="T86" fmla="*/ 26 w 199"/>
                <a:gd name="T87" fmla="*/ 28 h 224"/>
                <a:gd name="T88" fmla="*/ 28 w 199"/>
                <a:gd name="T89" fmla="*/ 16 h 224"/>
                <a:gd name="T90" fmla="*/ 20 w 199"/>
                <a:gd name="T91" fmla="*/ 4 h 224"/>
                <a:gd name="T92" fmla="*/ 27 w 199"/>
                <a:gd name="T93" fmla="*/ 2 h 224"/>
                <a:gd name="T94" fmla="*/ 47 w 199"/>
                <a:gd name="T95" fmla="*/ 2 h 224"/>
                <a:gd name="T96" fmla="*/ 84 w 199"/>
                <a:gd name="T9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24">
                  <a:moveTo>
                    <a:pt x="84" y="0"/>
                  </a:moveTo>
                  <a:lnTo>
                    <a:pt x="87" y="2"/>
                  </a:lnTo>
                  <a:lnTo>
                    <a:pt x="154" y="45"/>
                  </a:lnTo>
                  <a:lnTo>
                    <a:pt x="155" y="57"/>
                  </a:lnTo>
                  <a:lnTo>
                    <a:pt x="181" y="78"/>
                  </a:lnTo>
                  <a:lnTo>
                    <a:pt x="172" y="103"/>
                  </a:lnTo>
                  <a:lnTo>
                    <a:pt x="173" y="115"/>
                  </a:lnTo>
                  <a:lnTo>
                    <a:pt x="184" y="123"/>
                  </a:lnTo>
                  <a:lnTo>
                    <a:pt x="185" y="128"/>
                  </a:lnTo>
                  <a:lnTo>
                    <a:pt x="180" y="141"/>
                  </a:lnTo>
                  <a:lnTo>
                    <a:pt x="181" y="147"/>
                  </a:lnTo>
                  <a:lnTo>
                    <a:pt x="179" y="157"/>
                  </a:lnTo>
                  <a:lnTo>
                    <a:pt x="185" y="170"/>
                  </a:lnTo>
                  <a:lnTo>
                    <a:pt x="192" y="190"/>
                  </a:lnTo>
                  <a:lnTo>
                    <a:pt x="199" y="195"/>
                  </a:lnTo>
                  <a:lnTo>
                    <a:pt x="184" y="207"/>
                  </a:lnTo>
                  <a:lnTo>
                    <a:pt x="164" y="215"/>
                  </a:lnTo>
                  <a:lnTo>
                    <a:pt x="153" y="215"/>
                  </a:lnTo>
                  <a:lnTo>
                    <a:pt x="146" y="221"/>
                  </a:lnTo>
                  <a:lnTo>
                    <a:pt x="133" y="221"/>
                  </a:lnTo>
                  <a:lnTo>
                    <a:pt x="128" y="224"/>
                  </a:lnTo>
                  <a:lnTo>
                    <a:pt x="107" y="218"/>
                  </a:lnTo>
                  <a:lnTo>
                    <a:pt x="93" y="220"/>
                  </a:lnTo>
                  <a:lnTo>
                    <a:pt x="89" y="192"/>
                  </a:lnTo>
                  <a:lnTo>
                    <a:pt x="82" y="182"/>
                  </a:lnTo>
                  <a:lnTo>
                    <a:pt x="79" y="176"/>
                  </a:lnTo>
                  <a:lnTo>
                    <a:pt x="61" y="172"/>
                  </a:lnTo>
                  <a:lnTo>
                    <a:pt x="51" y="166"/>
                  </a:lnTo>
                  <a:lnTo>
                    <a:pt x="39" y="163"/>
                  </a:lnTo>
                  <a:lnTo>
                    <a:pt x="32" y="159"/>
                  </a:lnTo>
                  <a:lnTo>
                    <a:pt x="25" y="154"/>
                  </a:lnTo>
                  <a:lnTo>
                    <a:pt x="15" y="127"/>
                  </a:lnTo>
                  <a:lnTo>
                    <a:pt x="5" y="116"/>
                  </a:lnTo>
                  <a:lnTo>
                    <a:pt x="1" y="104"/>
                  </a:lnTo>
                  <a:lnTo>
                    <a:pt x="3" y="93"/>
                  </a:lnTo>
                  <a:lnTo>
                    <a:pt x="0" y="74"/>
                  </a:lnTo>
                  <a:lnTo>
                    <a:pt x="7" y="73"/>
                  </a:lnTo>
                  <a:lnTo>
                    <a:pt x="14" y="65"/>
                  </a:lnTo>
                  <a:lnTo>
                    <a:pt x="22" y="54"/>
                  </a:lnTo>
                  <a:lnTo>
                    <a:pt x="26" y="50"/>
                  </a:lnTo>
                  <a:lnTo>
                    <a:pt x="26" y="43"/>
                  </a:lnTo>
                  <a:lnTo>
                    <a:pt x="22" y="39"/>
                  </a:lnTo>
                  <a:lnTo>
                    <a:pt x="21" y="31"/>
                  </a:lnTo>
                  <a:lnTo>
                    <a:pt x="26" y="28"/>
                  </a:lnTo>
                  <a:lnTo>
                    <a:pt x="28" y="16"/>
                  </a:lnTo>
                  <a:lnTo>
                    <a:pt x="20" y="4"/>
                  </a:lnTo>
                  <a:lnTo>
                    <a:pt x="27" y="2"/>
                  </a:lnTo>
                  <a:lnTo>
                    <a:pt x="47" y="2"/>
                  </a:lnTo>
                  <a:lnTo>
                    <a:pt x="84" y="0"/>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89" name="Freeform 202">
              <a:extLst>
                <a:ext uri="{FF2B5EF4-FFF2-40B4-BE49-F238E27FC236}">
                  <a16:creationId xmlns:a16="http://schemas.microsoft.com/office/drawing/2014/main" id="{C5971E77-CBD6-416D-A865-7988C56DFC00}"/>
                </a:ext>
              </a:extLst>
            </p:cNvPr>
            <p:cNvSpPr>
              <a:spLocks/>
            </p:cNvSpPr>
            <p:nvPr/>
          </p:nvSpPr>
          <p:spPr bwMode="auto">
            <a:xfrm>
              <a:off x="5290240" y="3316354"/>
              <a:ext cx="118605" cy="143612"/>
            </a:xfrm>
            <a:custGeom>
              <a:avLst/>
              <a:gdLst>
                <a:gd name="T0" fmla="*/ 42 w 100"/>
                <a:gd name="T1" fmla="*/ 110 h 118"/>
                <a:gd name="T2" fmla="*/ 22 w 100"/>
                <a:gd name="T3" fmla="*/ 110 h 118"/>
                <a:gd name="T4" fmla="*/ 15 w 100"/>
                <a:gd name="T5" fmla="*/ 112 h 118"/>
                <a:gd name="T6" fmla="*/ 4 w 100"/>
                <a:gd name="T7" fmla="*/ 118 h 118"/>
                <a:gd name="T8" fmla="*/ 0 w 100"/>
                <a:gd name="T9" fmla="*/ 116 h 118"/>
                <a:gd name="T10" fmla="*/ 0 w 100"/>
                <a:gd name="T11" fmla="*/ 101 h 118"/>
                <a:gd name="T12" fmla="*/ 4 w 100"/>
                <a:gd name="T13" fmla="*/ 93 h 118"/>
                <a:gd name="T14" fmla="*/ 5 w 100"/>
                <a:gd name="T15" fmla="*/ 76 h 118"/>
                <a:gd name="T16" fmla="*/ 9 w 100"/>
                <a:gd name="T17" fmla="*/ 66 h 118"/>
                <a:gd name="T18" fmla="*/ 16 w 100"/>
                <a:gd name="T19" fmla="*/ 56 h 118"/>
                <a:gd name="T20" fmla="*/ 23 w 100"/>
                <a:gd name="T21" fmla="*/ 50 h 118"/>
                <a:gd name="T22" fmla="*/ 29 w 100"/>
                <a:gd name="T23" fmla="*/ 43 h 118"/>
                <a:gd name="T24" fmla="*/ 22 w 100"/>
                <a:gd name="T25" fmla="*/ 40 h 118"/>
                <a:gd name="T26" fmla="*/ 23 w 100"/>
                <a:gd name="T27" fmla="*/ 16 h 118"/>
                <a:gd name="T28" fmla="*/ 30 w 100"/>
                <a:gd name="T29" fmla="*/ 10 h 118"/>
                <a:gd name="T30" fmla="*/ 42 w 100"/>
                <a:gd name="T31" fmla="*/ 14 h 118"/>
                <a:gd name="T32" fmla="*/ 57 w 100"/>
                <a:gd name="T33" fmla="*/ 10 h 118"/>
                <a:gd name="T34" fmla="*/ 69 w 100"/>
                <a:gd name="T35" fmla="*/ 10 h 118"/>
                <a:gd name="T36" fmla="*/ 81 w 100"/>
                <a:gd name="T37" fmla="*/ 0 h 118"/>
                <a:gd name="T38" fmla="*/ 90 w 100"/>
                <a:gd name="T39" fmla="*/ 15 h 118"/>
                <a:gd name="T40" fmla="*/ 92 w 100"/>
                <a:gd name="T41" fmla="*/ 25 h 118"/>
                <a:gd name="T42" fmla="*/ 100 w 100"/>
                <a:gd name="T43" fmla="*/ 49 h 118"/>
                <a:gd name="T44" fmla="*/ 93 w 100"/>
                <a:gd name="T45" fmla="*/ 64 h 118"/>
                <a:gd name="T46" fmla="*/ 84 w 100"/>
                <a:gd name="T47" fmla="*/ 78 h 118"/>
                <a:gd name="T48" fmla="*/ 79 w 100"/>
                <a:gd name="T49" fmla="*/ 86 h 118"/>
                <a:gd name="T50" fmla="*/ 79 w 100"/>
                <a:gd name="T51" fmla="*/ 108 h 118"/>
                <a:gd name="T52" fmla="*/ 42 w 100"/>
                <a:gd name="T53" fmla="*/ 11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118">
                  <a:moveTo>
                    <a:pt x="42" y="110"/>
                  </a:moveTo>
                  <a:lnTo>
                    <a:pt x="22" y="110"/>
                  </a:lnTo>
                  <a:lnTo>
                    <a:pt x="15" y="112"/>
                  </a:lnTo>
                  <a:lnTo>
                    <a:pt x="4" y="118"/>
                  </a:lnTo>
                  <a:lnTo>
                    <a:pt x="0" y="116"/>
                  </a:lnTo>
                  <a:lnTo>
                    <a:pt x="0" y="101"/>
                  </a:lnTo>
                  <a:lnTo>
                    <a:pt x="4" y="93"/>
                  </a:lnTo>
                  <a:lnTo>
                    <a:pt x="5" y="76"/>
                  </a:lnTo>
                  <a:lnTo>
                    <a:pt x="9" y="66"/>
                  </a:lnTo>
                  <a:lnTo>
                    <a:pt x="16" y="56"/>
                  </a:lnTo>
                  <a:lnTo>
                    <a:pt x="23" y="50"/>
                  </a:lnTo>
                  <a:lnTo>
                    <a:pt x="29" y="43"/>
                  </a:lnTo>
                  <a:lnTo>
                    <a:pt x="22" y="40"/>
                  </a:lnTo>
                  <a:lnTo>
                    <a:pt x="23" y="16"/>
                  </a:lnTo>
                  <a:lnTo>
                    <a:pt x="30" y="10"/>
                  </a:lnTo>
                  <a:lnTo>
                    <a:pt x="42" y="14"/>
                  </a:lnTo>
                  <a:lnTo>
                    <a:pt x="57" y="10"/>
                  </a:lnTo>
                  <a:lnTo>
                    <a:pt x="69" y="10"/>
                  </a:lnTo>
                  <a:lnTo>
                    <a:pt x="81" y="0"/>
                  </a:lnTo>
                  <a:lnTo>
                    <a:pt x="90" y="15"/>
                  </a:lnTo>
                  <a:lnTo>
                    <a:pt x="92" y="25"/>
                  </a:lnTo>
                  <a:lnTo>
                    <a:pt x="100" y="49"/>
                  </a:lnTo>
                  <a:lnTo>
                    <a:pt x="93" y="64"/>
                  </a:lnTo>
                  <a:lnTo>
                    <a:pt x="84" y="78"/>
                  </a:lnTo>
                  <a:lnTo>
                    <a:pt x="79" y="86"/>
                  </a:lnTo>
                  <a:lnTo>
                    <a:pt x="79" y="108"/>
                  </a:lnTo>
                  <a:lnTo>
                    <a:pt x="42" y="110"/>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90" name="Freeform 203">
              <a:extLst>
                <a:ext uri="{FF2B5EF4-FFF2-40B4-BE49-F238E27FC236}">
                  <a16:creationId xmlns:a16="http://schemas.microsoft.com/office/drawing/2014/main" id="{2A9AD87F-007D-45D3-8436-785E501A3D91}"/>
                </a:ext>
              </a:extLst>
            </p:cNvPr>
            <p:cNvSpPr>
              <a:spLocks/>
            </p:cNvSpPr>
            <p:nvPr/>
          </p:nvSpPr>
          <p:spPr bwMode="auto">
            <a:xfrm>
              <a:off x="5068447" y="2107822"/>
              <a:ext cx="341583" cy="197162"/>
            </a:xfrm>
            <a:custGeom>
              <a:avLst/>
              <a:gdLst>
                <a:gd name="T0" fmla="*/ 149 w 288"/>
                <a:gd name="T1" fmla="*/ 6 h 162"/>
                <a:gd name="T2" fmla="*/ 157 w 288"/>
                <a:gd name="T3" fmla="*/ 2 h 162"/>
                <a:gd name="T4" fmla="*/ 186 w 288"/>
                <a:gd name="T5" fmla="*/ 11 h 162"/>
                <a:gd name="T6" fmla="*/ 185 w 288"/>
                <a:gd name="T7" fmla="*/ 22 h 162"/>
                <a:gd name="T8" fmla="*/ 205 w 288"/>
                <a:gd name="T9" fmla="*/ 31 h 162"/>
                <a:gd name="T10" fmla="*/ 227 w 288"/>
                <a:gd name="T11" fmla="*/ 42 h 162"/>
                <a:gd name="T12" fmla="*/ 251 w 288"/>
                <a:gd name="T13" fmla="*/ 49 h 162"/>
                <a:gd name="T14" fmla="*/ 285 w 288"/>
                <a:gd name="T15" fmla="*/ 55 h 162"/>
                <a:gd name="T16" fmla="*/ 282 w 288"/>
                <a:gd name="T17" fmla="*/ 72 h 162"/>
                <a:gd name="T18" fmla="*/ 287 w 288"/>
                <a:gd name="T19" fmla="*/ 89 h 162"/>
                <a:gd name="T20" fmla="*/ 264 w 288"/>
                <a:gd name="T21" fmla="*/ 97 h 162"/>
                <a:gd name="T22" fmla="*/ 253 w 288"/>
                <a:gd name="T23" fmla="*/ 107 h 162"/>
                <a:gd name="T24" fmla="*/ 228 w 288"/>
                <a:gd name="T25" fmla="*/ 115 h 162"/>
                <a:gd name="T26" fmla="*/ 218 w 288"/>
                <a:gd name="T27" fmla="*/ 135 h 162"/>
                <a:gd name="T28" fmla="*/ 244 w 288"/>
                <a:gd name="T29" fmla="*/ 139 h 162"/>
                <a:gd name="T30" fmla="*/ 224 w 288"/>
                <a:gd name="T31" fmla="*/ 150 h 162"/>
                <a:gd name="T32" fmla="*/ 194 w 288"/>
                <a:gd name="T33" fmla="*/ 158 h 162"/>
                <a:gd name="T34" fmla="*/ 177 w 288"/>
                <a:gd name="T35" fmla="*/ 142 h 162"/>
                <a:gd name="T36" fmla="*/ 194 w 288"/>
                <a:gd name="T37" fmla="*/ 131 h 162"/>
                <a:gd name="T38" fmla="*/ 162 w 288"/>
                <a:gd name="T39" fmla="*/ 121 h 162"/>
                <a:gd name="T40" fmla="*/ 145 w 288"/>
                <a:gd name="T41" fmla="*/ 116 h 162"/>
                <a:gd name="T42" fmla="*/ 130 w 288"/>
                <a:gd name="T43" fmla="*/ 143 h 162"/>
                <a:gd name="T44" fmla="*/ 115 w 288"/>
                <a:gd name="T45" fmla="*/ 142 h 162"/>
                <a:gd name="T46" fmla="*/ 111 w 288"/>
                <a:gd name="T47" fmla="*/ 137 h 162"/>
                <a:gd name="T48" fmla="*/ 117 w 288"/>
                <a:gd name="T49" fmla="*/ 123 h 162"/>
                <a:gd name="T50" fmla="*/ 118 w 288"/>
                <a:gd name="T51" fmla="*/ 118 h 162"/>
                <a:gd name="T52" fmla="*/ 130 w 288"/>
                <a:gd name="T53" fmla="*/ 121 h 162"/>
                <a:gd name="T54" fmla="*/ 131 w 288"/>
                <a:gd name="T55" fmla="*/ 118 h 162"/>
                <a:gd name="T56" fmla="*/ 125 w 288"/>
                <a:gd name="T57" fmla="*/ 109 h 162"/>
                <a:gd name="T58" fmla="*/ 115 w 288"/>
                <a:gd name="T59" fmla="*/ 98 h 162"/>
                <a:gd name="T60" fmla="*/ 107 w 288"/>
                <a:gd name="T61" fmla="*/ 85 h 162"/>
                <a:gd name="T62" fmla="*/ 87 w 288"/>
                <a:gd name="T63" fmla="*/ 78 h 162"/>
                <a:gd name="T64" fmla="*/ 74 w 288"/>
                <a:gd name="T65" fmla="*/ 83 h 162"/>
                <a:gd name="T66" fmla="*/ 63 w 288"/>
                <a:gd name="T67" fmla="*/ 88 h 162"/>
                <a:gd name="T68" fmla="*/ 46 w 288"/>
                <a:gd name="T69" fmla="*/ 93 h 162"/>
                <a:gd name="T70" fmla="*/ 28 w 288"/>
                <a:gd name="T71" fmla="*/ 88 h 162"/>
                <a:gd name="T72" fmla="*/ 11 w 288"/>
                <a:gd name="T73" fmla="*/ 90 h 162"/>
                <a:gd name="T74" fmla="*/ 0 w 288"/>
                <a:gd name="T75" fmla="*/ 79 h 162"/>
                <a:gd name="T76" fmla="*/ 6 w 288"/>
                <a:gd name="T77" fmla="*/ 66 h 162"/>
                <a:gd name="T78" fmla="*/ 4 w 288"/>
                <a:gd name="T79" fmla="*/ 58 h 162"/>
                <a:gd name="T80" fmla="*/ 24 w 288"/>
                <a:gd name="T81" fmla="*/ 39 h 162"/>
                <a:gd name="T82" fmla="*/ 15 w 288"/>
                <a:gd name="T83" fmla="*/ 15 h 162"/>
                <a:gd name="T84" fmla="*/ 30 w 288"/>
                <a:gd name="T85" fmla="*/ 9 h 162"/>
                <a:gd name="T86" fmla="*/ 58 w 288"/>
                <a:gd name="T87" fmla="*/ 10 h 162"/>
                <a:gd name="T88" fmla="*/ 89 w 288"/>
                <a:gd name="T89" fmla="*/ 15 h 162"/>
                <a:gd name="T90" fmla="*/ 101 w 288"/>
                <a:gd name="T91" fmla="*/ 15 h 162"/>
                <a:gd name="T92" fmla="*/ 120 w 288"/>
                <a:gd name="T93" fmla="*/ 19 h 162"/>
                <a:gd name="T94" fmla="*/ 126 w 288"/>
                <a:gd name="T95" fmla="*/ 10 h 162"/>
                <a:gd name="T96" fmla="*/ 143 w 288"/>
                <a:gd name="T97" fmla="*/ 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 h="162">
                  <a:moveTo>
                    <a:pt x="143" y="5"/>
                  </a:moveTo>
                  <a:lnTo>
                    <a:pt x="149" y="6"/>
                  </a:lnTo>
                  <a:lnTo>
                    <a:pt x="152" y="1"/>
                  </a:lnTo>
                  <a:lnTo>
                    <a:pt x="157" y="2"/>
                  </a:lnTo>
                  <a:lnTo>
                    <a:pt x="173" y="0"/>
                  </a:lnTo>
                  <a:lnTo>
                    <a:pt x="186" y="11"/>
                  </a:lnTo>
                  <a:lnTo>
                    <a:pt x="182" y="15"/>
                  </a:lnTo>
                  <a:lnTo>
                    <a:pt x="185" y="22"/>
                  </a:lnTo>
                  <a:lnTo>
                    <a:pt x="198" y="23"/>
                  </a:lnTo>
                  <a:lnTo>
                    <a:pt x="205" y="31"/>
                  </a:lnTo>
                  <a:lnTo>
                    <a:pt x="206" y="35"/>
                  </a:lnTo>
                  <a:lnTo>
                    <a:pt x="227" y="42"/>
                  </a:lnTo>
                  <a:lnTo>
                    <a:pt x="239" y="39"/>
                  </a:lnTo>
                  <a:lnTo>
                    <a:pt x="251" y="49"/>
                  </a:lnTo>
                  <a:lnTo>
                    <a:pt x="260" y="49"/>
                  </a:lnTo>
                  <a:lnTo>
                    <a:pt x="285" y="55"/>
                  </a:lnTo>
                  <a:lnTo>
                    <a:pt x="286" y="61"/>
                  </a:lnTo>
                  <a:lnTo>
                    <a:pt x="282" y="72"/>
                  </a:lnTo>
                  <a:lnTo>
                    <a:pt x="288" y="83"/>
                  </a:lnTo>
                  <a:lnTo>
                    <a:pt x="287" y="89"/>
                  </a:lnTo>
                  <a:lnTo>
                    <a:pt x="271" y="91"/>
                  </a:lnTo>
                  <a:lnTo>
                    <a:pt x="264" y="97"/>
                  </a:lnTo>
                  <a:lnTo>
                    <a:pt x="265" y="106"/>
                  </a:lnTo>
                  <a:lnTo>
                    <a:pt x="253" y="107"/>
                  </a:lnTo>
                  <a:lnTo>
                    <a:pt x="243" y="114"/>
                  </a:lnTo>
                  <a:lnTo>
                    <a:pt x="228" y="115"/>
                  </a:lnTo>
                  <a:lnTo>
                    <a:pt x="215" y="123"/>
                  </a:lnTo>
                  <a:lnTo>
                    <a:pt x="218" y="135"/>
                  </a:lnTo>
                  <a:lnTo>
                    <a:pt x="227" y="140"/>
                  </a:lnTo>
                  <a:lnTo>
                    <a:pt x="244" y="139"/>
                  </a:lnTo>
                  <a:lnTo>
                    <a:pt x="242" y="146"/>
                  </a:lnTo>
                  <a:lnTo>
                    <a:pt x="224" y="150"/>
                  </a:lnTo>
                  <a:lnTo>
                    <a:pt x="204" y="162"/>
                  </a:lnTo>
                  <a:lnTo>
                    <a:pt x="194" y="158"/>
                  </a:lnTo>
                  <a:lnTo>
                    <a:pt x="196" y="148"/>
                  </a:lnTo>
                  <a:lnTo>
                    <a:pt x="177" y="142"/>
                  </a:lnTo>
                  <a:lnTo>
                    <a:pt x="179" y="138"/>
                  </a:lnTo>
                  <a:lnTo>
                    <a:pt x="194" y="131"/>
                  </a:lnTo>
                  <a:lnTo>
                    <a:pt x="189" y="127"/>
                  </a:lnTo>
                  <a:lnTo>
                    <a:pt x="162" y="121"/>
                  </a:lnTo>
                  <a:lnTo>
                    <a:pt x="160" y="114"/>
                  </a:lnTo>
                  <a:lnTo>
                    <a:pt x="145" y="116"/>
                  </a:lnTo>
                  <a:lnTo>
                    <a:pt x="141" y="128"/>
                  </a:lnTo>
                  <a:lnTo>
                    <a:pt x="130" y="143"/>
                  </a:lnTo>
                  <a:lnTo>
                    <a:pt x="123" y="139"/>
                  </a:lnTo>
                  <a:lnTo>
                    <a:pt x="115" y="142"/>
                  </a:lnTo>
                  <a:lnTo>
                    <a:pt x="107" y="139"/>
                  </a:lnTo>
                  <a:lnTo>
                    <a:pt x="111" y="137"/>
                  </a:lnTo>
                  <a:lnTo>
                    <a:pt x="113" y="130"/>
                  </a:lnTo>
                  <a:lnTo>
                    <a:pt x="117" y="123"/>
                  </a:lnTo>
                  <a:lnTo>
                    <a:pt x="115" y="119"/>
                  </a:lnTo>
                  <a:lnTo>
                    <a:pt x="118" y="118"/>
                  </a:lnTo>
                  <a:lnTo>
                    <a:pt x="120" y="120"/>
                  </a:lnTo>
                  <a:lnTo>
                    <a:pt x="130" y="121"/>
                  </a:lnTo>
                  <a:lnTo>
                    <a:pt x="134" y="120"/>
                  </a:lnTo>
                  <a:lnTo>
                    <a:pt x="131" y="118"/>
                  </a:lnTo>
                  <a:lnTo>
                    <a:pt x="131" y="115"/>
                  </a:lnTo>
                  <a:lnTo>
                    <a:pt x="125" y="109"/>
                  </a:lnTo>
                  <a:lnTo>
                    <a:pt x="121" y="101"/>
                  </a:lnTo>
                  <a:lnTo>
                    <a:pt x="115" y="98"/>
                  </a:lnTo>
                  <a:lnTo>
                    <a:pt x="115" y="90"/>
                  </a:lnTo>
                  <a:lnTo>
                    <a:pt x="107" y="85"/>
                  </a:lnTo>
                  <a:lnTo>
                    <a:pt x="100" y="84"/>
                  </a:lnTo>
                  <a:lnTo>
                    <a:pt x="87" y="78"/>
                  </a:lnTo>
                  <a:lnTo>
                    <a:pt x="77" y="80"/>
                  </a:lnTo>
                  <a:lnTo>
                    <a:pt x="74" y="83"/>
                  </a:lnTo>
                  <a:lnTo>
                    <a:pt x="67" y="83"/>
                  </a:lnTo>
                  <a:lnTo>
                    <a:pt x="63" y="88"/>
                  </a:lnTo>
                  <a:lnTo>
                    <a:pt x="52" y="90"/>
                  </a:lnTo>
                  <a:lnTo>
                    <a:pt x="46" y="93"/>
                  </a:lnTo>
                  <a:lnTo>
                    <a:pt x="38" y="88"/>
                  </a:lnTo>
                  <a:lnTo>
                    <a:pt x="28" y="88"/>
                  </a:lnTo>
                  <a:lnTo>
                    <a:pt x="18" y="86"/>
                  </a:lnTo>
                  <a:lnTo>
                    <a:pt x="11" y="90"/>
                  </a:lnTo>
                  <a:lnTo>
                    <a:pt x="9" y="84"/>
                  </a:lnTo>
                  <a:lnTo>
                    <a:pt x="0" y="79"/>
                  </a:lnTo>
                  <a:lnTo>
                    <a:pt x="2" y="71"/>
                  </a:lnTo>
                  <a:lnTo>
                    <a:pt x="6" y="66"/>
                  </a:lnTo>
                  <a:lnTo>
                    <a:pt x="9" y="67"/>
                  </a:lnTo>
                  <a:lnTo>
                    <a:pt x="4" y="58"/>
                  </a:lnTo>
                  <a:lnTo>
                    <a:pt x="17" y="41"/>
                  </a:lnTo>
                  <a:lnTo>
                    <a:pt x="24" y="39"/>
                  </a:lnTo>
                  <a:lnTo>
                    <a:pt x="25" y="33"/>
                  </a:lnTo>
                  <a:lnTo>
                    <a:pt x="15" y="15"/>
                  </a:lnTo>
                  <a:lnTo>
                    <a:pt x="22" y="14"/>
                  </a:lnTo>
                  <a:lnTo>
                    <a:pt x="30" y="9"/>
                  </a:lnTo>
                  <a:lnTo>
                    <a:pt x="42" y="8"/>
                  </a:lnTo>
                  <a:lnTo>
                    <a:pt x="58" y="10"/>
                  </a:lnTo>
                  <a:lnTo>
                    <a:pt x="77" y="15"/>
                  </a:lnTo>
                  <a:lnTo>
                    <a:pt x="89" y="15"/>
                  </a:lnTo>
                  <a:lnTo>
                    <a:pt x="95" y="18"/>
                  </a:lnTo>
                  <a:lnTo>
                    <a:pt x="101" y="15"/>
                  </a:lnTo>
                  <a:lnTo>
                    <a:pt x="106" y="19"/>
                  </a:lnTo>
                  <a:lnTo>
                    <a:pt x="120" y="19"/>
                  </a:lnTo>
                  <a:lnTo>
                    <a:pt x="126" y="20"/>
                  </a:lnTo>
                  <a:lnTo>
                    <a:pt x="126" y="10"/>
                  </a:lnTo>
                  <a:lnTo>
                    <a:pt x="130" y="6"/>
                  </a:lnTo>
                  <a:lnTo>
                    <a:pt x="143" y="5"/>
                  </a:lnTo>
                  <a:close/>
                </a:path>
              </a:pathLst>
            </a:custGeom>
            <a:solidFill>
              <a:srgbClr val="6F9F0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91" name="Freeform 204">
              <a:extLst>
                <a:ext uri="{FF2B5EF4-FFF2-40B4-BE49-F238E27FC236}">
                  <a16:creationId xmlns:a16="http://schemas.microsoft.com/office/drawing/2014/main" id="{218A236E-172B-416E-8CDD-63FDFA256B16}"/>
                </a:ext>
              </a:extLst>
            </p:cNvPr>
            <p:cNvSpPr>
              <a:spLocks/>
            </p:cNvSpPr>
            <p:nvPr/>
          </p:nvSpPr>
          <p:spPr bwMode="auto">
            <a:xfrm>
              <a:off x="3438808" y="4185328"/>
              <a:ext cx="106745" cy="121706"/>
            </a:xfrm>
            <a:custGeom>
              <a:avLst/>
              <a:gdLst>
                <a:gd name="T0" fmla="*/ 3 w 90"/>
                <a:gd name="T1" fmla="*/ 2 h 100"/>
                <a:gd name="T2" fmla="*/ 14 w 90"/>
                <a:gd name="T3" fmla="*/ 0 h 100"/>
                <a:gd name="T4" fmla="*/ 35 w 90"/>
                <a:gd name="T5" fmla="*/ 16 h 100"/>
                <a:gd name="T6" fmla="*/ 41 w 90"/>
                <a:gd name="T7" fmla="*/ 15 h 100"/>
                <a:gd name="T8" fmla="*/ 61 w 90"/>
                <a:gd name="T9" fmla="*/ 29 h 100"/>
                <a:gd name="T10" fmla="*/ 77 w 90"/>
                <a:gd name="T11" fmla="*/ 40 h 100"/>
                <a:gd name="T12" fmla="*/ 89 w 90"/>
                <a:gd name="T13" fmla="*/ 54 h 100"/>
                <a:gd name="T14" fmla="*/ 83 w 90"/>
                <a:gd name="T15" fmla="*/ 64 h 100"/>
                <a:gd name="T16" fmla="*/ 90 w 90"/>
                <a:gd name="T17" fmla="*/ 76 h 100"/>
                <a:gd name="T18" fmla="*/ 84 w 90"/>
                <a:gd name="T19" fmla="*/ 89 h 100"/>
                <a:gd name="T20" fmla="*/ 67 w 90"/>
                <a:gd name="T21" fmla="*/ 100 h 100"/>
                <a:gd name="T22" fmla="*/ 53 w 90"/>
                <a:gd name="T23" fmla="*/ 96 h 100"/>
                <a:gd name="T24" fmla="*/ 44 w 90"/>
                <a:gd name="T25" fmla="*/ 98 h 100"/>
                <a:gd name="T26" fmla="*/ 27 w 90"/>
                <a:gd name="T27" fmla="*/ 89 h 100"/>
                <a:gd name="T28" fmla="*/ 15 w 90"/>
                <a:gd name="T29" fmla="*/ 90 h 100"/>
                <a:gd name="T30" fmla="*/ 2 w 90"/>
                <a:gd name="T31" fmla="*/ 79 h 100"/>
                <a:gd name="T32" fmla="*/ 1 w 90"/>
                <a:gd name="T33" fmla="*/ 65 h 100"/>
                <a:gd name="T34" fmla="*/ 4 w 90"/>
                <a:gd name="T35" fmla="*/ 61 h 100"/>
                <a:gd name="T36" fmla="*/ 0 w 90"/>
                <a:gd name="T37" fmla="*/ 40 h 100"/>
                <a:gd name="T38" fmla="*/ 2 w 90"/>
                <a:gd name="T39" fmla="*/ 19 h 100"/>
                <a:gd name="T40" fmla="*/ 3 w 90"/>
                <a:gd name="T41" fmla="*/ 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00">
                  <a:moveTo>
                    <a:pt x="3" y="2"/>
                  </a:moveTo>
                  <a:lnTo>
                    <a:pt x="14" y="0"/>
                  </a:lnTo>
                  <a:lnTo>
                    <a:pt x="35" y="16"/>
                  </a:lnTo>
                  <a:lnTo>
                    <a:pt x="41" y="15"/>
                  </a:lnTo>
                  <a:lnTo>
                    <a:pt x="61" y="29"/>
                  </a:lnTo>
                  <a:lnTo>
                    <a:pt x="77" y="40"/>
                  </a:lnTo>
                  <a:lnTo>
                    <a:pt x="89" y="54"/>
                  </a:lnTo>
                  <a:lnTo>
                    <a:pt x="83" y="64"/>
                  </a:lnTo>
                  <a:lnTo>
                    <a:pt x="90" y="76"/>
                  </a:lnTo>
                  <a:lnTo>
                    <a:pt x="84" y="89"/>
                  </a:lnTo>
                  <a:lnTo>
                    <a:pt x="67" y="100"/>
                  </a:lnTo>
                  <a:lnTo>
                    <a:pt x="53" y="96"/>
                  </a:lnTo>
                  <a:lnTo>
                    <a:pt x="44" y="98"/>
                  </a:lnTo>
                  <a:lnTo>
                    <a:pt x="27" y="89"/>
                  </a:lnTo>
                  <a:lnTo>
                    <a:pt x="15" y="90"/>
                  </a:lnTo>
                  <a:lnTo>
                    <a:pt x="2" y="79"/>
                  </a:lnTo>
                  <a:lnTo>
                    <a:pt x="1" y="65"/>
                  </a:lnTo>
                  <a:lnTo>
                    <a:pt x="4" y="61"/>
                  </a:lnTo>
                  <a:lnTo>
                    <a:pt x="0" y="40"/>
                  </a:lnTo>
                  <a:lnTo>
                    <a:pt x="2" y="19"/>
                  </a:lnTo>
                  <a:lnTo>
                    <a:pt x="3" y="2"/>
                  </a:lnTo>
                  <a:close/>
                </a:path>
              </a:pathLst>
            </a:custGeom>
            <a:solidFill>
              <a:srgbClr val="083E7A"/>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192" name="Freeform 205">
              <a:extLst>
                <a:ext uri="{FF2B5EF4-FFF2-40B4-BE49-F238E27FC236}">
                  <a16:creationId xmlns:a16="http://schemas.microsoft.com/office/drawing/2014/main" id="{297DC083-A906-4CD3-8012-D1ACB420C7D7}"/>
                </a:ext>
              </a:extLst>
            </p:cNvPr>
            <p:cNvSpPr>
              <a:spLocks/>
            </p:cNvSpPr>
            <p:nvPr/>
          </p:nvSpPr>
          <p:spPr bwMode="auto">
            <a:xfrm>
              <a:off x="1875588" y="1971512"/>
              <a:ext cx="56930" cy="30427"/>
            </a:xfrm>
            <a:custGeom>
              <a:avLst/>
              <a:gdLst>
                <a:gd name="T0" fmla="*/ 25 w 48"/>
                <a:gd name="T1" fmla="*/ 17 h 25"/>
                <a:gd name="T2" fmla="*/ 3 w 48"/>
                <a:gd name="T3" fmla="*/ 25 h 25"/>
                <a:gd name="T4" fmla="*/ 0 w 48"/>
                <a:gd name="T5" fmla="*/ 19 h 25"/>
                <a:gd name="T6" fmla="*/ 7 w 48"/>
                <a:gd name="T7" fmla="*/ 10 h 25"/>
                <a:gd name="T8" fmla="*/ 28 w 48"/>
                <a:gd name="T9" fmla="*/ 3 h 25"/>
                <a:gd name="T10" fmla="*/ 40 w 48"/>
                <a:gd name="T11" fmla="*/ 0 h 25"/>
                <a:gd name="T12" fmla="*/ 48 w 48"/>
                <a:gd name="T13" fmla="*/ 2 h 25"/>
                <a:gd name="T14" fmla="*/ 48 w 48"/>
                <a:gd name="T15" fmla="*/ 8 h 25"/>
                <a:gd name="T16" fmla="*/ 25 w 48"/>
                <a:gd name="T17"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25">
                  <a:moveTo>
                    <a:pt x="25" y="17"/>
                  </a:moveTo>
                  <a:lnTo>
                    <a:pt x="3" y="25"/>
                  </a:lnTo>
                  <a:lnTo>
                    <a:pt x="0" y="19"/>
                  </a:lnTo>
                  <a:lnTo>
                    <a:pt x="7" y="10"/>
                  </a:lnTo>
                  <a:lnTo>
                    <a:pt x="28" y="3"/>
                  </a:lnTo>
                  <a:lnTo>
                    <a:pt x="40" y="0"/>
                  </a:lnTo>
                  <a:lnTo>
                    <a:pt x="48" y="2"/>
                  </a:lnTo>
                  <a:lnTo>
                    <a:pt x="48" y="8"/>
                  </a:lnTo>
                  <a:lnTo>
                    <a:pt x="25" y="17"/>
                  </a:lnTo>
                  <a:close/>
                </a:path>
              </a:pathLst>
            </a:custGeom>
            <a:solidFill>
              <a:schemeClr val="tx1"/>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93" name="Freeform 207">
              <a:extLst>
                <a:ext uri="{FF2B5EF4-FFF2-40B4-BE49-F238E27FC236}">
                  <a16:creationId xmlns:a16="http://schemas.microsoft.com/office/drawing/2014/main" id="{C4DEFE7E-C9BF-4867-B4F1-0165FB278E8A}"/>
                </a:ext>
              </a:extLst>
            </p:cNvPr>
            <p:cNvSpPr>
              <a:spLocks/>
            </p:cNvSpPr>
            <p:nvPr/>
          </p:nvSpPr>
          <p:spPr bwMode="auto">
            <a:xfrm>
              <a:off x="1730890" y="1915527"/>
              <a:ext cx="33209" cy="14604"/>
            </a:xfrm>
            <a:custGeom>
              <a:avLst/>
              <a:gdLst>
                <a:gd name="T0" fmla="*/ 21 w 28"/>
                <a:gd name="T1" fmla="*/ 9 h 12"/>
                <a:gd name="T2" fmla="*/ 8 w 28"/>
                <a:gd name="T3" fmla="*/ 12 h 12"/>
                <a:gd name="T4" fmla="*/ 3 w 28"/>
                <a:gd name="T5" fmla="*/ 8 h 12"/>
                <a:gd name="T6" fmla="*/ 0 w 28"/>
                <a:gd name="T7" fmla="*/ 3 h 12"/>
                <a:gd name="T8" fmla="*/ 19 w 28"/>
                <a:gd name="T9" fmla="*/ 0 h 12"/>
                <a:gd name="T10" fmla="*/ 28 w 28"/>
                <a:gd name="T11" fmla="*/ 1 h 12"/>
                <a:gd name="T12" fmla="*/ 21 w 28"/>
                <a:gd name="T13" fmla="*/ 9 h 12"/>
              </a:gdLst>
              <a:ahLst/>
              <a:cxnLst>
                <a:cxn ang="0">
                  <a:pos x="T0" y="T1"/>
                </a:cxn>
                <a:cxn ang="0">
                  <a:pos x="T2" y="T3"/>
                </a:cxn>
                <a:cxn ang="0">
                  <a:pos x="T4" y="T5"/>
                </a:cxn>
                <a:cxn ang="0">
                  <a:pos x="T6" y="T7"/>
                </a:cxn>
                <a:cxn ang="0">
                  <a:pos x="T8" y="T9"/>
                </a:cxn>
                <a:cxn ang="0">
                  <a:pos x="T10" y="T11"/>
                </a:cxn>
                <a:cxn ang="0">
                  <a:pos x="T12" y="T13"/>
                </a:cxn>
              </a:cxnLst>
              <a:rect l="0" t="0" r="r" b="b"/>
              <a:pathLst>
                <a:path w="28" h="12">
                  <a:moveTo>
                    <a:pt x="21" y="9"/>
                  </a:moveTo>
                  <a:lnTo>
                    <a:pt x="8" y="12"/>
                  </a:lnTo>
                  <a:lnTo>
                    <a:pt x="3" y="8"/>
                  </a:lnTo>
                  <a:lnTo>
                    <a:pt x="0" y="3"/>
                  </a:lnTo>
                  <a:lnTo>
                    <a:pt x="19" y="0"/>
                  </a:lnTo>
                  <a:lnTo>
                    <a:pt x="28" y="1"/>
                  </a:lnTo>
                  <a:lnTo>
                    <a:pt x="21" y="9"/>
                  </a:lnTo>
                  <a:close/>
                </a:path>
              </a:pathLst>
            </a:custGeom>
            <a:solidFill>
              <a:schemeClr val="accent6"/>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94" name="Freeform 208">
              <a:extLst>
                <a:ext uri="{FF2B5EF4-FFF2-40B4-BE49-F238E27FC236}">
                  <a16:creationId xmlns:a16="http://schemas.microsoft.com/office/drawing/2014/main" id="{E9D2EA26-AFB6-4524-918E-B1B5312B5B0F}"/>
                </a:ext>
              </a:extLst>
            </p:cNvPr>
            <p:cNvSpPr>
              <a:spLocks/>
            </p:cNvSpPr>
            <p:nvPr/>
          </p:nvSpPr>
          <p:spPr bwMode="auto">
            <a:xfrm>
              <a:off x="1751053" y="1836420"/>
              <a:ext cx="48629" cy="18257"/>
            </a:xfrm>
            <a:custGeom>
              <a:avLst/>
              <a:gdLst>
                <a:gd name="T0" fmla="*/ 10 w 41"/>
                <a:gd name="T1" fmla="*/ 0 h 15"/>
                <a:gd name="T2" fmla="*/ 14 w 41"/>
                <a:gd name="T3" fmla="*/ 4 h 15"/>
                <a:gd name="T4" fmla="*/ 26 w 41"/>
                <a:gd name="T5" fmla="*/ 2 h 15"/>
                <a:gd name="T6" fmla="*/ 30 w 41"/>
                <a:gd name="T7" fmla="*/ 7 h 15"/>
                <a:gd name="T8" fmla="*/ 41 w 41"/>
                <a:gd name="T9" fmla="*/ 9 h 15"/>
                <a:gd name="T10" fmla="*/ 37 w 41"/>
                <a:gd name="T11" fmla="*/ 11 h 15"/>
                <a:gd name="T12" fmla="*/ 21 w 41"/>
                <a:gd name="T13" fmla="*/ 15 h 15"/>
                <a:gd name="T14" fmla="*/ 16 w 41"/>
                <a:gd name="T15" fmla="*/ 11 h 15"/>
                <a:gd name="T16" fmla="*/ 15 w 41"/>
                <a:gd name="T17" fmla="*/ 8 h 15"/>
                <a:gd name="T18" fmla="*/ 1 w 41"/>
                <a:gd name="T19" fmla="*/ 9 h 15"/>
                <a:gd name="T20" fmla="*/ 0 w 41"/>
                <a:gd name="T21" fmla="*/ 7 h 15"/>
                <a:gd name="T22" fmla="*/ 10 w 41"/>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15">
                  <a:moveTo>
                    <a:pt x="10" y="0"/>
                  </a:moveTo>
                  <a:lnTo>
                    <a:pt x="14" y="4"/>
                  </a:lnTo>
                  <a:lnTo>
                    <a:pt x="26" y="2"/>
                  </a:lnTo>
                  <a:lnTo>
                    <a:pt x="30" y="7"/>
                  </a:lnTo>
                  <a:lnTo>
                    <a:pt x="41" y="9"/>
                  </a:lnTo>
                  <a:lnTo>
                    <a:pt x="37" y="11"/>
                  </a:lnTo>
                  <a:lnTo>
                    <a:pt x="21" y="15"/>
                  </a:lnTo>
                  <a:lnTo>
                    <a:pt x="16" y="11"/>
                  </a:lnTo>
                  <a:lnTo>
                    <a:pt x="15" y="8"/>
                  </a:lnTo>
                  <a:lnTo>
                    <a:pt x="1" y="9"/>
                  </a:lnTo>
                  <a:lnTo>
                    <a:pt x="0" y="7"/>
                  </a:lnTo>
                  <a:lnTo>
                    <a:pt x="10" y="0"/>
                  </a:lnTo>
                  <a:close/>
                </a:path>
              </a:pathLst>
            </a:custGeom>
            <a:solidFill>
              <a:schemeClr val="tx1"/>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95" name="Freeform 209">
              <a:extLst>
                <a:ext uri="{FF2B5EF4-FFF2-40B4-BE49-F238E27FC236}">
                  <a16:creationId xmlns:a16="http://schemas.microsoft.com/office/drawing/2014/main" id="{EE654688-14D0-4875-BB65-71A17B8281AF}"/>
                </a:ext>
              </a:extLst>
            </p:cNvPr>
            <p:cNvSpPr>
              <a:spLocks/>
            </p:cNvSpPr>
            <p:nvPr/>
          </p:nvSpPr>
          <p:spPr bwMode="auto">
            <a:xfrm>
              <a:off x="1626517" y="1672117"/>
              <a:ext cx="808889" cy="385806"/>
            </a:xfrm>
            <a:custGeom>
              <a:avLst/>
              <a:gdLst>
                <a:gd name="T0" fmla="*/ 542 w 682"/>
                <a:gd name="T1" fmla="*/ 8 h 317"/>
                <a:gd name="T2" fmla="*/ 572 w 682"/>
                <a:gd name="T3" fmla="*/ 16 h 317"/>
                <a:gd name="T4" fmla="*/ 630 w 682"/>
                <a:gd name="T5" fmla="*/ 21 h 317"/>
                <a:gd name="T6" fmla="*/ 671 w 682"/>
                <a:gd name="T7" fmla="*/ 26 h 317"/>
                <a:gd name="T8" fmla="*/ 598 w 682"/>
                <a:gd name="T9" fmla="*/ 94 h 317"/>
                <a:gd name="T10" fmla="*/ 501 w 682"/>
                <a:gd name="T11" fmla="*/ 207 h 317"/>
                <a:gd name="T12" fmla="*/ 529 w 682"/>
                <a:gd name="T13" fmla="*/ 217 h 317"/>
                <a:gd name="T14" fmla="*/ 550 w 682"/>
                <a:gd name="T15" fmla="*/ 229 h 317"/>
                <a:gd name="T16" fmla="*/ 547 w 682"/>
                <a:gd name="T17" fmla="*/ 274 h 317"/>
                <a:gd name="T18" fmla="*/ 536 w 682"/>
                <a:gd name="T19" fmla="*/ 309 h 317"/>
                <a:gd name="T20" fmla="*/ 536 w 682"/>
                <a:gd name="T21" fmla="*/ 278 h 317"/>
                <a:gd name="T22" fmla="*/ 526 w 682"/>
                <a:gd name="T23" fmla="*/ 242 h 317"/>
                <a:gd name="T24" fmla="*/ 480 w 682"/>
                <a:gd name="T25" fmla="*/ 216 h 317"/>
                <a:gd name="T26" fmla="*/ 429 w 682"/>
                <a:gd name="T27" fmla="*/ 207 h 317"/>
                <a:gd name="T28" fmla="*/ 380 w 682"/>
                <a:gd name="T29" fmla="*/ 194 h 317"/>
                <a:gd name="T30" fmla="*/ 338 w 682"/>
                <a:gd name="T31" fmla="*/ 213 h 317"/>
                <a:gd name="T32" fmla="*/ 307 w 682"/>
                <a:gd name="T33" fmla="*/ 212 h 317"/>
                <a:gd name="T34" fmla="*/ 358 w 682"/>
                <a:gd name="T35" fmla="*/ 183 h 317"/>
                <a:gd name="T36" fmla="*/ 267 w 682"/>
                <a:gd name="T37" fmla="*/ 220 h 317"/>
                <a:gd name="T38" fmla="*/ 213 w 682"/>
                <a:gd name="T39" fmla="*/ 251 h 317"/>
                <a:gd name="T40" fmla="*/ 145 w 682"/>
                <a:gd name="T41" fmla="*/ 276 h 317"/>
                <a:gd name="T42" fmla="*/ 95 w 682"/>
                <a:gd name="T43" fmla="*/ 292 h 317"/>
                <a:gd name="T44" fmla="*/ 32 w 682"/>
                <a:gd name="T45" fmla="*/ 311 h 317"/>
                <a:gd name="T46" fmla="*/ 28 w 682"/>
                <a:gd name="T47" fmla="*/ 304 h 317"/>
                <a:gd name="T48" fmla="*/ 98 w 682"/>
                <a:gd name="T49" fmla="*/ 285 h 317"/>
                <a:gd name="T50" fmla="*/ 155 w 682"/>
                <a:gd name="T51" fmla="*/ 261 h 317"/>
                <a:gd name="T52" fmla="*/ 213 w 682"/>
                <a:gd name="T53" fmla="*/ 228 h 317"/>
                <a:gd name="T54" fmla="*/ 172 w 682"/>
                <a:gd name="T55" fmla="*/ 238 h 317"/>
                <a:gd name="T56" fmla="*/ 167 w 682"/>
                <a:gd name="T57" fmla="*/ 225 h 317"/>
                <a:gd name="T58" fmla="*/ 146 w 682"/>
                <a:gd name="T59" fmla="*/ 221 h 317"/>
                <a:gd name="T60" fmla="*/ 132 w 682"/>
                <a:gd name="T61" fmla="*/ 211 h 317"/>
                <a:gd name="T62" fmla="*/ 139 w 682"/>
                <a:gd name="T63" fmla="*/ 186 h 317"/>
                <a:gd name="T64" fmla="*/ 183 w 682"/>
                <a:gd name="T65" fmla="*/ 157 h 317"/>
                <a:gd name="T66" fmla="*/ 220 w 682"/>
                <a:gd name="T67" fmla="*/ 149 h 317"/>
                <a:gd name="T68" fmla="*/ 270 w 682"/>
                <a:gd name="T69" fmla="*/ 136 h 317"/>
                <a:gd name="T70" fmla="*/ 295 w 682"/>
                <a:gd name="T71" fmla="*/ 117 h 317"/>
                <a:gd name="T72" fmla="*/ 256 w 682"/>
                <a:gd name="T73" fmla="*/ 125 h 317"/>
                <a:gd name="T74" fmla="*/ 213 w 682"/>
                <a:gd name="T75" fmla="*/ 119 h 317"/>
                <a:gd name="T76" fmla="*/ 246 w 682"/>
                <a:gd name="T77" fmla="*/ 93 h 317"/>
                <a:gd name="T78" fmla="*/ 286 w 682"/>
                <a:gd name="T79" fmla="*/ 93 h 317"/>
                <a:gd name="T80" fmla="*/ 313 w 682"/>
                <a:gd name="T81" fmla="*/ 74 h 317"/>
                <a:gd name="T82" fmla="*/ 305 w 682"/>
                <a:gd name="T83" fmla="*/ 52 h 317"/>
                <a:gd name="T84" fmla="*/ 380 w 682"/>
                <a:gd name="T85" fmla="*/ 34 h 317"/>
                <a:gd name="T86" fmla="*/ 439 w 682"/>
                <a:gd name="T87" fmla="*/ 16 h 317"/>
                <a:gd name="T88" fmla="*/ 519 w 682"/>
                <a:gd name="T89"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82" h="317">
                  <a:moveTo>
                    <a:pt x="533" y="4"/>
                  </a:moveTo>
                  <a:lnTo>
                    <a:pt x="531" y="12"/>
                  </a:lnTo>
                  <a:lnTo>
                    <a:pt x="542" y="8"/>
                  </a:lnTo>
                  <a:lnTo>
                    <a:pt x="562" y="9"/>
                  </a:lnTo>
                  <a:lnTo>
                    <a:pt x="556" y="13"/>
                  </a:lnTo>
                  <a:lnTo>
                    <a:pt x="572" y="16"/>
                  </a:lnTo>
                  <a:lnTo>
                    <a:pt x="587" y="14"/>
                  </a:lnTo>
                  <a:lnTo>
                    <a:pt x="607" y="20"/>
                  </a:lnTo>
                  <a:lnTo>
                    <a:pt x="630" y="21"/>
                  </a:lnTo>
                  <a:lnTo>
                    <a:pt x="637" y="23"/>
                  </a:lnTo>
                  <a:lnTo>
                    <a:pt x="658" y="21"/>
                  </a:lnTo>
                  <a:lnTo>
                    <a:pt x="671" y="26"/>
                  </a:lnTo>
                  <a:lnTo>
                    <a:pt x="682" y="28"/>
                  </a:lnTo>
                  <a:lnTo>
                    <a:pt x="682" y="28"/>
                  </a:lnTo>
                  <a:lnTo>
                    <a:pt x="598" y="94"/>
                  </a:lnTo>
                  <a:lnTo>
                    <a:pt x="478" y="201"/>
                  </a:lnTo>
                  <a:lnTo>
                    <a:pt x="492" y="202"/>
                  </a:lnTo>
                  <a:lnTo>
                    <a:pt x="501" y="207"/>
                  </a:lnTo>
                  <a:lnTo>
                    <a:pt x="503" y="215"/>
                  </a:lnTo>
                  <a:lnTo>
                    <a:pt x="503" y="228"/>
                  </a:lnTo>
                  <a:lnTo>
                    <a:pt x="529" y="217"/>
                  </a:lnTo>
                  <a:lnTo>
                    <a:pt x="549" y="211"/>
                  </a:lnTo>
                  <a:lnTo>
                    <a:pt x="548" y="221"/>
                  </a:lnTo>
                  <a:lnTo>
                    <a:pt x="550" y="229"/>
                  </a:lnTo>
                  <a:lnTo>
                    <a:pt x="555" y="238"/>
                  </a:lnTo>
                  <a:lnTo>
                    <a:pt x="552" y="252"/>
                  </a:lnTo>
                  <a:lnTo>
                    <a:pt x="547" y="274"/>
                  </a:lnTo>
                  <a:lnTo>
                    <a:pt x="562" y="287"/>
                  </a:lnTo>
                  <a:lnTo>
                    <a:pt x="552" y="299"/>
                  </a:lnTo>
                  <a:lnTo>
                    <a:pt x="536" y="309"/>
                  </a:lnTo>
                  <a:lnTo>
                    <a:pt x="533" y="301"/>
                  </a:lnTo>
                  <a:lnTo>
                    <a:pt x="525" y="295"/>
                  </a:lnTo>
                  <a:lnTo>
                    <a:pt x="536" y="278"/>
                  </a:lnTo>
                  <a:lnTo>
                    <a:pt x="530" y="262"/>
                  </a:lnTo>
                  <a:lnTo>
                    <a:pt x="539" y="244"/>
                  </a:lnTo>
                  <a:lnTo>
                    <a:pt x="526" y="242"/>
                  </a:lnTo>
                  <a:lnTo>
                    <a:pt x="503" y="242"/>
                  </a:lnTo>
                  <a:lnTo>
                    <a:pt x="491" y="236"/>
                  </a:lnTo>
                  <a:lnTo>
                    <a:pt x="480" y="216"/>
                  </a:lnTo>
                  <a:lnTo>
                    <a:pt x="470" y="212"/>
                  </a:lnTo>
                  <a:lnTo>
                    <a:pt x="451" y="205"/>
                  </a:lnTo>
                  <a:lnTo>
                    <a:pt x="429" y="207"/>
                  </a:lnTo>
                  <a:lnTo>
                    <a:pt x="409" y="198"/>
                  </a:lnTo>
                  <a:lnTo>
                    <a:pt x="401" y="190"/>
                  </a:lnTo>
                  <a:lnTo>
                    <a:pt x="380" y="194"/>
                  </a:lnTo>
                  <a:lnTo>
                    <a:pt x="369" y="207"/>
                  </a:lnTo>
                  <a:lnTo>
                    <a:pt x="359" y="209"/>
                  </a:lnTo>
                  <a:lnTo>
                    <a:pt x="338" y="213"/>
                  </a:lnTo>
                  <a:lnTo>
                    <a:pt x="318" y="219"/>
                  </a:lnTo>
                  <a:lnTo>
                    <a:pt x="297" y="223"/>
                  </a:lnTo>
                  <a:lnTo>
                    <a:pt x="307" y="212"/>
                  </a:lnTo>
                  <a:lnTo>
                    <a:pt x="335" y="193"/>
                  </a:lnTo>
                  <a:lnTo>
                    <a:pt x="357" y="187"/>
                  </a:lnTo>
                  <a:lnTo>
                    <a:pt x="358" y="183"/>
                  </a:lnTo>
                  <a:lnTo>
                    <a:pt x="328" y="193"/>
                  </a:lnTo>
                  <a:lnTo>
                    <a:pt x="303" y="206"/>
                  </a:lnTo>
                  <a:lnTo>
                    <a:pt x="267" y="220"/>
                  </a:lnTo>
                  <a:lnTo>
                    <a:pt x="267" y="229"/>
                  </a:lnTo>
                  <a:lnTo>
                    <a:pt x="238" y="243"/>
                  </a:lnTo>
                  <a:lnTo>
                    <a:pt x="213" y="251"/>
                  </a:lnTo>
                  <a:lnTo>
                    <a:pt x="192" y="257"/>
                  </a:lnTo>
                  <a:lnTo>
                    <a:pt x="179" y="266"/>
                  </a:lnTo>
                  <a:lnTo>
                    <a:pt x="145" y="276"/>
                  </a:lnTo>
                  <a:lnTo>
                    <a:pt x="130" y="285"/>
                  </a:lnTo>
                  <a:lnTo>
                    <a:pt x="104" y="294"/>
                  </a:lnTo>
                  <a:lnTo>
                    <a:pt x="95" y="292"/>
                  </a:lnTo>
                  <a:lnTo>
                    <a:pt x="75" y="298"/>
                  </a:lnTo>
                  <a:lnTo>
                    <a:pt x="52" y="304"/>
                  </a:lnTo>
                  <a:lnTo>
                    <a:pt x="32" y="311"/>
                  </a:lnTo>
                  <a:lnTo>
                    <a:pt x="0" y="317"/>
                  </a:lnTo>
                  <a:lnTo>
                    <a:pt x="1" y="313"/>
                  </a:lnTo>
                  <a:lnTo>
                    <a:pt x="28" y="304"/>
                  </a:lnTo>
                  <a:lnTo>
                    <a:pt x="49" y="298"/>
                  </a:lnTo>
                  <a:lnTo>
                    <a:pt x="77" y="287"/>
                  </a:lnTo>
                  <a:lnTo>
                    <a:pt x="98" y="285"/>
                  </a:lnTo>
                  <a:lnTo>
                    <a:pt x="114" y="277"/>
                  </a:lnTo>
                  <a:lnTo>
                    <a:pt x="148" y="265"/>
                  </a:lnTo>
                  <a:lnTo>
                    <a:pt x="155" y="261"/>
                  </a:lnTo>
                  <a:lnTo>
                    <a:pt x="174" y="254"/>
                  </a:lnTo>
                  <a:lnTo>
                    <a:pt x="192" y="239"/>
                  </a:lnTo>
                  <a:lnTo>
                    <a:pt x="213" y="228"/>
                  </a:lnTo>
                  <a:lnTo>
                    <a:pt x="189" y="234"/>
                  </a:lnTo>
                  <a:lnTo>
                    <a:pt x="188" y="231"/>
                  </a:lnTo>
                  <a:lnTo>
                    <a:pt x="172" y="238"/>
                  </a:lnTo>
                  <a:lnTo>
                    <a:pt x="173" y="228"/>
                  </a:lnTo>
                  <a:lnTo>
                    <a:pt x="161" y="235"/>
                  </a:lnTo>
                  <a:lnTo>
                    <a:pt x="167" y="225"/>
                  </a:lnTo>
                  <a:lnTo>
                    <a:pt x="143" y="233"/>
                  </a:lnTo>
                  <a:lnTo>
                    <a:pt x="134" y="233"/>
                  </a:lnTo>
                  <a:lnTo>
                    <a:pt x="146" y="221"/>
                  </a:lnTo>
                  <a:lnTo>
                    <a:pt x="157" y="214"/>
                  </a:lnTo>
                  <a:lnTo>
                    <a:pt x="156" y="207"/>
                  </a:lnTo>
                  <a:lnTo>
                    <a:pt x="132" y="211"/>
                  </a:lnTo>
                  <a:lnTo>
                    <a:pt x="131" y="202"/>
                  </a:lnTo>
                  <a:lnTo>
                    <a:pt x="126" y="197"/>
                  </a:lnTo>
                  <a:lnTo>
                    <a:pt x="139" y="186"/>
                  </a:lnTo>
                  <a:lnTo>
                    <a:pt x="138" y="178"/>
                  </a:lnTo>
                  <a:lnTo>
                    <a:pt x="158" y="167"/>
                  </a:lnTo>
                  <a:lnTo>
                    <a:pt x="183" y="157"/>
                  </a:lnTo>
                  <a:lnTo>
                    <a:pt x="201" y="147"/>
                  </a:lnTo>
                  <a:lnTo>
                    <a:pt x="214" y="146"/>
                  </a:lnTo>
                  <a:lnTo>
                    <a:pt x="220" y="149"/>
                  </a:lnTo>
                  <a:lnTo>
                    <a:pt x="243" y="140"/>
                  </a:lnTo>
                  <a:lnTo>
                    <a:pt x="252" y="142"/>
                  </a:lnTo>
                  <a:lnTo>
                    <a:pt x="270" y="136"/>
                  </a:lnTo>
                  <a:lnTo>
                    <a:pt x="279" y="127"/>
                  </a:lnTo>
                  <a:lnTo>
                    <a:pt x="275" y="124"/>
                  </a:lnTo>
                  <a:lnTo>
                    <a:pt x="295" y="117"/>
                  </a:lnTo>
                  <a:lnTo>
                    <a:pt x="286" y="117"/>
                  </a:lnTo>
                  <a:lnTo>
                    <a:pt x="266" y="121"/>
                  </a:lnTo>
                  <a:lnTo>
                    <a:pt x="256" y="125"/>
                  </a:lnTo>
                  <a:lnTo>
                    <a:pt x="251" y="121"/>
                  </a:lnTo>
                  <a:lnTo>
                    <a:pt x="228" y="123"/>
                  </a:lnTo>
                  <a:lnTo>
                    <a:pt x="213" y="119"/>
                  </a:lnTo>
                  <a:lnTo>
                    <a:pt x="218" y="111"/>
                  </a:lnTo>
                  <a:lnTo>
                    <a:pt x="215" y="101"/>
                  </a:lnTo>
                  <a:lnTo>
                    <a:pt x="246" y="93"/>
                  </a:lnTo>
                  <a:lnTo>
                    <a:pt x="289" y="84"/>
                  </a:lnTo>
                  <a:lnTo>
                    <a:pt x="300" y="84"/>
                  </a:lnTo>
                  <a:lnTo>
                    <a:pt x="286" y="93"/>
                  </a:lnTo>
                  <a:lnTo>
                    <a:pt x="316" y="92"/>
                  </a:lnTo>
                  <a:lnTo>
                    <a:pt x="320" y="81"/>
                  </a:lnTo>
                  <a:lnTo>
                    <a:pt x="313" y="74"/>
                  </a:lnTo>
                  <a:lnTo>
                    <a:pt x="317" y="65"/>
                  </a:lnTo>
                  <a:lnTo>
                    <a:pt x="315" y="58"/>
                  </a:lnTo>
                  <a:lnTo>
                    <a:pt x="305" y="52"/>
                  </a:lnTo>
                  <a:lnTo>
                    <a:pt x="327" y="43"/>
                  </a:lnTo>
                  <a:lnTo>
                    <a:pt x="351" y="42"/>
                  </a:lnTo>
                  <a:lnTo>
                    <a:pt x="380" y="34"/>
                  </a:lnTo>
                  <a:lnTo>
                    <a:pt x="397" y="26"/>
                  </a:lnTo>
                  <a:lnTo>
                    <a:pt x="423" y="18"/>
                  </a:lnTo>
                  <a:lnTo>
                    <a:pt x="439" y="16"/>
                  </a:lnTo>
                  <a:lnTo>
                    <a:pt x="475" y="8"/>
                  </a:lnTo>
                  <a:lnTo>
                    <a:pt x="485" y="9"/>
                  </a:lnTo>
                  <a:lnTo>
                    <a:pt x="519" y="0"/>
                  </a:lnTo>
                  <a:lnTo>
                    <a:pt x="533" y="4"/>
                  </a:lnTo>
                  <a:close/>
                </a:path>
              </a:pathLst>
            </a:custGeom>
            <a:solidFill>
              <a:srgbClr val="CA8D27"/>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96" name="Freeform 210">
              <a:extLst>
                <a:ext uri="{FF2B5EF4-FFF2-40B4-BE49-F238E27FC236}">
                  <a16:creationId xmlns:a16="http://schemas.microsoft.com/office/drawing/2014/main" id="{007F9D2A-7815-49EF-A5BC-18D26C7C42EF}"/>
                </a:ext>
              </a:extLst>
            </p:cNvPr>
            <p:cNvSpPr>
              <a:spLocks/>
            </p:cNvSpPr>
            <p:nvPr/>
          </p:nvSpPr>
          <p:spPr bwMode="auto">
            <a:xfrm>
              <a:off x="2149568" y="2179627"/>
              <a:ext cx="1187241" cy="609742"/>
            </a:xfrm>
            <a:custGeom>
              <a:avLst/>
              <a:gdLst>
                <a:gd name="T0" fmla="*/ 595 w 1001"/>
                <a:gd name="T1" fmla="*/ 16 h 501"/>
                <a:gd name="T2" fmla="*/ 655 w 1001"/>
                <a:gd name="T3" fmla="*/ 28 h 501"/>
                <a:gd name="T4" fmla="*/ 701 w 1001"/>
                <a:gd name="T5" fmla="*/ 38 h 501"/>
                <a:gd name="T6" fmla="*/ 724 w 1001"/>
                <a:gd name="T7" fmla="*/ 58 h 501"/>
                <a:gd name="T8" fmla="*/ 729 w 1001"/>
                <a:gd name="T9" fmla="*/ 64 h 501"/>
                <a:gd name="T10" fmla="*/ 733 w 1001"/>
                <a:gd name="T11" fmla="*/ 73 h 501"/>
                <a:gd name="T12" fmla="*/ 730 w 1001"/>
                <a:gd name="T13" fmla="*/ 131 h 501"/>
                <a:gd name="T14" fmla="*/ 712 w 1001"/>
                <a:gd name="T15" fmla="*/ 155 h 501"/>
                <a:gd name="T16" fmla="*/ 762 w 1001"/>
                <a:gd name="T17" fmla="*/ 144 h 501"/>
                <a:gd name="T18" fmla="*/ 788 w 1001"/>
                <a:gd name="T19" fmla="*/ 121 h 501"/>
                <a:gd name="T20" fmla="*/ 836 w 1001"/>
                <a:gd name="T21" fmla="*/ 110 h 501"/>
                <a:gd name="T22" fmla="*/ 896 w 1001"/>
                <a:gd name="T23" fmla="*/ 90 h 501"/>
                <a:gd name="T24" fmla="*/ 943 w 1001"/>
                <a:gd name="T25" fmla="*/ 80 h 501"/>
                <a:gd name="T26" fmla="*/ 984 w 1001"/>
                <a:gd name="T27" fmla="*/ 45 h 501"/>
                <a:gd name="T28" fmla="*/ 999 w 1001"/>
                <a:gd name="T29" fmla="*/ 87 h 501"/>
                <a:gd name="T30" fmla="*/ 940 w 1001"/>
                <a:gd name="T31" fmla="*/ 117 h 501"/>
                <a:gd name="T32" fmla="*/ 922 w 1001"/>
                <a:gd name="T33" fmla="*/ 155 h 501"/>
                <a:gd name="T34" fmla="*/ 930 w 1001"/>
                <a:gd name="T35" fmla="*/ 159 h 501"/>
                <a:gd name="T36" fmla="*/ 888 w 1001"/>
                <a:gd name="T37" fmla="*/ 166 h 501"/>
                <a:gd name="T38" fmla="*/ 892 w 1001"/>
                <a:gd name="T39" fmla="*/ 173 h 501"/>
                <a:gd name="T40" fmla="*/ 850 w 1001"/>
                <a:gd name="T41" fmla="*/ 183 h 501"/>
                <a:gd name="T42" fmla="*/ 830 w 1001"/>
                <a:gd name="T43" fmla="*/ 209 h 501"/>
                <a:gd name="T44" fmla="*/ 826 w 1001"/>
                <a:gd name="T45" fmla="*/ 217 h 501"/>
                <a:gd name="T46" fmla="*/ 801 w 1001"/>
                <a:gd name="T47" fmla="*/ 249 h 501"/>
                <a:gd name="T48" fmla="*/ 801 w 1001"/>
                <a:gd name="T49" fmla="*/ 219 h 501"/>
                <a:gd name="T50" fmla="*/ 796 w 1001"/>
                <a:gd name="T51" fmla="*/ 255 h 501"/>
                <a:gd name="T52" fmla="*/ 782 w 1001"/>
                <a:gd name="T53" fmla="*/ 300 h 501"/>
                <a:gd name="T54" fmla="*/ 729 w 1001"/>
                <a:gd name="T55" fmla="*/ 327 h 501"/>
                <a:gd name="T56" fmla="*/ 679 w 1001"/>
                <a:gd name="T57" fmla="*/ 369 h 501"/>
                <a:gd name="T58" fmla="*/ 680 w 1001"/>
                <a:gd name="T59" fmla="*/ 431 h 501"/>
                <a:gd name="T60" fmla="*/ 676 w 1001"/>
                <a:gd name="T61" fmla="*/ 486 h 501"/>
                <a:gd name="T62" fmla="*/ 654 w 1001"/>
                <a:gd name="T63" fmla="*/ 490 h 501"/>
                <a:gd name="T64" fmla="*/ 636 w 1001"/>
                <a:gd name="T65" fmla="*/ 443 h 501"/>
                <a:gd name="T66" fmla="*/ 624 w 1001"/>
                <a:gd name="T67" fmla="*/ 397 h 501"/>
                <a:gd name="T68" fmla="*/ 585 w 1001"/>
                <a:gd name="T69" fmla="*/ 391 h 501"/>
                <a:gd name="T70" fmla="*/ 528 w 1001"/>
                <a:gd name="T71" fmla="*/ 396 h 501"/>
                <a:gd name="T72" fmla="*/ 526 w 1001"/>
                <a:gd name="T73" fmla="*/ 417 h 501"/>
                <a:gd name="T74" fmla="*/ 489 w 1001"/>
                <a:gd name="T75" fmla="*/ 406 h 501"/>
                <a:gd name="T76" fmla="*/ 434 w 1001"/>
                <a:gd name="T77" fmla="*/ 410 h 501"/>
                <a:gd name="T78" fmla="*/ 376 w 1001"/>
                <a:gd name="T79" fmla="*/ 454 h 501"/>
                <a:gd name="T80" fmla="*/ 366 w 1001"/>
                <a:gd name="T81" fmla="*/ 486 h 501"/>
                <a:gd name="T82" fmla="*/ 339 w 1001"/>
                <a:gd name="T83" fmla="*/ 450 h 501"/>
                <a:gd name="T84" fmla="*/ 313 w 1001"/>
                <a:gd name="T85" fmla="*/ 404 h 501"/>
                <a:gd name="T86" fmla="*/ 262 w 1001"/>
                <a:gd name="T87" fmla="*/ 408 h 501"/>
                <a:gd name="T88" fmla="*/ 244 w 1001"/>
                <a:gd name="T89" fmla="*/ 370 h 501"/>
                <a:gd name="T90" fmla="*/ 193 w 1001"/>
                <a:gd name="T91" fmla="*/ 371 h 501"/>
                <a:gd name="T92" fmla="*/ 102 w 1001"/>
                <a:gd name="T93" fmla="*/ 343 h 501"/>
                <a:gd name="T94" fmla="*/ 53 w 1001"/>
                <a:gd name="T95" fmla="*/ 324 h 501"/>
                <a:gd name="T96" fmla="*/ 33 w 1001"/>
                <a:gd name="T97" fmla="*/ 309 h 501"/>
                <a:gd name="T98" fmla="*/ 8 w 1001"/>
                <a:gd name="T99" fmla="*/ 272 h 501"/>
                <a:gd name="T100" fmla="*/ 0 w 1001"/>
                <a:gd name="T101" fmla="*/ 214 h 501"/>
                <a:gd name="T102" fmla="*/ 23 w 1001"/>
                <a:gd name="T103" fmla="*/ 151 h 501"/>
                <a:gd name="T104" fmla="*/ 69 w 1001"/>
                <a:gd name="T105" fmla="*/ 79 h 501"/>
                <a:gd name="T106" fmla="*/ 94 w 1001"/>
                <a:gd name="T107" fmla="*/ 21 h 501"/>
                <a:gd name="T108" fmla="*/ 124 w 1001"/>
                <a:gd name="T109" fmla="*/ 25 h 501"/>
                <a:gd name="T110" fmla="*/ 239 w 1001"/>
                <a:gd name="T111" fmla="*/ 8 h 501"/>
                <a:gd name="T112" fmla="*/ 432 w 1001"/>
                <a:gd name="T113" fmla="*/ 8 h 501"/>
                <a:gd name="T114" fmla="*/ 579 w 1001"/>
                <a:gd name="T115"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1" h="501">
                  <a:moveTo>
                    <a:pt x="584" y="0"/>
                  </a:moveTo>
                  <a:lnTo>
                    <a:pt x="582" y="11"/>
                  </a:lnTo>
                  <a:lnTo>
                    <a:pt x="585" y="15"/>
                  </a:lnTo>
                  <a:lnTo>
                    <a:pt x="595" y="16"/>
                  </a:lnTo>
                  <a:lnTo>
                    <a:pt x="610" y="19"/>
                  </a:lnTo>
                  <a:lnTo>
                    <a:pt x="623" y="26"/>
                  </a:lnTo>
                  <a:lnTo>
                    <a:pt x="637" y="23"/>
                  </a:lnTo>
                  <a:lnTo>
                    <a:pt x="655" y="28"/>
                  </a:lnTo>
                  <a:lnTo>
                    <a:pt x="660" y="28"/>
                  </a:lnTo>
                  <a:lnTo>
                    <a:pt x="677" y="22"/>
                  </a:lnTo>
                  <a:lnTo>
                    <a:pt x="689" y="30"/>
                  </a:lnTo>
                  <a:lnTo>
                    <a:pt x="701" y="38"/>
                  </a:lnTo>
                  <a:lnTo>
                    <a:pt x="711" y="44"/>
                  </a:lnTo>
                  <a:lnTo>
                    <a:pt x="721" y="51"/>
                  </a:lnTo>
                  <a:lnTo>
                    <a:pt x="721" y="56"/>
                  </a:lnTo>
                  <a:lnTo>
                    <a:pt x="724" y="58"/>
                  </a:lnTo>
                  <a:lnTo>
                    <a:pt x="722" y="60"/>
                  </a:lnTo>
                  <a:lnTo>
                    <a:pt x="726" y="61"/>
                  </a:lnTo>
                  <a:lnTo>
                    <a:pt x="730" y="59"/>
                  </a:lnTo>
                  <a:lnTo>
                    <a:pt x="729" y="64"/>
                  </a:lnTo>
                  <a:lnTo>
                    <a:pt x="731" y="67"/>
                  </a:lnTo>
                  <a:lnTo>
                    <a:pt x="735" y="67"/>
                  </a:lnTo>
                  <a:lnTo>
                    <a:pt x="737" y="69"/>
                  </a:lnTo>
                  <a:lnTo>
                    <a:pt x="733" y="73"/>
                  </a:lnTo>
                  <a:lnTo>
                    <a:pt x="747" y="83"/>
                  </a:lnTo>
                  <a:lnTo>
                    <a:pt x="743" y="101"/>
                  </a:lnTo>
                  <a:lnTo>
                    <a:pt x="739" y="119"/>
                  </a:lnTo>
                  <a:lnTo>
                    <a:pt x="730" y="131"/>
                  </a:lnTo>
                  <a:lnTo>
                    <a:pt x="718" y="142"/>
                  </a:lnTo>
                  <a:lnTo>
                    <a:pt x="712" y="150"/>
                  </a:lnTo>
                  <a:lnTo>
                    <a:pt x="711" y="152"/>
                  </a:lnTo>
                  <a:lnTo>
                    <a:pt x="712" y="155"/>
                  </a:lnTo>
                  <a:lnTo>
                    <a:pt x="716" y="158"/>
                  </a:lnTo>
                  <a:lnTo>
                    <a:pt x="720" y="158"/>
                  </a:lnTo>
                  <a:lnTo>
                    <a:pt x="744" y="147"/>
                  </a:lnTo>
                  <a:lnTo>
                    <a:pt x="762" y="144"/>
                  </a:lnTo>
                  <a:lnTo>
                    <a:pt x="788" y="133"/>
                  </a:lnTo>
                  <a:lnTo>
                    <a:pt x="789" y="132"/>
                  </a:lnTo>
                  <a:lnTo>
                    <a:pt x="789" y="125"/>
                  </a:lnTo>
                  <a:lnTo>
                    <a:pt x="788" y="121"/>
                  </a:lnTo>
                  <a:lnTo>
                    <a:pt x="797" y="118"/>
                  </a:lnTo>
                  <a:lnTo>
                    <a:pt x="813" y="118"/>
                  </a:lnTo>
                  <a:lnTo>
                    <a:pt x="828" y="118"/>
                  </a:lnTo>
                  <a:lnTo>
                    <a:pt x="836" y="110"/>
                  </a:lnTo>
                  <a:lnTo>
                    <a:pt x="839" y="108"/>
                  </a:lnTo>
                  <a:lnTo>
                    <a:pt x="862" y="93"/>
                  </a:lnTo>
                  <a:lnTo>
                    <a:pt x="870" y="90"/>
                  </a:lnTo>
                  <a:lnTo>
                    <a:pt x="896" y="90"/>
                  </a:lnTo>
                  <a:lnTo>
                    <a:pt x="926" y="90"/>
                  </a:lnTo>
                  <a:lnTo>
                    <a:pt x="929" y="84"/>
                  </a:lnTo>
                  <a:lnTo>
                    <a:pt x="935" y="83"/>
                  </a:lnTo>
                  <a:lnTo>
                    <a:pt x="943" y="80"/>
                  </a:lnTo>
                  <a:lnTo>
                    <a:pt x="952" y="71"/>
                  </a:lnTo>
                  <a:lnTo>
                    <a:pt x="962" y="55"/>
                  </a:lnTo>
                  <a:lnTo>
                    <a:pt x="980" y="40"/>
                  </a:lnTo>
                  <a:lnTo>
                    <a:pt x="984" y="45"/>
                  </a:lnTo>
                  <a:lnTo>
                    <a:pt x="996" y="42"/>
                  </a:lnTo>
                  <a:lnTo>
                    <a:pt x="1001" y="48"/>
                  </a:lnTo>
                  <a:lnTo>
                    <a:pt x="992" y="75"/>
                  </a:lnTo>
                  <a:lnTo>
                    <a:pt x="999" y="87"/>
                  </a:lnTo>
                  <a:lnTo>
                    <a:pt x="999" y="94"/>
                  </a:lnTo>
                  <a:lnTo>
                    <a:pt x="979" y="103"/>
                  </a:lnTo>
                  <a:lnTo>
                    <a:pt x="959" y="111"/>
                  </a:lnTo>
                  <a:lnTo>
                    <a:pt x="940" y="117"/>
                  </a:lnTo>
                  <a:lnTo>
                    <a:pt x="927" y="129"/>
                  </a:lnTo>
                  <a:lnTo>
                    <a:pt x="923" y="133"/>
                  </a:lnTo>
                  <a:lnTo>
                    <a:pt x="920" y="144"/>
                  </a:lnTo>
                  <a:lnTo>
                    <a:pt x="922" y="155"/>
                  </a:lnTo>
                  <a:lnTo>
                    <a:pt x="929" y="156"/>
                  </a:lnTo>
                  <a:lnTo>
                    <a:pt x="929" y="148"/>
                  </a:lnTo>
                  <a:lnTo>
                    <a:pt x="933" y="153"/>
                  </a:lnTo>
                  <a:lnTo>
                    <a:pt x="930" y="159"/>
                  </a:lnTo>
                  <a:lnTo>
                    <a:pt x="917" y="162"/>
                  </a:lnTo>
                  <a:lnTo>
                    <a:pt x="909" y="162"/>
                  </a:lnTo>
                  <a:lnTo>
                    <a:pt x="896" y="165"/>
                  </a:lnTo>
                  <a:lnTo>
                    <a:pt x="888" y="166"/>
                  </a:lnTo>
                  <a:lnTo>
                    <a:pt x="878" y="167"/>
                  </a:lnTo>
                  <a:lnTo>
                    <a:pt x="862" y="173"/>
                  </a:lnTo>
                  <a:lnTo>
                    <a:pt x="888" y="169"/>
                  </a:lnTo>
                  <a:lnTo>
                    <a:pt x="892" y="173"/>
                  </a:lnTo>
                  <a:lnTo>
                    <a:pt x="867" y="179"/>
                  </a:lnTo>
                  <a:lnTo>
                    <a:pt x="856" y="179"/>
                  </a:lnTo>
                  <a:lnTo>
                    <a:pt x="857" y="177"/>
                  </a:lnTo>
                  <a:lnTo>
                    <a:pt x="850" y="183"/>
                  </a:lnTo>
                  <a:lnTo>
                    <a:pt x="855" y="183"/>
                  </a:lnTo>
                  <a:lnTo>
                    <a:pt x="847" y="198"/>
                  </a:lnTo>
                  <a:lnTo>
                    <a:pt x="830" y="214"/>
                  </a:lnTo>
                  <a:lnTo>
                    <a:pt x="830" y="209"/>
                  </a:lnTo>
                  <a:lnTo>
                    <a:pt x="827" y="208"/>
                  </a:lnTo>
                  <a:lnTo>
                    <a:pt x="823" y="203"/>
                  </a:lnTo>
                  <a:lnTo>
                    <a:pt x="823" y="214"/>
                  </a:lnTo>
                  <a:lnTo>
                    <a:pt x="826" y="217"/>
                  </a:lnTo>
                  <a:lnTo>
                    <a:pt x="824" y="225"/>
                  </a:lnTo>
                  <a:lnTo>
                    <a:pt x="817" y="233"/>
                  </a:lnTo>
                  <a:lnTo>
                    <a:pt x="802" y="250"/>
                  </a:lnTo>
                  <a:lnTo>
                    <a:pt x="801" y="249"/>
                  </a:lnTo>
                  <a:lnTo>
                    <a:pt x="810" y="235"/>
                  </a:lnTo>
                  <a:lnTo>
                    <a:pt x="804" y="227"/>
                  </a:lnTo>
                  <a:lnTo>
                    <a:pt x="807" y="210"/>
                  </a:lnTo>
                  <a:lnTo>
                    <a:pt x="801" y="219"/>
                  </a:lnTo>
                  <a:lnTo>
                    <a:pt x="801" y="232"/>
                  </a:lnTo>
                  <a:lnTo>
                    <a:pt x="791" y="229"/>
                  </a:lnTo>
                  <a:lnTo>
                    <a:pt x="800" y="235"/>
                  </a:lnTo>
                  <a:lnTo>
                    <a:pt x="796" y="255"/>
                  </a:lnTo>
                  <a:lnTo>
                    <a:pt x="800" y="256"/>
                  </a:lnTo>
                  <a:lnTo>
                    <a:pt x="800" y="264"/>
                  </a:lnTo>
                  <a:lnTo>
                    <a:pt x="797" y="284"/>
                  </a:lnTo>
                  <a:lnTo>
                    <a:pt x="782" y="300"/>
                  </a:lnTo>
                  <a:lnTo>
                    <a:pt x="763" y="306"/>
                  </a:lnTo>
                  <a:lnTo>
                    <a:pt x="748" y="318"/>
                  </a:lnTo>
                  <a:lnTo>
                    <a:pt x="739" y="319"/>
                  </a:lnTo>
                  <a:lnTo>
                    <a:pt x="729" y="327"/>
                  </a:lnTo>
                  <a:lnTo>
                    <a:pt x="725" y="334"/>
                  </a:lnTo>
                  <a:lnTo>
                    <a:pt x="702" y="347"/>
                  </a:lnTo>
                  <a:lnTo>
                    <a:pt x="690" y="357"/>
                  </a:lnTo>
                  <a:lnTo>
                    <a:pt x="679" y="369"/>
                  </a:lnTo>
                  <a:lnTo>
                    <a:pt x="673" y="384"/>
                  </a:lnTo>
                  <a:lnTo>
                    <a:pt x="673" y="398"/>
                  </a:lnTo>
                  <a:lnTo>
                    <a:pt x="675" y="416"/>
                  </a:lnTo>
                  <a:lnTo>
                    <a:pt x="680" y="431"/>
                  </a:lnTo>
                  <a:lnTo>
                    <a:pt x="678" y="440"/>
                  </a:lnTo>
                  <a:lnTo>
                    <a:pt x="682" y="464"/>
                  </a:lnTo>
                  <a:lnTo>
                    <a:pt x="679" y="478"/>
                  </a:lnTo>
                  <a:lnTo>
                    <a:pt x="676" y="486"/>
                  </a:lnTo>
                  <a:lnTo>
                    <a:pt x="670" y="499"/>
                  </a:lnTo>
                  <a:lnTo>
                    <a:pt x="664" y="501"/>
                  </a:lnTo>
                  <a:lnTo>
                    <a:pt x="656" y="499"/>
                  </a:lnTo>
                  <a:lnTo>
                    <a:pt x="654" y="490"/>
                  </a:lnTo>
                  <a:lnTo>
                    <a:pt x="648" y="485"/>
                  </a:lnTo>
                  <a:lnTo>
                    <a:pt x="642" y="467"/>
                  </a:lnTo>
                  <a:lnTo>
                    <a:pt x="637" y="451"/>
                  </a:lnTo>
                  <a:lnTo>
                    <a:pt x="636" y="443"/>
                  </a:lnTo>
                  <a:lnTo>
                    <a:pt x="643" y="429"/>
                  </a:lnTo>
                  <a:lnTo>
                    <a:pt x="640" y="418"/>
                  </a:lnTo>
                  <a:lnTo>
                    <a:pt x="630" y="401"/>
                  </a:lnTo>
                  <a:lnTo>
                    <a:pt x="624" y="397"/>
                  </a:lnTo>
                  <a:lnTo>
                    <a:pt x="604" y="407"/>
                  </a:lnTo>
                  <a:lnTo>
                    <a:pt x="601" y="406"/>
                  </a:lnTo>
                  <a:lnTo>
                    <a:pt x="595" y="396"/>
                  </a:lnTo>
                  <a:lnTo>
                    <a:pt x="585" y="391"/>
                  </a:lnTo>
                  <a:lnTo>
                    <a:pt x="564" y="394"/>
                  </a:lnTo>
                  <a:lnTo>
                    <a:pt x="549" y="391"/>
                  </a:lnTo>
                  <a:lnTo>
                    <a:pt x="536" y="393"/>
                  </a:lnTo>
                  <a:lnTo>
                    <a:pt x="528" y="396"/>
                  </a:lnTo>
                  <a:lnTo>
                    <a:pt x="529" y="401"/>
                  </a:lnTo>
                  <a:lnTo>
                    <a:pt x="527" y="410"/>
                  </a:lnTo>
                  <a:lnTo>
                    <a:pt x="530" y="414"/>
                  </a:lnTo>
                  <a:lnTo>
                    <a:pt x="526" y="417"/>
                  </a:lnTo>
                  <a:lnTo>
                    <a:pt x="520" y="414"/>
                  </a:lnTo>
                  <a:lnTo>
                    <a:pt x="512" y="417"/>
                  </a:lnTo>
                  <a:lnTo>
                    <a:pt x="500" y="417"/>
                  </a:lnTo>
                  <a:lnTo>
                    <a:pt x="489" y="406"/>
                  </a:lnTo>
                  <a:lnTo>
                    <a:pt x="473" y="408"/>
                  </a:lnTo>
                  <a:lnTo>
                    <a:pt x="462" y="404"/>
                  </a:lnTo>
                  <a:lnTo>
                    <a:pt x="450" y="405"/>
                  </a:lnTo>
                  <a:lnTo>
                    <a:pt x="434" y="410"/>
                  </a:lnTo>
                  <a:lnTo>
                    <a:pt x="415" y="426"/>
                  </a:lnTo>
                  <a:lnTo>
                    <a:pt x="395" y="434"/>
                  </a:lnTo>
                  <a:lnTo>
                    <a:pt x="383" y="444"/>
                  </a:lnTo>
                  <a:lnTo>
                    <a:pt x="376" y="454"/>
                  </a:lnTo>
                  <a:lnTo>
                    <a:pt x="373" y="468"/>
                  </a:lnTo>
                  <a:lnTo>
                    <a:pt x="372" y="478"/>
                  </a:lnTo>
                  <a:lnTo>
                    <a:pt x="374" y="485"/>
                  </a:lnTo>
                  <a:lnTo>
                    <a:pt x="366" y="486"/>
                  </a:lnTo>
                  <a:lnTo>
                    <a:pt x="355" y="481"/>
                  </a:lnTo>
                  <a:lnTo>
                    <a:pt x="342" y="475"/>
                  </a:lnTo>
                  <a:lnTo>
                    <a:pt x="340" y="465"/>
                  </a:lnTo>
                  <a:lnTo>
                    <a:pt x="339" y="450"/>
                  </a:lnTo>
                  <a:lnTo>
                    <a:pt x="332" y="438"/>
                  </a:lnTo>
                  <a:lnTo>
                    <a:pt x="328" y="426"/>
                  </a:lnTo>
                  <a:lnTo>
                    <a:pt x="323" y="412"/>
                  </a:lnTo>
                  <a:lnTo>
                    <a:pt x="313" y="404"/>
                  </a:lnTo>
                  <a:lnTo>
                    <a:pt x="299" y="404"/>
                  </a:lnTo>
                  <a:lnTo>
                    <a:pt x="283" y="421"/>
                  </a:lnTo>
                  <a:lnTo>
                    <a:pt x="270" y="414"/>
                  </a:lnTo>
                  <a:lnTo>
                    <a:pt x="262" y="408"/>
                  </a:lnTo>
                  <a:lnTo>
                    <a:pt x="261" y="397"/>
                  </a:lnTo>
                  <a:lnTo>
                    <a:pt x="259" y="386"/>
                  </a:lnTo>
                  <a:lnTo>
                    <a:pt x="251" y="377"/>
                  </a:lnTo>
                  <a:lnTo>
                    <a:pt x="244" y="370"/>
                  </a:lnTo>
                  <a:lnTo>
                    <a:pt x="240" y="363"/>
                  </a:lnTo>
                  <a:lnTo>
                    <a:pt x="209" y="363"/>
                  </a:lnTo>
                  <a:lnTo>
                    <a:pt x="207" y="371"/>
                  </a:lnTo>
                  <a:lnTo>
                    <a:pt x="193" y="371"/>
                  </a:lnTo>
                  <a:lnTo>
                    <a:pt x="158" y="372"/>
                  </a:lnTo>
                  <a:lnTo>
                    <a:pt x="123" y="357"/>
                  </a:lnTo>
                  <a:lnTo>
                    <a:pt x="100" y="347"/>
                  </a:lnTo>
                  <a:lnTo>
                    <a:pt x="102" y="343"/>
                  </a:lnTo>
                  <a:lnTo>
                    <a:pt x="80" y="345"/>
                  </a:lnTo>
                  <a:lnTo>
                    <a:pt x="59" y="347"/>
                  </a:lnTo>
                  <a:lnTo>
                    <a:pt x="60" y="336"/>
                  </a:lnTo>
                  <a:lnTo>
                    <a:pt x="53" y="324"/>
                  </a:lnTo>
                  <a:lnTo>
                    <a:pt x="46" y="322"/>
                  </a:lnTo>
                  <a:lnTo>
                    <a:pt x="46" y="316"/>
                  </a:lnTo>
                  <a:lnTo>
                    <a:pt x="37" y="315"/>
                  </a:lnTo>
                  <a:lnTo>
                    <a:pt x="33" y="309"/>
                  </a:lnTo>
                  <a:lnTo>
                    <a:pt x="18" y="307"/>
                  </a:lnTo>
                  <a:lnTo>
                    <a:pt x="14" y="304"/>
                  </a:lnTo>
                  <a:lnTo>
                    <a:pt x="17" y="292"/>
                  </a:lnTo>
                  <a:lnTo>
                    <a:pt x="8" y="272"/>
                  </a:lnTo>
                  <a:lnTo>
                    <a:pt x="7" y="243"/>
                  </a:lnTo>
                  <a:lnTo>
                    <a:pt x="9" y="238"/>
                  </a:lnTo>
                  <a:lnTo>
                    <a:pt x="5" y="231"/>
                  </a:lnTo>
                  <a:lnTo>
                    <a:pt x="0" y="214"/>
                  </a:lnTo>
                  <a:lnTo>
                    <a:pt x="5" y="197"/>
                  </a:lnTo>
                  <a:lnTo>
                    <a:pt x="2" y="186"/>
                  </a:lnTo>
                  <a:lnTo>
                    <a:pt x="14" y="169"/>
                  </a:lnTo>
                  <a:lnTo>
                    <a:pt x="23" y="151"/>
                  </a:lnTo>
                  <a:lnTo>
                    <a:pt x="26" y="135"/>
                  </a:lnTo>
                  <a:lnTo>
                    <a:pt x="43" y="116"/>
                  </a:lnTo>
                  <a:lnTo>
                    <a:pt x="56" y="98"/>
                  </a:lnTo>
                  <a:lnTo>
                    <a:pt x="69" y="79"/>
                  </a:lnTo>
                  <a:lnTo>
                    <a:pt x="82" y="52"/>
                  </a:lnTo>
                  <a:lnTo>
                    <a:pt x="88" y="34"/>
                  </a:lnTo>
                  <a:lnTo>
                    <a:pt x="89" y="25"/>
                  </a:lnTo>
                  <a:lnTo>
                    <a:pt x="94" y="21"/>
                  </a:lnTo>
                  <a:lnTo>
                    <a:pt x="113" y="28"/>
                  </a:lnTo>
                  <a:lnTo>
                    <a:pt x="109" y="47"/>
                  </a:lnTo>
                  <a:lnTo>
                    <a:pt x="117" y="41"/>
                  </a:lnTo>
                  <a:lnTo>
                    <a:pt x="124" y="25"/>
                  </a:lnTo>
                  <a:lnTo>
                    <a:pt x="130" y="8"/>
                  </a:lnTo>
                  <a:lnTo>
                    <a:pt x="175" y="8"/>
                  </a:lnTo>
                  <a:lnTo>
                    <a:pt x="223" y="8"/>
                  </a:lnTo>
                  <a:lnTo>
                    <a:pt x="239" y="8"/>
                  </a:lnTo>
                  <a:lnTo>
                    <a:pt x="288" y="8"/>
                  </a:lnTo>
                  <a:lnTo>
                    <a:pt x="335" y="8"/>
                  </a:lnTo>
                  <a:lnTo>
                    <a:pt x="384" y="8"/>
                  </a:lnTo>
                  <a:lnTo>
                    <a:pt x="432" y="8"/>
                  </a:lnTo>
                  <a:lnTo>
                    <a:pt x="487" y="8"/>
                  </a:lnTo>
                  <a:lnTo>
                    <a:pt x="541" y="8"/>
                  </a:lnTo>
                  <a:lnTo>
                    <a:pt x="575" y="8"/>
                  </a:lnTo>
                  <a:lnTo>
                    <a:pt x="579" y="0"/>
                  </a:lnTo>
                  <a:lnTo>
                    <a:pt x="584" y="0"/>
                  </a:lnTo>
                  <a:close/>
                </a:path>
              </a:pathLst>
            </a:custGeom>
            <a:solidFill>
              <a:srgbClr val="CA8D27"/>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97" name="Freeform 211">
              <a:extLst>
                <a:ext uri="{FF2B5EF4-FFF2-40B4-BE49-F238E27FC236}">
                  <a16:creationId xmlns:a16="http://schemas.microsoft.com/office/drawing/2014/main" id="{642AD66F-DED2-4957-B55D-1BA9B3267FA2}"/>
                </a:ext>
              </a:extLst>
            </p:cNvPr>
            <p:cNvSpPr>
              <a:spLocks/>
            </p:cNvSpPr>
            <p:nvPr/>
          </p:nvSpPr>
          <p:spPr bwMode="auto">
            <a:xfrm>
              <a:off x="5738568" y="2274559"/>
              <a:ext cx="367677" cy="210550"/>
            </a:xfrm>
            <a:custGeom>
              <a:avLst/>
              <a:gdLst>
                <a:gd name="T0" fmla="*/ 218 w 310"/>
                <a:gd name="T1" fmla="*/ 169 h 173"/>
                <a:gd name="T2" fmla="*/ 215 w 310"/>
                <a:gd name="T3" fmla="*/ 156 h 173"/>
                <a:gd name="T4" fmla="*/ 190 w 310"/>
                <a:gd name="T5" fmla="*/ 147 h 173"/>
                <a:gd name="T6" fmla="*/ 170 w 310"/>
                <a:gd name="T7" fmla="*/ 137 h 173"/>
                <a:gd name="T8" fmla="*/ 157 w 310"/>
                <a:gd name="T9" fmla="*/ 127 h 173"/>
                <a:gd name="T10" fmla="*/ 134 w 310"/>
                <a:gd name="T11" fmla="*/ 113 h 173"/>
                <a:gd name="T12" fmla="*/ 120 w 310"/>
                <a:gd name="T13" fmla="*/ 92 h 173"/>
                <a:gd name="T14" fmla="*/ 114 w 310"/>
                <a:gd name="T15" fmla="*/ 88 h 173"/>
                <a:gd name="T16" fmla="*/ 96 w 310"/>
                <a:gd name="T17" fmla="*/ 89 h 173"/>
                <a:gd name="T18" fmla="*/ 88 w 310"/>
                <a:gd name="T19" fmla="*/ 85 h 173"/>
                <a:gd name="T20" fmla="*/ 82 w 310"/>
                <a:gd name="T21" fmla="*/ 69 h 173"/>
                <a:gd name="T22" fmla="*/ 57 w 310"/>
                <a:gd name="T23" fmla="*/ 58 h 173"/>
                <a:gd name="T24" fmla="*/ 46 w 310"/>
                <a:gd name="T25" fmla="*/ 70 h 173"/>
                <a:gd name="T26" fmla="*/ 33 w 310"/>
                <a:gd name="T27" fmla="*/ 77 h 173"/>
                <a:gd name="T28" fmla="*/ 39 w 310"/>
                <a:gd name="T29" fmla="*/ 87 h 173"/>
                <a:gd name="T30" fmla="*/ 20 w 310"/>
                <a:gd name="T31" fmla="*/ 87 h 173"/>
                <a:gd name="T32" fmla="*/ 0 w 310"/>
                <a:gd name="T33" fmla="*/ 12 h 173"/>
                <a:gd name="T34" fmla="*/ 39 w 310"/>
                <a:gd name="T35" fmla="*/ 0 h 173"/>
                <a:gd name="T36" fmla="*/ 43 w 310"/>
                <a:gd name="T37" fmla="*/ 2 h 173"/>
                <a:gd name="T38" fmla="*/ 73 w 310"/>
                <a:gd name="T39" fmla="*/ 16 h 173"/>
                <a:gd name="T40" fmla="*/ 88 w 310"/>
                <a:gd name="T41" fmla="*/ 24 h 173"/>
                <a:gd name="T42" fmla="*/ 109 w 310"/>
                <a:gd name="T43" fmla="*/ 42 h 173"/>
                <a:gd name="T44" fmla="*/ 128 w 310"/>
                <a:gd name="T45" fmla="*/ 39 h 173"/>
                <a:gd name="T46" fmla="*/ 156 w 310"/>
                <a:gd name="T47" fmla="*/ 38 h 173"/>
                <a:gd name="T48" fmla="*/ 180 w 310"/>
                <a:gd name="T49" fmla="*/ 53 h 173"/>
                <a:gd name="T50" fmla="*/ 185 w 310"/>
                <a:gd name="T51" fmla="*/ 73 h 173"/>
                <a:gd name="T52" fmla="*/ 193 w 310"/>
                <a:gd name="T53" fmla="*/ 74 h 173"/>
                <a:gd name="T54" fmla="*/ 201 w 310"/>
                <a:gd name="T55" fmla="*/ 90 h 173"/>
                <a:gd name="T56" fmla="*/ 223 w 310"/>
                <a:gd name="T57" fmla="*/ 91 h 173"/>
                <a:gd name="T58" fmla="*/ 230 w 310"/>
                <a:gd name="T59" fmla="*/ 101 h 173"/>
                <a:gd name="T60" fmla="*/ 236 w 310"/>
                <a:gd name="T61" fmla="*/ 101 h 173"/>
                <a:gd name="T62" fmla="*/ 240 w 310"/>
                <a:gd name="T63" fmla="*/ 86 h 173"/>
                <a:gd name="T64" fmla="*/ 257 w 310"/>
                <a:gd name="T65" fmla="*/ 72 h 173"/>
                <a:gd name="T66" fmla="*/ 266 w 310"/>
                <a:gd name="T67" fmla="*/ 68 h 173"/>
                <a:gd name="T68" fmla="*/ 271 w 310"/>
                <a:gd name="T69" fmla="*/ 70 h 173"/>
                <a:gd name="T70" fmla="*/ 261 w 310"/>
                <a:gd name="T71" fmla="*/ 83 h 173"/>
                <a:gd name="T72" fmla="*/ 276 w 310"/>
                <a:gd name="T73" fmla="*/ 91 h 173"/>
                <a:gd name="T74" fmla="*/ 286 w 310"/>
                <a:gd name="T75" fmla="*/ 86 h 173"/>
                <a:gd name="T76" fmla="*/ 310 w 310"/>
                <a:gd name="T77" fmla="*/ 96 h 173"/>
                <a:gd name="T78" fmla="*/ 292 w 310"/>
                <a:gd name="T79" fmla="*/ 111 h 173"/>
                <a:gd name="T80" fmla="*/ 279 w 310"/>
                <a:gd name="T81" fmla="*/ 109 h 173"/>
                <a:gd name="T82" fmla="*/ 272 w 310"/>
                <a:gd name="T83" fmla="*/ 110 h 173"/>
                <a:gd name="T84" fmla="*/ 268 w 310"/>
                <a:gd name="T85" fmla="*/ 104 h 173"/>
                <a:gd name="T86" fmla="*/ 269 w 310"/>
                <a:gd name="T87" fmla="*/ 94 h 173"/>
                <a:gd name="T88" fmla="*/ 248 w 310"/>
                <a:gd name="T89" fmla="*/ 99 h 173"/>
                <a:gd name="T90" fmla="*/ 246 w 310"/>
                <a:gd name="T91" fmla="*/ 113 h 173"/>
                <a:gd name="T92" fmla="*/ 241 w 310"/>
                <a:gd name="T93" fmla="*/ 124 h 173"/>
                <a:gd name="T94" fmla="*/ 227 w 310"/>
                <a:gd name="T95" fmla="*/ 123 h 173"/>
                <a:gd name="T96" fmla="*/ 225 w 310"/>
                <a:gd name="T97" fmla="*/ 132 h 173"/>
                <a:gd name="T98" fmla="*/ 238 w 310"/>
                <a:gd name="T99" fmla="*/ 137 h 173"/>
                <a:gd name="T100" fmla="*/ 246 w 310"/>
                <a:gd name="T101" fmla="*/ 152 h 173"/>
                <a:gd name="T102" fmla="*/ 241 w 310"/>
                <a:gd name="T103" fmla="*/ 173 h 173"/>
                <a:gd name="T104" fmla="*/ 228 w 310"/>
                <a:gd name="T105" fmla="*/ 169 h 173"/>
                <a:gd name="T106" fmla="*/ 218 w 310"/>
                <a:gd name="T107" fmla="*/ 1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173">
                  <a:moveTo>
                    <a:pt x="218" y="169"/>
                  </a:moveTo>
                  <a:lnTo>
                    <a:pt x="215" y="156"/>
                  </a:lnTo>
                  <a:lnTo>
                    <a:pt x="190" y="147"/>
                  </a:lnTo>
                  <a:lnTo>
                    <a:pt x="170" y="137"/>
                  </a:lnTo>
                  <a:lnTo>
                    <a:pt x="157" y="127"/>
                  </a:lnTo>
                  <a:lnTo>
                    <a:pt x="134" y="113"/>
                  </a:lnTo>
                  <a:lnTo>
                    <a:pt x="120" y="92"/>
                  </a:lnTo>
                  <a:lnTo>
                    <a:pt x="114" y="88"/>
                  </a:lnTo>
                  <a:lnTo>
                    <a:pt x="96" y="89"/>
                  </a:lnTo>
                  <a:lnTo>
                    <a:pt x="88" y="85"/>
                  </a:lnTo>
                  <a:lnTo>
                    <a:pt x="82" y="69"/>
                  </a:lnTo>
                  <a:lnTo>
                    <a:pt x="57" y="58"/>
                  </a:lnTo>
                  <a:lnTo>
                    <a:pt x="46" y="70"/>
                  </a:lnTo>
                  <a:lnTo>
                    <a:pt x="33" y="77"/>
                  </a:lnTo>
                  <a:lnTo>
                    <a:pt x="39" y="87"/>
                  </a:lnTo>
                  <a:lnTo>
                    <a:pt x="20" y="87"/>
                  </a:lnTo>
                  <a:lnTo>
                    <a:pt x="0" y="12"/>
                  </a:lnTo>
                  <a:lnTo>
                    <a:pt x="39" y="0"/>
                  </a:lnTo>
                  <a:lnTo>
                    <a:pt x="43" y="2"/>
                  </a:lnTo>
                  <a:lnTo>
                    <a:pt x="73" y="16"/>
                  </a:lnTo>
                  <a:lnTo>
                    <a:pt x="88" y="24"/>
                  </a:lnTo>
                  <a:lnTo>
                    <a:pt x="109" y="42"/>
                  </a:lnTo>
                  <a:lnTo>
                    <a:pt x="128" y="39"/>
                  </a:lnTo>
                  <a:lnTo>
                    <a:pt x="156" y="38"/>
                  </a:lnTo>
                  <a:lnTo>
                    <a:pt x="180" y="53"/>
                  </a:lnTo>
                  <a:lnTo>
                    <a:pt x="185" y="73"/>
                  </a:lnTo>
                  <a:lnTo>
                    <a:pt x="193" y="74"/>
                  </a:lnTo>
                  <a:lnTo>
                    <a:pt x="201" y="90"/>
                  </a:lnTo>
                  <a:lnTo>
                    <a:pt x="223" y="91"/>
                  </a:lnTo>
                  <a:lnTo>
                    <a:pt x="230" y="101"/>
                  </a:lnTo>
                  <a:lnTo>
                    <a:pt x="236" y="101"/>
                  </a:lnTo>
                  <a:lnTo>
                    <a:pt x="240" y="86"/>
                  </a:lnTo>
                  <a:lnTo>
                    <a:pt x="257" y="72"/>
                  </a:lnTo>
                  <a:lnTo>
                    <a:pt x="266" y="68"/>
                  </a:lnTo>
                  <a:lnTo>
                    <a:pt x="271" y="70"/>
                  </a:lnTo>
                  <a:lnTo>
                    <a:pt x="261" y="83"/>
                  </a:lnTo>
                  <a:lnTo>
                    <a:pt x="276" y="91"/>
                  </a:lnTo>
                  <a:lnTo>
                    <a:pt x="286" y="86"/>
                  </a:lnTo>
                  <a:lnTo>
                    <a:pt x="310" y="96"/>
                  </a:lnTo>
                  <a:lnTo>
                    <a:pt x="292" y="111"/>
                  </a:lnTo>
                  <a:lnTo>
                    <a:pt x="279" y="109"/>
                  </a:lnTo>
                  <a:lnTo>
                    <a:pt x="272" y="110"/>
                  </a:lnTo>
                  <a:lnTo>
                    <a:pt x="268" y="104"/>
                  </a:lnTo>
                  <a:lnTo>
                    <a:pt x="269" y="94"/>
                  </a:lnTo>
                  <a:lnTo>
                    <a:pt x="248" y="99"/>
                  </a:lnTo>
                  <a:lnTo>
                    <a:pt x="246" y="113"/>
                  </a:lnTo>
                  <a:lnTo>
                    <a:pt x="241" y="124"/>
                  </a:lnTo>
                  <a:lnTo>
                    <a:pt x="227" y="123"/>
                  </a:lnTo>
                  <a:lnTo>
                    <a:pt x="225" y="132"/>
                  </a:lnTo>
                  <a:lnTo>
                    <a:pt x="238" y="137"/>
                  </a:lnTo>
                  <a:lnTo>
                    <a:pt x="246" y="152"/>
                  </a:lnTo>
                  <a:lnTo>
                    <a:pt x="241" y="173"/>
                  </a:lnTo>
                  <a:lnTo>
                    <a:pt x="228" y="169"/>
                  </a:lnTo>
                  <a:lnTo>
                    <a:pt x="218" y="169"/>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98" name="Freeform 212">
              <a:extLst>
                <a:ext uri="{FF2B5EF4-FFF2-40B4-BE49-F238E27FC236}">
                  <a16:creationId xmlns:a16="http://schemas.microsoft.com/office/drawing/2014/main" id="{0D465766-0BEB-4D02-8A64-E1E566B432B3}"/>
                </a:ext>
              </a:extLst>
            </p:cNvPr>
            <p:cNvSpPr>
              <a:spLocks/>
            </p:cNvSpPr>
            <p:nvPr/>
          </p:nvSpPr>
          <p:spPr bwMode="auto">
            <a:xfrm>
              <a:off x="3053342" y="3116757"/>
              <a:ext cx="294141" cy="288441"/>
            </a:xfrm>
            <a:custGeom>
              <a:avLst/>
              <a:gdLst>
                <a:gd name="T0" fmla="*/ 39 w 248"/>
                <a:gd name="T1" fmla="*/ 13 h 237"/>
                <a:gd name="T2" fmla="*/ 33 w 248"/>
                <a:gd name="T3" fmla="*/ 24 h 237"/>
                <a:gd name="T4" fmla="*/ 23 w 248"/>
                <a:gd name="T5" fmla="*/ 47 h 237"/>
                <a:gd name="T6" fmla="*/ 38 w 248"/>
                <a:gd name="T7" fmla="*/ 62 h 237"/>
                <a:gd name="T8" fmla="*/ 37 w 248"/>
                <a:gd name="T9" fmla="*/ 40 h 237"/>
                <a:gd name="T10" fmla="*/ 61 w 248"/>
                <a:gd name="T11" fmla="*/ 16 h 237"/>
                <a:gd name="T12" fmla="*/ 65 w 248"/>
                <a:gd name="T13" fmla="*/ 0 h 237"/>
                <a:gd name="T14" fmla="*/ 84 w 248"/>
                <a:gd name="T15" fmla="*/ 15 h 237"/>
                <a:gd name="T16" fmla="*/ 95 w 248"/>
                <a:gd name="T17" fmla="*/ 33 h 237"/>
                <a:gd name="T18" fmla="*/ 131 w 248"/>
                <a:gd name="T19" fmla="*/ 31 h 237"/>
                <a:gd name="T20" fmla="*/ 155 w 248"/>
                <a:gd name="T21" fmla="*/ 43 h 237"/>
                <a:gd name="T22" fmla="*/ 166 w 248"/>
                <a:gd name="T23" fmla="*/ 31 h 237"/>
                <a:gd name="T24" fmla="*/ 211 w 248"/>
                <a:gd name="T25" fmla="*/ 30 h 237"/>
                <a:gd name="T26" fmla="*/ 201 w 248"/>
                <a:gd name="T27" fmla="*/ 46 h 237"/>
                <a:gd name="T28" fmla="*/ 229 w 248"/>
                <a:gd name="T29" fmla="*/ 58 h 237"/>
                <a:gd name="T30" fmla="*/ 241 w 248"/>
                <a:gd name="T31" fmla="*/ 74 h 237"/>
                <a:gd name="T32" fmla="*/ 233 w 248"/>
                <a:gd name="T33" fmla="*/ 91 h 237"/>
                <a:gd name="T34" fmla="*/ 237 w 248"/>
                <a:gd name="T35" fmla="*/ 106 h 237"/>
                <a:gd name="T36" fmla="*/ 221 w 248"/>
                <a:gd name="T37" fmla="*/ 113 h 237"/>
                <a:gd name="T38" fmla="*/ 216 w 248"/>
                <a:gd name="T39" fmla="*/ 129 h 237"/>
                <a:gd name="T40" fmla="*/ 230 w 248"/>
                <a:gd name="T41" fmla="*/ 150 h 237"/>
                <a:gd name="T42" fmla="*/ 202 w 248"/>
                <a:gd name="T43" fmla="*/ 166 h 237"/>
                <a:gd name="T44" fmla="*/ 184 w 248"/>
                <a:gd name="T45" fmla="*/ 174 h 237"/>
                <a:gd name="T46" fmla="*/ 156 w 248"/>
                <a:gd name="T47" fmla="*/ 166 h 237"/>
                <a:gd name="T48" fmla="*/ 160 w 248"/>
                <a:gd name="T49" fmla="*/ 173 h 237"/>
                <a:gd name="T50" fmla="*/ 162 w 248"/>
                <a:gd name="T51" fmla="*/ 201 h 237"/>
                <a:gd name="T52" fmla="*/ 178 w 248"/>
                <a:gd name="T53" fmla="*/ 207 h 237"/>
                <a:gd name="T54" fmla="*/ 163 w 248"/>
                <a:gd name="T55" fmla="*/ 221 h 237"/>
                <a:gd name="T56" fmla="*/ 142 w 248"/>
                <a:gd name="T57" fmla="*/ 230 h 237"/>
                <a:gd name="T58" fmla="*/ 124 w 248"/>
                <a:gd name="T59" fmla="*/ 237 h 237"/>
                <a:gd name="T60" fmla="*/ 108 w 248"/>
                <a:gd name="T61" fmla="*/ 206 h 237"/>
                <a:gd name="T62" fmla="*/ 97 w 248"/>
                <a:gd name="T63" fmla="*/ 194 h 237"/>
                <a:gd name="T64" fmla="*/ 106 w 248"/>
                <a:gd name="T65" fmla="*/ 179 h 237"/>
                <a:gd name="T66" fmla="*/ 97 w 248"/>
                <a:gd name="T67" fmla="*/ 159 h 237"/>
                <a:gd name="T68" fmla="*/ 103 w 248"/>
                <a:gd name="T69" fmla="*/ 137 h 237"/>
                <a:gd name="T70" fmla="*/ 101 w 248"/>
                <a:gd name="T71" fmla="*/ 122 h 237"/>
                <a:gd name="T72" fmla="*/ 77 w 248"/>
                <a:gd name="T73" fmla="*/ 123 h 237"/>
                <a:gd name="T74" fmla="*/ 57 w 248"/>
                <a:gd name="T75" fmla="*/ 108 h 237"/>
                <a:gd name="T76" fmla="*/ 23 w 248"/>
                <a:gd name="T77" fmla="*/ 107 h 237"/>
                <a:gd name="T78" fmla="*/ 14 w 248"/>
                <a:gd name="T79" fmla="*/ 98 h 237"/>
                <a:gd name="T80" fmla="*/ 16 w 248"/>
                <a:gd name="T81" fmla="*/ 86 h 237"/>
                <a:gd name="T82" fmla="*/ 11 w 248"/>
                <a:gd name="T83" fmla="*/ 73 h 237"/>
                <a:gd name="T84" fmla="*/ 0 w 248"/>
                <a:gd name="T85" fmla="*/ 62 h 237"/>
                <a:gd name="T86" fmla="*/ 9 w 248"/>
                <a:gd name="T87" fmla="*/ 35 h 237"/>
                <a:gd name="T88" fmla="*/ 22 w 248"/>
                <a:gd name="T89" fmla="*/ 22 h 237"/>
                <a:gd name="T90" fmla="*/ 40 w 248"/>
                <a:gd name="T91" fmla="*/ 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8" h="237">
                  <a:moveTo>
                    <a:pt x="40" y="8"/>
                  </a:moveTo>
                  <a:lnTo>
                    <a:pt x="39" y="13"/>
                  </a:lnTo>
                  <a:lnTo>
                    <a:pt x="28" y="15"/>
                  </a:lnTo>
                  <a:lnTo>
                    <a:pt x="33" y="24"/>
                  </a:lnTo>
                  <a:lnTo>
                    <a:pt x="32" y="35"/>
                  </a:lnTo>
                  <a:lnTo>
                    <a:pt x="23" y="47"/>
                  </a:lnTo>
                  <a:lnTo>
                    <a:pt x="29" y="64"/>
                  </a:lnTo>
                  <a:lnTo>
                    <a:pt x="38" y="62"/>
                  </a:lnTo>
                  <a:lnTo>
                    <a:pt x="42" y="48"/>
                  </a:lnTo>
                  <a:lnTo>
                    <a:pt x="37" y="40"/>
                  </a:lnTo>
                  <a:lnTo>
                    <a:pt x="37" y="24"/>
                  </a:lnTo>
                  <a:lnTo>
                    <a:pt x="61" y="16"/>
                  </a:lnTo>
                  <a:lnTo>
                    <a:pt x="59" y="6"/>
                  </a:lnTo>
                  <a:lnTo>
                    <a:pt x="65" y="0"/>
                  </a:lnTo>
                  <a:lnTo>
                    <a:pt x="71" y="14"/>
                  </a:lnTo>
                  <a:lnTo>
                    <a:pt x="84" y="15"/>
                  </a:lnTo>
                  <a:lnTo>
                    <a:pt x="95" y="26"/>
                  </a:lnTo>
                  <a:lnTo>
                    <a:pt x="95" y="33"/>
                  </a:lnTo>
                  <a:lnTo>
                    <a:pt x="112" y="33"/>
                  </a:lnTo>
                  <a:lnTo>
                    <a:pt x="131" y="31"/>
                  </a:lnTo>
                  <a:lnTo>
                    <a:pt x="141" y="41"/>
                  </a:lnTo>
                  <a:lnTo>
                    <a:pt x="155" y="43"/>
                  </a:lnTo>
                  <a:lnTo>
                    <a:pt x="166" y="37"/>
                  </a:lnTo>
                  <a:lnTo>
                    <a:pt x="166" y="31"/>
                  </a:lnTo>
                  <a:lnTo>
                    <a:pt x="189" y="30"/>
                  </a:lnTo>
                  <a:lnTo>
                    <a:pt x="211" y="30"/>
                  </a:lnTo>
                  <a:lnTo>
                    <a:pt x="195" y="36"/>
                  </a:lnTo>
                  <a:lnTo>
                    <a:pt x="201" y="46"/>
                  </a:lnTo>
                  <a:lnTo>
                    <a:pt x="215" y="47"/>
                  </a:lnTo>
                  <a:lnTo>
                    <a:pt x="229" y="58"/>
                  </a:lnTo>
                  <a:lnTo>
                    <a:pt x="231" y="74"/>
                  </a:lnTo>
                  <a:lnTo>
                    <a:pt x="241" y="74"/>
                  </a:lnTo>
                  <a:lnTo>
                    <a:pt x="248" y="79"/>
                  </a:lnTo>
                  <a:lnTo>
                    <a:pt x="233" y="91"/>
                  </a:lnTo>
                  <a:lnTo>
                    <a:pt x="231" y="98"/>
                  </a:lnTo>
                  <a:lnTo>
                    <a:pt x="237" y="106"/>
                  </a:lnTo>
                  <a:lnTo>
                    <a:pt x="232" y="110"/>
                  </a:lnTo>
                  <a:lnTo>
                    <a:pt x="221" y="113"/>
                  </a:lnTo>
                  <a:lnTo>
                    <a:pt x="221" y="123"/>
                  </a:lnTo>
                  <a:lnTo>
                    <a:pt x="216" y="129"/>
                  </a:lnTo>
                  <a:lnTo>
                    <a:pt x="228" y="144"/>
                  </a:lnTo>
                  <a:lnTo>
                    <a:pt x="230" y="150"/>
                  </a:lnTo>
                  <a:lnTo>
                    <a:pt x="223" y="158"/>
                  </a:lnTo>
                  <a:lnTo>
                    <a:pt x="202" y="166"/>
                  </a:lnTo>
                  <a:lnTo>
                    <a:pt x="189" y="169"/>
                  </a:lnTo>
                  <a:lnTo>
                    <a:pt x="184" y="174"/>
                  </a:lnTo>
                  <a:lnTo>
                    <a:pt x="169" y="169"/>
                  </a:lnTo>
                  <a:lnTo>
                    <a:pt x="156" y="166"/>
                  </a:lnTo>
                  <a:lnTo>
                    <a:pt x="152" y="168"/>
                  </a:lnTo>
                  <a:lnTo>
                    <a:pt x="160" y="173"/>
                  </a:lnTo>
                  <a:lnTo>
                    <a:pt x="159" y="187"/>
                  </a:lnTo>
                  <a:lnTo>
                    <a:pt x="162" y="201"/>
                  </a:lnTo>
                  <a:lnTo>
                    <a:pt x="177" y="202"/>
                  </a:lnTo>
                  <a:lnTo>
                    <a:pt x="178" y="207"/>
                  </a:lnTo>
                  <a:lnTo>
                    <a:pt x="165" y="213"/>
                  </a:lnTo>
                  <a:lnTo>
                    <a:pt x="163" y="221"/>
                  </a:lnTo>
                  <a:lnTo>
                    <a:pt x="155" y="225"/>
                  </a:lnTo>
                  <a:lnTo>
                    <a:pt x="142" y="230"/>
                  </a:lnTo>
                  <a:lnTo>
                    <a:pt x="138" y="236"/>
                  </a:lnTo>
                  <a:lnTo>
                    <a:pt x="124" y="237"/>
                  </a:lnTo>
                  <a:lnTo>
                    <a:pt x="114" y="226"/>
                  </a:lnTo>
                  <a:lnTo>
                    <a:pt x="108" y="206"/>
                  </a:lnTo>
                  <a:lnTo>
                    <a:pt x="103" y="198"/>
                  </a:lnTo>
                  <a:lnTo>
                    <a:pt x="97" y="194"/>
                  </a:lnTo>
                  <a:lnTo>
                    <a:pt x="106" y="183"/>
                  </a:lnTo>
                  <a:lnTo>
                    <a:pt x="106" y="179"/>
                  </a:lnTo>
                  <a:lnTo>
                    <a:pt x="101" y="173"/>
                  </a:lnTo>
                  <a:lnTo>
                    <a:pt x="97" y="159"/>
                  </a:lnTo>
                  <a:lnTo>
                    <a:pt x="99" y="144"/>
                  </a:lnTo>
                  <a:lnTo>
                    <a:pt x="103" y="137"/>
                  </a:lnTo>
                  <a:lnTo>
                    <a:pt x="107" y="126"/>
                  </a:lnTo>
                  <a:lnTo>
                    <a:pt x="101" y="122"/>
                  </a:lnTo>
                  <a:lnTo>
                    <a:pt x="90" y="125"/>
                  </a:lnTo>
                  <a:lnTo>
                    <a:pt x="77" y="123"/>
                  </a:lnTo>
                  <a:lnTo>
                    <a:pt x="69" y="126"/>
                  </a:lnTo>
                  <a:lnTo>
                    <a:pt x="57" y="108"/>
                  </a:lnTo>
                  <a:lnTo>
                    <a:pt x="47" y="105"/>
                  </a:lnTo>
                  <a:lnTo>
                    <a:pt x="23" y="107"/>
                  </a:lnTo>
                  <a:lnTo>
                    <a:pt x="19" y="100"/>
                  </a:lnTo>
                  <a:lnTo>
                    <a:pt x="14" y="98"/>
                  </a:lnTo>
                  <a:lnTo>
                    <a:pt x="14" y="94"/>
                  </a:lnTo>
                  <a:lnTo>
                    <a:pt x="16" y="86"/>
                  </a:lnTo>
                  <a:lnTo>
                    <a:pt x="15" y="78"/>
                  </a:lnTo>
                  <a:lnTo>
                    <a:pt x="11" y="73"/>
                  </a:lnTo>
                  <a:lnTo>
                    <a:pt x="9" y="64"/>
                  </a:lnTo>
                  <a:lnTo>
                    <a:pt x="0" y="62"/>
                  </a:lnTo>
                  <a:lnTo>
                    <a:pt x="6" y="50"/>
                  </a:lnTo>
                  <a:lnTo>
                    <a:pt x="9" y="35"/>
                  </a:lnTo>
                  <a:lnTo>
                    <a:pt x="15" y="28"/>
                  </a:lnTo>
                  <a:lnTo>
                    <a:pt x="22" y="22"/>
                  </a:lnTo>
                  <a:lnTo>
                    <a:pt x="28" y="11"/>
                  </a:lnTo>
                  <a:lnTo>
                    <a:pt x="40" y="8"/>
                  </a:lnTo>
                  <a:close/>
                </a:path>
              </a:pathLst>
            </a:custGeom>
            <a:solidFill>
              <a:srgbClr val="083E7A"/>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199" name="Freeform 213">
              <a:extLst>
                <a:ext uri="{FF2B5EF4-FFF2-40B4-BE49-F238E27FC236}">
                  <a16:creationId xmlns:a16="http://schemas.microsoft.com/office/drawing/2014/main" id="{D6EBED9E-324E-4CC5-A39D-379656F6B4BB}"/>
                </a:ext>
              </a:extLst>
            </p:cNvPr>
            <p:cNvSpPr>
              <a:spLocks/>
            </p:cNvSpPr>
            <p:nvPr/>
          </p:nvSpPr>
          <p:spPr bwMode="auto">
            <a:xfrm>
              <a:off x="6822622" y="2833184"/>
              <a:ext cx="188584" cy="373636"/>
            </a:xfrm>
            <a:custGeom>
              <a:avLst/>
              <a:gdLst>
                <a:gd name="T0" fmla="*/ 109 w 159"/>
                <a:gd name="T1" fmla="*/ 38 h 307"/>
                <a:gd name="T2" fmla="*/ 88 w 159"/>
                <a:gd name="T3" fmla="*/ 55 h 307"/>
                <a:gd name="T4" fmla="*/ 77 w 159"/>
                <a:gd name="T5" fmla="*/ 75 h 307"/>
                <a:gd name="T6" fmla="*/ 75 w 159"/>
                <a:gd name="T7" fmla="*/ 90 h 307"/>
                <a:gd name="T8" fmla="*/ 92 w 159"/>
                <a:gd name="T9" fmla="*/ 111 h 307"/>
                <a:gd name="T10" fmla="*/ 113 w 159"/>
                <a:gd name="T11" fmla="*/ 139 h 307"/>
                <a:gd name="T12" fmla="*/ 131 w 159"/>
                <a:gd name="T13" fmla="*/ 151 h 307"/>
                <a:gd name="T14" fmla="*/ 145 w 159"/>
                <a:gd name="T15" fmla="*/ 168 h 307"/>
                <a:gd name="T16" fmla="*/ 158 w 159"/>
                <a:gd name="T17" fmla="*/ 206 h 307"/>
                <a:gd name="T18" fmla="*/ 159 w 159"/>
                <a:gd name="T19" fmla="*/ 243 h 307"/>
                <a:gd name="T20" fmla="*/ 145 w 159"/>
                <a:gd name="T21" fmla="*/ 257 h 307"/>
                <a:gd name="T22" fmla="*/ 125 w 159"/>
                <a:gd name="T23" fmla="*/ 270 h 307"/>
                <a:gd name="T24" fmla="*/ 112 w 159"/>
                <a:gd name="T25" fmla="*/ 287 h 307"/>
                <a:gd name="T26" fmla="*/ 90 w 159"/>
                <a:gd name="T27" fmla="*/ 307 h 307"/>
                <a:gd name="T28" fmla="*/ 83 w 159"/>
                <a:gd name="T29" fmla="*/ 294 h 307"/>
                <a:gd name="T30" fmla="*/ 87 w 159"/>
                <a:gd name="T31" fmla="*/ 279 h 307"/>
                <a:gd name="T32" fmla="*/ 72 w 159"/>
                <a:gd name="T33" fmla="*/ 268 h 307"/>
                <a:gd name="T34" fmla="*/ 88 w 159"/>
                <a:gd name="T35" fmla="*/ 259 h 307"/>
                <a:gd name="T36" fmla="*/ 107 w 159"/>
                <a:gd name="T37" fmla="*/ 258 h 307"/>
                <a:gd name="T38" fmla="*/ 98 w 159"/>
                <a:gd name="T39" fmla="*/ 245 h 307"/>
                <a:gd name="T40" fmla="*/ 127 w 159"/>
                <a:gd name="T41" fmla="*/ 229 h 307"/>
                <a:gd name="T42" fmla="*/ 126 w 159"/>
                <a:gd name="T43" fmla="*/ 204 h 307"/>
                <a:gd name="T44" fmla="*/ 120 w 159"/>
                <a:gd name="T45" fmla="*/ 190 h 307"/>
                <a:gd name="T46" fmla="*/ 121 w 159"/>
                <a:gd name="T47" fmla="*/ 170 h 307"/>
                <a:gd name="T48" fmla="*/ 115 w 159"/>
                <a:gd name="T49" fmla="*/ 155 h 307"/>
                <a:gd name="T50" fmla="*/ 99 w 159"/>
                <a:gd name="T51" fmla="*/ 141 h 307"/>
                <a:gd name="T52" fmla="*/ 85 w 159"/>
                <a:gd name="T53" fmla="*/ 122 h 307"/>
                <a:gd name="T54" fmla="*/ 66 w 159"/>
                <a:gd name="T55" fmla="*/ 98 h 307"/>
                <a:gd name="T56" fmla="*/ 42 w 159"/>
                <a:gd name="T57" fmla="*/ 85 h 307"/>
                <a:gd name="T58" fmla="*/ 46 w 159"/>
                <a:gd name="T59" fmla="*/ 78 h 307"/>
                <a:gd name="T60" fmla="*/ 57 w 159"/>
                <a:gd name="T61" fmla="*/ 72 h 307"/>
                <a:gd name="T62" fmla="*/ 47 w 159"/>
                <a:gd name="T63" fmla="*/ 54 h 307"/>
                <a:gd name="T64" fmla="*/ 25 w 159"/>
                <a:gd name="T65" fmla="*/ 54 h 307"/>
                <a:gd name="T66" fmla="*/ 13 w 159"/>
                <a:gd name="T67" fmla="*/ 35 h 307"/>
                <a:gd name="T68" fmla="*/ 0 w 159"/>
                <a:gd name="T69" fmla="*/ 19 h 307"/>
                <a:gd name="T70" fmla="*/ 8 w 159"/>
                <a:gd name="T71" fmla="*/ 14 h 307"/>
                <a:gd name="T72" fmla="*/ 23 w 159"/>
                <a:gd name="T73" fmla="*/ 14 h 307"/>
                <a:gd name="T74" fmla="*/ 39 w 159"/>
                <a:gd name="T75" fmla="*/ 11 h 307"/>
                <a:gd name="T76" fmla="*/ 53 w 159"/>
                <a:gd name="T77" fmla="*/ 0 h 307"/>
                <a:gd name="T78" fmla="*/ 63 w 159"/>
                <a:gd name="T79" fmla="*/ 8 h 307"/>
                <a:gd name="T80" fmla="*/ 80 w 159"/>
                <a:gd name="T81" fmla="*/ 12 h 307"/>
                <a:gd name="T82" fmla="*/ 79 w 159"/>
                <a:gd name="T83" fmla="*/ 24 h 307"/>
                <a:gd name="T84" fmla="*/ 90 w 159"/>
                <a:gd name="T85" fmla="*/ 32 h 307"/>
                <a:gd name="T86" fmla="*/ 109 w 159"/>
                <a:gd name="T87" fmla="*/ 38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9" h="307">
                  <a:moveTo>
                    <a:pt x="109" y="38"/>
                  </a:moveTo>
                  <a:lnTo>
                    <a:pt x="88" y="55"/>
                  </a:lnTo>
                  <a:lnTo>
                    <a:pt x="77" y="75"/>
                  </a:lnTo>
                  <a:lnTo>
                    <a:pt x="75" y="90"/>
                  </a:lnTo>
                  <a:lnTo>
                    <a:pt x="92" y="111"/>
                  </a:lnTo>
                  <a:lnTo>
                    <a:pt x="113" y="139"/>
                  </a:lnTo>
                  <a:lnTo>
                    <a:pt x="131" y="151"/>
                  </a:lnTo>
                  <a:lnTo>
                    <a:pt x="145" y="168"/>
                  </a:lnTo>
                  <a:lnTo>
                    <a:pt x="158" y="206"/>
                  </a:lnTo>
                  <a:lnTo>
                    <a:pt x="159" y="243"/>
                  </a:lnTo>
                  <a:lnTo>
                    <a:pt x="145" y="257"/>
                  </a:lnTo>
                  <a:lnTo>
                    <a:pt x="125" y="270"/>
                  </a:lnTo>
                  <a:lnTo>
                    <a:pt x="112" y="287"/>
                  </a:lnTo>
                  <a:lnTo>
                    <a:pt x="90" y="307"/>
                  </a:lnTo>
                  <a:lnTo>
                    <a:pt x="83" y="294"/>
                  </a:lnTo>
                  <a:lnTo>
                    <a:pt x="87" y="279"/>
                  </a:lnTo>
                  <a:lnTo>
                    <a:pt x="72" y="268"/>
                  </a:lnTo>
                  <a:lnTo>
                    <a:pt x="88" y="259"/>
                  </a:lnTo>
                  <a:lnTo>
                    <a:pt x="107" y="258"/>
                  </a:lnTo>
                  <a:lnTo>
                    <a:pt x="98" y="245"/>
                  </a:lnTo>
                  <a:lnTo>
                    <a:pt x="127" y="229"/>
                  </a:lnTo>
                  <a:lnTo>
                    <a:pt x="126" y="204"/>
                  </a:lnTo>
                  <a:lnTo>
                    <a:pt x="120" y="190"/>
                  </a:lnTo>
                  <a:lnTo>
                    <a:pt x="121" y="170"/>
                  </a:lnTo>
                  <a:lnTo>
                    <a:pt x="115" y="155"/>
                  </a:lnTo>
                  <a:lnTo>
                    <a:pt x="99" y="141"/>
                  </a:lnTo>
                  <a:lnTo>
                    <a:pt x="85" y="122"/>
                  </a:lnTo>
                  <a:lnTo>
                    <a:pt x="66" y="98"/>
                  </a:lnTo>
                  <a:lnTo>
                    <a:pt x="42" y="85"/>
                  </a:lnTo>
                  <a:lnTo>
                    <a:pt x="46" y="78"/>
                  </a:lnTo>
                  <a:lnTo>
                    <a:pt x="57" y="72"/>
                  </a:lnTo>
                  <a:lnTo>
                    <a:pt x="47" y="54"/>
                  </a:lnTo>
                  <a:lnTo>
                    <a:pt x="25" y="54"/>
                  </a:lnTo>
                  <a:lnTo>
                    <a:pt x="13" y="35"/>
                  </a:lnTo>
                  <a:lnTo>
                    <a:pt x="0" y="19"/>
                  </a:lnTo>
                  <a:lnTo>
                    <a:pt x="8" y="14"/>
                  </a:lnTo>
                  <a:lnTo>
                    <a:pt x="23" y="14"/>
                  </a:lnTo>
                  <a:lnTo>
                    <a:pt x="39" y="11"/>
                  </a:lnTo>
                  <a:lnTo>
                    <a:pt x="53" y="0"/>
                  </a:lnTo>
                  <a:lnTo>
                    <a:pt x="63" y="8"/>
                  </a:lnTo>
                  <a:lnTo>
                    <a:pt x="80" y="12"/>
                  </a:lnTo>
                  <a:lnTo>
                    <a:pt x="79" y="24"/>
                  </a:lnTo>
                  <a:lnTo>
                    <a:pt x="90" y="32"/>
                  </a:lnTo>
                  <a:lnTo>
                    <a:pt x="109" y="38"/>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200" name="Freeform 216">
              <a:extLst>
                <a:ext uri="{FF2B5EF4-FFF2-40B4-BE49-F238E27FC236}">
                  <a16:creationId xmlns:a16="http://schemas.microsoft.com/office/drawing/2014/main" id="{D609010C-035C-42C8-BFCD-E7395099CBB7}"/>
                </a:ext>
              </a:extLst>
            </p:cNvPr>
            <p:cNvSpPr>
              <a:spLocks/>
            </p:cNvSpPr>
            <p:nvPr/>
          </p:nvSpPr>
          <p:spPr bwMode="auto">
            <a:xfrm>
              <a:off x="5564219" y="2943936"/>
              <a:ext cx="224165" cy="161868"/>
            </a:xfrm>
            <a:custGeom>
              <a:avLst/>
              <a:gdLst>
                <a:gd name="T0" fmla="*/ 189 w 189"/>
                <a:gd name="T1" fmla="*/ 49 h 133"/>
                <a:gd name="T2" fmla="*/ 177 w 189"/>
                <a:gd name="T3" fmla="*/ 54 h 133"/>
                <a:gd name="T4" fmla="*/ 174 w 189"/>
                <a:gd name="T5" fmla="*/ 63 h 133"/>
                <a:gd name="T6" fmla="*/ 174 w 189"/>
                <a:gd name="T7" fmla="*/ 70 h 133"/>
                <a:gd name="T8" fmla="*/ 156 w 189"/>
                <a:gd name="T9" fmla="*/ 79 h 133"/>
                <a:gd name="T10" fmla="*/ 128 w 189"/>
                <a:gd name="T11" fmla="*/ 89 h 133"/>
                <a:gd name="T12" fmla="*/ 112 w 189"/>
                <a:gd name="T13" fmla="*/ 103 h 133"/>
                <a:gd name="T14" fmla="*/ 104 w 189"/>
                <a:gd name="T15" fmla="*/ 105 h 133"/>
                <a:gd name="T16" fmla="*/ 99 w 189"/>
                <a:gd name="T17" fmla="*/ 103 h 133"/>
                <a:gd name="T18" fmla="*/ 89 w 189"/>
                <a:gd name="T19" fmla="*/ 112 h 133"/>
                <a:gd name="T20" fmla="*/ 77 w 189"/>
                <a:gd name="T21" fmla="*/ 116 h 133"/>
                <a:gd name="T22" fmla="*/ 62 w 189"/>
                <a:gd name="T23" fmla="*/ 117 h 133"/>
                <a:gd name="T24" fmla="*/ 57 w 189"/>
                <a:gd name="T25" fmla="*/ 118 h 133"/>
                <a:gd name="T26" fmla="*/ 53 w 189"/>
                <a:gd name="T27" fmla="*/ 124 h 133"/>
                <a:gd name="T28" fmla="*/ 49 w 189"/>
                <a:gd name="T29" fmla="*/ 125 h 133"/>
                <a:gd name="T30" fmla="*/ 46 w 189"/>
                <a:gd name="T31" fmla="*/ 131 h 133"/>
                <a:gd name="T32" fmla="*/ 37 w 189"/>
                <a:gd name="T33" fmla="*/ 130 h 133"/>
                <a:gd name="T34" fmla="*/ 32 w 189"/>
                <a:gd name="T35" fmla="*/ 133 h 133"/>
                <a:gd name="T36" fmla="*/ 19 w 189"/>
                <a:gd name="T37" fmla="*/ 132 h 133"/>
                <a:gd name="T38" fmla="*/ 14 w 189"/>
                <a:gd name="T39" fmla="*/ 120 h 133"/>
                <a:gd name="T40" fmla="*/ 14 w 189"/>
                <a:gd name="T41" fmla="*/ 108 h 133"/>
                <a:gd name="T42" fmla="*/ 10 w 189"/>
                <a:gd name="T43" fmla="*/ 102 h 133"/>
                <a:gd name="T44" fmla="*/ 6 w 189"/>
                <a:gd name="T45" fmla="*/ 87 h 133"/>
                <a:gd name="T46" fmla="*/ 0 w 189"/>
                <a:gd name="T47" fmla="*/ 78 h 133"/>
                <a:gd name="T48" fmla="*/ 4 w 189"/>
                <a:gd name="T49" fmla="*/ 77 h 133"/>
                <a:gd name="T50" fmla="*/ 2 w 189"/>
                <a:gd name="T51" fmla="*/ 68 h 133"/>
                <a:gd name="T52" fmla="*/ 4 w 189"/>
                <a:gd name="T53" fmla="*/ 64 h 133"/>
                <a:gd name="T54" fmla="*/ 2 w 189"/>
                <a:gd name="T55" fmla="*/ 55 h 133"/>
                <a:gd name="T56" fmla="*/ 10 w 189"/>
                <a:gd name="T57" fmla="*/ 48 h 133"/>
                <a:gd name="T58" fmla="*/ 8 w 189"/>
                <a:gd name="T59" fmla="*/ 39 h 133"/>
                <a:gd name="T60" fmla="*/ 12 w 189"/>
                <a:gd name="T61" fmla="*/ 29 h 133"/>
                <a:gd name="T62" fmla="*/ 20 w 189"/>
                <a:gd name="T63" fmla="*/ 35 h 133"/>
                <a:gd name="T64" fmla="*/ 24 w 189"/>
                <a:gd name="T65" fmla="*/ 33 h 133"/>
                <a:gd name="T66" fmla="*/ 45 w 189"/>
                <a:gd name="T67" fmla="*/ 32 h 133"/>
                <a:gd name="T68" fmla="*/ 49 w 189"/>
                <a:gd name="T69" fmla="*/ 34 h 133"/>
                <a:gd name="T70" fmla="*/ 66 w 189"/>
                <a:gd name="T71" fmla="*/ 36 h 133"/>
                <a:gd name="T72" fmla="*/ 73 w 189"/>
                <a:gd name="T73" fmla="*/ 35 h 133"/>
                <a:gd name="T74" fmla="*/ 78 w 189"/>
                <a:gd name="T75" fmla="*/ 42 h 133"/>
                <a:gd name="T76" fmla="*/ 86 w 189"/>
                <a:gd name="T77" fmla="*/ 39 h 133"/>
                <a:gd name="T78" fmla="*/ 98 w 189"/>
                <a:gd name="T79" fmla="*/ 17 h 133"/>
                <a:gd name="T80" fmla="*/ 114 w 189"/>
                <a:gd name="T81" fmla="*/ 8 h 133"/>
                <a:gd name="T82" fmla="*/ 166 w 189"/>
                <a:gd name="T83" fmla="*/ 0 h 133"/>
                <a:gd name="T84" fmla="*/ 182 w 189"/>
                <a:gd name="T85" fmla="*/ 34 h 133"/>
                <a:gd name="T86" fmla="*/ 189 w 189"/>
                <a:gd name="T87" fmla="*/ 4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9" h="133">
                  <a:moveTo>
                    <a:pt x="189" y="49"/>
                  </a:moveTo>
                  <a:lnTo>
                    <a:pt x="177" y="54"/>
                  </a:lnTo>
                  <a:lnTo>
                    <a:pt x="174" y="63"/>
                  </a:lnTo>
                  <a:lnTo>
                    <a:pt x="174" y="70"/>
                  </a:lnTo>
                  <a:lnTo>
                    <a:pt x="156" y="79"/>
                  </a:lnTo>
                  <a:lnTo>
                    <a:pt x="128" y="89"/>
                  </a:lnTo>
                  <a:lnTo>
                    <a:pt x="112" y="103"/>
                  </a:lnTo>
                  <a:lnTo>
                    <a:pt x="104" y="105"/>
                  </a:lnTo>
                  <a:lnTo>
                    <a:pt x="99" y="103"/>
                  </a:lnTo>
                  <a:lnTo>
                    <a:pt x="89" y="112"/>
                  </a:lnTo>
                  <a:lnTo>
                    <a:pt x="77" y="116"/>
                  </a:lnTo>
                  <a:lnTo>
                    <a:pt x="62" y="117"/>
                  </a:lnTo>
                  <a:lnTo>
                    <a:pt x="57" y="118"/>
                  </a:lnTo>
                  <a:lnTo>
                    <a:pt x="53" y="124"/>
                  </a:lnTo>
                  <a:lnTo>
                    <a:pt x="49" y="125"/>
                  </a:lnTo>
                  <a:lnTo>
                    <a:pt x="46" y="131"/>
                  </a:lnTo>
                  <a:lnTo>
                    <a:pt x="37" y="130"/>
                  </a:lnTo>
                  <a:lnTo>
                    <a:pt x="32" y="133"/>
                  </a:lnTo>
                  <a:lnTo>
                    <a:pt x="19" y="132"/>
                  </a:lnTo>
                  <a:lnTo>
                    <a:pt x="14" y="120"/>
                  </a:lnTo>
                  <a:lnTo>
                    <a:pt x="14" y="108"/>
                  </a:lnTo>
                  <a:lnTo>
                    <a:pt x="10" y="102"/>
                  </a:lnTo>
                  <a:lnTo>
                    <a:pt x="6" y="87"/>
                  </a:lnTo>
                  <a:lnTo>
                    <a:pt x="0" y="78"/>
                  </a:lnTo>
                  <a:lnTo>
                    <a:pt x="4" y="77"/>
                  </a:lnTo>
                  <a:lnTo>
                    <a:pt x="2" y="68"/>
                  </a:lnTo>
                  <a:lnTo>
                    <a:pt x="4" y="64"/>
                  </a:lnTo>
                  <a:lnTo>
                    <a:pt x="2" y="55"/>
                  </a:lnTo>
                  <a:lnTo>
                    <a:pt x="10" y="48"/>
                  </a:lnTo>
                  <a:lnTo>
                    <a:pt x="8" y="39"/>
                  </a:lnTo>
                  <a:lnTo>
                    <a:pt x="12" y="29"/>
                  </a:lnTo>
                  <a:lnTo>
                    <a:pt x="20" y="35"/>
                  </a:lnTo>
                  <a:lnTo>
                    <a:pt x="24" y="33"/>
                  </a:lnTo>
                  <a:lnTo>
                    <a:pt x="45" y="32"/>
                  </a:lnTo>
                  <a:lnTo>
                    <a:pt x="49" y="34"/>
                  </a:lnTo>
                  <a:lnTo>
                    <a:pt x="66" y="36"/>
                  </a:lnTo>
                  <a:lnTo>
                    <a:pt x="73" y="35"/>
                  </a:lnTo>
                  <a:lnTo>
                    <a:pt x="78" y="42"/>
                  </a:lnTo>
                  <a:lnTo>
                    <a:pt x="86" y="39"/>
                  </a:lnTo>
                  <a:lnTo>
                    <a:pt x="98" y="17"/>
                  </a:lnTo>
                  <a:lnTo>
                    <a:pt x="114" y="8"/>
                  </a:lnTo>
                  <a:lnTo>
                    <a:pt x="166" y="0"/>
                  </a:lnTo>
                  <a:lnTo>
                    <a:pt x="182" y="34"/>
                  </a:lnTo>
                  <a:lnTo>
                    <a:pt x="189" y="49"/>
                  </a:lnTo>
                  <a:close/>
                </a:path>
              </a:pathLst>
            </a:custGeom>
            <a:solidFill>
              <a:srgbClr val="E64A0E"/>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201" name="Freeform 217">
              <a:extLst>
                <a:ext uri="{FF2B5EF4-FFF2-40B4-BE49-F238E27FC236}">
                  <a16:creationId xmlns:a16="http://schemas.microsoft.com/office/drawing/2014/main" id="{1E31E91B-C1B1-4CD6-B1F7-F6DA9F73368E}"/>
                </a:ext>
              </a:extLst>
            </p:cNvPr>
            <p:cNvSpPr>
              <a:spLocks/>
            </p:cNvSpPr>
            <p:nvPr/>
          </p:nvSpPr>
          <p:spPr bwMode="auto">
            <a:xfrm>
              <a:off x="4987797" y="3982081"/>
              <a:ext cx="349887" cy="321301"/>
            </a:xfrm>
            <a:custGeom>
              <a:avLst/>
              <a:gdLst>
                <a:gd name="T0" fmla="*/ 264 w 295"/>
                <a:gd name="T1" fmla="*/ 152 h 264"/>
                <a:gd name="T2" fmla="*/ 250 w 295"/>
                <a:gd name="T3" fmla="*/ 173 h 264"/>
                <a:gd name="T4" fmla="*/ 217 w 295"/>
                <a:gd name="T5" fmla="*/ 210 h 264"/>
                <a:gd name="T6" fmla="*/ 190 w 295"/>
                <a:gd name="T7" fmla="*/ 232 h 264"/>
                <a:gd name="T8" fmla="*/ 162 w 295"/>
                <a:gd name="T9" fmla="*/ 241 h 264"/>
                <a:gd name="T10" fmla="*/ 149 w 295"/>
                <a:gd name="T11" fmla="*/ 243 h 264"/>
                <a:gd name="T12" fmla="*/ 121 w 295"/>
                <a:gd name="T13" fmla="*/ 243 h 264"/>
                <a:gd name="T14" fmla="*/ 104 w 295"/>
                <a:gd name="T15" fmla="*/ 245 h 264"/>
                <a:gd name="T16" fmla="*/ 70 w 295"/>
                <a:gd name="T17" fmla="*/ 256 h 264"/>
                <a:gd name="T18" fmla="*/ 51 w 295"/>
                <a:gd name="T19" fmla="*/ 264 h 264"/>
                <a:gd name="T20" fmla="*/ 38 w 295"/>
                <a:gd name="T21" fmla="*/ 257 h 264"/>
                <a:gd name="T22" fmla="*/ 30 w 295"/>
                <a:gd name="T23" fmla="*/ 250 h 264"/>
                <a:gd name="T24" fmla="*/ 29 w 295"/>
                <a:gd name="T25" fmla="*/ 232 h 264"/>
                <a:gd name="T26" fmla="*/ 30 w 295"/>
                <a:gd name="T27" fmla="*/ 215 h 264"/>
                <a:gd name="T28" fmla="*/ 20 w 295"/>
                <a:gd name="T29" fmla="*/ 180 h 264"/>
                <a:gd name="T30" fmla="*/ 12 w 295"/>
                <a:gd name="T31" fmla="*/ 162 h 264"/>
                <a:gd name="T32" fmla="*/ 9 w 295"/>
                <a:gd name="T33" fmla="*/ 125 h 264"/>
                <a:gd name="T34" fmla="*/ 19 w 295"/>
                <a:gd name="T35" fmla="*/ 139 h 264"/>
                <a:gd name="T36" fmla="*/ 38 w 295"/>
                <a:gd name="T37" fmla="*/ 145 h 264"/>
                <a:gd name="T38" fmla="*/ 63 w 295"/>
                <a:gd name="T39" fmla="*/ 133 h 264"/>
                <a:gd name="T40" fmla="*/ 71 w 295"/>
                <a:gd name="T41" fmla="*/ 59 h 264"/>
                <a:gd name="T42" fmla="*/ 79 w 295"/>
                <a:gd name="T43" fmla="*/ 91 h 264"/>
                <a:gd name="T44" fmla="*/ 95 w 295"/>
                <a:gd name="T45" fmla="*/ 97 h 264"/>
                <a:gd name="T46" fmla="*/ 113 w 295"/>
                <a:gd name="T47" fmla="*/ 81 h 264"/>
                <a:gd name="T48" fmla="*/ 127 w 295"/>
                <a:gd name="T49" fmla="*/ 66 h 264"/>
                <a:gd name="T50" fmla="*/ 143 w 295"/>
                <a:gd name="T51" fmla="*/ 75 h 264"/>
                <a:gd name="T52" fmla="*/ 169 w 295"/>
                <a:gd name="T53" fmla="*/ 71 h 264"/>
                <a:gd name="T54" fmla="*/ 175 w 295"/>
                <a:gd name="T55" fmla="*/ 54 h 264"/>
                <a:gd name="T56" fmla="*/ 191 w 295"/>
                <a:gd name="T57" fmla="*/ 45 h 264"/>
                <a:gd name="T58" fmla="*/ 214 w 295"/>
                <a:gd name="T59" fmla="*/ 16 h 264"/>
                <a:gd name="T60" fmla="*/ 248 w 295"/>
                <a:gd name="T61" fmla="*/ 1 h 264"/>
                <a:gd name="T62" fmla="*/ 262 w 295"/>
                <a:gd name="T63" fmla="*/ 2 h 264"/>
                <a:gd name="T64" fmla="*/ 279 w 295"/>
                <a:gd name="T65" fmla="*/ 33 h 264"/>
                <a:gd name="T66" fmla="*/ 278 w 295"/>
                <a:gd name="T67" fmla="*/ 71 h 264"/>
                <a:gd name="T68" fmla="*/ 270 w 295"/>
                <a:gd name="T69" fmla="*/ 74 h 264"/>
                <a:gd name="T70" fmla="*/ 263 w 295"/>
                <a:gd name="T71" fmla="*/ 82 h 264"/>
                <a:gd name="T72" fmla="*/ 257 w 295"/>
                <a:gd name="T73" fmla="*/ 97 h 264"/>
                <a:gd name="T74" fmla="*/ 277 w 295"/>
                <a:gd name="T75" fmla="*/ 106 h 264"/>
                <a:gd name="T76" fmla="*/ 295 w 295"/>
                <a:gd name="T77" fmla="*/ 97 h 264"/>
                <a:gd name="T78" fmla="*/ 286 w 295"/>
                <a:gd name="T79" fmla="*/ 129 h 264"/>
                <a:gd name="T80" fmla="*/ 268 w 295"/>
                <a:gd name="T81" fmla="*/ 149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95" h="264">
                  <a:moveTo>
                    <a:pt x="268" y="149"/>
                  </a:moveTo>
                  <a:lnTo>
                    <a:pt x="264" y="152"/>
                  </a:lnTo>
                  <a:lnTo>
                    <a:pt x="256" y="163"/>
                  </a:lnTo>
                  <a:lnTo>
                    <a:pt x="250" y="173"/>
                  </a:lnTo>
                  <a:lnTo>
                    <a:pt x="239" y="188"/>
                  </a:lnTo>
                  <a:lnTo>
                    <a:pt x="217" y="210"/>
                  </a:lnTo>
                  <a:lnTo>
                    <a:pt x="204" y="222"/>
                  </a:lnTo>
                  <a:lnTo>
                    <a:pt x="190" y="232"/>
                  </a:lnTo>
                  <a:lnTo>
                    <a:pt x="171" y="240"/>
                  </a:lnTo>
                  <a:lnTo>
                    <a:pt x="162" y="241"/>
                  </a:lnTo>
                  <a:lnTo>
                    <a:pt x="159" y="246"/>
                  </a:lnTo>
                  <a:lnTo>
                    <a:pt x="149" y="243"/>
                  </a:lnTo>
                  <a:lnTo>
                    <a:pt x="140" y="247"/>
                  </a:lnTo>
                  <a:lnTo>
                    <a:pt x="121" y="243"/>
                  </a:lnTo>
                  <a:lnTo>
                    <a:pt x="111" y="246"/>
                  </a:lnTo>
                  <a:lnTo>
                    <a:pt x="104" y="245"/>
                  </a:lnTo>
                  <a:lnTo>
                    <a:pt x="85" y="253"/>
                  </a:lnTo>
                  <a:lnTo>
                    <a:pt x="70" y="256"/>
                  </a:lnTo>
                  <a:lnTo>
                    <a:pt x="59" y="264"/>
                  </a:lnTo>
                  <a:lnTo>
                    <a:pt x="51" y="264"/>
                  </a:lnTo>
                  <a:lnTo>
                    <a:pt x="44" y="257"/>
                  </a:lnTo>
                  <a:lnTo>
                    <a:pt x="38" y="257"/>
                  </a:lnTo>
                  <a:lnTo>
                    <a:pt x="31" y="247"/>
                  </a:lnTo>
                  <a:lnTo>
                    <a:pt x="30" y="250"/>
                  </a:lnTo>
                  <a:lnTo>
                    <a:pt x="28" y="245"/>
                  </a:lnTo>
                  <a:lnTo>
                    <a:pt x="29" y="232"/>
                  </a:lnTo>
                  <a:lnTo>
                    <a:pt x="24" y="219"/>
                  </a:lnTo>
                  <a:lnTo>
                    <a:pt x="30" y="215"/>
                  </a:lnTo>
                  <a:lnTo>
                    <a:pt x="30" y="199"/>
                  </a:lnTo>
                  <a:lnTo>
                    <a:pt x="20" y="180"/>
                  </a:lnTo>
                  <a:lnTo>
                    <a:pt x="12" y="162"/>
                  </a:lnTo>
                  <a:lnTo>
                    <a:pt x="12" y="162"/>
                  </a:lnTo>
                  <a:lnTo>
                    <a:pt x="0" y="135"/>
                  </a:lnTo>
                  <a:lnTo>
                    <a:pt x="9" y="125"/>
                  </a:lnTo>
                  <a:lnTo>
                    <a:pt x="16" y="131"/>
                  </a:lnTo>
                  <a:lnTo>
                    <a:pt x="19" y="139"/>
                  </a:lnTo>
                  <a:lnTo>
                    <a:pt x="27" y="141"/>
                  </a:lnTo>
                  <a:lnTo>
                    <a:pt x="38" y="145"/>
                  </a:lnTo>
                  <a:lnTo>
                    <a:pt x="47" y="143"/>
                  </a:lnTo>
                  <a:lnTo>
                    <a:pt x="63" y="133"/>
                  </a:lnTo>
                  <a:lnTo>
                    <a:pt x="67" y="56"/>
                  </a:lnTo>
                  <a:lnTo>
                    <a:pt x="71" y="59"/>
                  </a:lnTo>
                  <a:lnTo>
                    <a:pt x="81" y="79"/>
                  </a:lnTo>
                  <a:lnTo>
                    <a:pt x="79" y="91"/>
                  </a:lnTo>
                  <a:lnTo>
                    <a:pt x="83" y="99"/>
                  </a:lnTo>
                  <a:lnTo>
                    <a:pt x="95" y="97"/>
                  </a:lnTo>
                  <a:lnTo>
                    <a:pt x="105" y="87"/>
                  </a:lnTo>
                  <a:lnTo>
                    <a:pt x="113" y="81"/>
                  </a:lnTo>
                  <a:lnTo>
                    <a:pt x="118" y="71"/>
                  </a:lnTo>
                  <a:lnTo>
                    <a:pt x="127" y="66"/>
                  </a:lnTo>
                  <a:lnTo>
                    <a:pt x="135" y="69"/>
                  </a:lnTo>
                  <a:lnTo>
                    <a:pt x="143" y="75"/>
                  </a:lnTo>
                  <a:lnTo>
                    <a:pt x="157" y="76"/>
                  </a:lnTo>
                  <a:lnTo>
                    <a:pt x="169" y="71"/>
                  </a:lnTo>
                  <a:lnTo>
                    <a:pt x="171" y="64"/>
                  </a:lnTo>
                  <a:lnTo>
                    <a:pt x="175" y="54"/>
                  </a:lnTo>
                  <a:lnTo>
                    <a:pt x="185" y="53"/>
                  </a:lnTo>
                  <a:lnTo>
                    <a:pt x="191" y="45"/>
                  </a:lnTo>
                  <a:lnTo>
                    <a:pt x="197" y="31"/>
                  </a:lnTo>
                  <a:lnTo>
                    <a:pt x="214" y="16"/>
                  </a:lnTo>
                  <a:lnTo>
                    <a:pt x="240" y="0"/>
                  </a:lnTo>
                  <a:lnTo>
                    <a:pt x="248" y="1"/>
                  </a:lnTo>
                  <a:lnTo>
                    <a:pt x="256" y="4"/>
                  </a:lnTo>
                  <a:lnTo>
                    <a:pt x="262" y="2"/>
                  </a:lnTo>
                  <a:lnTo>
                    <a:pt x="272" y="4"/>
                  </a:lnTo>
                  <a:lnTo>
                    <a:pt x="279" y="33"/>
                  </a:lnTo>
                  <a:lnTo>
                    <a:pt x="282" y="48"/>
                  </a:lnTo>
                  <a:lnTo>
                    <a:pt x="278" y="71"/>
                  </a:lnTo>
                  <a:lnTo>
                    <a:pt x="279" y="78"/>
                  </a:lnTo>
                  <a:lnTo>
                    <a:pt x="270" y="74"/>
                  </a:lnTo>
                  <a:lnTo>
                    <a:pt x="265" y="76"/>
                  </a:lnTo>
                  <a:lnTo>
                    <a:pt x="263" y="82"/>
                  </a:lnTo>
                  <a:lnTo>
                    <a:pt x="257" y="90"/>
                  </a:lnTo>
                  <a:lnTo>
                    <a:pt x="257" y="97"/>
                  </a:lnTo>
                  <a:lnTo>
                    <a:pt x="267" y="108"/>
                  </a:lnTo>
                  <a:lnTo>
                    <a:pt x="277" y="106"/>
                  </a:lnTo>
                  <a:lnTo>
                    <a:pt x="281" y="97"/>
                  </a:lnTo>
                  <a:lnTo>
                    <a:pt x="295" y="97"/>
                  </a:lnTo>
                  <a:lnTo>
                    <a:pt x="289" y="112"/>
                  </a:lnTo>
                  <a:lnTo>
                    <a:pt x="286" y="129"/>
                  </a:lnTo>
                  <a:lnTo>
                    <a:pt x="281" y="139"/>
                  </a:lnTo>
                  <a:lnTo>
                    <a:pt x="268" y="149"/>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202" name="Freeform 218">
              <a:extLst>
                <a:ext uri="{FF2B5EF4-FFF2-40B4-BE49-F238E27FC236}">
                  <a16:creationId xmlns:a16="http://schemas.microsoft.com/office/drawing/2014/main" id="{48954523-885F-42DA-9B80-1B05DAF635A3}"/>
                </a:ext>
              </a:extLst>
            </p:cNvPr>
            <p:cNvSpPr>
              <a:spLocks/>
            </p:cNvSpPr>
            <p:nvPr/>
          </p:nvSpPr>
          <p:spPr bwMode="auto">
            <a:xfrm>
              <a:off x="5209588" y="4148815"/>
              <a:ext cx="49814" cy="49899"/>
            </a:xfrm>
            <a:custGeom>
              <a:avLst/>
              <a:gdLst>
                <a:gd name="T0" fmla="*/ 36 w 42"/>
                <a:gd name="T1" fmla="*/ 6 h 41"/>
                <a:gd name="T2" fmla="*/ 29 w 42"/>
                <a:gd name="T3" fmla="*/ 0 h 41"/>
                <a:gd name="T4" fmla="*/ 20 w 42"/>
                <a:gd name="T5" fmla="*/ 4 h 41"/>
                <a:gd name="T6" fmla="*/ 10 w 42"/>
                <a:gd name="T7" fmla="*/ 12 h 41"/>
                <a:gd name="T8" fmla="*/ 0 w 42"/>
                <a:gd name="T9" fmla="*/ 25 h 41"/>
                <a:gd name="T10" fmla="*/ 12 w 42"/>
                <a:gd name="T11" fmla="*/ 41 h 41"/>
                <a:gd name="T12" fmla="*/ 18 w 42"/>
                <a:gd name="T13" fmla="*/ 39 h 41"/>
                <a:gd name="T14" fmla="*/ 22 w 42"/>
                <a:gd name="T15" fmla="*/ 32 h 41"/>
                <a:gd name="T16" fmla="*/ 32 w 42"/>
                <a:gd name="T17" fmla="*/ 29 h 41"/>
                <a:gd name="T18" fmla="*/ 36 w 42"/>
                <a:gd name="T19" fmla="*/ 22 h 41"/>
                <a:gd name="T20" fmla="*/ 42 w 42"/>
                <a:gd name="T21" fmla="*/ 12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29" y="0"/>
                  </a:lnTo>
                  <a:lnTo>
                    <a:pt x="20" y="4"/>
                  </a:lnTo>
                  <a:lnTo>
                    <a:pt x="10" y="12"/>
                  </a:lnTo>
                  <a:lnTo>
                    <a:pt x="0" y="25"/>
                  </a:lnTo>
                  <a:lnTo>
                    <a:pt x="12" y="41"/>
                  </a:lnTo>
                  <a:lnTo>
                    <a:pt x="18" y="39"/>
                  </a:lnTo>
                  <a:lnTo>
                    <a:pt x="22" y="32"/>
                  </a:lnTo>
                  <a:lnTo>
                    <a:pt x="32" y="29"/>
                  </a:lnTo>
                  <a:lnTo>
                    <a:pt x="36" y="22"/>
                  </a:lnTo>
                  <a:lnTo>
                    <a:pt x="42" y="12"/>
                  </a:lnTo>
                  <a:lnTo>
                    <a:pt x="36" y="6"/>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203" name="Freeform 219">
              <a:extLst>
                <a:ext uri="{FF2B5EF4-FFF2-40B4-BE49-F238E27FC236}">
                  <a16:creationId xmlns:a16="http://schemas.microsoft.com/office/drawing/2014/main" id="{BEAF2B4D-B8FB-4FD5-9FE1-C741E9BDF447}"/>
                </a:ext>
              </a:extLst>
            </p:cNvPr>
            <p:cNvSpPr>
              <a:spLocks/>
            </p:cNvSpPr>
            <p:nvPr/>
          </p:nvSpPr>
          <p:spPr bwMode="auto">
            <a:xfrm>
              <a:off x="5117076" y="3632787"/>
              <a:ext cx="255002" cy="245844"/>
            </a:xfrm>
            <a:custGeom>
              <a:avLst/>
              <a:gdLst>
                <a:gd name="T0" fmla="*/ 202 w 215"/>
                <a:gd name="T1" fmla="*/ 20 h 202"/>
                <a:gd name="T2" fmla="*/ 211 w 215"/>
                <a:gd name="T3" fmla="*/ 30 h 202"/>
                <a:gd name="T4" fmla="*/ 215 w 215"/>
                <a:gd name="T5" fmla="*/ 47 h 202"/>
                <a:gd name="T6" fmla="*/ 211 w 215"/>
                <a:gd name="T7" fmla="*/ 53 h 202"/>
                <a:gd name="T8" fmla="*/ 207 w 215"/>
                <a:gd name="T9" fmla="*/ 70 h 202"/>
                <a:gd name="T10" fmla="*/ 210 w 215"/>
                <a:gd name="T11" fmla="*/ 87 h 202"/>
                <a:gd name="T12" fmla="*/ 204 w 215"/>
                <a:gd name="T13" fmla="*/ 94 h 202"/>
                <a:gd name="T14" fmla="*/ 198 w 215"/>
                <a:gd name="T15" fmla="*/ 113 h 202"/>
                <a:gd name="T16" fmla="*/ 208 w 215"/>
                <a:gd name="T17" fmla="*/ 119 h 202"/>
                <a:gd name="T18" fmla="*/ 152 w 215"/>
                <a:gd name="T19" fmla="*/ 136 h 202"/>
                <a:gd name="T20" fmla="*/ 153 w 215"/>
                <a:gd name="T21" fmla="*/ 151 h 202"/>
                <a:gd name="T22" fmla="*/ 139 w 215"/>
                <a:gd name="T23" fmla="*/ 154 h 202"/>
                <a:gd name="T24" fmla="*/ 128 w 215"/>
                <a:gd name="T25" fmla="*/ 162 h 202"/>
                <a:gd name="T26" fmla="*/ 126 w 215"/>
                <a:gd name="T27" fmla="*/ 169 h 202"/>
                <a:gd name="T28" fmla="*/ 119 w 215"/>
                <a:gd name="T29" fmla="*/ 171 h 202"/>
                <a:gd name="T30" fmla="*/ 103 w 215"/>
                <a:gd name="T31" fmla="*/ 188 h 202"/>
                <a:gd name="T32" fmla="*/ 92 w 215"/>
                <a:gd name="T33" fmla="*/ 201 h 202"/>
                <a:gd name="T34" fmla="*/ 86 w 215"/>
                <a:gd name="T35" fmla="*/ 202 h 202"/>
                <a:gd name="T36" fmla="*/ 80 w 215"/>
                <a:gd name="T37" fmla="*/ 199 h 202"/>
                <a:gd name="T38" fmla="*/ 60 w 215"/>
                <a:gd name="T39" fmla="*/ 197 h 202"/>
                <a:gd name="T40" fmla="*/ 57 w 215"/>
                <a:gd name="T41" fmla="*/ 195 h 202"/>
                <a:gd name="T42" fmla="*/ 57 w 215"/>
                <a:gd name="T43" fmla="*/ 194 h 202"/>
                <a:gd name="T44" fmla="*/ 50 w 215"/>
                <a:gd name="T45" fmla="*/ 189 h 202"/>
                <a:gd name="T46" fmla="*/ 38 w 215"/>
                <a:gd name="T47" fmla="*/ 188 h 202"/>
                <a:gd name="T48" fmla="*/ 23 w 215"/>
                <a:gd name="T49" fmla="*/ 193 h 202"/>
                <a:gd name="T50" fmla="*/ 12 w 215"/>
                <a:gd name="T51" fmla="*/ 180 h 202"/>
                <a:gd name="T52" fmla="*/ 0 w 215"/>
                <a:gd name="T53" fmla="*/ 163 h 202"/>
                <a:gd name="T54" fmla="*/ 2 w 215"/>
                <a:gd name="T55" fmla="*/ 96 h 202"/>
                <a:gd name="T56" fmla="*/ 41 w 215"/>
                <a:gd name="T57" fmla="*/ 97 h 202"/>
                <a:gd name="T58" fmla="*/ 39 w 215"/>
                <a:gd name="T59" fmla="*/ 90 h 202"/>
                <a:gd name="T60" fmla="*/ 42 w 215"/>
                <a:gd name="T61" fmla="*/ 82 h 202"/>
                <a:gd name="T62" fmla="*/ 39 w 215"/>
                <a:gd name="T63" fmla="*/ 72 h 202"/>
                <a:gd name="T64" fmla="*/ 41 w 215"/>
                <a:gd name="T65" fmla="*/ 62 h 202"/>
                <a:gd name="T66" fmla="*/ 40 w 215"/>
                <a:gd name="T67" fmla="*/ 55 h 202"/>
                <a:gd name="T68" fmla="*/ 46 w 215"/>
                <a:gd name="T69" fmla="*/ 56 h 202"/>
                <a:gd name="T70" fmla="*/ 47 w 215"/>
                <a:gd name="T71" fmla="*/ 63 h 202"/>
                <a:gd name="T72" fmla="*/ 55 w 215"/>
                <a:gd name="T73" fmla="*/ 62 h 202"/>
                <a:gd name="T74" fmla="*/ 67 w 215"/>
                <a:gd name="T75" fmla="*/ 64 h 202"/>
                <a:gd name="T76" fmla="*/ 73 w 215"/>
                <a:gd name="T77" fmla="*/ 73 h 202"/>
                <a:gd name="T78" fmla="*/ 87 w 215"/>
                <a:gd name="T79" fmla="*/ 76 h 202"/>
                <a:gd name="T80" fmla="*/ 99 w 215"/>
                <a:gd name="T81" fmla="*/ 70 h 202"/>
                <a:gd name="T82" fmla="*/ 102 w 215"/>
                <a:gd name="T83" fmla="*/ 81 h 202"/>
                <a:gd name="T84" fmla="*/ 116 w 215"/>
                <a:gd name="T85" fmla="*/ 83 h 202"/>
                <a:gd name="T86" fmla="*/ 123 w 215"/>
                <a:gd name="T87" fmla="*/ 92 h 202"/>
                <a:gd name="T88" fmla="*/ 130 w 215"/>
                <a:gd name="T89" fmla="*/ 104 h 202"/>
                <a:gd name="T90" fmla="*/ 144 w 215"/>
                <a:gd name="T91" fmla="*/ 104 h 202"/>
                <a:gd name="T92" fmla="*/ 143 w 215"/>
                <a:gd name="T93" fmla="*/ 82 h 202"/>
                <a:gd name="T94" fmla="*/ 138 w 215"/>
                <a:gd name="T95" fmla="*/ 85 h 202"/>
                <a:gd name="T96" fmla="*/ 126 w 215"/>
                <a:gd name="T97" fmla="*/ 77 h 202"/>
                <a:gd name="T98" fmla="*/ 121 w 215"/>
                <a:gd name="T99" fmla="*/ 73 h 202"/>
                <a:gd name="T100" fmla="*/ 123 w 215"/>
                <a:gd name="T101" fmla="*/ 53 h 202"/>
                <a:gd name="T102" fmla="*/ 127 w 215"/>
                <a:gd name="T103" fmla="*/ 28 h 202"/>
                <a:gd name="T104" fmla="*/ 123 w 215"/>
                <a:gd name="T105" fmla="*/ 19 h 202"/>
                <a:gd name="T106" fmla="*/ 129 w 215"/>
                <a:gd name="T107" fmla="*/ 6 h 202"/>
                <a:gd name="T108" fmla="*/ 134 w 215"/>
                <a:gd name="T109" fmla="*/ 3 h 202"/>
                <a:gd name="T110" fmla="*/ 158 w 215"/>
                <a:gd name="T111" fmla="*/ 0 h 202"/>
                <a:gd name="T112" fmla="*/ 166 w 215"/>
                <a:gd name="T113" fmla="*/ 2 h 202"/>
                <a:gd name="T114" fmla="*/ 173 w 215"/>
                <a:gd name="T115" fmla="*/ 7 h 202"/>
                <a:gd name="T116" fmla="*/ 180 w 215"/>
                <a:gd name="T117" fmla="*/ 11 h 202"/>
                <a:gd name="T118" fmla="*/ 192 w 215"/>
                <a:gd name="T119" fmla="*/ 14 h 202"/>
                <a:gd name="T120" fmla="*/ 202 w 215"/>
                <a:gd name="T121" fmla="*/ 2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 h="202">
                  <a:moveTo>
                    <a:pt x="202" y="20"/>
                  </a:moveTo>
                  <a:lnTo>
                    <a:pt x="211" y="30"/>
                  </a:lnTo>
                  <a:lnTo>
                    <a:pt x="215" y="47"/>
                  </a:lnTo>
                  <a:lnTo>
                    <a:pt x="211" y="53"/>
                  </a:lnTo>
                  <a:lnTo>
                    <a:pt x="207" y="70"/>
                  </a:lnTo>
                  <a:lnTo>
                    <a:pt x="210" y="87"/>
                  </a:lnTo>
                  <a:lnTo>
                    <a:pt x="204" y="94"/>
                  </a:lnTo>
                  <a:lnTo>
                    <a:pt x="198" y="113"/>
                  </a:lnTo>
                  <a:lnTo>
                    <a:pt x="208" y="119"/>
                  </a:lnTo>
                  <a:lnTo>
                    <a:pt x="152" y="136"/>
                  </a:lnTo>
                  <a:lnTo>
                    <a:pt x="153" y="151"/>
                  </a:lnTo>
                  <a:lnTo>
                    <a:pt x="139" y="154"/>
                  </a:lnTo>
                  <a:lnTo>
                    <a:pt x="128" y="162"/>
                  </a:lnTo>
                  <a:lnTo>
                    <a:pt x="126" y="169"/>
                  </a:lnTo>
                  <a:lnTo>
                    <a:pt x="119" y="171"/>
                  </a:lnTo>
                  <a:lnTo>
                    <a:pt x="103" y="188"/>
                  </a:lnTo>
                  <a:lnTo>
                    <a:pt x="92" y="201"/>
                  </a:lnTo>
                  <a:lnTo>
                    <a:pt x="86" y="202"/>
                  </a:lnTo>
                  <a:lnTo>
                    <a:pt x="80" y="199"/>
                  </a:lnTo>
                  <a:lnTo>
                    <a:pt x="60" y="197"/>
                  </a:lnTo>
                  <a:lnTo>
                    <a:pt x="57" y="195"/>
                  </a:lnTo>
                  <a:lnTo>
                    <a:pt x="57" y="194"/>
                  </a:lnTo>
                  <a:lnTo>
                    <a:pt x="50" y="189"/>
                  </a:lnTo>
                  <a:lnTo>
                    <a:pt x="38" y="188"/>
                  </a:lnTo>
                  <a:lnTo>
                    <a:pt x="23" y="193"/>
                  </a:lnTo>
                  <a:lnTo>
                    <a:pt x="12" y="180"/>
                  </a:lnTo>
                  <a:lnTo>
                    <a:pt x="0" y="163"/>
                  </a:lnTo>
                  <a:lnTo>
                    <a:pt x="2" y="96"/>
                  </a:lnTo>
                  <a:lnTo>
                    <a:pt x="41" y="97"/>
                  </a:lnTo>
                  <a:lnTo>
                    <a:pt x="39" y="90"/>
                  </a:lnTo>
                  <a:lnTo>
                    <a:pt x="42" y="82"/>
                  </a:lnTo>
                  <a:lnTo>
                    <a:pt x="39" y="72"/>
                  </a:lnTo>
                  <a:lnTo>
                    <a:pt x="41" y="62"/>
                  </a:lnTo>
                  <a:lnTo>
                    <a:pt x="40" y="55"/>
                  </a:lnTo>
                  <a:lnTo>
                    <a:pt x="46" y="56"/>
                  </a:lnTo>
                  <a:lnTo>
                    <a:pt x="47" y="63"/>
                  </a:lnTo>
                  <a:lnTo>
                    <a:pt x="55" y="62"/>
                  </a:lnTo>
                  <a:lnTo>
                    <a:pt x="67" y="64"/>
                  </a:lnTo>
                  <a:lnTo>
                    <a:pt x="73" y="73"/>
                  </a:lnTo>
                  <a:lnTo>
                    <a:pt x="87" y="76"/>
                  </a:lnTo>
                  <a:lnTo>
                    <a:pt x="99" y="70"/>
                  </a:lnTo>
                  <a:lnTo>
                    <a:pt x="102" y="81"/>
                  </a:lnTo>
                  <a:lnTo>
                    <a:pt x="116" y="83"/>
                  </a:lnTo>
                  <a:lnTo>
                    <a:pt x="123" y="92"/>
                  </a:lnTo>
                  <a:lnTo>
                    <a:pt x="130" y="104"/>
                  </a:lnTo>
                  <a:lnTo>
                    <a:pt x="144" y="104"/>
                  </a:lnTo>
                  <a:lnTo>
                    <a:pt x="143" y="82"/>
                  </a:lnTo>
                  <a:lnTo>
                    <a:pt x="138" y="85"/>
                  </a:lnTo>
                  <a:lnTo>
                    <a:pt x="126" y="77"/>
                  </a:lnTo>
                  <a:lnTo>
                    <a:pt x="121" y="73"/>
                  </a:lnTo>
                  <a:lnTo>
                    <a:pt x="123" y="53"/>
                  </a:lnTo>
                  <a:lnTo>
                    <a:pt x="127" y="28"/>
                  </a:lnTo>
                  <a:lnTo>
                    <a:pt x="123" y="19"/>
                  </a:lnTo>
                  <a:lnTo>
                    <a:pt x="129" y="6"/>
                  </a:lnTo>
                  <a:lnTo>
                    <a:pt x="134" y="3"/>
                  </a:lnTo>
                  <a:lnTo>
                    <a:pt x="158" y="0"/>
                  </a:lnTo>
                  <a:lnTo>
                    <a:pt x="166" y="2"/>
                  </a:lnTo>
                  <a:lnTo>
                    <a:pt x="173" y="7"/>
                  </a:lnTo>
                  <a:lnTo>
                    <a:pt x="180" y="11"/>
                  </a:lnTo>
                  <a:lnTo>
                    <a:pt x="192" y="14"/>
                  </a:lnTo>
                  <a:lnTo>
                    <a:pt x="202" y="20"/>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204" name="Freeform 220">
              <a:extLst>
                <a:ext uri="{FF2B5EF4-FFF2-40B4-BE49-F238E27FC236}">
                  <a16:creationId xmlns:a16="http://schemas.microsoft.com/office/drawing/2014/main" id="{C3E45DCB-908A-41D5-BBEE-ED17B7BCB9DE}"/>
                </a:ext>
              </a:extLst>
            </p:cNvPr>
            <p:cNvSpPr>
              <a:spLocks/>
            </p:cNvSpPr>
            <p:nvPr/>
          </p:nvSpPr>
          <p:spPr bwMode="auto">
            <a:xfrm>
              <a:off x="5188240" y="3816561"/>
              <a:ext cx="164862" cy="170387"/>
            </a:xfrm>
            <a:custGeom>
              <a:avLst/>
              <a:gdLst>
                <a:gd name="T0" fmla="*/ 103 w 139"/>
                <a:gd name="T1" fmla="*/ 140 h 140"/>
                <a:gd name="T2" fmla="*/ 93 w 139"/>
                <a:gd name="T3" fmla="*/ 138 h 140"/>
                <a:gd name="T4" fmla="*/ 87 w 139"/>
                <a:gd name="T5" fmla="*/ 140 h 140"/>
                <a:gd name="T6" fmla="*/ 79 w 139"/>
                <a:gd name="T7" fmla="*/ 137 h 140"/>
                <a:gd name="T8" fmla="*/ 71 w 139"/>
                <a:gd name="T9" fmla="*/ 136 h 140"/>
                <a:gd name="T10" fmla="*/ 60 w 139"/>
                <a:gd name="T11" fmla="*/ 127 h 140"/>
                <a:gd name="T12" fmla="*/ 47 w 139"/>
                <a:gd name="T13" fmla="*/ 124 h 140"/>
                <a:gd name="T14" fmla="*/ 42 w 139"/>
                <a:gd name="T15" fmla="*/ 111 h 140"/>
                <a:gd name="T16" fmla="*/ 42 w 139"/>
                <a:gd name="T17" fmla="*/ 103 h 140"/>
                <a:gd name="T18" fmla="*/ 35 w 139"/>
                <a:gd name="T19" fmla="*/ 101 h 140"/>
                <a:gd name="T20" fmla="*/ 15 w 139"/>
                <a:gd name="T21" fmla="*/ 78 h 140"/>
                <a:gd name="T22" fmla="*/ 10 w 139"/>
                <a:gd name="T23" fmla="*/ 66 h 140"/>
                <a:gd name="T24" fmla="*/ 6 w 139"/>
                <a:gd name="T25" fmla="*/ 63 h 140"/>
                <a:gd name="T26" fmla="*/ 0 w 139"/>
                <a:gd name="T27" fmla="*/ 46 h 140"/>
                <a:gd name="T28" fmla="*/ 20 w 139"/>
                <a:gd name="T29" fmla="*/ 48 h 140"/>
                <a:gd name="T30" fmla="*/ 26 w 139"/>
                <a:gd name="T31" fmla="*/ 51 h 140"/>
                <a:gd name="T32" fmla="*/ 32 w 139"/>
                <a:gd name="T33" fmla="*/ 50 h 140"/>
                <a:gd name="T34" fmla="*/ 43 w 139"/>
                <a:gd name="T35" fmla="*/ 37 h 140"/>
                <a:gd name="T36" fmla="*/ 59 w 139"/>
                <a:gd name="T37" fmla="*/ 20 h 140"/>
                <a:gd name="T38" fmla="*/ 66 w 139"/>
                <a:gd name="T39" fmla="*/ 18 h 140"/>
                <a:gd name="T40" fmla="*/ 68 w 139"/>
                <a:gd name="T41" fmla="*/ 11 h 140"/>
                <a:gd name="T42" fmla="*/ 79 w 139"/>
                <a:gd name="T43" fmla="*/ 3 h 140"/>
                <a:gd name="T44" fmla="*/ 93 w 139"/>
                <a:gd name="T45" fmla="*/ 0 h 140"/>
                <a:gd name="T46" fmla="*/ 94 w 139"/>
                <a:gd name="T47" fmla="*/ 7 h 140"/>
                <a:gd name="T48" fmla="*/ 109 w 139"/>
                <a:gd name="T49" fmla="*/ 7 h 140"/>
                <a:gd name="T50" fmla="*/ 117 w 139"/>
                <a:gd name="T51" fmla="*/ 11 h 140"/>
                <a:gd name="T52" fmla="*/ 121 w 139"/>
                <a:gd name="T53" fmla="*/ 16 h 140"/>
                <a:gd name="T54" fmla="*/ 130 w 139"/>
                <a:gd name="T55" fmla="*/ 18 h 140"/>
                <a:gd name="T56" fmla="*/ 139 w 139"/>
                <a:gd name="T57" fmla="*/ 25 h 140"/>
                <a:gd name="T58" fmla="*/ 138 w 139"/>
                <a:gd name="T59" fmla="*/ 51 h 140"/>
                <a:gd name="T60" fmla="*/ 133 w 139"/>
                <a:gd name="T61" fmla="*/ 65 h 140"/>
                <a:gd name="T62" fmla="*/ 132 w 139"/>
                <a:gd name="T63" fmla="*/ 81 h 140"/>
                <a:gd name="T64" fmla="*/ 134 w 139"/>
                <a:gd name="T65" fmla="*/ 87 h 140"/>
                <a:gd name="T66" fmla="*/ 131 w 139"/>
                <a:gd name="T67" fmla="*/ 99 h 140"/>
                <a:gd name="T68" fmla="*/ 129 w 139"/>
                <a:gd name="T69" fmla="*/ 101 h 140"/>
                <a:gd name="T70" fmla="*/ 123 w 139"/>
                <a:gd name="T71" fmla="*/ 116 h 140"/>
                <a:gd name="T72" fmla="*/ 103 w 139"/>
                <a:gd name="T73"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40">
                  <a:moveTo>
                    <a:pt x="103" y="140"/>
                  </a:moveTo>
                  <a:lnTo>
                    <a:pt x="93" y="138"/>
                  </a:lnTo>
                  <a:lnTo>
                    <a:pt x="87" y="140"/>
                  </a:lnTo>
                  <a:lnTo>
                    <a:pt x="79" y="137"/>
                  </a:lnTo>
                  <a:lnTo>
                    <a:pt x="71" y="136"/>
                  </a:lnTo>
                  <a:lnTo>
                    <a:pt x="60" y="127"/>
                  </a:lnTo>
                  <a:lnTo>
                    <a:pt x="47" y="124"/>
                  </a:lnTo>
                  <a:lnTo>
                    <a:pt x="42" y="111"/>
                  </a:lnTo>
                  <a:lnTo>
                    <a:pt x="42" y="103"/>
                  </a:lnTo>
                  <a:lnTo>
                    <a:pt x="35" y="101"/>
                  </a:lnTo>
                  <a:lnTo>
                    <a:pt x="15" y="78"/>
                  </a:lnTo>
                  <a:lnTo>
                    <a:pt x="10" y="66"/>
                  </a:lnTo>
                  <a:lnTo>
                    <a:pt x="6" y="63"/>
                  </a:lnTo>
                  <a:lnTo>
                    <a:pt x="0" y="46"/>
                  </a:lnTo>
                  <a:lnTo>
                    <a:pt x="20" y="48"/>
                  </a:lnTo>
                  <a:lnTo>
                    <a:pt x="26" y="51"/>
                  </a:lnTo>
                  <a:lnTo>
                    <a:pt x="32" y="50"/>
                  </a:lnTo>
                  <a:lnTo>
                    <a:pt x="43" y="37"/>
                  </a:lnTo>
                  <a:lnTo>
                    <a:pt x="59" y="20"/>
                  </a:lnTo>
                  <a:lnTo>
                    <a:pt x="66" y="18"/>
                  </a:lnTo>
                  <a:lnTo>
                    <a:pt x="68" y="11"/>
                  </a:lnTo>
                  <a:lnTo>
                    <a:pt x="79" y="3"/>
                  </a:lnTo>
                  <a:lnTo>
                    <a:pt x="93" y="0"/>
                  </a:lnTo>
                  <a:lnTo>
                    <a:pt x="94" y="7"/>
                  </a:lnTo>
                  <a:lnTo>
                    <a:pt x="109" y="7"/>
                  </a:lnTo>
                  <a:lnTo>
                    <a:pt x="117" y="11"/>
                  </a:lnTo>
                  <a:lnTo>
                    <a:pt x="121" y="16"/>
                  </a:lnTo>
                  <a:lnTo>
                    <a:pt x="130" y="18"/>
                  </a:lnTo>
                  <a:lnTo>
                    <a:pt x="139" y="25"/>
                  </a:lnTo>
                  <a:lnTo>
                    <a:pt x="138" y="51"/>
                  </a:lnTo>
                  <a:lnTo>
                    <a:pt x="133" y="65"/>
                  </a:lnTo>
                  <a:lnTo>
                    <a:pt x="132" y="81"/>
                  </a:lnTo>
                  <a:lnTo>
                    <a:pt x="134" y="87"/>
                  </a:lnTo>
                  <a:lnTo>
                    <a:pt x="131" y="99"/>
                  </a:lnTo>
                  <a:lnTo>
                    <a:pt x="129" y="101"/>
                  </a:lnTo>
                  <a:lnTo>
                    <a:pt x="123" y="116"/>
                  </a:lnTo>
                  <a:lnTo>
                    <a:pt x="103" y="140"/>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205" name="Freeform 221">
              <a:extLst>
                <a:ext uri="{FF2B5EF4-FFF2-40B4-BE49-F238E27FC236}">
                  <a16:creationId xmlns:a16="http://schemas.microsoft.com/office/drawing/2014/main" id="{3813E888-1C66-4514-80BF-AC8C9FA2506D}"/>
                </a:ext>
              </a:extLst>
            </p:cNvPr>
            <p:cNvSpPr>
              <a:spLocks/>
            </p:cNvSpPr>
            <p:nvPr/>
          </p:nvSpPr>
          <p:spPr bwMode="auto">
            <a:xfrm>
              <a:off x="5096915" y="1550412"/>
              <a:ext cx="2603390" cy="834896"/>
            </a:xfrm>
            <a:custGeom>
              <a:avLst/>
              <a:gdLst>
                <a:gd name="T0" fmla="*/ 751 w 2195"/>
                <a:gd name="T1" fmla="*/ 25 h 686"/>
                <a:gd name="T2" fmla="*/ 649 w 2195"/>
                <a:gd name="T3" fmla="*/ 59 h 686"/>
                <a:gd name="T4" fmla="*/ 594 w 2195"/>
                <a:gd name="T5" fmla="*/ 101 h 686"/>
                <a:gd name="T6" fmla="*/ 603 w 2195"/>
                <a:gd name="T7" fmla="*/ 140 h 686"/>
                <a:gd name="T8" fmla="*/ 600 w 2195"/>
                <a:gd name="T9" fmla="*/ 189 h 686"/>
                <a:gd name="T10" fmla="*/ 541 w 2195"/>
                <a:gd name="T11" fmla="*/ 77 h 686"/>
                <a:gd name="T12" fmla="*/ 524 w 2195"/>
                <a:gd name="T13" fmla="*/ 135 h 686"/>
                <a:gd name="T14" fmla="*/ 434 w 2195"/>
                <a:gd name="T15" fmla="*/ 142 h 686"/>
                <a:gd name="T16" fmla="*/ 337 w 2195"/>
                <a:gd name="T17" fmla="*/ 143 h 686"/>
                <a:gd name="T18" fmla="*/ 241 w 2195"/>
                <a:gd name="T19" fmla="*/ 154 h 686"/>
                <a:gd name="T20" fmla="*/ 172 w 2195"/>
                <a:gd name="T21" fmla="*/ 204 h 686"/>
                <a:gd name="T22" fmla="*/ 111 w 2195"/>
                <a:gd name="T23" fmla="*/ 223 h 686"/>
                <a:gd name="T24" fmla="*/ 177 w 2195"/>
                <a:gd name="T25" fmla="*/ 168 h 686"/>
                <a:gd name="T26" fmla="*/ 1 w 2195"/>
                <a:gd name="T27" fmla="*/ 152 h 686"/>
                <a:gd name="T28" fmla="*/ 67 w 2195"/>
                <a:gd name="T29" fmla="*/ 262 h 686"/>
                <a:gd name="T30" fmla="*/ 30 w 2195"/>
                <a:gd name="T31" fmla="*/ 356 h 686"/>
                <a:gd name="T32" fmla="*/ 95 w 2195"/>
                <a:gd name="T33" fmla="*/ 403 h 686"/>
                <a:gd name="T34" fmla="*/ 111 w 2195"/>
                <a:gd name="T35" fmla="*/ 441 h 686"/>
                <a:gd name="T36" fmla="*/ 161 w 2195"/>
                <a:gd name="T37" fmla="*/ 469 h 686"/>
                <a:gd name="T38" fmla="*/ 227 w 2195"/>
                <a:gd name="T39" fmla="*/ 507 h 686"/>
                <a:gd name="T40" fmla="*/ 240 w 2195"/>
                <a:gd name="T41" fmla="*/ 555 h 686"/>
                <a:gd name="T42" fmla="*/ 239 w 2195"/>
                <a:gd name="T43" fmla="*/ 614 h 686"/>
                <a:gd name="T44" fmla="*/ 363 w 2195"/>
                <a:gd name="T45" fmla="*/ 654 h 686"/>
                <a:gd name="T46" fmla="*/ 434 w 2195"/>
                <a:gd name="T47" fmla="*/ 672 h 686"/>
                <a:gd name="T48" fmla="*/ 412 w 2195"/>
                <a:gd name="T49" fmla="*/ 564 h 686"/>
                <a:gd name="T50" fmla="*/ 394 w 2195"/>
                <a:gd name="T51" fmla="*/ 493 h 686"/>
                <a:gd name="T52" fmla="*/ 571 w 2195"/>
                <a:gd name="T53" fmla="*/ 488 h 686"/>
                <a:gd name="T54" fmla="*/ 571 w 2195"/>
                <a:gd name="T55" fmla="*/ 425 h 686"/>
                <a:gd name="T56" fmla="*/ 758 w 2195"/>
                <a:gd name="T57" fmla="*/ 424 h 686"/>
                <a:gd name="T58" fmla="*/ 920 w 2195"/>
                <a:gd name="T59" fmla="*/ 489 h 686"/>
                <a:gd name="T60" fmla="*/ 1027 w 2195"/>
                <a:gd name="T61" fmla="*/ 519 h 686"/>
                <a:gd name="T62" fmla="*/ 1175 w 2195"/>
                <a:gd name="T63" fmla="*/ 510 h 686"/>
                <a:gd name="T64" fmla="*/ 1273 w 2195"/>
                <a:gd name="T65" fmla="*/ 503 h 686"/>
                <a:gd name="T66" fmla="*/ 1408 w 2195"/>
                <a:gd name="T67" fmla="*/ 518 h 686"/>
                <a:gd name="T68" fmla="*/ 1516 w 2195"/>
                <a:gd name="T69" fmla="*/ 493 h 686"/>
                <a:gd name="T70" fmla="*/ 1570 w 2195"/>
                <a:gd name="T71" fmla="*/ 441 h 686"/>
                <a:gd name="T72" fmla="*/ 1742 w 2195"/>
                <a:gd name="T73" fmla="*/ 550 h 686"/>
                <a:gd name="T74" fmla="*/ 1789 w 2195"/>
                <a:gd name="T75" fmla="*/ 600 h 686"/>
                <a:gd name="T76" fmla="*/ 1821 w 2195"/>
                <a:gd name="T77" fmla="*/ 642 h 686"/>
                <a:gd name="T78" fmla="*/ 1879 w 2195"/>
                <a:gd name="T79" fmla="*/ 536 h 686"/>
                <a:gd name="T80" fmla="*/ 1746 w 2195"/>
                <a:gd name="T81" fmla="*/ 425 h 686"/>
                <a:gd name="T82" fmla="*/ 1855 w 2195"/>
                <a:gd name="T83" fmla="*/ 317 h 686"/>
                <a:gd name="T84" fmla="*/ 1972 w 2195"/>
                <a:gd name="T85" fmla="*/ 275 h 686"/>
                <a:gd name="T86" fmla="*/ 1981 w 2195"/>
                <a:gd name="T87" fmla="*/ 358 h 686"/>
                <a:gd name="T88" fmla="*/ 2115 w 2195"/>
                <a:gd name="T89" fmla="*/ 441 h 686"/>
                <a:gd name="T90" fmla="*/ 2041 w 2195"/>
                <a:gd name="T91" fmla="*/ 341 h 686"/>
                <a:gd name="T92" fmla="*/ 2121 w 2195"/>
                <a:gd name="T93" fmla="*/ 301 h 686"/>
                <a:gd name="T94" fmla="*/ 2165 w 2195"/>
                <a:gd name="T95" fmla="*/ 245 h 686"/>
                <a:gd name="T96" fmla="*/ 2127 w 2195"/>
                <a:gd name="T97" fmla="*/ 194 h 686"/>
                <a:gd name="T98" fmla="*/ 2155 w 2195"/>
                <a:gd name="T99" fmla="*/ 143 h 686"/>
                <a:gd name="T100" fmla="*/ 2081 w 2195"/>
                <a:gd name="T101" fmla="*/ 119 h 686"/>
                <a:gd name="T102" fmla="*/ 1867 w 2195"/>
                <a:gd name="T103" fmla="*/ 130 h 686"/>
                <a:gd name="T104" fmla="*/ 1729 w 2195"/>
                <a:gd name="T105" fmla="*/ 128 h 686"/>
                <a:gd name="T106" fmla="*/ 1395 w 2195"/>
                <a:gd name="T107" fmla="*/ 82 h 686"/>
                <a:gd name="T108" fmla="*/ 1301 w 2195"/>
                <a:gd name="T109" fmla="*/ 103 h 686"/>
                <a:gd name="T110" fmla="*/ 1124 w 2195"/>
                <a:gd name="T111" fmla="*/ 71 h 686"/>
                <a:gd name="T112" fmla="*/ 983 w 2195"/>
                <a:gd name="T113" fmla="*/ 54 h 686"/>
                <a:gd name="T114" fmla="*/ 913 w 2195"/>
                <a:gd name="T115" fmla="*/ 18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5" h="686">
                  <a:moveTo>
                    <a:pt x="856" y="0"/>
                  </a:moveTo>
                  <a:lnTo>
                    <a:pt x="836" y="6"/>
                  </a:lnTo>
                  <a:lnTo>
                    <a:pt x="832" y="12"/>
                  </a:lnTo>
                  <a:lnTo>
                    <a:pt x="836" y="19"/>
                  </a:lnTo>
                  <a:lnTo>
                    <a:pt x="813" y="18"/>
                  </a:lnTo>
                  <a:lnTo>
                    <a:pt x="795" y="27"/>
                  </a:lnTo>
                  <a:lnTo>
                    <a:pt x="781" y="23"/>
                  </a:lnTo>
                  <a:lnTo>
                    <a:pt x="751" y="25"/>
                  </a:lnTo>
                  <a:lnTo>
                    <a:pt x="752" y="29"/>
                  </a:lnTo>
                  <a:lnTo>
                    <a:pt x="721" y="31"/>
                  </a:lnTo>
                  <a:lnTo>
                    <a:pt x="705" y="39"/>
                  </a:lnTo>
                  <a:lnTo>
                    <a:pt x="692" y="39"/>
                  </a:lnTo>
                  <a:lnTo>
                    <a:pt x="687" y="49"/>
                  </a:lnTo>
                  <a:lnTo>
                    <a:pt x="705" y="58"/>
                  </a:lnTo>
                  <a:lnTo>
                    <a:pt x="680" y="60"/>
                  </a:lnTo>
                  <a:lnTo>
                    <a:pt x="649" y="59"/>
                  </a:lnTo>
                  <a:lnTo>
                    <a:pt x="630" y="62"/>
                  </a:lnTo>
                  <a:lnTo>
                    <a:pt x="646" y="80"/>
                  </a:lnTo>
                  <a:lnTo>
                    <a:pt x="669" y="93"/>
                  </a:lnTo>
                  <a:lnTo>
                    <a:pt x="637" y="84"/>
                  </a:lnTo>
                  <a:lnTo>
                    <a:pt x="611" y="85"/>
                  </a:lnTo>
                  <a:lnTo>
                    <a:pt x="595" y="91"/>
                  </a:lnTo>
                  <a:lnTo>
                    <a:pt x="610" y="104"/>
                  </a:lnTo>
                  <a:lnTo>
                    <a:pt x="594" y="101"/>
                  </a:lnTo>
                  <a:lnTo>
                    <a:pt x="587" y="84"/>
                  </a:lnTo>
                  <a:lnTo>
                    <a:pt x="573" y="75"/>
                  </a:lnTo>
                  <a:lnTo>
                    <a:pt x="567" y="76"/>
                  </a:lnTo>
                  <a:lnTo>
                    <a:pt x="579" y="87"/>
                  </a:lnTo>
                  <a:lnTo>
                    <a:pt x="564" y="99"/>
                  </a:lnTo>
                  <a:lnTo>
                    <a:pt x="591" y="112"/>
                  </a:lnTo>
                  <a:lnTo>
                    <a:pt x="593" y="130"/>
                  </a:lnTo>
                  <a:lnTo>
                    <a:pt x="603" y="140"/>
                  </a:lnTo>
                  <a:lnTo>
                    <a:pt x="618" y="141"/>
                  </a:lnTo>
                  <a:lnTo>
                    <a:pt x="620" y="152"/>
                  </a:lnTo>
                  <a:lnTo>
                    <a:pt x="635" y="162"/>
                  </a:lnTo>
                  <a:lnTo>
                    <a:pt x="629" y="171"/>
                  </a:lnTo>
                  <a:lnTo>
                    <a:pt x="631" y="180"/>
                  </a:lnTo>
                  <a:lnTo>
                    <a:pt x="619" y="185"/>
                  </a:lnTo>
                  <a:lnTo>
                    <a:pt x="617" y="191"/>
                  </a:lnTo>
                  <a:lnTo>
                    <a:pt x="600" y="189"/>
                  </a:lnTo>
                  <a:lnTo>
                    <a:pt x="611" y="163"/>
                  </a:lnTo>
                  <a:lnTo>
                    <a:pt x="608" y="151"/>
                  </a:lnTo>
                  <a:lnTo>
                    <a:pt x="586" y="141"/>
                  </a:lnTo>
                  <a:lnTo>
                    <a:pt x="573" y="117"/>
                  </a:lnTo>
                  <a:lnTo>
                    <a:pt x="560" y="105"/>
                  </a:lnTo>
                  <a:lnTo>
                    <a:pt x="549" y="99"/>
                  </a:lnTo>
                  <a:lnTo>
                    <a:pt x="551" y="86"/>
                  </a:lnTo>
                  <a:lnTo>
                    <a:pt x="541" y="77"/>
                  </a:lnTo>
                  <a:lnTo>
                    <a:pt x="505" y="72"/>
                  </a:lnTo>
                  <a:lnTo>
                    <a:pt x="498" y="75"/>
                  </a:lnTo>
                  <a:lnTo>
                    <a:pt x="500" y="91"/>
                  </a:lnTo>
                  <a:lnTo>
                    <a:pt x="486" y="106"/>
                  </a:lnTo>
                  <a:lnTo>
                    <a:pt x="490" y="111"/>
                  </a:lnTo>
                  <a:lnTo>
                    <a:pt x="506" y="124"/>
                  </a:lnTo>
                  <a:lnTo>
                    <a:pt x="507" y="133"/>
                  </a:lnTo>
                  <a:lnTo>
                    <a:pt x="524" y="135"/>
                  </a:lnTo>
                  <a:lnTo>
                    <a:pt x="526" y="138"/>
                  </a:lnTo>
                  <a:lnTo>
                    <a:pt x="546" y="148"/>
                  </a:lnTo>
                  <a:lnTo>
                    <a:pt x="543" y="157"/>
                  </a:lnTo>
                  <a:lnTo>
                    <a:pt x="482" y="137"/>
                  </a:lnTo>
                  <a:lnTo>
                    <a:pt x="460" y="131"/>
                  </a:lnTo>
                  <a:lnTo>
                    <a:pt x="418" y="126"/>
                  </a:lnTo>
                  <a:lnTo>
                    <a:pt x="414" y="132"/>
                  </a:lnTo>
                  <a:lnTo>
                    <a:pt x="434" y="142"/>
                  </a:lnTo>
                  <a:lnTo>
                    <a:pt x="425" y="153"/>
                  </a:lnTo>
                  <a:lnTo>
                    <a:pt x="404" y="143"/>
                  </a:lnTo>
                  <a:lnTo>
                    <a:pt x="388" y="150"/>
                  </a:lnTo>
                  <a:lnTo>
                    <a:pt x="363" y="151"/>
                  </a:lnTo>
                  <a:lnTo>
                    <a:pt x="357" y="157"/>
                  </a:lnTo>
                  <a:lnTo>
                    <a:pt x="339" y="155"/>
                  </a:lnTo>
                  <a:lnTo>
                    <a:pt x="347" y="144"/>
                  </a:lnTo>
                  <a:lnTo>
                    <a:pt x="337" y="143"/>
                  </a:lnTo>
                  <a:lnTo>
                    <a:pt x="297" y="159"/>
                  </a:lnTo>
                  <a:lnTo>
                    <a:pt x="272" y="167"/>
                  </a:lnTo>
                  <a:lnTo>
                    <a:pt x="274" y="178"/>
                  </a:lnTo>
                  <a:lnTo>
                    <a:pt x="255" y="183"/>
                  </a:lnTo>
                  <a:lnTo>
                    <a:pt x="241" y="176"/>
                  </a:lnTo>
                  <a:lnTo>
                    <a:pt x="237" y="166"/>
                  </a:lnTo>
                  <a:lnTo>
                    <a:pt x="253" y="164"/>
                  </a:lnTo>
                  <a:lnTo>
                    <a:pt x="241" y="154"/>
                  </a:lnTo>
                  <a:lnTo>
                    <a:pt x="202" y="148"/>
                  </a:lnTo>
                  <a:lnTo>
                    <a:pt x="216" y="159"/>
                  </a:lnTo>
                  <a:lnTo>
                    <a:pt x="214" y="170"/>
                  </a:lnTo>
                  <a:lnTo>
                    <a:pt x="229" y="181"/>
                  </a:lnTo>
                  <a:lnTo>
                    <a:pt x="226" y="193"/>
                  </a:lnTo>
                  <a:lnTo>
                    <a:pt x="210" y="187"/>
                  </a:lnTo>
                  <a:lnTo>
                    <a:pt x="197" y="186"/>
                  </a:lnTo>
                  <a:lnTo>
                    <a:pt x="172" y="204"/>
                  </a:lnTo>
                  <a:lnTo>
                    <a:pt x="186" y="217"/>
                  </a:lnTo>
                  <a:lnTo>
                    <a:pt x="175" y="222"/>
                  </a:lnTo>
                  <a:lnTo>
                    <a:pt x="138" y="210"/>
                  </a:lnTo>
                  <a:lnTo>
                    <a:pt x="131" y="217"/>
                  </a:lnTo>
                  <a:lnTo>
                    <a:pt x="142" y="225"/>
                  </a:lnTo>
                  <a:lnTo>
                    <a:pt x="143" y="234"/>
                  </a:lnTo>
                  <a:lnTo>
                    <a:pt x="130" y="229"/>
                  </a:lnTo>
                  <a:lnTo>
                    <a:pt x="111" y="223"/>
                  </a:lnTo>
                  <a:lnTo>
                    <a:pt x="104" y="205"/>
                  </a:lnTo>
                  <a:lnTo>
                    <a:pt x="101" y="196"/>
                  </a:lnTo>
                  <a:lnTo>
                    <a:pt x="74" y="183"/>
                  </a:lnTo>
                  <a:lnTo>
                    <a:pt x="84" y="181"/>
                  </a:lnTo>
                  <a:lnTo>
                    <a:pt x="149" y="194"/>
                  </a:lnTo>
                  <a:lnTo>
                    <a:pt x="170" y="190"/>
                  </a:lnTo>
                  <a:lnTo>
                    <a:pt x="182" y="180"/>
                  </a:lnTo>
                  <a:lnTo>
                    <a:pt x="177" y="168"/>
                  </a:lnTo>
                  <a:lnTo>
                    <a:pt x="163" y="160"/>
                  </a:lnTo>
                  <a:lnTo>
                    <a:pt x="106" y="140"/>
                  </a:lnTo>
                  <a:lnTo>
                    <a:pt x="68" y="135"/>
                  </a:lnTo>
                  <a:lnTo>
                    <a:pt x="43" y="125"/>
                  </a:lnTo>
                  <a:lnTo>
                    <a:pt x="31" y="131"/>
                  </a:lnTo>
                  <a:lnTo>
                    <a:pt x="10" y="138"/>
                  </a:lnTo>
                  <a:lnTo>
                    <a:pt x="0" y="140"/>
                  </a:lnTo>
                  <a:lnTo>
                    <a:pt x="1" y="152"/>
                  </a:lnTo>
                  <a:lnTo>
                    <a:pt x="25" y="164"/>
                  </a:lnTo>
                  <a:lnTo>
                    <a:pt x="16" y="177"/>
                  </a:lnTo>
                  <a:lnTo>
                    <a:pt x="38" y="198"/>
                  </a:lnTo>
                  <a:lnTo>
                    <a:pt x="32" y="213"/>
                  </a:lnTo>
                  <a:lnTo>
                    <a:pt x="48" y="228"/>
                  </a:lnTo>
                  <a:lnTo>
                    <a:pt x="45" y="240"/>
                  </a:lnTo>
                  <a:lnTo>
                    <a:pt x="70" y="253"/>
                  </a:lnTo>
                  <a:lnTo>
                    <a:pt x="67" y="262"/>
                  </a:lnTo>
                  <a:lnTo>
                    <a:pt x="56" y="273"/>
                  </a:lnTo>
                  <a:lnTo>
                    <a:pt x="30" y="297"/>
                  </a:lnTo>
                  <a:lnTo>
                    <a:pt x="47" y="306"/>
                  </a:lnTo>
                  <a:lnTo>
                    <a:pt x="33" y="317"/>
                  </a:lnTo>
                  <a:lnTo>
                    <a:pt x="36" y="321"/>
                  </a:lnTo>
                  <a:lnTo>
                    <a:pt x="28" y="332"/>
                  </a:lnTo>
                  <a:lnTo>
                    <a:pt x="35" y="350"/>
                  </a:lnTo>
                  <a:lnTo>
                    <a:pt x="30" y="356"/>
                  </a:lnTo>
                  <a:lnTo>
                    <a:pt x="38" y="361"/>
                  </a:lnTo>
                  <a:lnTo>
                    <a:pt x="41" y="370"/>
                  </a:lnTo>
                  <a:lnTo>
                    <a:pt x="48" y="382"/>
                  </a:lnTo>
                  <a:lnTo>
                    <a:pt x="65" y="386"/>
                  </a:lnTo>
                  <a:lnTo>
                    <a:pt x="68" y="392"/>
                  </a:lnTo>
                  <a:lnTo>
                    <a:pt x="76" y="389"/>
                  </a:lnTo>
                  <a:lnTo>
                    <a:pt x="92" y="394"/>
                  </a:lnTo>
                  <a:lnTo>
                    <a:pt x="95" y="403"/>
                  </a:lnTo>
                  <a:lnTo>
                    <a:pt x="93" y="408"/>
                  </a:lnTo>
                  <a:lnTo>
                    <a:pt x="105" y="422"/>
                  </a:lnTo>
                  <a:lnTo>
                    <a:pt x="112" y="425"/>
                  </a:lnTo>
                  <a:lnTo>
                    <a:pt x="112" y="429"/>
                  </a:lnTo>
                  <a:lnTo>
                    <a:pt x="123" y="432"/>
                  </a:lnTo>
                  <a:lnTo>
                    <a:pt x="129" y="438"/>
                  </a:lnTo>
                  <a:lnTo>
                    <a:pt x="123" y="442"/>
                  </a:lnTo>
                  <a:lnTo>
                    <a:pt x="111" y="441"/>
                  </a:lnTo>
                  <a:lnTo>
                    <a:pt x="108" y="443"/>
                  </a:lnTo>
                  <a:lnTo>
                    <a:pt x="113" y="450"/>
                  </a:lnTo>
                  <a:lnTo>
                    <a:pt x="119" y="463"/>
                  </a:lnTo>
                  <a:lnTo>
                    <a:pt x="125" y="463"/>
                  </a:lnTo>
                  <a:lnTo>
                    <a:pt x="128" y="459"/>
                  </a:lnTo>
                  <a:lnTo>
                    <a:pt x="133" y="460"/>
                  </a:lnTo>
                  <a:lnTo>
                    <a:pt x="149" y="458"/>
                  </a:lnTo>
                  <a:lnTo>
                    <a:pt x="161" y="469"/>
                  </a:lnTo>
                  <a:lnTo>
                    <a:pt x="158" y="474"/>
                  </a:lnTo>
                  <a:lnTo>
                    <a:pt x="161" y="480"/>
                  </a:lnTo>
                  <a:lnTo>
                    <a:pt x="174" y="481"/>
                  </a:lnTo>
                  <a:lnTo>
                    <a:pt x="181" y="489"/>
                  </a:lnTo>
                  <a:lnTo>
                    <a:pt x="182" y="493"/>
                  </a:lnTo>
                  <a:lnTo>
                    <a:pt x="203" y="500"/>
                  </a:lnTo>
                  <a:lnTo>
                    <a:pt x="215" y="497"/>
                  </a:lnTo>
                  <a:lnTo>
                    <a:pt x="227" y="507"/>
                  </a:lnTo>
                  <a:lnTo>
                    <a:pt x="236" y="507"/>
                  </a:lnTo>
                  <a:lnTo>
                    <a:pt x="261" y="513"/>
                  </a:lnTo>
                  <a:lnTo>
                    <a:pt x="262" y="519"/>
                  </a:lnTo>
                  <a:lnTo>
                    <a:pt x="258" y="530"/>
                  </a:lnTo>
                  <a:lnTo>
                    <a:pt x="264" y="541"/>
                  </a:lnTo>
                  <a:lnTo>
                    <a:pt x="263" y="547"/>
                  </a:lnTo>
                  <a:lnTo>
                    <a:pt x="248" y="549"/>
                  </a:lnTo>
                  <a:lnTo>
                    <a:pt x="240" y="555"/>
                  </a:lnTo>
                  <a:lnTo>
                    <a:pt x="241" y="564"/>
                  </a:lnTo>
                  <a:lnTo>
                    <a:pt x="255" y="560"/>
                  </a:lnTo>
                  <a:lnTo>
                    <a:pt x="257" y="565"/>
                  </a:lnTo>
                  <a:lnTo>
                    <a:pt x="234" y="573"/>
                  </a:lnTo>
                  <a:lnTo>
                    <a:pt x="245" y="581"/>
                  </a:lnTo>
                  <a:lnTo>
                    <a:pt x="234" y="598"/>
                  </a:lnTo>
                  <a:lnTo>
                    <a:pt x="223" y="602"/>
                  </a:lnTo>
                  <a:lnTo>
                    <a:pt x="239" y="614"/>
                  </a:lnTo>
                  <a:lnTo>
                    <a:pt x="259" y="621"/>
                  </a:lnTo>
                  <a:lnTo>
                    <a:pt x="284" y="639"/>
                  </a:lnTo>
                  <a:lnTo>
                    <a:pt x="285" y="636"/>
                  </a:lnTo>
                  <a:lnTo>
                    <a:pt x="300" y="640"/>
                  </a:lnTo>
                  <a:lnTo>
                    <a:pt x="325" y="643"/>
                  </a:lnTo>
                  <a:lnTo>
                    <a:pt x="350" y="653"/>
                  </a:lnTo>
                  <a:lnTo>
                    <a:pt x="353" y="657"/>
                  </a:lnTo>
                  <a:lnTo>
                    <a:pt x="363" y="654"/>
                  </a:lnTo>
                  <a:lnTo>
                    <a:pt x="379" y="658"/>
                  </a:lnTo>
                  <a:lnTo>
                    <a:pt x="386" y="666"/>
                  </a:lnTo>
                  <a:lnTo>
                    <a:pt x="398" y="671"/>
                  </a:lnTo>
                  <a:lnTo>
                    <a:pt x="402" y="672"/>
                  </a:lnTo>
                  <a:lnTo>
                    <a:pt x="416" y="684"/>
                  </a:lnTo>
                  <a:lnTo>
                    <a:pt x="424" y="686"/>
                  </a:lnTo>
                  <a:lnTo>
                    <a:pt x="426" y="680"/>
                  </a:lnTo>
                  <a:lnTo>
                    <a:pt x="434" y="672"/>
                  </a:lnTo>
                  <a:lnTo>
                    <a:pt x="411" y="648"/>
                  </a:lnTo>
                  <a:lnTo>
                    <a:pt x="410" y="634"/>
                  </a:lnTo>
                  <a:lnTo>
                    <a:pt x="391" y="615"/>
                  </a:lnTo>
                  <a:lnTo>
                    <a:pt x="402" y="594"/>
                  </a:lnTo>
                  <a:lnTo>
                    <a:pt x="417" y="590"/>
                  </a:lnTo>
                  <a:lnTo>
                    <a:pt x="422" y="578"/>
                  </a:lnTo>
                  <a:lnTo>
                    <a:pt x="413" y="575"/>
                  </a:lnTo>
                  <a:lnTo>
                    <a:pt x="412" y="564"/>
                  </a:lnTo>
                  <a:lnTo>
                    <a:pt x="398" y="551"/>
                  </a:lnTo>
                  <a:lnTo>
                    <a:pt x="386" y="551"/>
                  </a:lnTo>
                  <a:lnTo>
                    <a:pt x="369" y="537"/>
                  </a:lnTo>
                  <a:lnTo>
                    <a:pt x="375" y="522"/>
                  </a:lnTo>
                  <a:lnTo>
                    <a:pt x="369" y="518"/>
                  </a:lnTo>
                  <a:lnTo>
                    <a:pt x="376" y="496"/>
                  </a:lnTo>
                  <a:lnTo>
                    <a:pt x="396" y="507"/>
                  </a:lnTo>
                  <a:lnTo>
                    <a:pt x="394" y="493"/>
                  </a:lnTo>
                  <a:lnTo>
                    <a:pt x="420" y="471"/>
                  </a:lnTo>
                  <a:lnTo>
                    <a:pt x="445" y="470"/>
                  </a:lnTo>
                  <a:lnTo>
                    <a:pt x="484" y="484"/>
                  </a:lnTo>
                  <a:lnTo>
                    <a:pt x="505" y="492"/>
                  </a:lnTo>
                  <a:lnTo>
                    <a:pt x="519" y="484"/>
                  </a:lnTo>
                  <a:lnTo>
                    <a:pt x="544" y="484"/>
                  </a:lnTo>
                  <a:lnTo>
                    <a:pt x="568" y="494"/>
                  </a:lnTo>
                  <a:lnTo>
                    <a:pt x="571" y="488"/>
                  </a:lnTo>
                  <a:lnTo>
                    <a:pt x="593" y="489"/>
                  </a:lnTo>
                  <a:lnTo>
                    <a:pt x="594" y="479"/>
                  </a:lnTo>
                  <a:lnTo>
                    <a:pt x="563" y="466"/>
                  </a:lnTo>
                  <a:lnTo>
                    <a:pt x="575" y="456"/>
                  </a:lnTo>
                  <a:lnTo>
                    <a:pt x="570" y="450"/>
                  </a:lnTo>
                  <a:lnTo>
                    <a:pt x="583" y="445"/>
                  </a:lnTo>
                  <a:lnTo>
                    <a:pt x="567" y="431"/>
                  </a:lnTo>
                  <a:lnTo>
                    <a:pt x="571" y="425"/>
                  </a:lnTo>
                  <a:lnTo>
                    <a:pt x="626" y="417"/>
                  </a:lnTo>
                  <a:lnTo>
                    <a:pt x="632" y="413"/>
                  </a:lnTo>
                  <a:lnTo>
                    <a:pt x="667" y="406"/>
                  </a:lnTo>
                  <a:lnTo>
                    <a:pt x="677" y="397"/>
                  </a:lnTo>
                  <a:lnTo>
                    <a:pt x="707" y="401"/>
                  </a:lnTo>
                  <a:lnTo>
                    <a:pt x="721" y="422"/>
                  </a:lnTo>
                  <a:lnTo>
                    <a:pt x="735" y="417"/>
                  </a:lnTo>
                  <a:lnTo>
                    <a:pt x="758" y="424"/>
                  </a:lnTo>
                  <a:lnTo>
                    <a:pt x="762" y="435"/>
                  </a:lnTo>
                  <a:lnTo>
                    <a:pt x="776" y="434"/>
                  </a:lnTo>
                  <a:lnTo>
                    <a:pt x="806" y="415"/>
                  </a:lnTo>
                  <a:lnTo>
                    <a:pt x="803" y="421"/>
                  </a:lnTo>
                  <a:lnTo>
                    <a:pt x="831" y="436"/>
                  </a:lnTo>
                  <a:lnTo>
                    <a:pt x="889" y="487"/>
                  </a:lnTo>
                  <a:lnTo>
                    <a:pt x="893" y="477"/>
                  </a:lnTo>
                  <a:lnTo>
                    <a:pt x="920" y="489"/>
                  </a:lnTo>
                  <a:lnTo>
                    <a:pt x="940" y="483"/>
                  </a:lnTo>
                  <a:lnTo>
                    <a:pt x="951" y="487"/>
                  </a:lnTo>
                  <a:lnTo>
                    <a:pt x="964" y="499"/>
                  </a:lnTo>
                  <a:lnTo>
                    <a:pt x="977" y="503"/>
                  </a:lnTo>
                  <a:lnTo>
                    <a:pt x="988" y="511"/>
                  </a:lnTo>
                  <a:lnTo>
                    <a:pt x="1007" y="509"/>
                  </a:lnTo>
                  <a:lnTo>
                    <a:pt x="1022" y="521"/>
                  </a:lnTo>
                  <a:lnTo>
                    <a:pt x="1027" y="519"/>
                  </a:lnTo>
                  <a:lnTo>
                    <a:pt x="1042" y="516"/>
                  </a:lnTo>
                  <a:lnTo>
                    <a:pt x="1064" y="498"/>
                  </a:lnTo>
                  <a:lnTo>
                    <a:pt x="1084" y="489"/>
                  </a:lnTo>
                  <a:lnTo>
                    <a:pt x="1101" y="495"/>
                  </a:lnTo>
                  <a:lnTo>
                    <a:pt x="1117" y="495"/>
                  </a:lnTo>
                  <a:lnTo>
                    <a:pt x="1133" y="505"/>
                  </a:lnTo>
                  <a:lnTo>
                    <a:pt x="1149" y="505"/>
                  </a:lnTo>
                  <a:lnTo>
                    <a:pt x="1175" y="510"/>
                  </a:lnTo>
                  <a:lnTo>
                    <a:pt x="1183" y="497"/>
                  </a:lnTo>
                  <a:lnTo>
                    <a:pt x="1170" y="485"/>
                  </a:lnTo>
                  <a:lnTo>
                    <a:pt x="1175" y="464"/>
                  </a:lnTo>
                  <a:lnTo>
                    <a:pt x="1197" y="472"/>
                  </a:lnTo>
                  <a:lnTo>
                    <a:pt x="1213" y="474"/>
                  </a:lnTo>
                  <a:lnTo>
                    <a:pt x="1234" y="479"/>
                  </a:lnTo>
                  <a:lnTo>
                    <a:pt x="1246" y="495"/>
                  </a:lnTo>
                  <a:lnTo>
                    <a:pt x="1273" y="503"/>
                  </a:lnTo>
                  <a:lnTo>
                    <a:pt x="1286" y="499"/>
                  </a:lnTo>
                  <a:lnTo>
                    <a:pt x="1305" y="497"/>
                  </a:lnTo>
                  <a:lnTo>
                    <a:pt x="1323" y="500"/>
                  </a:lnTo>
                  <a:lnTo>
                    <a:pt x="1344" y="509"/>
                  </a:lnTo>
                  <a:lnTo>
                    <a:pt x="1360" y="520"/>
                  </a:lnTo>
                  <a:lnTo>
                    <a:pt x="1374" y="519"/>
                  </a:lnTo>
                  <a:lnTo>
                    <a:pt x="1397" y="523"/>
                  </a:lnTo>
                  <a:lnTo>
                    <a:pt x="1408" y="518"/>
                  </a:lnTo>
                  <a:lnTo>
                    <a:pt x="1427" y="514"/>
                  </a:lnTo>
                  <a:lnTo>
                    <a:pt x="1442" y="500"/>
                  </a:lnTo>
                  <a:lnTo>
                    <a:pt x="1453" y="502"/>
                  </a:lnTo>
                  <a:lnTo>
                    <a:pt x="1465" y="509"/>
                  </a:lnTo>
                  <a:lnTo>
                    <a:pt x="1483" y="507"/>
                  </a:lnTo>
                  <a:lnTo>
                    <a:pt x="1508" y="515"/>
                  </a:lnTo>
                  <a:lnTo>
                    <a:pt x="1522" y="502"/>
                  </a:lnTo>
                  <a:lnTo>
                    <a:pt x="1516" y="493"/>
                  </a:lnTo>
                  <a:lnTo>
                    <a:pt x="1516" y="472"/>
                  </a:lnTo>
                  <a:lnTo>
                    <a:pt x="1520" y="465"/>
                  </a:lnTo>
                  <a:lnTo>
                    <a:pt x="1512" y="454"/>
                  </a:lnTo>
                  <a:lnTo>
                    <a:pt x="1500" y="450"/>
                  </a:lnTo>
                  <a:lnTo>
                    <a:pt x="1505" y="440"/>
                  </a:lnTo>
                  <a:lnTo>
                    <a:pt x="1522" y="436"/>
                  </a:lnTo>
                  <a:lnTo>
                    <a:pt x="1542" y="436"/>
                  </a:lnTo>
                  <a:lnTo>
                    <a:pt x="1570" y="441"/>
                  </a:lnTo>
                  <a:lnTo>
                    <a:pt x="1589" y="449"/>
                  </a:lnTo>
                  <a:lnTo>
                    <a:pt x="1614" y="469"/>
                  </a:lnTo>
                  <a:lnTo>
                    <a:pt x="1627" y="478"/>
                  </a:lnTo>
                  <a:lnTo>
                    <a:pt x="1641" y="490"/>
                  </a:lnTo>
                  <a:lnTo>
                    <a:pt x="1661" y="510"/>
                  </a:lnTo>
                  <a:lnTo>
                    <a:pt x="1693" y="516"/>
                  </a:lnTo>
                  <a:lnTo>
                    <a:pt x="1722" y="531"/>
                  </a:lnTo>
                  <a:lnTo>
                    <a:pt x="1742" y="550"/>
                  </a:lnTo>
                  <a:lnTo>
                    <a:pt x="1766" y="550"/>
                  </a:lnTo>
                  <a:lnTo>
                    <a:pt x="1775" y="542"/>
                  </a:lnTo>
                  <a:lnTo>
                    <a:pt x="1797" y="536"/>
                  </a:lnTo>
                  <a:lnTo>
                    <a:pt x="1802" y="554"/>
                  </a:lnTo>
                  <a:lnTo>
                    <a:pt x="1801" y="562"/>
                  </a:lnTo>
                  <a:lnTo>
                    <a:pt x="1810" y="584"/>
                  </a:lnTo>
                  <a:lnTo>
                    <a:pt x="1811" y="604"/>
                  </a:lnTo>
                  <a:lnTo>
                    <a:pt x="1789" y="600"/>
                  </a:lnTo>
                  <a:lnTo>
                    <a:pt x="1779" y="607"/>
                  </a:lnTo>
                  <a:lnTo>
                    <a:pt x="1794" y="625"/>
                  </a:lnTo>
                  <a:lnTo>
                    <a:pt x="1806" y="649"/>
                  </a:lnTo>
                  <a:lnTo>
                    <a:pt x="1798" y="650"/>
                  </a:lnTo>
                  <a:lnTo>
                    <a:pt x="1804" y="660"/>
                  </a:lnTo>
                  <a:lnTo>
                    <a:pt x="1808" y="664"/>
                  </a:lnTo>
                  <a:lnTo>
                    <a:pt x="1807" y="657"/>
                  </a:lnTo>
                  <a:lnTo>
                    <a:pt x="1821" y="642"/>
                  </a:lnTo>
                  <a:lnTo>
                    <a:pt x="1837" y="652"/>
                  </a:lnTo>
                  <a:lnTo>
                    <a:pt x="1848" y="651"/>
                  </a:lnTo>
                  <a:lnTo>
                    <a:pt x="1863" y="639"/>
                  </a:lnTo>
                  <a:lnTo>
                    <a:pt x="1866" y="627"/>
                  </a:lnTo>
                  <a:lnTo>
                    <a:pt x="1873" y="604"/>
                  </a:lnTo>
                  <a:lnTo>
                    <a:pt x="1880" y="580"/>
                  </a:lnTo>
                  <a:lnTo>
                    <a:pt x="1876" y="566"/>
                  </a:lnTo>
                  <a:lnTo>
                    <a:pt x="1879" y="536"/>
                  </a:lnTo>
                  <a:lnTo>
                    <a:pt x="1862" y="504"/>
                  </a:lnTo>
                  <a:lnTo>
                    <a:pt x="1844" y="480"/>
                  </a:lnTo>
                  <a:lnTo>
                    <a:pt x="1840" y="460"/>
                  </a:lnTo>
                  <a:lnTo>
                    <a:pt x="1825" y="443"/>
                  </a:lnTo>
                  <a:lnTo>
                    <a:pt x="1784" y="421"/>
                  </a:lnTo>
                  <a:lnTo>
                    <a:pt x="1766" y="420"/>
                  </a:lnTo>
                  <a:lnTo>
                    <a:pt x="1764" y="430"/>
                  </a:lnTo>
                  <a:lnTo>
                    <a:pt x="1746" y="425"/>
                  </a:lnTo>
                  <a:lnTo>
                    <a:pt x="1728" y="413"/>
                  </a:lnTo>
                  <a:lnTo>
                    <a:pt x="1701" y="410"/>
                  </a:lnTo>
                  <a:lnTo>
                    <a:pt x="1718" y="364"/>
                  </a:lnTo>
                  <a:lnTo>
                    <a:pt x="1729" y="326"/>
                  </a:lnTo>
                  <a:lnTo>
                    <a:pt x="1772" y="320"/>
                  </a:lnTo>
                  <a:lnTo>
                    <a:pt x="1821" y="323"/>
                  </a:lnTo>
                  <a:lnTo>
                    <a:pt x="1829" y="314"/>
                  </a:lnTo>
                  <a:lnTo>
                    <a:pt x="1855" y="317"/>
                  </a:lnTo>
                  <a:lnTo>
                    <a:pt x="1869" y="331"/>
                  </a:lnTo>
                  <a:lnTo>
                    <a:pt x="1890" y="329"/>
                  </a:lnTo>
                  <a:lnTo>
                    <a:pt x="1917" y="324"/>
                  </a:lnTo>
                  <a:lnTo>
                    <a:pt x="1892" y="312"/>
                  </a:lnTo>
                  <a:lnTo>
                    <a:pt x="1892" y="280"/>
                  </a:lnTo>
                  <a:lnTo>
                    <a:pt x="1921" y="273"/>
                  </a:lnTo>
                  <a:lnTo>
                    <a:pt x="1961" y="297"/>
                  </a:lnTo>
                  <a:lnTo>
                    <a:pt x="1972" y="275"/>
                  </a:lnTo>
                  <a:lnTo>
                    <a:pt x="1961" y="260"/>
                  </a:lnTo>
                  <a:lnTo>
                    <a:pt x="1977" y="258"/>
                  </a:lnTo>
                  <a:lnTo>
                    <a:pt x="1999" y="285"/>
                  </a:lnTo>
                  <a:lnTo>
                    <a:pt x="1992" y="301"/>
                  </a:lnTo>
                  <a:lnTo>
                    <a:pt x="1989" y="320"/>
                  </a:lnTo>
                  <a:lnTo>
                    <a:pt x="1990" y="345"/>
                  </a:lnTo>
                  <a:lnTo>
                    <a:pt x="1972" y="349"/>
                  </a:lnTo>
                  <a:lnTo>
                    <a:pt x="1981" y="358"/>
                  </a:lnTo>
                  <a:lnTo>
                    <a:pt x="1980" y="370"/>
                  </a:lnTo>
                  <a:lnTo>
                    <a:pt x="2001" y="397"/>
                  </a:lnTo>
                  <a:lnTo>
                    <a:pt x="2053" y="441"/>
                  </a:lnTo>
                  <a:lnTo>
                    <a:pt x="2086" y="471"/>
                  </a:lnTo>
                  <a:lnTo>
                    <a:pt x="2105" y="485"/>
                  </a:lnTo>
                  <a:lnTo>
                    <a:pt x="2110" y="466"/>
                  </a:lnTo>
                  <a:lnTo>
                    <a:pt x="2096" y="446"/>
                  </a:lnTo>
                  <a:lnTo>
                    <a:pt x="2115" y="441"/>
                  </a:lnTo>
                  <a:lnTo>
                    <a:pt x="2098" y="418"/>
                  </a:lnTo>
                  <a:lnTo>
                    <a:pt x="2114" y="408"/>
                  </a:lnTo>
                  <a:lnTo>
                    <a:pt x="2099" y="399"/>
                  </a:lnTo>
                  <a:lnTo>
                    <a:pt x="2088" y="383"/>
                  </a:lnTo>
                  <a:lnTo>
                    <a:pt x="2102" y="382"/>
                  </a:lnTo>
                  <a:lnTo>
                    <a:pt x="2072" y="354"/>
                  </a:lnTo>
                  <a:lnTo>
                    <a:pt x="2050" y="349"/>
                  </a:lnTo>
                  <a:lnTo>
                    <a:pt x="2041" y="341"/>
                  </a:lnTo>
                  <a:lnTo>
                    <a:pt x="2037" y="322"/>
                  </a:lnTo>
                  <a:lnTo>
                    <a:pt x="2027" y="310"/>
                  </a:lnTo>
                  <a:lnTo>
                    <a:pt x="2050" y="312"/>
                  </a:lnTo>
                  <a:lnTo>
                    <a:pt x="2054" y="304"/>
                  </a:lnTo>
                  <a:lnTo>
                    <a:pt x="2069" y="311"/>
                  </a:lnTo>
                  <a:lnTo>
                    <a:pt x="2089" y="296"/>
                  </a:lnTo>
                  <a:lnTo>
                    <a:pt x="2127" y="309"/>
                  </a:lnTo>
                  <a:lnTo>
                    <a:pt x="2121" y="301"/>
                  </a:lnTo>
                  <a:lnTo>
                    <a:pt x="2127" y="289"/>
                  </a:lnTo>
                  <a:lnTo>
                    <a:pt x="2132" y="275"/>
                  </a:lnTo>
                  <a:lnTo>
                    <a:pt x="2142" y="273"/>
                  </a:lnTo>
                  <a:lnTo>
                    <a:pt x="2162" y="259"/>
                  </a:lnTo>
                  <a:lnTo>
                    <a:pt x="2195" y="263"/>
                  </a:lnTo>
                  <a:lnTo>
                    <a:pt x="2192" y="258"/>
                  </a:lnTo>
                  <a:lnTo>
                    <a:pt x="2179" y="250"/>
                  </a:lnTo>
                  <a:lnTo>
                    <a:pt x="2165" y="245"/>
                  </a:lnTo>
                  <a:lnTo>
                    <a:pt x="2135" y="230"/>
                  </a:lnTo>
                  <a:lnTo>
                    <a:pt x="2107" y="220"/>
                  </a:lnTo>
                  <a:lnTo>
                    <a:pt x="2128" y="221"/>
                  </a:lnTo>
                  <a:lnTo>
                    <a:pt x="2134" y="213"/>
                  </a:lnTo>
                  <a:lnTo>
                    <a:pt x="2128" y="210"/>
                  </a:lnTo>
                  <a:lnTo>
                    <a:pt x="2117" y="188"/>
                  </a:lnTo>
                  <a:lnTo>
                    <a:pt x="2124" y="183"/>
                  </a:lnTo>
                  <a:lnTo>
                    <a:pt x="2127" y="194"/>
                  </a:lnTo>
                  <a:lnTo>
                    <a:pt x="2139" y="195"/>
                  </a:lnTo>
                  <a:lnTo>
                    <a:pt x="2136" y="183"/>
                  </a:lnTo>
                  <a:lnTo>
                    <a:pt x="2149" y="185"/>
                  </a:lnTo>
                  <a:lnTo>
                    <a:pt x="2158" y="186"/>
                  </a:lnTo>
                  <a:lnTo>
                    <a:pt x="2154" y="172"/>
                  </a:lnTo>
                  <a:lnTo>
                    <a:pt x="2163" y="168"/>
                  </a:lnTo>
                  <a:lnTo>
                    <a:pt x="2150" y="158"/>
                  </a:lnTo>
                  <a:lnTo>
                    <a:pt x="2155" y="143"/>
                  </a:lnTo>
                  <a:lnTo>
                    <a:pt x="2167" y="151"/>
                  </a:lnTo>
                  <a:lnTo>
                    <a:pt x="2166" y="129"/>
                  </a:lnTo>
                  <a:lnTo>
                    <a:pt x="2163" y="113"/>
                  </a:lnTo>
                  <a:lnTo>
                    <a:pt x="2134" y="115"/>
                  </a:lnTo>
                  <a:lnTo>
                    <a:pt x="2116" y="123"/>
                  </a:lnTo>
                  <a:lnTo>
                    <a:pt x="2102" y="129"/>
                  </a:lnTo>
                  <a:lnTo>
                    <a:pt x="2098" y="133"/>
                  </a:lnTo>
                  <a:lnTo>
                    <a:pt x="2081" y="119"/>
                  </a:lnTo>
                  <a:lnTo>
                    <a:pt x="2021" y="141"/>
                  </a:lnTo>
                  <a:lnTo>
                    <a:pt x="2020" y="142"/>
                  </a:lnTo>
                  <a:lnTo>
                    <a:pt x="2020" y="142"/>
                  </a:lnTo>
                  <a:lnTo>
                    <a:pt x="1988" y="134"/>
                  </a:lnTo>
                  <a:lnTo>
                    <a:pt x="1936" y="126"/>
                  </a:lnTo>
                  <a:lnTo>
                    <a:pt x="1911" y="126"/>
                  </a:lnTo>
                  <a:lnTo>
                    <a:pt x="1861" y="122"/>
                  </a:lnTo>
                  <a:lnTo>
                    <a:pt x="1867" y="130"/>
                  </a:lnTo>
                  <a:lnTo>
                    <a:pt x="1896" y="141"/>
                  </a:lnTo>
                  <a:lnTo>
                    <a:pt x="1888" y="146"/>
                  </a:lnTo>
                  <a:lnTo>
                    <a:pt x="1841" y="131"/>
                  </a:lnTo>
                  <a:lnTo>
                    <a:pt x="1818" y="132"/>
                  </a:lnTo>
                  <a:lnTo>
                    <a:pt x="1788" y="129"/>
                  </a:lnTo>
                  <a:lnTo>
                    <a:pt x="1765" y="130"/>
                  </a:lnTo>
                  <a:lnTo>
                    <a:pt x="1753" y="133"/>
                  </a:lnTo>
                  <a:lnTo>
                    <a:pt x="1729" y="128"/>
                  </a:lnTo>
                  <a:lnTo>
                    <a:pt x="1711" y="115"/>
                  </a:lnTo>
                  <a:lnTo>
                    <a:pt x="1690" y="109"/>
                  </a:lnTo>
                  <a:lnTo>
                    <a:pt x="1660" y="106"/>
                  </a:lnTo>
                  <a:lnTo>
                    <a:pt x="1612" y="109"/>
                  </a:lnTo>
                  <a:lnTo>
                    <a:pt x="1559" y="96"/>
                  </a:lnTo>
                  <a:lnTo>
                    <a:pt x="1533" y="86"/>
                  </a:lnTo>
                  <a:lnTo>
                    <a:pt x="1402" y="75"/>
                  </a:lnTo>
                  <a:lnTo>
                    <a:pt x="1395" y="82"/>
                  </a:lnTo>
                  <a:lnTo>
                    <a:pt x="1426" y="98"/>
                  </a:lnTo>
                  <a:lnTo>
                    <a:pt x="1402" y="96"/>
                  </a:lnTo>
                  <a:lnTo>
                    <a:pt x="1399" y="101"/>
                  </a:lnTo>
                  <a:lnTo>
                    <a:pt x="1367" y="95"/>
                  </a:lnTo>
                  <a:lnTo>
                    <a:pt x="1351" y="100"/>
                  </a:lnTo>
                  <a:lnTo>
                    <a:pt x="1320" y="92"/>
                  </a:lnTo>
                  <a:lnTo>
                    <a:pt x="1331" y="110"/>
                  </a:lnTo>
                  <a:lnTo>
                    <a:pt x="1301" y="103"/>
                  </a:lnTo>
                  <a:lnTo>
                    <a:pt x="1268" y="90"/>
                  </a:lnTo>
                  <a:lnTo>
                    <a:pt x="1267" y="83"/>
                  </a:lnTo>
                  <a:lnTo>
                    <a:pt x="1247" y="72"/>
                  </a:lnTo>
                  <a:lnTo>
                    <a:pt x="1215" y="64"/>
                  </a:lnTo>
                  <a:lnTo>
                    <a:pt x="1195" y="64"/>
                  </a:lnTo>
                  <a:lnTo>
                    <a:pt x="1165" y="61"/>
                  </a:lnTo>
                  <a:lnTo>
                    <a:pt x="1180" y="73"/>
                  </a:lnTo>
                  <a:lnTo>
                    <a:pt x="1124" y="71"/>
                  </a:lnTo>
                  <a:lnTo>
                    <a:pt x="1111" y="63"/>
                  </a:lnTo>
                  <a:lnTo>
                    <a:pt x="1068" y="61"/>
                  </a:lnTo>
                  <a:lnTo>
                    <a:pt x="1051" y="63"/>
                  </a:lnTo>
                  <a:lnTo>
                    <a:pt x="1051" y="68"/>
                  </a:lnTo>
                  <a:lnTo>
                    <a:pt x="1032" y="57"/>
                  </a:lnTo>
                  <a:lnTo>
                    <a:pt x="1024" y="60"/>
                  </a:lnTo>
                  <a:lnTo>
                    <a:pt x="1001" y="56"/>
                  </a:lnTo>
                  <a:lnTo>
                    <a:pt x="983" y="54"/>
                  </a:lnTo>
                  <a:lnTo>
                    <a:pt x="986" y="49"/>
                  </a:lnTo>
                  <a:lnTo>
                    <a:pt x="1008" y="40"/>
                  </a:lnTo>
                  <a:lnTo>
                    <a:pt x="1016" y="36"/>
                  </a:lnTo>
                  <a:lnTo>
                    <a:pt x="1009" y="28"/>
                  </a:lnTo>
                  <a:lnTo>
                    <a:pt x="992" y="22"/>
                  </a:lnTo>
                  <a:lnTo>
                    <a:pt x="955" y="15"/>
                  </a:lnTo>
                  <a:lnTo>
                    <a:pt x="920" y="14"/>
                  </a:lnTo>
                  <a:lnTo>
                    <a:pt x="913" y="18"/>
                  </a:lnTo>
                  <a:lnTo>
                    <a:pt x="901" y="11"/>
                  </a:lnTo>
                  <a:lnTo>
                    <a:pt x="901" y="11"/>
                  </a:lnTo>
                  <a:lnTo>
                    <a:pt x="871" y="8"/>
                  </a:lnTo>
                  <a:lnTo>
                    <a:pt x="883" y="5"/>
                  </a:lnTo>
                  <a:lnTo>
                    <a:pt x="856" y="0"/>
                  </a:lnTo>
                  <a:close/>
                </a:path>
              </a:pathLst>
            </a:custGeom>
            <a:solidFill>
              <a:srgbClr val="72B5CC"/>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206" name="Freeform 222">
              <a:extLst>
                <a:ext uri="{FF2B5EF4-FFF2-40B4-BE49-F238E27FC236}">
                  <a16:creationId xmlns:a16="http://schemas.microsoft.com/office/drawing/2014/main" id="{94BFC2C4-B418-4BA3-ACDB-A9A5CCB69CC6}"/>
                </a:ext>
              </a:extLst>
            </p:cNvPr>
            <p:cNvSpPr>
              <a:spLocks/>
            </p:cNvSpPr>
            <p:nvPr/>
          </p:nvSpPr>
          <p:spPr bwMode="auto">
            <a:xfrm>
              <a:off x="5209577" y="4148843"/>
              <a:ext cx="49814" cy="49899"/>
            </a:xfrm>
            <a:custGeom>
              <a:avLst/>
              <a:gdLst>
                <a:gd name="T0" fmla="*/ 36 w 42"/>
                <a:gd name="T1" fmla="*/ 6 h 41"/>
                <a:gd name="T2" fmla="*/ 29 w 42"/>
                <a:gd name="T3" fmla="*/ 0 h 41"/>
                <a:gd name="T4" fmla="*/ 20 w 42"/>
                <a:gd name="T5" fmla="*/ 4 h 41"/>
                <a:gd name="T6" fmla="*/ 10 w 42"/>
                <a:gd name="T7" fmla="*/ 12 h 41"/>
                <a:gd name="T8" fmla="*/ 0 w 42"/>
                <a:gd name="T9" fmla="*/ 25 h 41"/>
                <a:gd name="T10" fmla="*/ 12 w 42"/>
                <a:gd name="T11" fmla="*/ 41 h 41"/>
                <a:gd name="T12" fmla="*/ 18 w 42"/>
                <a:gd name="T13" fmla="*/ 39 h 41"/>
                <a:gd name="T14" fmla="*/ 22 w 42"/>
                <a:gd name="T15" fmla="*/ 32 h 41"/>
                <a:gd name="T16" fmla="*/ 32 w 42"/>
                <a:gd name="T17" fmla="*/ 29 h 41"/>
                <a:gd name="T18" fmla="*/ 36 w 42"/>
                <a:gd name="T19" fmla="*/ 22 h 41"/>
                <a:gd name="T20" fmla="*/ 42 w 42"/>
                <a:gd name="T21" fmla="*/ 12 h 41"/>
                <a:gd name="T22" fmla="*/ 36 w 42"/>
                <a:gd name="T23"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41">
                  <a:moveTo>
                    <a:pt x="36" y="6"/>
                  </a:moveTo>
                  <a:lnTo>
                    <a:pt x="29" y="0"/>
                  </a:lnTo>
                  <a:lnTo>
                    <a:pt x="20" y="4"/>
                  </a:lnTo>
                  <a:lnTo>
                    <a:pt x="10" y="12"/>
                  </a:lnTo>
                  <a:lnTo>
                    <a:pt x="0" y="25"/>
                  </a:lnTo>
                  <a:lnTo>
                    <a:pt x="12" y="41"/>
                  </a:lnTo>
                  <a:lnTo>
                    <a:pt x="18" y="39"/>
                  </a:lnTo>
                  <a:lnTo>
                    <a:pt x="22" y="32"/>
                  </a:lnTo>
                  <a:lnTo>
                    <a:pt x="32" y="29"/>
                  </a:lnTo>
                  <a:lnTo>
                    <a:pt x="36" y="22"/>
                  </a:lnTo>
                  <a:lnTo>
                    <a:pt x="42" y="12"/>
                  </a:lnTo>
                  <a:lnTo>
                    <a:pt x="36" y="6"/>
                  </a:lnTo>
                  <a:close/>
                </a:path>
              </a:pathLst>
            </a:custGeom>
            <a:solidFill>
              <a:srgbClr val="C0000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207" name="Rectangle 205">
              <a:extLst>
                <a:ext uri="{FF2B5EF4-FFF2-40B4-BE49-F238E27FC236}">
                  <a16:creationId xmlns:a16="http://schemas.microsoft.com/office/drawing/2014/main" id="{ED1EFA8F-D335-4B92-A824-BE7AD16C656E}"/>
                </a:ext>
              </a:extLst>
            </p:cNvPr>
            <p:cNvSpPr/>
            <p:nvPr/>
          </p:nvSpPr>
          <p:spPr>
            <a:xfrm>
              <a:off x="1487488" y="1875788"/>
              <a:ext cx="1169970" cy="477054"/>
            </a:xfrm>
            <a:prstGeom prst="rect">
              <a:avLst/>
            </a:prstGeom>
            <a:solidFill>
              <a:srgbClr val="D5B65D"/>
            </a:solidFill>
            <a:ln w="28575">
              <a:solidFill>
                <a:schemeClr val="bg1"/>
              </a:solidFill>
              <a:miter lim="800000"/>
              <a:headEnd/>
              <a:tailEnd/>
            </a:ln>
            <a:effectLst>
              <a:outerShdw blurRad="50800" dist="38100" dir="2700000" algn="tl" rotWithShape="0">
                <a:prstClr val="black">
                  <a:alpha val="40000"/>
                </a:prstClr>
              </a:outerShdw>
            </a:effectLst>
          </p:spPr>
          <p:txBody>
            <a:bodyPr wrap="square" lIns="68580" tIns="68580" rIns="68580" bIns="68580" anchor="ctr">
              <a:spAutoFit/>
            </a:bodyPr>
            <a:lstStyle/>
            <a:p>
              <a:pPr algn="ctr">
                <a:spcBef>
                  <a:spcPct val="0"/>
                </a:spcBef>
              </a:pPr>
              <a:r>
                <a:rPr lang="en-US" sz="1100" b="1" dirty="0">
                  <a:solidFill>
                    <a:schemeClr val="bg1"/>
                  </a:solidFill>
                  <a:latin typeface="+mj-lt"/>
                  <a:cs typeface="Calibri" panose="020F0502020204030204" pitchFamily="34" charset="0"/>
                </a:rPr>
                <a:t>North America 24.1%</a:t>
              </a:r>
            </a:p>
          </p:txBody>
        </p:sp>
        <p:sp>
          <p:nvSpPr>
            <p:cNvPr id="208" name="Rectangle 206">
              <a:extLst>
                <a:ext uri="{FF2B5EF4-FFF2-40B4-BE49-F238E27FC236}">
                  <a16:creationId xmlns:a16="http://schemas.microsoft.com/office/drawing/2014/main" id="{E69A376A-A588-4A44-8710-1D51C8736C75}"/>
                </a:ext>
              </a:extLst>
            </p:cNvPr>
            <p:cNvSpPr/>
            <p:nvPr/>
          </p:nvSpPr>
          <p:spPr>
            <a:xfrm>
              <a:off x="4096737" y="1761989"/>
              <a:ext cx="894880" cy="477054"/>
            </a:xfrm>
            <a:prstGeom prst="rect">
              <a:avLst/>
            </a:prstGeom>
            <a:solidFill>
              <a:srgbClr val="6F9F06"/>
            </a:solidFill>
            <a:ln w="28575">
              <a:solidFill>
                <a:schemeClr val="bg1"/>
              </a:solidFill>
              <a:miter lim="800000"/>
              <a:headEnd/>
              <a:tailEnd/>
            </a:ln>
            <a:effectLst>
              <a:outerShdw blurRad="50800" dist="38100" dir="2700000" algn="tl" rotWithShape="0">
                <a:prstClr val="black">
                  <a:alpha val="40000"/>
                </a:prstClr>
              </a:outerShdw>
            </a:effectLst>
          </p:spPr>
          <p:txBody>
            <a:bodyPr wrap="square" lIns="68580" tIns="68580" rIns="68580" bIns="68580" anchor="ctr">
              <a:spAutoFit/>
            </a:bodyPr>
            <a:lstStyle/>
            <a:p>
              <a:pPr algn="ctr">
                <a:spcBef>
                  <a:spcPct val="0"/>
                </a:spcBef>
              </a:pPr>
              <a:r>
                <a:rPr lang="en-US" sz="1100" b="1" dirty="0">
                  <a:solidFill>
                    <a:schemeClr val="bg1"/>
                  </a:solidFill>
                  <a:latin typeface="+mj-lt"/>
                  <a:cs typeface="Calibri" panose="020F0502020204030204" pitchFamily="34" charset="0"/>
                </a:rPr>
                <a:t>Europe</a:t>
              </a:r>
            </a:p>
            <a:p>
              <a:pPr algn="ctr">
                <a:spcBef>
                  <a:spcPct val="0"/>
                </a:spcBef>
              </a:pPr>
              <a:r>
                <a:rPr lang="en-US" sz="1100" b="1" dirty="0">
                  <a:solidFill>
                    <a:schemeClr val="bg1"/>
                  </a:solidFill>
                  <a:latin typeface="+mj-lt"/>
                  <a:cs typeface="Calibri" panose="020F0502020204030204" pitchFamily="34" charset="0"/>
                </a:rPr>
                <a:t>23.7%</a:t>
              </a:r>
            </a:p>
          </p:txBody>
        </p:sp>
        <p:sp>
          <p:nvSpPr>
            <p:cNvPr id="209" name="Rectangle 207">
              <a:extLst>
                <a:ext uri="{FF2B5EF4-FFF2-40B4-BE49-F238E27FC236}">
                  <a16:creationId xmlns:a16="http://schemas.microsoft.com/office/drawing/2014/main" id="{40896A16-CAD5-45BF-AC0F-5E0AE033F7AA}"/>
                </a:ext>
              </a:extLst>
            </p:cNvPr>
            <p:cNvSpPr/>
            <p:nvPr/>
          </p:nvSpPr>
          <p:spPr>
            <a:xfrm>
              <a:off x="6343240" y="1615623"/>
              <a:ext cx="905014" cy="477054"/>
            </a:xfrm>
            <a:prstGeom prst="rect">
              <a:avLst/>
            </a:prstGeom>
            <a:solidFill>
              <a:srgbClr val="72B5CC"/>
            </a:solidFill>
            <a:ln w="28575">
              <a:solidFill>
                <a:schemeClr val="bg1"/>
              </a:solidFill>
              <a:miter lim="800000"/>
              <a:headEnd/>
              <a:tailEnd/>
            </a:ln>
            <a:effectLst>
              <a:outerShdw blurRad="50800" dist="38100" dir="2700000" algn="tl" rotWithShape="0">
                <a:prstClr val="black">
                  <a:alpha val="40000"/>
                </a:prstClr>
              </a:outerShdw>
            </a:effectLst>
          </p:spPr>
          <p:txBody>
            <a:bodyPr wrap="square" lIns="68580" tIns="68580" rIns="68580" bIns="68580" anchor="ctr">
              <a:spAutoFit/>
            </a:bodyPr>
            <a:lstStyle/>
            <a:p>
              <a:pPr algn="ctr">
                <a:spcBef>
                  <a:spcPct val="0"/>
                </a:spcBef>
              </a:pPr>
              <a:r>
                <a:rPr lang="en-US" sz="1100" b="1" dirty="0">
                  <a:solidFill>
                    <a:schemeClr val="bg1"/>
                  </a:solidFill>
                  <a:latin typeface="+mj-lt"/>
                  <a:cs typeface="Calibri" panose="020F0502020204030204" pitchFamily="34" charset="0"/>
                </a:rPr>
                <a:t>Asia</a:t>
              </a:r>
            </a:p>
            <a:p>
              <a:pPr algn="ctr">
                <a:spcBef>
                  <a:spcPct val="0"/>
                </a:spcBef>
              </a:pPr>
              <a:r>
                <a:rPr lang="en-US" sz="1100" b="1" dirty="0">
                  <a:solidFill>
                    <a:schemeClr val="bg1"/>
                  </a:solidFill>
                  <a:latin typeface="+mj-lt"/>
                  <a:cs typeface="Calibri" panose="020F0502020204030204" pitchFamily="34" charset="0"/>
                </a:rPr>
                <a:t>27.4%</a:t>
              </a:r>
            </a:p>
          </p:txBody>
        </p:sp>
        <p:sp>
          <p:nvSpPr>
            <p:cNvPr id="210" name="Rectangle 208">
              <a:extLst>
                <a:ext uri="{FF2B5EF4-FFF2-40B4-BE49-F238E27FC236}">
                  <a16:creationId xmlns:a16="http://schemas.microsoft.com/office/drawing/2014/main" id="{8A3557AF-6E4F-4802-8F8F-9D335337BD86}"/>
                </a:ext>
              </a:extLst>
            </p:cNvPr>
            <p:cNvSpPr/>
            <p:nvPr/>
          </p:nvSpPr>
          <p:spPr>
            <a:xfrm>
              <a:off x="5425095" y="2182891"/>
              <a:ext cx="888078" cy="477054"/>
            </a:xfrm>
            <a:prstGeom prst="rect">
              <a:avLst/>
            </a:prstGeom>
            <a:solidFill>
              <a:srgbClr val="E64A0E"/>
            </a:solidFill>
            <a:ln w="28575">
              <a:solidFill>
                <a:schemeClr val="bg1"/>
              </a:solidFill>
              <a:miter lim="800000"/>
              <a:headEnd/>
              <a:tailEnd/>
            </a:ln>
            <a:effectLst>
              <a:outerShdw blurRad="50800" dist="38100" dir="2700000" algn="tl" rotWithShape="0">
                <a:prstClr val="black">
                  <a:alpha val="40000"/>
                </a:prstClr>
              </a:outerShdw>
            </a:effectLst>
          </p:spPr>
          <p:txBody>
            <a:bodyPr wrap="square" lIns="68580" tIns="68580" rIns="68580" bIns="68580" anchor="ctr">
              <a:spAutoFit/>
            </a:bodyPr>
            <a:lstStyle/>
            <a:p>
              <a:pPr algn="ctr">
                <a:spcBef>
                  <a:spcPct val="0"/>
                </a:spcBef>
              </a:pPr>
              <a:r>
                <a:rPr lang="en-US" sz="1100" b="1" dirty="0">
                  <a:solidFill>
                    <a:schemeClr val="bg1"/>
                  </a:solidFill>
                  <a:latin typeface="+mj-lt"/>
                  <a:cs typeface="Calibri" panose="020F0502020204030204" pitchFamily="34" charset="0"/>
                </a:rPr>
                <a:t>Middle East</a:t>
              </a:r>
            </a:p>
            <a:p>
              <a:pPr algn="ctr">
                <a:spcBef>
                  <a:spcPct val="0"/>
                </a:spcBef>
              </a:pPr>
              <a:r>
                <a:rPr lang="en-US" sz="1100" b="1" dirty="0">
                  <a:solidFill>
                    <a:schemeClr val="bg1"/>
                  </a:solidFill>
                  <a:latin typeface="+mj-lt"/>
                  <a:cs typeface="Calibri" panose="020F0502020204030204" pitchFamily="34" charset="0"/>
                </a:rPr>
                <a:t>31.8%</a:t>
              </a:r>
            </a:p>
          </p:txBody>
        </p:sp>
        <p:sp>
          <p:nvSpPr>
            <p:cNvPr id="211" name="Rectangle 209">
              <a:extLst>
                <a:ext uri="{FF2B5EF4-FFF2-40B4-BE49-F238E27FC236}">
                  <a16:creationId xmlns:a16="http://schemas.microsoft.com/office/drawing/2014/main" id="{64B48298-4DF5-49BB-8B26-DECD4C6EC287}"/>
                </a:ext>
              </a:extLst>
            </p:cNvPr>
            <p:cNvSpPr/>
            <p:nvPr/>
          </p:nvSpPr>
          <p:spPr>
            <a:xfrm>
              <a:off x="2263438" y="3438185"/>
              <a:ext cx="1037787" cy="646331"/>
            </a:xfrm>
            <a:prstGeom prst="rect">
              <a:avLst/>
            </a:prstGeom>
            <a:solidFill>
              <a:srgbClr val="083E7A"/>
            </a:solidFill>
            <a:ln w="28575">
              <a:solidFill>
                <a:schemeClr val="bg1"/>
              </a:solidFill>
              <a:miter lim="800000"/>
              <a:headEnd/>
              <a:tailEnd/>
            </a:ln>
            <a:effectLst>
              <a:outerShdw blurRad="50800" dist="38100" dir="2700000" algn="tl" rotWithShape="0">
                <a:prstClr val="black">
                  <a:alpha val="40000"/>
                </a:prstClr>
              </a:outerShdw>
            </a:effectLst>
          </p:spPr>
          <p:txBody>
            <a:bodyPr wrap="square" lIns="68580" tIns="68580" rIns="68580" bIns="68580" anchor="ctr">
              <a:spAutoFit/>
            </a:bodyPr>
            <a:lstStyle/>
            <a:p>
              <a:pPr algn="ctr">
                <a:spcBef>
                  <a:spcPct val="0"/>
                </a:spcBef>
              </a:pPr>
              <a:r>
                <a:rPr lang="en-US" sz="1100" b="1" dirty="0">
                  <a:solidFill>
                    <a:schemeClr val="bg1"/>
                  </a:solidFill>
                  <a:latin typeface="+mj-lt"/>
                  <a:cs typeface="Calibri" panose="020F0502020204030204" pitchFamily="34" charset="0"/>
                </a:rPr>
                <a:t>South America 30.5%</a:t>
              </a:r>
            </a:p>
          </p:txBody>
        </p:sp>
        <p:sp>
          <p:nvSpPr>
            <p:cNvPr id="212" name="Rectangle 210">
              <a:extLst>
                <a:ext uri="{FF2B5EF4-FFF2-40B4-BE49-F238E27FC236}">
                  <a16:creationId xmlns:a16="http://schemas.microsoft.com/office/drawing/2014/main" id="{BDEF8BA8-0618-43F5-A1BC-4FA9B0108853}"/>
                </a:ext>
              </a:extLst>
            </p:cNvPr>
            <p:cNvSpPr/>
            <p:nvPr/>
          </p:nvSpPr>
          <p:spPr>
            <a:xfrm>
              <a:off x="5412498" y="3335437"/>
              <a:ext cx="781516" cy="477054"/>
            </a:xfrm>
            <a:prstGeom prst="rect">
              <a:avLst/>
            </a:prstGeom>
            <a:solidFill>
              <a:srgbClr val="C00000"/>
            </a:solidFill>
            <a:ln w="28575">
              <a:solidFill>
                <a:schemeClr val="bg1"/>
              </a:solidFill>
              <a:miter lim="800000"/>
              <a:headEnd/>
              <a:tailEnd/>
            </a:ln>
            <a:effectLst>
              <a:outerShdw blurRad="50800" dist="38100" dir="2700000" algn="tl" rotWithShape="0">
                <a:prstClr val="black">
                  <a:alpha val="40000"/>
                </a:prstClr>
              </a:outerShdw>
            </a:effectLst>
          </p:spPr>
          <p:txBody>
            <a:bodyPr wrap="square" lIns="68580" tIns="68580" rIns="68580" bIns="68580" anchor="ctr">
              <a:spAutoFit/>
            </a:bodyPr>
            <a:lstStyle/>
            <a:p>
              <a:pPr algn="ctr">
                <a:spcBef>
                  <a:spcPct val="0"/>
                </a:spcBef>
              </a:pPr>
              <a:r>
                <a:rPr lang="en-US" sz="1100" b="1" dirty="0">
                  <a:solidFill>
                    <a:schemeClr val="bg1"/>
                  </a:solidFill>
                  <a:latin typeface="+mj-lt"/>
                  <a:cs typeface="Calibri" panose="020F0502020204030204" pitchFamily="34" charset="0"/>
                </a:rPr>
                <a:t>Africa</a:t>
              </a:r>
            </a:p>
            <a:p>
              <a:pPr algn="ctr">
                <a:spcBef>
                  <a:spcPct val="0"/>
                </a:spcBef>
              </a:pPr>
              <a:r>
                <a:rPr lang="en-US" sz="1100" b="1" dirty="0">
                  <a:solidFill>
                    <a:schemeClr val="bg1"/>
                  </a:solidFill>
                  <a:latin typeface="+mj-lt"/>
                  <a:cs typeface="Calibri" panose="020F0502020204030204" pitchFamily="34" charset="0"/>
                </a:rPr>
                <a:t>13.5%</a:t>
              </a:r>
            </a:p>
          </p:txBody>
        </p:sp>
        <p:sp>
          <p:nvSpPr>
            <p:cNvPr id="213" name="Rectangle 212">
              <a:extLst>
                <a:ext uri="{FF2B5EF4-FFF2-40B4-BE49-F238E27FC236}">
                  <a16:creationId xmlns:a16="http://schemas.microsoft.com/office/drawing/2014/main" id="{05B93FE4-8BC0-4906-BC71-7CC88C59F9AB}"/>
                </a:ext>
              </a:extLst>
            </p:cNvPr>
            <p:cNvSpPr/>
            <p:nvPr/>
          </p:nvSpPr>
          <p:spPr>
            <a:xfrm>
              <a:off x="2552726" y="4039283"/>
              <a:ext cx="1125501" cy="477054"/>
            </a:xfrm>
            <a:prstGeom prst="rect">
              <a:avLst/>
            </a:prstGeom>
            <a:solidFill>
              <a:srgbClr val="052447"/>
            </a:solidFill>
            <a:ln w="28575">
              <a:solidFill>
                <a:schemeClr val="bg1"/>
              </a:solidFill>
              <a:miter lim="800000"/>
              <a:headEnd/>
              <a:tailEnd/>
            </a:ln>
            <a:effectLst>
              <a:outerShdw blurRad="50800" dist="38100" dir="2700000" algn="tl" rotWithShape="0">
                <a:prstClr val="black">
                  <a:alpha val="40000"/>
                </a:prstClr>
              </a:outerShdw>
            </a:effectLst>
          </p:spPr>
          <p:txBody>
            <a:bodyPr wrap="square" lIns="68580" tIns="68580" rIns="68580" bIns="68580" anchor="ctr">
              <a:spAutoFit/>
            </a:bodyPr>
            <a:lstStyle/>
            <a:p>
              <a:pPr algn="ctr">
                <a:spcBef>
                  <a:spcPct val="0"/>
                </a:spcBef>
              </a:pPr>
              <a:r>
                <a:rPr lang="en-US" sz="1100" dirty="0">
                  <a:solidFill>
                    <a:schemeClr val="bg1"/>
                  </a:solidFill>
                  <a:latin typeface="+mj-lt"/>
                  <a:cs typeface="Calibri" panose="020F0502020204030204" pitchFamily="34" charset="0"/>
                </a:rPr>
                <a:t>In T2DM</a:t>
              </a:r>
            </a:p>
            <a:p>
              <a:pPr algn="ctr">
                <a:spcBef>
                  <a:spcPct val="0"/>
                </a:spcBef>
              </a:pPr>
              <a:r>
                <a:rPr lang="en-US" sz="1100" dirty="0">
                  <a:solidFill>
                    <a:schemeClr val="bg1"/>
                  </a:solidFill>
                  <a:latin typeface="+mj-lt"/>
                  <a:cs typeface="Calibri" panose="020F0502020204030204" pitchFamily="34" charset="0"/>
                </a:rPr>
                <a:t>56.8%</a:t>
              </a:r>
            </a:p>
          </p:txBody>
        </p:sp>
        <p:sp>
          <p:nvSpPr>
            <p:cNvPr id="214" name="Rectangle 213">
              <a:extLst>
                <a:ext uri="{FF2B5EF4-FFF2-40B4-BE49-F238E27FC236}">
                  <a16:creationId xmlns:a16="http://schemas.microsoft.com/office/drawing/2014/main" id="{F578A28B-EA21-417E-BEFF-32A4F6AD7D7D}"/>
                </a:ext>
              </a:extLst>
            </p:cNvPr>
            <p:cNvSpPr/>
            <p:nvPr/>
          </p:nvSpPr>
          <p:spPr>
            <a:xfrm>
              <a:off x="4302547" y="2200935"/>
              <a:ext cx="806035" cy="477054"/>
            </a:xfrm>
            <a:prstGeom prst="rect">
              <a:avLst/>
            </a:prstGeom>
            <a:solidFill>
              <a:srgbClr val="446004"/>
            </a:solidFill>
            <a:ln w="28575">
              <a:solidFill>
                <a:schemeClr val="bg1"/>
              </a:solidFill>
              <a:miter lim="800000"/>
              <a:headEnd/>
              <a:tailEnd/>
            </a:ln>
            <a:effectLst>
              <a:outerShdw blurRad="50800" dist="38100" dir="2700000" algn="tl" rotWithShape="0">
                <a:prstClr val="black">
                  <a:alpha val="40000"/>
                </a:prstClr>
              </a:outerShdw>
            </a:effectLst>
          </p:spPr>
          <p:txBody>
            <a:bodyPr wrap="square" lIns="68580" tIns="68580" rIns="68580" bIns="68580" anchor="ctr">
              <a:spAutoFit/>
            </a:bodyPr>
            <a:lstStyle/>
            <a:p>
              <a:pPr algn="ctr">
                <a:spcBef>
                  <a:spcPct val="0"/>
                </a:spcBef>
              </a:pPr>
              <a:r>
                <a:rPr lang="en-US" sz="1100" dirty="0">
                  <a:solidFill>
                    <a:schemeClr val="bg1"/>
                  </a:solidFill>
                  <a:latin typeface="+mj-lt"/>
                  <a:cs typeface="Calibri" panose="020F0502020204030204" pitchFamily="34" charset="0"/>
                </a:rPr>
                <a:t>In T2DM</a:t>
              </a:r>
            </a:p>
            <a:p>
              <a:pPr algn="ctr">
                <a:spcBef>
                  <a:spcPct val="0"/>
                </a:spcBef>
              </a:pPr>
              <a:r>
                <a:rPr lang="en-US" sz="1100" dirty="0">
                  <a:solidFill>
                    <a:schemeClr val="bg1"/>
                  </a:solidFill>
                  <a:latin typeface="+mj-lt"/>
                  <a:cs typeface="Calibri" panose="020F0502020204030204" pitchFamily="34" charset="0"/>
                </a:rPr>
                <a:t>68.0%</a:t>
              </a:r>
            </a:p>
          </p:txBody>
        </p:sp>
        <p:sp>
          <p:nvSpPr>
            <p:cNvPr id="215" name="Rectangle 214">
              <a:extLst>
                <a:ext uri="{FF2B5EF4-FFF2-40B4-BE49-F238E27FC236}">
                  <a16:creationId xmlns:a16="http://schemas.microsoft.com/office/drawing/2014/main" id="{97E6B2F2-1BCA-4297-B17D-864F7041B1CA}"/>
                </a:ext>
              </a:extLst>
            </p:cNvPr>
            <p:cNvSpPr/>
            <p:nvPr/>
          </p:nvSpPr>
          <p:spPr>
            <a:xfrm>
              <a:off x="5729868" y="3757435"/>
              <a:ext cx="774892" cy="477054"/>
            </a:xfrm>
            <a:prstGeom prst="rect">
              <a:avLst/>
            </a:prstGeom>
            <a:solidFill>
              <a:srgbClr val="8E0000"/>
            </a:solidFill>
            <a:ln w="28575">
              <a:solidFill>
                <a:schemeClr val="bg1"/>
              </a:solidFill>
              <a:miter lim="800000"/>
              <a:headEnd/>
              <a:tailEnd/>
            </a:ln>
            <a:effectLst>
              <a:outerShdw blurRad="50800" dist="38100" dir="2700000" algn="tl" rotWithShape="0">
                <a:prstClr val="black">
                  <a:alpha val="40000"/>
                </a:prstClr>
              </a:outerShdw>
            </a:effectLst>
          </p:spPr>
          <p:txBody>
            <a:bodyPr wrap="square" lIns="68580" tIns="68580" rIns="68580" bIns="68580" anchor="ctr">
              <a:spAutoFit/>
            </a:bodyPr>
            <a:lstStyle/>
            <a:p>
              <a:pPr algn="ctr">
                <a:spcBef>
                  <a:spcPct val="0"/>
                </a:spcBef>
              </a:pPr>
              <a:r>
                <a:rPr lang="en-US" sz="1100" dirty="0">
                  <a:solidFill>
                    <a:schemeClr val="bg1"/>
                  </a:solidFill>
                  <a:latin typeface="+mj-lt"/>
                  <a:cs typeface="Calibri" panose="020F0502020204030204" pitchFamily="34" charset="0"/>
                </a:rPr>
                <a:t>In T2DM</a:t>
              </a:r>
            </a:p>
            <a:p>
              <a:pPr algn="ctr">
                <a:spcBef>
                  <a:spcPct val="0"/>
                </a:spcBef>
              </a:pPr>
              <a:r>
                <a:rPr lang="en-US" sz="1100" dirty="0">
                  <a:solidFill>
                    <a:schemeClr val="bg1"/>
                  </a:solidFill>
                  <a:latin typeface="+mj-lt"/>
                  <a:cs typeface="Calibri" panose="020F0502020204030204" pitchFamily="34" charset="0"/>
                </a:rPr>
                <a:t>30.4%</a:t>
              </a:r>
            </a:p>
          </p:txBody>
        </p:sp>
        <p:sp>
          <p:nvSpPr>
            <p:cNvPr id="216" name="Rectangle 215">
              <a:extLst>
                <a:ext uri="{FF2B5EF4-FFF2-40B4-BE49-F238E27FC236}">
                  <a16:creationId xmlns:a16="http://schemas.microsoft.com/office/drawing/2014/main" id="{64257214-C5F7-4B5E-BA61-8DE325294511}"/>
                </a:ext>
              </a:extLst>
            </p:cNvPr>
            <p:cNvSpPr/>
            <p:nvPr/>
          </p:nvSpPr>
          <p:spPr>
            <a:xfrm>
              <a:off x="1772044" y="2294046"/>
              <a:ext cx="1102189" cy="477054"/>
            </a:xfrm>
            <a:prstGeom prst="rect">
              <a:avLst/>
            </a:prstGeom>
            <a:solidFill>
              <a:srgbClr val="9D6D1F"/>
            </a:solidFill>
            <a:ln w="28575">
              <a:solidFill>
                <a:schemeClr val="bg1"/>
              </a:solidFill>
              <a:miter lim="800000"/>
              <a:headEnd/>
              <a:tailEnd/>
            </a:ln>
            <a:effectLst>
              <a:outerShdw blurRad="50800" dist="38100" dir="2700000" algn="tl" rotWithShape="0">
                <a:prstClr val="black">
                  <a:alpha val="40000"/>
                </a:prstClr>
              </a:outerShdw>
            </a:effectLst>
          </p:spPr>
          <p:txBody>
            <a:bodyPr wrap="square" lIns="68580" tIns="68580" rIns="68580" bIns="68580" anchor="ctr">
              <a:spAutoFit/>
            </a:bodyPr>
            <a:lstStyle/>
            <a:p>
              <a:pPr algn="ctr">
                <a:spcBef>
                  <a:spcPct val="0"/>
                </a:spcBef>
              </a:pPr>
              <a:r>
                <a:rPr lang="en-US" sz="1100" dirty="0">
                  <a:solidFill>
                    <a:schemeClr val="bg1"/>
                  </a:solidFill>
                  <a:latin typeface="+mj-lt"/>
                  <a:cs typeface="Calibri" panose="020F0502020204030204" pitchFamily="34" charset="0"/>
                </a:rPr>
                <a:t>In T2DM (US) 51.8% </a:t>
              </a:r>
            </a:p>
          </p:txBody>
        </p:sp>
        <p:sp>
          <p:nvSpPr>
            <p:cNvPr id="217" name="Rectangle 216">
              <a:extLst>
                <a:ext uri="{FF2B5EF4-FFF2-40B4-BE49-F238E27FC236}">
                  <a16:creationId xmlns:a16="http://schemas.microsoft.com/office/drawing/2014/main" id="{FE133A0B-F6C5-4D08-B124-00542B34E87A}"/>
                </a:ext>
              </a:extLst>
            </p:cNvPr>
            <p:cNvSpPr/>
            <p:nvPr/>
          </p:nvSpPr>
          <p:spPr>
            <a:xfrm>
              <a:off x="5825149" y="2607126"/>
              <a:ext cx="791099" cy="477054"/>
            </a:xfrm>
            <a:prstGeom prst="rect">
              <a:avLst/>
            </a:prstGeom>
            <a:solidFill>
              <a:srgbClr val="C4410C"/>
            </a:solidFill>
            <a:ln w="28575">
              <a:solidFill>
                <a:schemeClr val="bg1"/>
              </a:solidFill>
              <a:miter lim="800000"/>
              <a:headEnd/>
              <a:tailEnd/>
            </a:ln>
            <a:effectLst>
              <a:outerShdw blurRad="50800" dist="38100" dir="2700000" algn="tl" rotWithShape="0">
                <a:prstClr val="black">
                  <a:alpha val="40000"/>
                </a:prstClr>
              </a:outerShdw>
            </a:effectLst>
          </p:spPr>
          <p:txBody>
            <a:bodyPr wrap="square" lIns="68580" tIns="68580" rIns="68580" bIns="68580" anchor="ctr">
              <a:spAutoFit/>
            </a:bodyPr>
            <a:lstStyle/>
            <a:p>
              <a:pPr algn="ctr">
                <a:spcBef>
                  <a:spcPct val="0"/>
                </a:spcBef>
              </a:pPr>
              <a:r>
                <a:rPr lang="en-US" sz="1100" dirty="0">
                  <a:solidFill>
                    <a:schemeClr val="bg1"/>
                  </a:solidFill>
                  <a:latin typeface="+mj-lt"/>
                  <a:cs typeface="Calibri" panose="020F0502020204030204" pitchFamily="34" charset="0"/>
                </a:rPr>
                <a:t>In T2DM</a:t>
              </a:r>
            </a:p>
            <a:p>
              <a:pPr algn="ctr">
                <a:spcBef>
                  <a:spcPct val="0"/>
                </a:spcBef>
              </a:pPr>
              <a:r>
                <a:rPr lang="en-US" sz="1100" dirty="0">
                  <a:solidFill>
                    <a:schemeClr val="bg1"/>
                  </a:solidFill>
                  <a:latin typeface="+mj-lt"/>
                  <a:cs typeface="Calibri" panose="020F0502020204030204" pitchFamily="34" charset="0"/>
                </a:rPr>
                <a:t>67.3%</a:t>
              </a:r>
            </a:p>
          </p:txBody>
        </p:sp>
        <p:sp>
          <p:nvSpPr>
            <p:cNvPr id="218" name="Rectangle 217">
              <a:extLst>
                <a:ext uri="{FF2B5EF4-FFF2-40B4-BE49-F238E27FC236}">
                  <a16:creationId xmlns:a16="http://schemas.microsoft.com/office/drawing/2014/main" id="{E62BA29F-594F-417C-BDBC-87994A89111D}"/>
                </a:ext>
              </a:extLst>
            </p:cNvPr>
            <p:cNvSpPr/>
            <p:nvPr/>
          </p:nvSpPr>
          <p:spPr>
            <a:xfrm>
              <a:off x="6659507" y="2048186"/>
              <a:ext cx="1040797" cy="477054"/>
            </a:xfrm>
            <a:prstGeom prst="rect">
              <a:avLst/>
            </a:prstGeom>
            <a:solidFill>
              <a:srgbClr val="39839D"/>
            </a:solidFill>
            <a:ln w="28575">
              <a:solidFill>
                <a:schemeClr val="bg1"/>
              </a:solidFill>
              <a:miter lim="800000"/>
              <a:headEnd/>
              <a:tailEnd/>
            </a:ln>
            <a:effectLst>
              <a:outerShdw blurRad="50800" dist="38100" dir="2700000" algn="tl" rotWithShape="0">
                <a:prstClr val="black">
                  <a:alpha val="40000"/>
                </a:prstClr>
              </a:outerShdw>
            </a:effectLst>
          </p:spPr>
          <p:txBody>
            <a:bodyPr wrap="square" lIns="68580" tIns="68580" rIns="68580" bIns="68580" anchor="ctr">
              <a:spAutoFit/>
            </a:bodyPr>
            <a:lstStyle/>
            <a:p>
              <a:pPr algn="ctr">
                <a:spcBef>
                  <a:spcPct val="0"/>
                </a:spcBef>
              </a:pPr>
              <a:r>
                <a:rPr lang="en-US" sz="1100" dirty="0">
                  <a:solidFill>
                    <a:schemeClr val="bg1"/>
                  </a:solidFill>
                  <a:latin typeface="+mj-lt"/>
                  <a:cs typeface="Calibri" panose="020F0502020204030204" pitchFamily="34" charset="0"/>
                </a:rPr>
                <a:t>In T2DM</a:t>
              </a:r>
            </a:p>
            <a:p>
              <a:pPr algn="ctr">
                <a:spcBef>
                  <a:spcPct val="0"/>
                </a:spcBef>
              </a:pPr>
              <a:r>
                <a:rPr lang="en-US" sz="1100" dirty="0">
                  <a:solidFill>
                    <a:schemeClr val="bg1"/>
                  </a:solidFill>
                  <a:latin typeface="+mj-lt"/>
                  <a:cs typeface="Calibri" panose="020F0502020204030204" pitchFamily="34" charset="0"/>
                </a:rPr>
                <a:t>52.0–57.9%</a:t>
              </a:r>
            </a:p>
          </p:txBody>
        </p:sp>
        <p:sp>
          <p:nvSpPr>
            <p:cNvPr id="232" name="Freeform 131">
              <a:extLst>
                <a:ext uri="{FF2B5EF4-FFF2-40B4-BE49-F238E27FC236}">
                  <a16:creationId xmlns:a16="http://schemas.microsoft.com/office/drawing/2014/main" id="{511AAFD0-3E11-4E16-B372-F7F420F6E9D6}"/>
                </a:ext>
              </a:extLst>
            </p:cNvPr>
            <p:cNvSpPr>
              <a:spLocks/>
            </p:cNvSpPr>
            <p:nvPr/>
          </p:nvSpPr>
          <p:spPr bwMode="auto">
            <a:xfrm>
              <a:off x="8198142" y="3670515"/>
              <a:ext cx="51002" cy="58418"/>
            </a:xfrm>
            <a:custGeom>
              <a:avLst/>
              <a:gdLst>
                <a:gd name="T0" fmla="*/ 26 w 43"/>
                <a:gd name="T1" fmla="*/ 20 h 48"/>
                <a:gd name="T2" fmla="*/ 37 w 43"/>
                <a:gd name="T3" fmla="*/ 33 h 48"/>
                <a:gd name="T4" fmla="*/ 43 w 43"/>
                <a:gd name="T5" fmla="*/ 43 h 48"/>
                <a:gd name="T6" fmla="*/ 35 w 43"/>
                <a:gd name="T7" fmla="*/ 48 h 48"/>
                <a:gd name="T8" fmla="*/ 27 w 43"/>
                <a:gd name="T9" fmla="*/ 42 h 48"/>
                <a:gd name="T10" fmla="*/ 17 w 43"/>
                <a:gd name="T11" fmla="*/ 33 h 48"/>
                <a:gd name="T12" fmla="*/ 8 w 43"/>
                <a:gd name="T13" fmla="*/ 22 h 48"/>
                <a:gd name="T14" fmla="*/ 0 w 43"/>
                <a:gd name="T15" fmla="*/ 7 h 48"/>
                <a:gd name="T16" fmla="*/ 0 w 43"/>
                <a:gd name="T17" fmla="*/ 0 h 48"/>
                <a:gd name="T18" fmla="*/ 7 w 43"/>
                <a:gd name="T19" fmla="*/ 0 h 48"/>
                <a:gd name="T20" fmla="*/ 16 w 43"/>
                <a:gd name="T21" fmla="*/ 8 h 48"/>
                <a:gd name="T22" fmla="*/ 22 w 43"/>
                <a:gd name="T23" fmla="*/ 15 h 48"/>
                <a:gd name="T24" fmla="*/ 26 w 43"/>
                <a:gd name="T25" fmla="*/ 2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8">
                  <a:moveTo>
                    <a:pt x="26" y="20"/>
                  </a:moveTo>
                  <a:lnTo>
                    <a:pt x="37" y="33"/>
                  </a:lnTo>
                  <a:lnTo>
                    <a:pt x="43" y="43"/>
                  </a:lnTo>
                  <a:lnTo>
                    <a:pt x="35" y="48"/>
                  </a:lnTo>
                  <a:lnTo>
                    <a:pt x="27" y="42"/>
                  </a:lnTo>
                  <a:lnTo>
                    <a:pt x="17" y="33"/>
                  </a:lnTo>
                  <a:lnTo>
                    <a:pt x="8" y="22"/>
                  </a:lnTo>
                  <a:lnTo>
                    <a:pt x="0" y="7"/>
                  </a:lnTo>
                  <a:lnTo>
                    <a:pt x="0" y="0"/>
                  </a:lnTo>
                  <a:lnTo>
                    <a:pt x="7" y="0"/>
                  </a:lnTo>
                  <a:lnTo>
                    <a:pt x="16" y="8"/>
                  </a:lnTo>
                  <a:lnTo>
                    <a:pt x="22" y="15"/>
                  </a:lnTo>
                  <a:lnTo>
                    <a:pt x="26" y="20"/>
                  </a:lnTo>
                  <a:close/>
                </a:path>
              </a:pathLst>
            </a:custGeom>
            <a:solidFill>
              <a:srgbClr val="83409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233" name="Freeform 141">
              <a:extLst>
                <a:ext uri="{FF2B5EF4-FFF2-40B4-BE49-F238E27FC236}">
                  <a16:creationId xmlns:a16="http://schemas.microsoft.com/office/drawing/2014/main" id="{32F861B4-9B2F-4B58-B572-9A37AE62E4BE}"/>
                </a:ext>
              </a:extLst>
            </p:cNvPr>
            <p:cNvSpPr>
              <a:spLocks noEditPoints="1"/>
            </p:cNvSpPr>
            <p:nvPr/>
          </p:nvSpPr>
          <p:spPr bwMode="auto">
            <a:xfrm>
              <a:off x="7700304" y="4135133"/>
              <a:ext cx="386654" cy="305480"/>
            </a:xfrm>
            <a:custGeom>
              <a:avLst/>
              <a:gdLst>
                <a:gd name="T0" fmla="*/ 1141 w 1337"/>
                <a:gd name="T1" fmla="*/ 233 h 1028"/>
                <a:gd name="T2" fmla="*/ 1195 w 1337"/>
                <a:gd name="T3" fmla="*/ 199 h 1028"/>
                <a:gd name="T4" fmla="*/ 1204 w 1337"/>
                <a:gd name="T5" fmla="*/ 290 h 1028"/>
                <a:gd name="T6" fmla="*/ 1308 w 1337"/>
                <a:gd name="T7" fmla="*/ 265 h 1028"/>
                <a:gd name="T8" fmla="*/ 1271 w 1337"/>
                <a:gd name="T9" fmla="*/ 350 h 1028"/>
                <a:gd name="T10" fmla="*/ 1164 w 1337"/>
                <a:gd name="T11" fmla="*/ 397 h 1028"/>
                <a:gd name="T12" fmla="*/ 1109 w 1337"/>
                <a:gd name="T13" fmla="*/ 459 h 1028"/>
                <a:gd name="T14" fmla="*/ 1030 w 1337"/>
                <a:gd name="T15" fmla="*/ 521 h 1028"/>
                <a:gd name="T16" fmla="*/ 876 w 1337"/>
                <a:gd name="T17" fmla="*/ 612 h 1028"/>
                <a:gd name="T18" fmla="*/ 861 w 1337"/>
                <a:gd name="T19" fmla="*/ 578 h 1028"/>
                <a:gd name="T20" fmla="*/ 960 w 1337"/>
                <a:gd name="T21" fmla="*/ 462 h 1028"/>
                <a:gd name="T22" fmla="*/ 931 w 1337"/>
                <a:gd name="T23" fmla="*/ 397 h 1028"/>
                <a:gd name="T24" fmla="*/ 1055 w 1337"/>
                <a:gd name="T25" fmla="*/ 303 h 1028"/>
                <a:gd name="T26" fmla="*/ 1093 w 1337"/>
                <a:gd name="T27" fmla="*/ 191 h 1028"/>
                <a:gd name="T28" fmla="*/ 1092 w 1337"/>
                <a:gd name="T29" fmla="*/ 141 h 1028"/>
                <a:gd name="T30" fmla="*/ 1084 w 1337"/>
                <a:gd name="T31" fmla="*/ 6 h 1028"/>
                <a:gd name="T32" fmla="*/ 1126 w 1337"/>
                <a:gd name="T33" fmla="*/ 47 h 1028"/>
                <a:gd name="T34" fmla="*/ 1144 w 1337"/>
                <a:gd name="T35" fmla="*/ 144 h 1028"/>
                <a:gd name="T36" fmla="*/ 761 w 1337"/>
                <a:gd name="T37" fmla="*/ 582 h 1028"/>
                <a:gd name="T38" fmla="*/ 829 w 1337"/>
                <a:gd name="T39" fmla="*/ 583 h 1028"/>
                <a:gd name="T40" fmla="*/ 749 w 1337"/>
                <a:gd name="T41" fmla="*/ 658 h 1028"/>
                <a:gd name="T42" fmla="*/ 597 w 1337"/>
                <a:gd name="T43" fmla="*/ 754 h 1028"/>
                <a:gd name="T44" fmla="*/ 537 w 1337"/>
                <a:gd name="T45" fmla="*/ 795 h 1028"/>
                <a:gd name="T46" fmla="*/ 393 w 1337"/>
                <a:gd name="T47" fmla="*/ 882 h 1028"/>
                <a:gd name="T48" fmla="*/ 202 w 1337"/>
                <a:gd name="T49" fmla="*/ 1004 h 1028"/>
                <a:gd name="T50" fmla="*/ 88 w 1337"/>
                <a:gd name="T51" fmla="*/ 1026 h 1028"/>
                <a:gd name="T52" fmla="*/ 0 w 1337"/>
                <a:gd name="T53" fmla="*/ 993 h 1028"/>
                <a:gd name="T54" fmla="*/ 99 w 1337"/>
                <a:gd name="T55" fmla="*/ 900 h 1028"/>
                <a:gd name="T56" fmla="*/ 304 w 1337"/>
                <a:gd name="T57" fmla="*/ 801 h 1028"/>
                <a:gd name="T58" fmla="*/ 469 w 1337"/>
                <a:gd name="T59" fmla="*/ 725 h 1028"/>
                <a:gd name="T60" fmla="*/ 619 w 1337"/>
                <a:gd name="T61" fmla="*/ 619 h 1028"/>
                <a:gd name="T62" fmla="*/ 704 w 1337"/>
                <a:gd name="T63" fmla="*/ 550 h 1028"/>
                <a:gd name="T64" fmla="*/ 770 w 1337"/>
                <a:gd name="T65" fmla="*/ 547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7" h="1028">
                  <a:moveTo>
                    <a:pt x="1144" y="144"/>
                  </a:moveTo>
                  <a:lnTo>
                    <a:pt x="1141" y="233"/>
                  </a:lnTo>
                  <a:lnTo>
                    <a:pt x="1178" y="176"/>
                  </a:lnTo>
                  <a:lnTo>
                    <a:pt x="1195" y="199"/>
                  </a:lnTo>
                  <a:lnTo>
                    <a:pt x="1166" y="263"/>
                  </a:lnTo>
                  <a:lnTo>
                    <a:pt x="1204" y="290"/>
                  </a:lnTo>
                  <a:lnTo>
                    <a:pt x="1247" y="297"/>
                  </a:lnTo>
                  <a:lnTo>
                    <a:pt x="1308" y="265"/>
                  </a:lnTo>
                  <a:lnTo>
                    <a:pt x="1337" y="275"/>
                  </a:lnTo>
                  <a:lnTo>
                    <a:pt x="1271" y="350"/>
                  </a:lnTo>
                  <a:lnTo>
                    <a:pt x="1216" y="399"/>
                  </a:lnTo>
                  <a:lnTo>
                    <a:pt x="1164" y="397"/>
                  </a:lnTo>
                  <a:lnTo>
                    <a:pt x="1128" y="423"/>
                  </a:lnTo>
                  <a:lnTo>
                    <a:pt x="1109" y="459"/>
                  </a:lnTo>
                  <a:lnTo>
                    <a:pt x="1088" y="475"/>
                  </a:lnTo>
                  <a:lnTo>
                    <a:pt x="1030" y="521"/>
                  </a:lnTo>
                  <a:lnTo>
                    <a:pt x="954" y="578"/>
                  </a:lnTo>
                  <a:lnTo>
                    <a:pt x="876" y="612"/>
                  </a:lnTo>
                  <a:lnTo>
                    <a:pt x="881" y="590"/>
                  </a:lnTo>
                  <a:lnTo>
                    <a:pt x="861" y="578"/>
                  </a:lnTo>
                  <a:lnTo>
                    <a:pt x="950" y="508"/>
                  </a:lnTo>
                  <a:lnTo>
                    <a:pt x="960" y="462"/>
                  </a:lnTo>
                  <a:lnTo>
                    <a:pt x="908" y="428"/>
                  </a:lnTo>
                  <a:lnTo>
                    <a:pt x="931" y="397"/>
                  </a:lnTo>
                  <a:lnTo>
                    <a:pt x="1001" y="368"/>
                  </a:lnTo>
                  <a:lnTo>
                    <a:pt x="1055" y="303"/>
                  </a:lnTo>
                  <a:lnTo>
                    <a:pt x="1087" y="248"/>
                  </a:lnTo>
                  <a:lnTo>
                    <a:pt x="1093" y="191"/>
                  </a:lnTo>
                  <a:lnTo>
                    <a:pt x="1104" y="176"/>
                  </a:lnTo>
                  <a:lnTo>
                    <a:pt x="1092" y="141"/>
                  </a:lnTo>
                  <a:lnTo>
                    <a:pt x="1080" y="66"/>
                  </a:lnTo>
                  <a:lnTo>
                    <a:pt x="1084" y="6"/>
                  </a:lnTo>
                  <a:lnTo>
                    <a:pt x="1114" y="0"/>
                  </a:lnTo>
                  <a:lnTo>
                    <a:pt x="1126" y="47"/>
                  </a:lnTo>
                  <a:lnTo>
                    <a:pt x="1169" y="69"/>
                  </a:lnTo>
                  <a:lnTo>
                    <a:pt x="1144" y="144"/>
                  </a:lnTo>
                  <a:moveTo>
                    <a:pt x="770" y="547"/>
                  </a:moveTo>
                  <a:lnTo>
                    <a:pt x="761" y="582"/>
                  </a:lnTo>
                  <a:lnTo>
                    <a:pt x="834" y="548"/>
                  </a:lnTo>
                  <a:lnTo>
                    <a:pt x="829" y="583"/>
                  </a:lnTo>
                  <a:lnTo>
                    <a:pt x="803" y="619"/>
                  </a:lnTo>
                  <a:lnTo>
                    <a:pt x="749" y="658"/>
                  </a:lnTo>
                  <a:lnTo>
                    <a:pt x="657" y="720"/>
                  </a:lnTo>
                  <a:lnTo>
                    <a:pt x="597" y="754"/>
                  </a:lnTo>
                  <a:lnTo>
                    <a:pt x="590" y="794"/>
                  </a:lnTo>
                  <a:lnTo>
                    <a:pt x="537" y="795"/>
                  </a:lnTo>
                  <a:lnTo>
                    <a:pt x="454" y="827"/>
                  </a:lnTo>
                  <a:lnTo>
                    <a:pt x="393" y="882"/>
                  </a:lnTo>
                  <a:lnTo>
                    <a:pt x="285" y="966"/>
                  </a:lnTo>
                  <a:lnTo>
                    <a:pt x="202" y="1004"/>
                  </a:lnTo>
                  <a:lnTo>
                    <a:pt x="148" y="1028"/>
                  </a:lnTo>
                  <a:lnTo>
                    <a:pt x="88" y="1026"/>
                  </a:lnTo>
                  <a:lnTo>
                    <a:pt x="68" y="998"/>
                  </a:lnTo>
                  <a:lnTo>
                    <a:pt x="0" y="993"/>
                  </a:lnTo>
                  <a:lnTo>
                    <a:pt x="13" y="962"/>
                  </a:lnTo>
                  <a:lnTo>
                    <a:pt x="99" y="900"/>
                  </a:lnTo>
                  <a:lnTo>
                    <a:pt x="248" y="817"/>
                  </a:lnTo>
                  <a:lnTo>
                    <a:pt x="304" y="801"/>
                  </a:lnTo>
                  <a:lnTo>
                    <a:pt x="378" y="769"/>
                  </a:lnTo>
                  <a:lnTo>
                    <a:pt x="469" y="725"/>
                  </a:lnTo>
                  <a:lnTo>
                    <a:pt x="543" y="681"/>
                  </a:lnTo>
                  <a:lnTo>
                    <a:pt x="619" y="619"/>
                  </a:lnTo>
                  <a:lnTo>
                    <a:pt x="661" y="597"/>
                  </a:lnTo>
                  <a:lnTo>
                    <a:pt x="704" y="550"/>
                  </a:lnTo>
                  <a:lnTo>
                    <a:pt x="780" y="511"/>
                  </a:lnTo>
                  <a:lnTo>
                    <a:pt x="770" y="547"/>
                  </a:lnTo>
                </a:path>
              </a:pathLst>
            </a:custGeom>
            <a:solidFill>
              <a:srgbClr val="83409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000" b="0" i="0" u="none" strike="noStrike" kern="0" cap="none" spc="0" normalizeH="0" baseline="0" noProof="0">
                <a:ln>
                  <a:noFill/>
                </a:ln>
                <a:effectLst/>
                <a:uLnTx/>
                <a:uFillTx/>
                <a:latin typeface="+mj-lt"/>
                <a:cs typeface="Calibri" panose="020F0502020204030204" pitchFamily="34" charset="0"/>
              </a:endParaRPr>
            </a:p>
          </p:txBody>
        </p:sp>
        <p:sp>
          <p:nvSpPr>
            <p:cNvPr id="234" name="Freeform 147">
              <a:extLst>
                <a:ext uri="{FF2B5EF4-FFF2-40B4-BE49-F238E27FC236}">
                  <a16:creationId xmlns:a16="http://schemas.microsoft.com/office/drawing/2014/main" id="{09AF5CAF-1561-4323-8995-000C991D5396}"/>
                </a:ext>
              </a:extLst>
            </p:cNvPr>
            <p:cNvSpPr>
              <a:spLocks/>
            </p:cNvSpPr>
            <p:nvPr/>
          </p:nvSpPr>
          <p:spPr bwMode="auto">
            <a:xfrm>
              <a:off x="8049885" y="3289578"/>
              <a:ext cx="30837" cy="47465"/>
            </a:xfrm>
            <a:custGeom>
              <a:avLst/>
              <a:gdLst>
                <a:gd name="T0" fmla="*/ 23 w 26"/>
                <a:gd name="T1" fmla="*/ 37 h 39"/>
                <a:gd name="T2" fmla="*/ 18 w 26"/>
                <a:gd name="T3" fmla="*/ 39 h 39"/>
                <a:gd name="T4" fmla="*/ 10 w 26"/>
                <a:gd name="T5" fmla="*/ 31 h 39"/>
                <a:gd name="T6" fmla="*/ 3 w 26"/>
                <a:gd name="T7" fmla="*/ 18 h 39"/>
                <a:gd name="T8" fmla="*/ 0 w 26"/>
                <a:gd name="T9" fmla="*/ 2 h 39"/>
                <a:gd name="T10" fmla="*/ 3 w 26"/>
                <a:gd name="T11" fmla="*/ 0 h 39"/>
                <a:gd name="T12" fmla="*/ 5 w 26"/>
                <a:gd name="T13" fmla="*/ 6 h 39"/>
                <a:gd name="T14" fmla="*/ 10 w 26"/>
                <a:gd name="T15" fmla="*/ 11 h 39"/>
                <a:gd name="T16" fmla="*/ 18 w 26"/>
                <a:gd name="T17" fmla="*/ 24 h 39"/>
                <a:gd name="T18" fmla="*/ 26 w 26"/>
                <a:gd name="T19" fmla="*/ 31 h 39"/>
                <a:gd name="T20" fmla="*/ 23 w 26"/>
                <a:gd name="T21"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9">
                  <a:moveTo>
                    <a:pt x="23" y="37"/>
                  </a:moveTo>
                  <a:lnTo>
                    <a:pt x="18" y="39"/>
                  </a:lnTo>
                  <a:lnTo>
                    <a:pt x="10" y="31"/>
                  </a:lnTo>
                  <a:lnTo>
                    <a:pt x="3" y="18"/>
                  </a:lnTo>
                  <a:lnTo>
                    <a:pt x="0" y="2"/>
                  </a:lnTo>
                  <a:lnTo>
                    <a:pt x="3" y="0"/>
                  </a:lnTo>
                  <a:lnTo>
                    <a:pt x="5" y="6"/>
                  </a:lnTo>
                  <a:lnTo>
                    <a:pt x="10" y="11"/>
                  </a:lnTo>
                  <a:lnTo>
                    <a:pt x="18" y="24"/>
                  </a:lnTo>
                  <a:lnTo>
                    <a:pt x="26" y="31"/>
                  </a:lnTo>
                  <a:lnTo>
                    <a:pt x="23" y="37"/>
                  </a:lnTo>
                  <a:close/>
                </a:path>
              </a:pathLst>
            </a:custGeom>
            <a:solidFill>
              <a:srgbClr val="83409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235" name="Freeform 148">
              <a:extLst>
                <a:ext uri="{FF2B5EF4-FFF2-40B4-BE49-F238E27FC236}">
                  <a16:creationId xmlns:a16="http://schemas.microsoft.com/office/drawing/2014/main" id="{79186356-FB2E-4F02-90DF-42973E6D1CAA}"/>
                </a:ext>
              </a:extLst>
            </p:cNvPr>
            <p:cNvSpPr>
              <a:spLocks/>
            </p:cNvSpPr>
            <p:nvPr/>
          </p:nvSpPr>
          <p:spPr bwMode="auto">
            <a:xfrm>
              <a:off x="7873466" y="3529339"/>
              <a:ext cx="88954" cy="54768"/>
            </a:xfrm>
            <a:custGeom>
              <a:avLst/>
              <a:gdLst>
                <a:gd name="T0" fmla="*/ 68 w 75"/>
                <a:gd name="T1" fmla="*/ 27 h 45"/>
                <a:gd name="T2" fmla="*/ 58 w 75"/>
                <a:gd name="T3" fmla="*/ 29 h 45"/>
                <a:gd name="T4" fmla="*/ 54 w 75"/>
                <a:gd name="T5" fmla="*/ 35 h 45"/>
                <a:gd name="T6" fmla="*/ 44 w 75"/>
                <a:gd name="T7" fmla="*/ 40 h 45"/>
                <a:gd name="T8" fmla="*/ 34 w 75"/>
                <a:gd name="T9" fmla="*/ 45 h 45"/>
                <a:gd name="T10" fmla="*/ 25 w 75"/>
                <a:gd name="T11" fmla="*/ 45 h 45"/>
                <a:gd name="T12" fmla="*/ 10 w 75"/>
                <a:gd name="T13" fmla="*/ 39 h 45"/>
                <a:gd name="T14" fmla="*/ 0 w 75"/>
                <a:gd name="T15" fmla="*/ 33 h 45"/>
                <a:gd name="T16" fmla="*/ 2 w 75"/>
                <a:gd name="T17" fmla="*/ 26 h 45"/>
                <a:gd name="T18" fmla="*/ 18 w 75"/>
                <a:gd name="T19" fmla="*/ 29 h 45"/>
                <a:gd name="T20" fmla="*/ 28 w 75"/>
                <a:gd name="T21" fmla="*/ 28 h 45"/>
                <a:gd name="T22" fmla="*/ 31 w 75"/>
                <a:gd name="T23" fmla="*/ 18 h 45"/>
                <a:gd name="T24" fmla="*/ 34 w 75"/>
                <a:gd name="T25" fmla="*/ 17 h 45"/>
                <a:gd name="T26" fmla="*/ 35 w 75"/>
                <a:gd name="T27" fmla="*/ 28 h 45"/>
                <a:gd name="T28" fmla="*/ 46 w 75"/>
                <a:gd name="T29" fmla="*/ 27 h 45"/>
                <a:gd name="T30" fmla="*/ 51 w 75"/>
                <a:gd name="T31" fmla="*/ 20 h 45"/>
                <a:gd name="T32" fmla="*/ 62 w 75"/>
                <a:gd name="T33" fmla="*/ 12 h 45"/>
                <a:gd name="T34" fmla="*/ 61 w 75"/>
                <a:gd name="T35" fmla="*/ 0 h 45"/>
                <a:gd name="T36" fmla="*/ 72 w 75"/>
                <a:gd name="T37" fmla="*/ 0 h 45"/>
                <a:gd name="T38" fmla="*/ 75 w 75"/>
                <a:gd name="T39" fmla="*/ 3 h 45"/>
                <a:gd name="T40" fmla="*/ 74 w 75"/>
                <a:gd name="T41" fmla="*/ 15 h 45"/>
                <a:gd name="T42" fmla="*/ 68 w 75"/>
                <a:gd name="T43"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45">
                  <a:moveTo>
                    <a:pt x="68" y="27"/>
                  </a:moveTo>
                  <a:lnTo>
                    <a:pt x="58" y="29"/>
                  </a:lnTo>
                  <a:lnTo>
                    <a:pt x="54" y="35"/>
                  </a:lnTo>
                  <a:lnTo>
                    <a:pt x="44" y="40"/>
                  </a:lnTo>
                  <a:lnTo>
                    <a:pt x="34" y="45"/>
                  </a:lnTo>
                  <a:lnTo>
                    <a:pt x="25" y="45"/>
                  </a:lnTo>
                  <a:lnTo>
                    <a:pt x="10" y="39"/>
                  </a:lnTo>
                  <a:lnTo>
                    <a:pt x="0" y="33"/>
                  </a:lnTo>
                  <a:lnTo>
                    <a:pt x="2" y="26"/>
                  </a:lnTo>
                  <a:lnTo>
                    <a:pt x="18" y="29"/>
                  </a:lnTo>
                  <a:lnTo>
                    <a:pt x="28" y="28"/>
                  </a:lnTo>
                  <a:lnTo>
                    <a:pt x="31" y="18"/>
                  </a:lnTo>
                  <a:lnTo>
                    <a:pt x="34" y="17"/>
                  </a:lnTo>
                  <a:lnTo>
                    <a:pt x="35" y="28"/>
                  </a:lnTo>
                  <a:lnTo>
                    <a:pt x="46" y="27"/>
                  </a:lnTo>
                  <a:lnTo>
                    <a:pt x="51" y="20"/>
                  </a:lnTo>
                  <a:lnTo>
                    <a:pt x="62" y="12"/>
                  </a:lnTo>
                  <a:lnTo>
                    <a:pt x="61" y="0"/>
                  </a:lnTo>
                  <a:lnTo>
                    <a:pt x="72" y="0"/>
                  </a:lnTo>
                  <a:lnTo>
                    <a:pt x="75" y="3"/>
                  </a:lnTo>
                  <a:lnTo>
                    <a:pt x="74" y="15"/>
                  </a:lnTo>
                  <a:lnTo>
                    <a:pt x="68" y="27"/>
                  </a:lnTo>
                  <a:close/>
                </a:path>
              </a:pathLst>
            </a:custGeom>
            <a:solidFill>
              <a:srgbClr val="83409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236" name="Freeform 149">
              <a:extLst>
                <a:ext uri="{FF2B5EF4-FFF2-40B4-BE49-F238E27FC236}">
                  <a16:creationId xmlns:a16="http://schemas.microsoft.com/office/drawing/2014/main" id="{CDC6C030-C511-4991-835A-FA69A42D986C}"/>
                </a:ext>
              </a:extLst>
            </p:cNvPr>
            <p:cNvSpPr>
              <a:spLocks/>
            </p:cNvSpPr>
            <p:nvPr/>
          </p:nvSpPr>
          <p:spPr bwMode="auto">
            <a:xfrm>
              <a:off x="7708605" y="3489175"/>
              <a:ext cx="208745" cy="204465"/>
            </a:xfrm>
            <a:custGeom>
              <a:avLst/>
              <a:gdLst>
                <a:gd name="T0" fmla="*/ 116 w 176"/>
                <a:gd name="T1" fmla="*/ 100 h 168"/>
                <a:gd name="T2" fmla="*/ 131 w 176"/>
                <a:gd name="T3" fmla="*/ 114 h 168"/>
                <a:gd name="T4" fmla="*/ 141 w 176"/>
                <a:gd name="T5" fmla="*/ 136 h 168"/>
                <a:gd name="T6" fmla="*/ 151 w 176"/>
                <a:gd name="T7" fmla="*/ 135 h 168"/>
                <a:gd name="T8" fmla="*/ 149 w 176"/>
                <a:gd name="T9" fmla="*/ 144 h 168"/>
                <a:gd name="T10" fmla="*/ 163 w 176"/>
                <a:gd name="T11" fmla="*/ 148 h 168"/>
                <a:gd name="T12" fmla="*/ 157 w 176"/>
                <a:gd name="T13" fmla="*/ 151 h 168"/>
                <a:gd name="T14" fmla="*/ 176 w 176"/>
                <a:gd name="T15" fmla="*/ 160 h 168"/>
                <a:gd name="T16" fmla="*/ 173 w 176"/>
                <a:gd name="T17" fmla="*/ 166 h 168"/>
                <a:gd name="T18" fmla="*/ 161 w 176"/>
                <a:gd name="T19" fmla="*/ 168 h 168"/>
                <a:gd name="T20" fmla="*/ 157 w 176"/>
                <a:gd name="T21" fmla="*/ 162 h 168"/>
                <a:gd name="T22" fmla="*/ 141 w 176"/>
                <a:gd name="T23" fmla="*/ 160 h 168"/>
                <a:gd name="T24" fmla="*/ 123 w 176"/>
                <a:gd name="T25" fmla="*/ 157 h 168"/>
                <a:gd name="T26" fmla="*/ 111 w 176"/>
                <a:gd name="T27" fmla="*/ 144 h 168"/>
                <a:gd name="T28" fmla="*/ 101 w 176"/>
                <a:gd name="T29" fmla="*/ 132 h 168"/>
                <a:gd name="T30" fmla="*/ 93 w 176"/>
                <a:gd name="T31" fmla="*/ 114 h 168"/>
                <a:gd name="T32" fmla="*/ 70 w 176"/>
                <a:gd name="T33" fmla="*/ 105 h 168"/>
                <a:gd name="T34" fmla="*/ 54 w 176"/>
                <a:gd name="T35" fmla="*/ 111 h 168"/>
                <a:gd name="T36" fmla="*/ 43 w 176"/>
                <a:gd name="T37" fmla="*/ 118 h 168"/>
                <a:gd name="T38" fmla="*/ 43 w 176"/>
                <a:gd name="T39" fmla="*/ 133 h 168"/>
                <a:gd name="T40" fmla="*/ 28 w 176"/>
                <a:gd name="T41" fmla="*/ 140 h 168"/>
                <a:gd name="T42" fmla="*/ 19 w 176"/>
                <a:gd name="T43" fmla="*/ 137 h 168"/>
                <a:gd name="T44" fmla="*/ 0 w 176"/>
                <a:gd name="T45" fmla="*/ 136 h 168"/>
                <a:gd name="T46" fmla="*/ 5 w 176"/>
                <a:gd name="T47" fmla="*/ 68 h 168"/>
                <a:gd name="T48" fmla="*/ 7 w 176"/>
                <a:gd name="T49" fmla="*/ 0 h 168"/>
                <a:gd name="T50" fmla="*/ 39 w 176"/>
                <a:gd name="T51" fmla="*/ 15 h 168"/>
                <a:gd name="T52" fmla="*/ 72 w 176"/>
                <a:gd name="T53" fmla="*/ 27 h 168"/>
                <a:gd name="T54" fmla="*/ 84 w 176"/>
                <a:gd name="T55" fmla="*/ 37 h 168"/>
                <a:gd name="T56" fmla="*/ 94 w 176"/>
                <a:gd name="T57" fmla="*/ 48 h 168"/>
                <a:gd name="T58" fmla="*/ 96 w 176"/>
                <a:gd name="T59" fmla="*/ 60 h 168"/>
                <a:gd name="T60" fmla="*/ 126 w 176"/>
                <a:gd name="T61" fmla="*/ 73 h 168"/>
                <a:gd name="T62" fmla="*/ 130 w 176"/>
                <a:gd name="T63" fmla="*/ 84 h 168"/>
                <a:gd name="T64" fmla="*/ 113 w 176"/>
                <a:gd name="T65" fmla="*/ 86 h 168"/>
                <a:gd name="T66" fmla="*/ 116 w 176"/>
                <a:gd name="T67" fmla="*/ 10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8">
                  <a:moveTo>
                    <a:pt x="116" y="100"/>
                  </a:moveTo>
                  <a:lnTo>
                    <a:pt x="131" y="114"/>
                  </a:lnTo>
                  <a:lnTo>
                    <a:pt x="141" y="136"/>
                  </a:lnTo>
                  <a:lnTo>
                    <a:pt x="151" y="135"/>
                  </a:lnTo>
                  <a:lnTo>
                    <a:pt x="149" y="144"/>
                  </a:lnTo>
                  <a:lnTo>
                    <a:pt x="163" y="148"/>
                  </a:lnTo>
                  <a:lnTo>
                    <a:pt x="157" y="151"/>
                  </a:lnTo>
                  <a:lnTo>
                    <a:pt x="176" y="160"/>
                  </a:lnTo>
                  <a:lnTo>
                    <a:pt x="173" y="166"/>
                  </a:lnTo>
                  <a:lnTo>
                    <a:pt x="161" y="168"/>
                  </a:lnTo>
                  <a:lnTo>
                    <a:pt x="157" y="162"/>
                  </a:lnTo>
                  <a:lnTo>
                    <a:pt x="141" y="160"/>
                  </a:lnTo>
                  <a:lnTo>
                    <a:pt x="123" y="157"/>
                  </a:lnTo>
                  <a:lnTo>
                    <a:pt x="111" y="144"/>
                  </a:lnTo>
                  <a:lnTo>
                    <a:pt x="101" y="132"/>
                  </a:lnTo>
                  <a:lnTo>
                    <a:pt x="93" y="114"/>
                  </a:lnTo>
                  <a:lnTo>
                    <a:pt x="70" y="105"/>
                  </a:lnTo>
                  <a:lnTo>
                    <a:pt x="54" y="111"/>
                  </a:lnTo>
                  <a:lnTo>
                    <a:pt x="43" y="118"/>
                  </a:lnTo>
                  <a:lnTo>
                    <a:pt x="43" y="133"/>
                  </a:lnTo>
                  <a:lnTo>
                    <a:pt x="28" y="140"/>
                  </a:lnTo>
                  <a:lnTo>
                    <a:pt x="19" y="137"/>
                  </a:lnTo>
                  <a:lnTo>
                    <a:pt x="0" y="136"/>
                  </a:lnTo>
                  <a:lnTo>
                    <a:pt x="5" y="68"/>
                  </a:lnTo>
                  <a:lnTo>
                    <a:pt x="7" y="0"/>
                  </a:lnTo>
                  <a:lnTo>
                    <a:pt x="39" y="15"/>
                  </a:lnTo>
                  <a:lnTo>
                    <a:pt x="72" y="27"/>
                  </a:lnTo>
                  <a:lnTo>
                    <a:pt x="84" y="37"/>
                  </a:lnTo>
                  <a:lnTo>
                    <a:pt x="94" y="48"/>
                  </a:lnTo>
                  <a:lnTo>
                    <a:pt x="96" y="60"/>
                  </a:lnTo>
                  <a:lnTo>
                    <a:pt x="126" y="73"/>
                  </a:lnTo>
                  <a:lnTo>
                    <a:pt x="130" y="84"/>
                  </a:lnTo>
                  <a:lnTo>
                    <a:pt x="113" y="86"/>
                  </a:lnTo>
                  <a:lnTo>
                    <a:pt x="116" y="100"/>
                  </a:lnTo>
                  <a:close/>
                </a:path>
              </a:pathLst>
            </a:custGeom>
            <a:solidFill>
              <a:srgbClr val="83409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237" name="Freeform 150">
              <a:extLst>
                <a:ext uri="{FF2B5EF4-FFF2-40B4-BE49-F238E27FC236}">
                  <a16:creationId xmlns:a16="http://schemas.microsoft.com/office/drawing/2014/main" id="{6F25D972-997F-4FBF-BC6C-3B2AA664EAAE}"/>
                </a:ext>
              </a:extLst>
            </p:cNvPr>
            <p:cNvSpPr>
              <a:spLocks/>
            </p:cNvSpPr>
            <p:nvPr/>
          </p:nvSpPr>
          <p:spPr bwMode="auto">
            <a:xfrm>
              <a:off x="7969233" y="3225074"/>
              <a:ext cx="52187" cy="57201"/>
            </a:xfrm>
            <a:custGeom>
              <a:avLst/>
              <a:gdLst>
                <a:gd name="T0" fmla="*/ 44 w 44"/>
                <a:gd name="T1" fmla="*/ 42 h 47"/>
                <a:gd name="T2" fmla="*/ 38 w 44"/>
                <a:gd name="T3" fmla="*/ 47 h 47"/>
                <a:gd name="T4" fmla="*/ 35 w 44"/>
                <a:gd name="T5" fmla="*/ 35 h 47"/>
                <a:gd name="T6" fmla="*/ 31 w 44"/>
                <a:gd name="T7" fmla="*/ 27 h 47"/>
                <a:gd name="T8" fmla="*/ 23 w 44"/>
                <a:gd name="T9" fmla="*/ 20 h 47"/>
                <a:gd name="T10" fmla="*/ 13 w 44"/>
                <a:gd name="T11" fmla="*/ 11 h 47"/>
                <a:gd name="T12" fmla="*/ 0 w 44"/>
                <a:gd name="T13" fmla="*/ 5 h 47"/>
                <a:gd name="T14" fmla="*/ 5 w 44"/>
                <a:gd name="T15" fmla="*/ 0 h 47"/>
                <a:gd name="T16" fmla="*/ 15 w 44"/>
                <a:gd name="T17" fmla="*/ 6 h 47"/>
                <a:gd name="T18" fmla="*/ 21 w 44"/>
                <a:gd name="T19" fmla="*/ 11 h 47"/>
                <a:gd name="T20" fmla="*/ 28 w 44"/>
                <a:gd name="T21" fmla="*/ 16 h 47"/>
                <a:gd name="T22" fmla="*/ 35 w 44"/>
                <a:gd name="T23" fmla="*/ 24 h 47"/>
                <a:gd name="T24" fmla="*/ 42 w 44"/>
                <a:gd name="T25" fmla="*/ 31 h 47"/>
                <a:gd name="T26" fmla="*/ 44 w 44"/>
                <a:gd name="T27" fmla="*/ 4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47">
                  <a:moveTo>
                    <a:pt x="44" y="42"/>
                  </a:moveTo>
                  <a:lnTo>
                    <a:pt x="38" y="47"/>
                  </a:lnTo>
                  <a:lnTo>
                    <a:pt x="35" y="35"/>
                  </a:lnTo>
                  <a:lnTo>
                    <a:pt x="31" y="27"/>
                  </a:lnTo>
                  <a:lnTo>
                    <a:pt x="23" y="20"/>
                  </a:lnTo>
                  <a:lnTo>
                    <a:pt x="13" y="11"/>
                  </a:lnTo>
                  <a:lnTo>
                    <a:pt x="0" y="5"/>
                  </a:lnTo>
                  <a:lnTo>
                    <a:pt x="5" y="0"/>
                  </a:lnTo>
                  <a:lnTo>
                    <a:pt x="15" y="6"/>
                  </a:lnTo>
                  <a:lnTo>
                    <a:pt x="21" y="11"/>
                  </a:lnTo>
                  <a:lnTo>
                    <a:pt x="28" y="16"/>
                  </a:lnTo>
                  <a:lnTo>
                    <a:pt x="35" y="24"/>
                  </a:lnTo>
                  <a:lnTo>
                    <a:pt x="42" y="31"/>
                  </a:lnTo>
                  <a:lnTo>
                    <a:pt x="44" y="42"/>
                  </a:lnTo>
                  <a:close/>
                </a:path>
              </a:pathLst>
            </a:custGeom>
            <a:solidFill>
              <a:srgbClr val="83409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solidFill>
                  <a:sysClr val="windowText" lastClr="000000"/>
                </a:solidFill>
                <a:effectLst/>
                <a:uLnTx/>
                <a:uFillTx/>
                <a:latin typeface="+mj-lt"/>
                <a:cs typeface="Calibri" panose="020F0502020204030204" pitchFamily="34" charset="0"/>
              </a:endParaRPr>
            </a:p>
          </p:txBody>
        </p:sp>
        <p:sp>
          <p:nvSpPr>
            <p:cNvPr id="238" name="Freeform 174">
              <a:extLst>
                <a:ext uri="{FF2B5EF4-FFF2-40B4-BE49-F238E27FC236}">
                  <a16:creationId xmlns:a16="http://schemas.microsoft.com/office/drawing/2014/main" id="{E75FD872-20B0-45C2-9466-9578AEB9BD4F}"/>
                </a:ext>
              </a:extLst>
            </p:cNvPr>
            <p:cNvSpPr>
              <a:spLocks/>
            </p:cNvSpPr>
            <p:nvPr/>
          </p:nvSpPr>
          <p:spPr bwMode="auto">
            <a:xfrm>
              <a:off x="8186281" y="3421019"/>
              <a:ext cx="21349" cy="14604"/>
            </a:xfrm>
            <a:custGeom>
              <a:avLst/>
              <a:gdLst>
                <a:gd name="T0" fmla="*/ 14 w 18"/>
                <a:gd name="T1" fmla="*/ 5 h 12"/>
                <a:gd name="T2" fmla="*/ 18 w 18"/>
                <a:gd name="T3" fmla="*/ 12 h 12"/>
                <a:gd name="T4" fmla="*/ 6 w 18"/>
                <a:gd name="T5" fmla="*/ 12 h 12"/>
                <a:gd name="T6" fmla="*/ 0 w 18"/>
                <a:gd name="T7" fmla="*/ 0 h 12"/>
                <a:gd name="T8" fmla="*/ 11 w 18"/>
                <a:gd name="T9" fmla="*/ 4 h 12"/>
                <a:gd name="T10" fmla="*/ 14 w 18"/>
                <a:gd name="T11" fmla="*/ 5 h 12"/>
              </a:gdLst>
              <a:ahLst/>
              <a:cxnLst>
                <a:cxn ang="0">
                  <a:pos x="T0" y="T1"/>
                </a:cxn>
                <a:cxn ang="0">
                  <a:pos x="T2" y="T3"/>
                </a:cxn>
                <a:cxn ang="0">
                  <a:pos x="T4" y="T5"/>
                </a:cxn>
                <a:cxn ang="0">
                  <a:pos x="T6" y="T7"/>
                </a:cxn>
                <a:cxn ang="0">
                  <a:pos x="T8" y="T9"/>
                </a:cxn>
                <a:cxn ang="0">
                  <a:pos x="T10" y="T11"/>
                </a:cxn>
              </a:cxnLst>
              <a:rect l="0" t="0" r="r" b="b"/>
              <a:pathLst>
                <a:path w="18" h="12">
                  <a:moveTo>
                    <a:pt x="14" y="5"/>
                  </a:moveTo>
                  <a:lnTo>
                    <a:pt x="18" y="12"/>
                  </a:lnTo>
                  <a:lnTo>
                    <a:pt x="6" y="12"/>
                  </a:lnTo>
                  <a:lnTo>
                    <a:pt x="0" y="0"/>
                  </a:lnTo>
                  <a:lnTo>
                    <a:pt x="11" y="4"/>
                  </a:lnTo>
                  <a:lnTo>
                    <a:pt x="14" y="5"/>
                  </a:lnTo>
                  <a:close/>
                </a:path>
              </a:pathLst>
            </a:custGeom>
            <a:solidFill>
              <a:srgbClr val="83409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239" name="Freeform 175">
              <a:extLst>
                <a:ext uri="{FF2B5EF4-FFF2-40B4-BE49-F238E27FC236}">
                  <a16:creationId xmlns:a16="http://schemas.microsoft.com/office/drawing/2014/main" id="{6F232C57-7382-40B3-8A99-B29FA8077DB3}"/>
                </a:ext>
              </a:extLst>
            </p:cNvPr>
            <p:cNvSpPr>
              <a:spLocks/>
            </p:cNvSpPr>
            <p:nvPr/>
          </p:nvSpPr>
          <p:spPr bwMode="auto">
            <a:xfrm>
              <a:off x="8151885" y="3396679"/>
              <a:ext cx="26093" cy="15822"/>
            </a:xfrm>
            <a:custGeom>
              <a:avLst/>
              <a:gdLst>
                <a:gd name="T0" fmla="*/ 22 w 22"/>
                <a:gd name="T1" fmla="*/ 12 h 13"/>
                <a:gd name="T2" fmla="*/ 15 w 22"/>
                <a:gd name="T3" fmla="*/ 13 h 13"/>
                <a:gd name="T4" fmla="*/ 4 w 22"/>
                <a:gd name="T5" fmla="*/ 11 h 13"/>
                <a:gd name="T6" fmla="*/ 0 w 22"/>
                <a:gd name="T7" fmla="*/ 8 h 13"/>
                <a:gd name="T8" fmla="*/ 2 w 22"/>
                <a:gd name="T9" fmla="*/ 0 h 13"/>
                <a:gd name="T10" fmla="*/ 14 w 22"/>
                <a:gd name="T11" fmla="*/ 3 h 13"/>
                <a:gd name="T12" fmla="*/ 19 w 22"/>
                <a:gd name="T13" fmla="*/ 7 h 13"/>
                <a:gd name="T14" fmla="*/ 22 w 22"/>
                <a:gd name="T15" fmla="*/ 12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22" y="12"/>
                  </a:moveTo>
                  <a:lnTo>
                    <a:pt x="15" y="13"/>
                  </a:lnTo>
                  <a:lnTo>
                    <a:pt x="4" y="11"/>
                  </a:lnTo>
                  <a:lnTo>
                    <a:pt x="0" y="8"/>
                  </a:lnTo>
                  <a:lnTo>
                    <a:pt x="2" y="0"/>
                  </a:lnTo>
                  <a:lnTo>
                    <a:pt x="14" y="3"/>
                  </a:lnTo>
                  <a:lnTo>
                    <a:pt x="19" y="7"/>
                  </a:lnTo>
                  <a:lnTo>
                    <a:pt x="22" y="12"/>
                  </a:lnTo>
                  <a:close/>
                </a:path>
              </a:pathLst>
            </a:custGeom>
            <a:solidFill>
              <a:srgbClr val="83409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240" name="Freeform 176">
              <a:extLst>
                <a:ext uri="{FF2B5EF4-FFF2-40B4-BE49-F238E27FC236}">
                  <a16:creationId xmlns:a16="http://schemas.microsoft.com/office/drawing/2014/main" id="{E90FBF23-0264-437D-82BB-6AA17457A63F}"/>
                </a:ext>
              </a:extLst>
            </p:cNvPr>
            <p:cNvSpPr>
              <a:spLocks/>
            </p:cNvSpPr>
            <p:nvPr/>
          </p:nvSpPr>
          <p:spPr bwMode="auto">
            <a:xfrm>
              <a:off x="8175608" y="3372337"/>
              <a:ext cx="20163" cy="37729"/>
            </a:xfrm>
            <a:custGeom>
              <a:avLst/>
              <a:gdLst>
                <a:gd name="T0" fmla="*/ 17 w 17"/>
                <a:gd name="T1" fmla="*/ 27 h 31"/>
                <a:gd name="T2" fmla="*/ 14 w 17"/>
                <a:gd name="T3" fmla="*/ 31 h 31"/>
                <a:gd name="T4" fmla="*/ 3 w 17"/>
                <a:gd name="T5" fmla="*/ 13 h 31"/>
                <a:gd name="T6" fmla="*/ 0 w 17"/>
                <a:gd name="T7" fmla="*/ 0 h 31"/>
                <a:gd name="T8" fmla="*/ 6 w 17"/>
                <a:gd name="T9" fmla="*/ 0 h 31"/>
                <a:gd name="T10" fmla="*/ 11 w 17"/>
                <a:gd name="T11" fmla="*/ 17 h 31"/>
                <a:gd name="T12" fmla="*/ 17 w 17"/>
                <a:gd name="T13" fmla="*/ 27 h 31"/>
              </a:gdLst>
              <a:ahLst/>
              <a:cxnLst>
                <a:cxn ang="0">
                  <a:pos x="T0" y="T1"/>
                </a:cxn>
                <a:cxn ang="0">
                  <a:pos x="T2" y="T3"/>
                </a:cxn>
                <a:cxn ang="0">
                  <a:pos x="T4" y="T5"/>
                </a:cxn>
                <a:cxn ang="0">
                  <a:pos x="T6" y="T7"/>
                </a:cxn>
                <a:cxn ang="0">
                  <a:pos x="T8" y="T9"/>
                </a:cxn>
                <a:cxn ang="0">
                  <a:pos x="T10" y="T11"/>
                </a:cxn>
                <a:cxn ang="0">
                  <a:pos x="T12" y="T13"/>
                </a:cxn>
              </a:cxnLst>
              <a:rect l="0" t="0" r="r" b="b"/>
              <a:pathLst>
                <a:path w="17" h="31">
                  <a:moveTo>
                    <a:pt x="17" y="27"/>
                  </a:moveTo>
                  <a:lnTo>
                    <a:pt x="14" y="31"/>
                  </a:lnTo>
                  <a:lnTo>
                    <a:pt x="3" y="13"/>
                  </a:lnTo>
                  <a:lnTo>
                    <a:pt x="0" y="0"/>
                  </a:lnTo>
                  <a:lnTo>
                    <a:pt x="6" y="0"/>
                  </a:lnTo>
                  <a:lnTo>
                    <a:pt x="11" y="17"/>
                  </a:lnTo>
                  <a:lnTo>
                    <a:pt x="17" y="27"/>
                  </a:lnTo>
                  <a:close/>
                </a:path>
              </a:pathLst>
            </a:custGeom>
            <a:solidFill>
              <a:srgbClr val="83409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241" name="Freeform 177">
              <a:extLst>
                <a:ext uri="{FF2B5EF4-FFF2-40B4-BE49-F238E27FC236}">
                  <a16:creationId xmlns:a16="http://schemas.microsoft.com/office/drawing/2014/main" id="{3AF78364-EAFA-403A-807D-6FA005380A8A}"/>
                </a:ext>
              </a:extLst>
            </p:cNvPr>
            <p:cNvSpPr>
              <a:spLocks/>
            </p:cNvSpPr>
            <p:nvPr/>
          </p:nvSpPr>
          <p:spPr bwMode="auto">
            <a:xfrm>
              <a:off x="8126978" y="3347996"/>
              <a:ext cx="34396" cy="30427"/>
            </a:xfrm>
            <a:custGeom>
              <a:avLst/>
              <a:gdLst>
                <a:gd name="T0" fmla="*/ 28 w 29"/>
                <a:gd name="T1" fmla="*/ 21 h 25"/>
                <a:gd name="T2" fmla="*/ 29 w 29"/>
                <a:gd name="T3" fmla="*/ 25 h 25"/>
                <a:gd name="T4" fmla="*/ 15 w 29"/>
                <a:gd name="T5" fmla="*/ 16 h 25"/>
                <a:gd name="T6" fmla="*/ 6 w 29"/>
                <a:gd name="T7" fmla="*/ 9 h 25"/>
                <a:gd name="T8" fmla="*/ 0 w 29"/>
                <a:gd name="T9" fmla="*/ 2 h 25"/>
                <a:gd name="T10" fmla="*/ 3 w 29"/>
                <a:gd name="T11" fmla="*/ 0 h 25"/>
                <a:gd name="T12" fmla="*/ 11 w 29"/>
                <a:gd name="T13" fmla="*/ 4 h 25"/>
                <a:gd name="T14" fmla="*/ 25 w 29"/>
                <a:gd name="T15" fmla="*/ 14 h 25"/>
                <a:gd name="T16" fmla="*/ 28 w 29"/>
                <a:gd name="T17"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5">
                  <a:moveTo>
                    <a:pt x="28" y="21"/>
                  </a:moveTo>
                  <a:lnTo>
                    <a:pt x="29" y="25"/>
                  </a:lnTo>
                  <a:lnTo>
                    <a:pt x="15" y="16"/>
                  </a:lnTo>
                  <a:lnTo>
                    <a:pt x="6" y="9"/>
                  </a:lnTo>
                  <a:lnTo>
                    <a:pt x="0" y="2"/>
                  </a:lnTo>
                  <a:lnTo>
                    <a:pt x="3" y="0"/>
                  </a:lnTo>
                  <a:lnTo>
                    <a:pt x="11" y="4"/>
                  </a:lnTo>
                  <a:lnTo>
                    <a:pt x="25" y="14"/>
                  </a:lnTo>
                  <a:lnTo>
                    <a:pt x="28" y="21"/>
                  </a:lnTo>
                  <a:close/>
                </a:path>
              </a:pathLst>
            </a:custGeom>
            <a:solidFill>
              <a:srgbClr val="83409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242" name="Freeform 178">
              <a:extLst>
                <a:ext uri="{FF2B5EF4-FFF2-40B4-BE49-F238E27FC236}">
                  <a16:creationId xmlns:a16="http://schemas.microsoft.com/office/drawing/2014/main" id="{A0A39415-8999-46C0-9121-004C9C8229F3}"/>
                </a:ext>
              </a:extLst>
            </p:cNvPr>
            <p:cNvSpPr>
              <a:spLocks/>
            </p:cNvSpPr>
            <p:nvPr/>
          </p:nvSpPr>
          <p:spPr bwMode="auto">
            <a:xfrm>
              <a:off x="8090212" y="3328524"/>
              <a:ext cx="21349" cy="20690"/>
            </a:xfrm>
            <a:custGeom>
              <a:avLst/>
              <a:gdLst>
                <a:gd name="T0" fmla="*/ 18 w 18"/>
                <a:gd name="T1" fmla="*/ 16 h 17"/>
                <a:gd name="T2" fmla="*/ 15 w 18"/>
                <a:gd name="T3" fmla="*/ 17 h 17"/>
                <a:gd name="T4" fmla="*/ 7 w 18"/>
                <a:gd name="T5" fmla="*/ 13 h 17"/>
                <a:gd name="T6" fmla="*/ 0 w 18"/>
                <a:gd name="T7" fmla="*/ 4 h 17"/>
                <a:gd name="T8" fmla="*/ 2 w 18"/>
                <a:gd name="T9" fmla="*/ 0 h 17"/>
                <a:gd name="T10" fmla="*/ 12 w 18"/>
                <a:gd name="T11" fmla="*/ 9 h 17"/>
                <a:gd name="T12" fmla="*/ 18 w 18"/>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8" h="17">
                  <a:moveTo>
                    <a:pt x="18" y="16"/>
                  </a:moveTo>
                  <a:lnTo>
                    <a:pt x="15" y="17"/>
                  </a:lnTo>
                  <a:lnTo>
                    <a:pt x="7" y="13"/>
                  </a:lnTo>
                  <a:lnTo>
                    <a:pt x="0" y="4"/>
                  </a:lnTo>
                  <a:lnTo>
                    <a:pt x="2" y="0"/>
                  </a:lnTo>
                  <a:lnTo>
                    <a:pt x="12" y="9"/>
                  </a:lnTo>
                  <a:lnTo>
                    <a:pt x="18" y="16"/>
                  </a:lnTo>
                  <a:close/>
                </a:path>
              </a:pathLst>
            </a:custGeom>
            <a:solidFill>
              <a:srgbClr val="83409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243" name="Freeform 214">
              <a:extLst>
                <a:ext uri="{FF2B5EF4-FFF2-40B4-BE49-F238E27FC236}">
                  <a16:creationId xmlns:a16="http://schemas.microsoft.com/office/drawing/2014/main" id="{EBB1B671-F86C-42DC-B5B4-126CA7249491}"/>
                </a:ext>
              </a:extLst>
            </p:cNvPr>
            <p:cNvSpPr>
              <a:spLocks/>
            </p:cNvSpPr>
            <p:nvPr/>
          </p:nvSpPr>
          <p:spPr bwMode="auto">
            <a:xfrm>
              <a:off x="8289468" y="3564631"/>
              <a:ext cx="11860" cy="17039"/>
            </a:xfrm>
            <a:custGeom>
              <a:avLst/>
              <a:gdLst>
                <a:gd name="T0" fmla="*/ 10 w 10"/>
                <a:gd name="T1" fmla="*/ 12 h 14"/>
                <a:gd name="T2" fmla="*/ 3 w 10"/>
                <a:gd name="T3" fmla="*/ 14 h 14"/>
                <a:gd name="T4" fmla="*/ 0 w 10"/>
                <a:gd name="T5" fmla="*/ 5 h 14"/>
                <a:gd name="T6" fmla="*/ 1 w 10"/>
                <a:gd name="T7" fmla="*/ 0 h 14"/>
                <a:gd name="T8" fmla="*/ 10 w 10"/>
                <a:gd name="T9" fmla="*/ 12 h 14"/>
              </a:gdLst>
              <a:ahLst/>
              <a:cxnLst>
                <a:cxn ang="0">
                  <a:pos x="T0" y="T1"/>
                </a:cxn>
                <a:cxn ang="0">
                  <a:pos x="T2" y="T3"/>
                </a:cxn>
                <a:cxn ang="0">
                  <a:pos x="T4" y="T5"/>
                </a:cxn>
                <a:cxn ang="0">
                  <a:pos x="T6" y="T7"/>
                </a:cxn>
                <a:cxn ang="0">
                  <a:pos x="T8" y="T9"/>
                </a:cxn>
              </a:cxnLst>
              <a:rect l="0" t="0" r="r" b="b"/>
              <a:pathLst>
                <a:path w="10" h="14">
                  <a:moveTo>
                    <a:pt x="10" y="12"/>
                  </a:moveTo>
                  <a:lnTo>
                    <a:pt x="3" y="14"/>
                  </a:lnTo>
                  <a:lnTo>
                    <a:pt x="0" y="5"/>
                  </a:lnTo>
                  <a:lnTo>
                    <a:pt x="1" y="0"/>
                  </a:lnTo>
                  <a:lnTo>
                    <a:pt x="10" y="12"/>
                  </a:lnTo>
                  <a:close/>
                </a:path>
              </a:pathLst>
            </a:custGeom>
            <a:solidFill>
              <a:srgbClr val="83409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sp>
          <p:nvSpPr>
            <p:cNvPr id="244" name="Freeform 215">
              <a:extLst>
                <a:ext uri="{FF2B5EF4-FFF2-40B4-BE49-F238E27FC236}">
                  <a16:creationId xmlns:a16="http://schemas.microsoft.com/office/drawing/2014/main" id="{C7C40AF8-18DA-491F-946A-06737AA0897E}"/>
                </a:ext>
              </a:extLst>
            </p:cNvPr>
            <p:cNvSpPr>
              <a:spLocks/>
            </p:cNvSpPr>
            <p:nvPr/>
          </p:nvSpPr>
          <p:spPr bwMode="auto">
            <a:xfrm>
              <a:off x="8281166" y="3531770"/>
              <a:ext cx="11860" cy="27992"/>
            </a:xfrm>
            <a:custGeom>
              <a:avLst/>
              <a:gdLst>
                <a:gd name="T0" fmla="*/ 10 w 10"/>
                <a:gd name="T1" fmla="*/ 7 h 23"/>
                <a:gd name="T2" fmla="*/ 10 w 10"/>
                <a:gd name="T3" fmla="*/ 23 h 23"/>
                <a:gd name="T4" fmla="*/ 6 w 10"/>
                <a:gd name="T5" fmla="*/ 21 h 23"/>
                <a:gd name="T6" fmla="*/ 1 w 10"/>
                <a:gd name="T7" fmla="*/ 22 h 23"/>
                <a:gd name="T8" fmla="*/ 0 w 10"/>
                <a:gd name="T9" fmla="*/ 16 h 23"/>
                <a:gd name="T10" fmla="*/ 3 w 10"/>
                <a:gd name="T11" fmla="*/ 0 h 23"/>
                <a:gd name="T12" fmla="*/ 10 w 10"/>
                <a:gd name="T13" fmla="*/ 7 h 23"/>
              </a:gdLst>
              <a:ahLst/>
              <a:cxnLst>
                <a:cxn ang="0">
                  <a:pos x="T0" y="T1"/>
                </a:cxn>
                <a:cxn ang="0">
                  <a:pos x="T2" y="T3"/>
                </a:cxn>
                <a:cxn ang="0">
                  <a:pos x="T4" y="T5"/>
                </a:cxn>
                <a:cxn ang="0">
                  <a:pos x="T6" y="T7"/>
                </a:cxn>
                <a:cxn ang="0">
                  <a:pos x="T8" y="T9"/>
                </a:cxn>
                <a:cxn ang="0">
                  <a:pos x="T10" y="T11"/>
                </a:cxn>
                <a:cxn ang="0">
                  <a:pos x="T12" y="T13"/>
                </a:cxn>
              </a:cxnLst>
              <a:rect l="0" t="0" r="r" b="b"/>
              <a:pathLst>
                <a:path w="10" h="23">
                  <a:moveTo>
                    <a:pt x="10" y="7"/>
                  </a:moveTo>
                  <a:lnTo>
                    <a:pt x="10" y="23"/>
                  </a:lnTo>
                  <a:lnTo>
                    <a:pt x="6" y="21"/>
                  </a:lnTo>
                  <a:lnTo>
                    <a:pt x="1" y="22"/>
                  </a:lnTo>
                  <a:lnTo>
                    <a:pt x="0" y="16"/>
                  </a:lnTo>
                  <a:lnTo>
                    <a:pt x="3" y="0"/>
                  </a:lnTo>
                  <a:lnTo>
                    <a:pt x="10" y="7"/>
                  </a:lnTo>
                  <a:close/>
                </a:path>
              </a:pathLst>
            </a:custGeom>
            <a:solidFill>
              <a:srgbClr val="834090"/>
            </a:solidFill>
            <a:ln w="6350" cap="flat" cmpd="sng">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hu-HU" sz="2400" b="0" i="0" u="none" strike="noStrike" kern="0" cap="none" spc="0" normalizeH="0" baseline="0" noProof="0">
                <a:ln>
                  <a:noFill/>
                </a:ln>
                <a:effectLst/>
                <a:uLnTx/>
                <a:uFillTx/>
                <a:latin typeface="+mj-lt"/>
                <a:cs typeface="Calibri" panose="020F0502020204030204" pitchFamily="34" charset="0"/>
              </a:endParaRPr>
            </a:p>
          </p:txBody>
        </p:sp>
      </p:grpSp>
      <p:grpSp>
        <p:nvGrpSpPr>
          <p:cNvPr id="248" name="Group 39">
            <a:extLst>
              <a:ext uri="{FF2B5EF4-FFF2-40B4-BE49-F238E27FC236}">
                <a16:creationId xmlns:a16="http://schemas.microsoft.com/office/drawing/2014/main" id="{364570F7-92F2-4294-BE82-CEE735C04E6A}"/>
              </a:ext>
            </a:extLst>
          </p:cNvPr>
          <p:cNvGrpSpPr>
            <a:grpSpLocks noChangeAspect="1"/>
          </p:cNvGrpSpPr>
          <p:nvPr/>
        </p:nvGrpSpPr>
        <p:grpSpPr bwMode="auto">
          <a:xfrm>
            <a:off x="9117980" y="3816533"/>
            <a:ext cx="406424" cy="562386"/>
            <a:chOff x="2169" y="141"/>
            <a:chExt cx="1419" cy="2147"/>
          </a:xfrm>
        </p:grpSpPr>
        <p:sp>
          <p:nvSpPr>
            <p:cNvPr id="252" name="Freeform 42">
              <a:extLst>
                <a:ext uri="{FF2B5EF4-FFF2-40B4-BE49-F238E27FC236}">
                  <a16:creationId xmlns:a16="http://schemas.microsoft.com/office/drawing/2014/main" id="{8106CAC5-3BB2-42C2-98B2-8675057EAB16}"/>
                </a:ext>
              </a:extLst>
            </p:cNvPr>
            <p:cNvSpPr>
              <a:spLocks noEditPoints="1"/>
            </p:cNvSpPr>
            <p:nvPr/>
          </p:nvSpPr>
          <p:spPr bwMode="auto">
            <a:xfrm>
              <a:off x="2169" y="141"/>
              <a:ext cx="1419" cy="1546"/>
            </a:xfrm>
            <a:custGeom>
              <a:avLst/>
              <a:gdLst>
                <a:gd name="T0" fmla="*/ 3 w 2043"/>
                <a:gd name="T1" fmla="*/ 1097 h 2231"/>
                <a:gd name="T2" fmla="*/ 2 w 2043"/>
                <a:gd name="T3" fmla="*/ 733 h 2231"/>
                <a:gd name="T4" fmla="*/ 145 w 2043"/>
                <a:gd name="T5" fmla="*/ 366 h 2231"/>
                <a:gd name="T6" fmla="*/ 503 w 2043"/>
                <a:gd name="T7" fmla="*/ 132 h 2231"/>
                <a:gd name="T8" fmla="*/ 1582 w 2043"/>
                <a:gd name="T9" fmla="*/ 148 h 2231"/>
                <a:gd name="T10" fmla="*/ 1921 w 2043"/>
                <a:gd name="T11" fmla="*/ 392 h 2231"/>
                <a:gd name="T12" fmla="*/ 2042 w 2043"/>
                <a:gd name="T13" fmla="*/ 727 h 2231"/>
                <a:gd name="T14" fmla="*/ 2041 w 2043"/>
                <a:gd name="T15" fmla="*/ 1519 h 2231"/>
                <a:gd name="T16" fmla="*/ 1905 w 2043"/>
                <a:gd name="T17" fmla="*/ 1858 h 2231"/>
                <a:gd name="T18" fmla="*/ 1535 w 2043"/>
                <a:gd name="T19" fmla="*/ 2106 h 2231"/>
                <a:gd name="T20" fmla="*/ 550 w 2043"/>
                <a:gd name="T21" fmla="*/ 2121 h 2231"/>
                <a:gd name="T22" fmla="*/ 143 w 2043"/>
                <a:gd name="T23" fmla="*/ 1861 h 2231"/>
                <a:gd name="T24" fmla="*/ 3 w 2043"/>
                <a:gd name="T25" fmla="*/ 1493 h 2231"/>
                <a:gd name="T26" fmla="*/ 3 w 2043"/>
                <a:gd name="T27" fmla="*/ 1097 h 2231"/>
                <a:gd name="T28" fmla="*/ 1742 w 2043"/>
                <a:gd name="T29" fmla="*/ 461 h 2231"/>
                <a:gd name="T30" fmla="*/ 303 w 2043"/>
                <a:gd name="T31" fmla="*/ 461 h 2231"/>
                <a:gd name="T32" fmla="*/ 303 w 2043"/>
                <a:gd name="T33" fmla="*/ 1601 h 2231"/>
                <a:gd name="T34" fmla="*/ 1742 w 2043"/>
                <a:gd name="T35" fmla="*/ 1601 h 2231"/>
                <a:gd name="T36" fmla="*/ 1742 w 2043"/>
                <a:gd name="T37" fmla="*/ 461 h 2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3" h="2231">
                  <a:moveTo>
                    <a:pt x="3" y="1097"/>
                  </a:moveTo>
                  <a:cubicBezTo>
                    <a:pt x="3" y="976"/>
                    <a:pt x="5" y="855"/>
                    <a:pt x="2" y="733"/>
                  </a:cubicBezTo>
                  <a:cubicBezTo>
                    <a:pt x="0" y="591"/>
                    <a:pt x="51" y="470"/>
                    <a:pt x="145" y="366"/>
                  </a:cubicBezTo>
                  <a:cubicBezTo>
                    <a:pt x="244" y="257"/>
                    <a:pt x="366" y="182"/>
                    <a:pt x="503" y="132"/>
                  </a:cubicBezTo>
                  <a:cubicBezTo>
                    <a:pt x="864" y="0"/>
                    <a:pt x="1225" y="3"/>
                    <a:pt x="1582" y="148"/>
                  </a:cubicBezTo>
                  <a:cubicBezTo>
                    <a:pt x="1714" y="202"/>
                    <a:pt x="1830" y="280"/>
                    <a:pt x="1921" y="392"/>
                  </a:cubicBezTo>
                  <a:cubicBezTo>
                    <a:pt x="2001" y="489"/>
                    <a:pt x="2043" y="599"/>
                    <a:pt x="2042" y="727"/>
                  </a:cubicBezTo>
                  <a:cubicBezTo>
                    <a:pt x="2040" y="991"/>
                    <a:pt x="2042" y="1255"/>
                    <a:pt x="2041" y="1519"/>
                  </a:cubicBezTo>
                  <a:cubicBezTo>
                    <a:pt x="2041" y="1649"/>
                    <a:pt x="1989" y="1761"/>
                    <a:pt x="1905" y="1858"/>
                  </a:cubicBezTo>
                  <a:cubicBezTo>
                    <a:pt x="1804" y="1974"/>
                    <a:pt x="1677" y="2053"/>
                    <a:pt x="1535" y="2106"/>
                  </a:cubicBezTo>
                  <a:cubicBezTo>
                    <a:pt x="1209" y="2228"/>
                    <a:pt x="879" y="2231"/>
                    <a:pt x="550" y="2121"/>
                  </a:cubicBezTo>
                  <a:cubicBezTo>
                    <a:pt x="393" y="2068"/>
                    <a:pt x="253" y="1987"/>
                    <a:pt x="143" y="1861"/>
                  </a:cubicBezTo>
                  <a:cubicBezTo>
                    <a:pt x="50" y="1756"/>
                    <a:pt x="0" y="1635"/>
                    <a:pt x="3" y="1493"/>
                  </a:cubicBezTo>
                  <a:cubicBezTo>
                    <a:pt x="4" y="1361"/>
                    <a:pt x="3" y="1229"/>
                    <a:pt x="3" y="1097"/>
                  </a:cubicBezTo>
                  <a:close/>
                  <a:moveTo>
                    <a:pt x="1742" y="461"/>
                  </a:moveTo>
                  <a:cubicBezTo>
                    <a:pt x="1261" y="461"/>
                    <a:pt x="782" y="461"/>
                    <a:pt x="303" y="461"/>
                  </a:cubicBezTo>
                  <a:cubicBezTo>
                    <a:pt x="303" y="842"/>
                    <a:pt x="303" y="1222"/>
                    <a:pt x="303" y="1601"/>
                  </a:cubicBezTo>
                  <a:cubicBezTo>
                    <a:pt x="784" y="1601"/>
                    <a:pt x="1262" y="1601"/>
                    <a:pt x="1742" y="1601"/>
                  </a:cubicBezTo>
                  <a:cubicBezTo>
                    <a:pt x="1742" y="1221"/>
                    <a:pt x="1742" y="841"/>
                    <a:pt x="1742" y="4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53" name="Freeform 43">
              <a:extLst>
                <a:ext uri="{FF2B5EF4-FFF2-40B4-BE49-F238E27FC236}">
                  <a16:creationId xmlns:a16="http://schemas.microsoft.com/office/drawing/2014/main" id="{95779167-690F-4557-84B9-336F226A9772}"/>
                </a:ext>
              </a:extLst>
            </p:cNvPr>
            <p:cNvSpPr>
              <a:spLocks/>
            </p:cNvSpPr>
            <p:nvPr/>
          </p:nvSpPr>
          <p:spPr bwMode="auto">
            <a:xfrm>
              <a:off x="2656" y="1843"/>
              <a:ext cx="446" cy="445"/>
            </a:xfrm>
            <a:custGeom>
              <a:avLst/>
              <a:gdLst>
                <a:gd name="T0" fmla="*/ 642 w 642"/>
                <a:gd name="T1" fmla="*/ 321 h 643"/>
                <a:gd name="T2" fmla="*/ 320 w 642"/>
                <a:gd name="T3" fmla="*/ 642 h 643"/>
                <a:gd name="T4" fmla="*/ 0 w 642"/>
                <a:gd name="T5" fmla="*/ 321 h 643"/>
                <a:gd name="T6" fmla="*/ 322 w 642"/>
                <a:gd name="T7" fmla="*/ 0 h 643"/>
                <a:gd name="T8" fmla="*/ 642 w 642"/>
                <a:gd name="T9" fmla="*/ 321 h 643"/>
              </a:gdLst>
              <a:ahLst/>
              <a:cxnLst>
                <a:cxn ang="0">
                  <a:pos x="T0" y="T1"/>
                </a:cxn>
                <a:cxn ang="0">
                  <a:pos x="T2" y="T3"/>
                </a:cxn>
                <a:cxn ang="0">
                  <a:pos x="T4" y="T5"/>
                </a:cxn>
                <a:cxn ang="0">
                  <a:pos x="T6" y="T7"/>
                </a:cxn>
                <a:cxn ang="0">
                  <a:pos x="T8" y="T9"/>
                </a:cxn>
              </a:cxnLst>
              <a:rect l="0" t="0" r="r" b="b"/>
              <a:pathLst>
                <a:path w="642" h="643">
                  <a:moveTo>
                    <a:pt x="642" y="321"/>
                  </a:moveTo>
                  <a:cubicBezTo>
                    <a:pt x="642" y="499"/>
                    <a:pt x="498" y="643"/>
                    <a:pt x="320" y="642"/>
                  </a:cubicBezTo>
                  <a:cubicBezTo>
                    <a:pt x="144" y="642"/>
                    <a:pt x="0" y="498"/>
                    <a:pt x="0" y="321"/>
                  </a:cubicBezTo>
                  <a:cubicBezTo>
                    <a:pt x="0" y="143"/>
                    <a:pt x="144" y="0"/>
                    <a:pt x="322" y="0"/>
                  </a:cubicBezTo>
                  <a:cubicBezTo>
                    <a:pt x="499" y="0"/>
                    <a:pt x="642" y="144"/>
                    <a:pt x="642" y="3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54" name="Freeform 44">
              <a:extLst>
                <a:ext uri="{FF2B5EF4-FFF2-40B4-BE49-F238E27FC236}">
                  <a16:creationId xmlns:a16="http://schemas.microsoft.com/office/drawing/2014/main" id="{EA685867-7DF1-4548-AE6E-9FD66FEB3888}"/>
                </a:ext>
              </a:extLst>
            </p:cNvPr>
            <p:cNvSpPr>
              <a:spLocks/>
            </p:cNvSpPr>
            <p:nvPr/>
          </p:nvSpPr>
          <p:spPr bwMode="auto">
            <a:xfrm>
              <a:off x="2203" y="1843"/>
              <a:ext cx="315" cy="314"/>
            </a:xfrm>
            <a:custGeom>
              <a:avLst/>
              <a:gdLst>
                <a:gd name="T0" fmla="*/ 226 w 453"/>
                <a:gd name="T1" fmla="*/ 452 h 453"/>
                <a:gd name="T2" fmla="*/ 0 w 453"/>
                <a:gd name="T3" fmla="*/ 226 h 453"/>
                <a:gd name="T4" fmla="*/ 227 w 453"/>
                <a:gd name="T5" fmla="*/ 0 h 453"/>
                <a:gd name="T6" fmla="*/ 453 w 453"/>
                <a:gd name="T7" fmla="*/ 227 h 453"/>
                <a:gd name="T8" fmla="*/ 226 w 453"/>
                <a:gd name="T9" fmla="*/ 452 h 453"/>
              </a:gdLst>
              <a:ahLst/>
              <a:cxnLst>
                <a:cxn ang="0">
                  <a:pos x="T0" y="T1"/>
                </a:cxn>
                <a:cxn ang="0">
                  <a:pos x="T2" y="T3"/>
                </a:cxn>
                <a:cxn ang="0">
                  <a:pos x="T4" y="T5"/>
                </a:cxn>
                <a:cxn ang="0">
                  <a:pos x="T6" y="T7"/>
                </a:cxn>
                <a:cxn ang="0">
                  <a:pos x="T8" y="T9"/>
                </a:cxn>
              </a:cxnLst>
              <a:rect l="0" t="0" r="r" b="b"/>
              <a:pathLst>
                <a:path w="453" h="453">
                  <a:moveTo>
                    <a:pt x="226" y="452"/>
                  </a:moveTo>
                  <a:cubicBezTo>
                    <a:pt x="101" y="452"/>
                    <a:pt x="0" y="351"/>
                    <a:pt x="0" y="226"/>
                  </a:cubicBezTo>
                  <a:cubicBezTo>
                    <a:pt x="0" y="101"/>
                    <a:pt x="102" y="0"/>
                    <a:pt x="227" y="0"/>
                  </a:cubicBezTo>
                  <a:cubicBezTo>
                    <a:pt x="352" y="0"/>
                    <a:pt x="453" y="102"/>
                    <a:pt x="453" y="227"/>
                  </a:cubicBezTo>
                  <a:cubicBezTo>
                    <a:pt x="453" y="351"/>
                    <a:pt x="351" y="453"/>
                    <a:pt x="226" y="4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sp>
          <p:nvSpPr>
            <p:cNvPr id="255" name="Freeform 45">
              <a:extLst>
                <a:ext uri="{FF2B5EF4-FFF2-40B4-BE49-F238E27FC236}">
                  <a16:creationId xmlns:a16="http://schemas.microsoft.com/office/drawing/2014/main" id="{74CE06C4-583E-48F3-BB44-D05F2D09B713}"/>
                </a:ext>
              </a:extLst>
            </p:cNvPr>
            <p:cNvSpPr>
              <a:spLocks/>
            </p:cNvSpPr>
            <p:nvPr/>
          </p:nvSpPr>
          <p:spPr bwMode="auto">
            <a:xfrm>
              <a:off x="3241" y="1843"/>
              <a:ext cx="313" cy="314"/>
            </a:xfrm>
            <a:custGeom>
              <a:avLst/>
              <a:gdLst>
                <a:gd name="T0" fmla="*/ 226 w 452"/>
                <a:gd name="T1" fmla="*/ 452 h 453"/>
                <a:gd name="T2" fmla="*/ 0 w 452"/>
                <a:gd name="T3" fmla="*/ 226 h 453"/>
                <a:gd name="T4" fmla="*/ 226 w 452"/>
                <a:gd name="T5" fmla="*/ 0 h 453"/>
                <a:gd name="T6" fmla="*/ 452 w 452"/>
                <a:gd name="T7" fmla="*/ 226 h 453"/>
                <a:gd name="T8" fmla="*/ 226 w 452"/>
                <a:gd name="T9" fmla="*/ 452 h 453"/>
              </a:gdLst>
              <a:ahLst/>
              <a:cxnLst>
                <a:cxn ang="0">
                  <a:pos x="T0" y="T1"/>
                </a:cxn>
                <a:cxn ang="0">
                  <a:pos x="T2" y="T3"/>
                </a:cxn>
                <a:cxn ang="0">
                  <a:pos x="T4" y="T5"/>
                </a:cxn>
                <a:cxn ang="0">
                  <a:pos x="T6" y="T7"/>
                </a:cxn>
                <a:cxn ang="0">
                  <a:pos x="T8" y="T9"/>
                </a:cxn>
              </a:cxnLst>
              <a:rect l="0" t="0" r="r" b="b"/>
              <a:pathLst>
                <a:path w="452" h="453">
                  <a:moveTo>
                    <a:pt x="226" y="452"/>
                  </a:moveTo>
                  <a:cubicBezTo>
                    <a:pt x="101" y="453"/>
                    <a:pt x="0" y="351"/>
                    <a:pt x="0" y="226"/>
                  </a:cubicBezTo>
                  <a:cubicBezTo>
                    <a:pt x="0" y="101"/>
                    <a:pt x="101" y="0"/>
                    <a:pt x="226" y="0"/>
                  </a:cubicBezTo>
                  <a:cubicBezTo>
                    <a:pt x="351" y="0"/>
                    <a:pt x="452" y="101"/>
                    <a:pt x="452" y="226"/>
                  </a:cubicBezTo>
                  <a:cubicBezTo>
                    <a:pt x="452" y="351"/>
                    <a:pt x="352" y="452"/>
                    <a:pt x="226" y="4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j-lt"/>
              </a:endParaRPr>
            </a:p>
          </p:txBody>
        </p:sp>
      </p:grpSp>
      <p:pic>
        <p:nvPicPr>
          <p:cNvPr id="261" name="Imagen 260">
            <a:extLst>
              <a:ext uri="{FF2B5EF4-FFF2-40B4-BE49-F238E27FC236}">
                <a16:creationId xmlns:a16="http://schemas.microsoft.com/office/drawing/2014/main" id="{DAE391E9-E703-4B04-8617-DEBD79F8F2A9}"/>
              </a:ext>
            </a:extLst>
          </p:cNvPr>
          <p:cNvPicPr>
            <a:picLocks noChangeAspect="1"/>
          </p:cNvPicPr>
          <p:nvPr/>
        </p:nvPicPr>
        <p:blipFill>
          <a:blip r:embed="rId2"/>
          <a:stretch>
            <a:fillRect/>
          </a:stretch>
        </p:blipFill>
        <p:spPr>
          <a:xfrm>
            <a:off x="8949169" y="3665802"/>
            <a:ext cx="803646" cy="734368"/>
          </a:xfrm>
          <a:prstGeom prst="rect">
            <a:avLst/>
          </a:prstGeom>
        </p:spPr>
      </p:pic>
      <p:sp>
        <p:nvSpPr>
          <p:cNvPr id="249" name="Rectangle 223">
            <a:extLst>
              <a:ext uri="{FF2B5EF4-FFF2-40B4-BE49-F238E27FC236}">
                <a16:creationId xmlns:a16="http://schemas.microsoft.com/office/drawing/2014/main" id="{C09781C7-D3DA-484D-8EBF-DEF3DDE8B32B}"/>
              </a:ext>
            </a:extLst>
          </p:cNvPr>
          <p:cNvSpPr/>
          <p:nvPr/>
        </p:nvSpPr>
        <p:spPr>
          <a:xfrm>
            <a:off x="9438335" y="4038227"/>
            <a:ext cx="2345678" cy="114420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a:solidFill>
                  <a:schemeClr val="tx1"/>
                </a:solidFill>
                <a:latin typeface="Calibri" panose="020F0502020204030204" pitchFamily="34" charset="0"/>
                <a:cs typeface="Calibri" panose="020F0502020204030204" pitchFamily="34" charset="0"/>
              </a:rPr>
              <a:t>Worldwide prevalence of NAFLD among people with obesity is between </a:t>
            </a:r>
            <a:r>
              <a:rPr lang="en-US" sz="1300" b="1" dirty="0">
                <a:solidFill>
                  <a:srgbClr val="C00000"/>
                </a:solidFill>
                <a:latin typeface="Calibri" panose="020F0502020204030204" pitchFamily="34" charset="0"/>
                <a:cs typeface="Calibri" panose="020F0502020204030204" pitchFamily="34" charset="0"/>
              </a:rPr>
              <a:t>70–80%</a:t>
            </a:r>
            <a:r>
              <a:rPr lang="en-US" sz="1300" b="1" dirty="0">
                <a:solidFill>
                  <a:schemeClr val="tx1"/>
                </a:solidFill>
                <a:latin typeface="Calibri" panose="020F0502020204030204" pitchFamily="34" charset="0"/>
                <a:cs typeface="Calibri" panose="020F0502020204030204" pitchFamily="34" charset="0"/>
              </a:rPr>
              <a:t> and even over </a:t>
            </a:r>
            <a:r>
              <a:rPr lang="en-US" sz="1300" b="1" dirty="0">
                <a:solidFill>
                  <a:srgbClr val="C00000"/>
                </a:solidFill>
                <a:latin typeface="Calibri" panose="020F0502020204030204" pitchFamily="34" charset="0"/>
                <a:cs typeface="Calibri" panose="020F0502020204030204" pitchFamily="34" charset="0"/>
              </a:rPr>
              <a:t>90%</a:t>
            </a:r>
            <a:r>
              <a:rPr lang="en-US" sz="1300" b="1" dirty="0">
                <a:solidFill>
                  <a:schemeClr val="tx1"/>
                </a:solidFill>
                <a:latin typeface="Calibri" panose="020F0502020204030204" pitchFamily="34" charset="0"/>
                <a:cs typeface="Calibri" panose="020F0502020204030204" pitchFamily="34" charset="0"/>
              </a:rPr>
              <a:t> among morbid obesity</a:t>
            </a:r>
            <a:r>
              <a:rPr lang="en-US" sz="1300" baseline="30000" dirty="0">
                <a:solidFill>
                  <a:schemeClr val="tx1"/>
                </a:solidFill>
                <a:latin typeface="Calibri" panose="020F0502020204030204" pitchFamily="34" charset="0"/>
                <a:cs typeface="Calibri" panose="020F0502020204030204" pitchFamily="34" charset="0"/>
              </a:rPr>
              <a:t>3</a:t>
            </a:r>
            <a:endParaRPr lang="en-US" sz="1300" baseline="30000" dirty="0">
              <a:solidFill>
                <a:srgbClr val="C00000"/>
              </a:solidFill>
              <a:latin typeface="Calibri" panose="020F0502020204030204" pitchFamily="34" charset="0"/>
              <a:cs typeface="Calibri" panose="020F0502020204030204" pitchFamily="34" charset="0"/>
            </a:endParaRPr>
          </a:p>
        </p:txBody>
      </p:sp>
      <p:sp>
        <p:nvSpPr>
          <p:cNvPr id="257" name="Rectangle: Rounded Corners 245">
            <a:extLst>
              <a:ext uri="{FF2B5EF4-FFF2-40B4-BE49-F238E27FC236}">
                <a16:creationId xmlns:a16="http://schemas.microsoft.com/office/drawing/2014/main" id="{ACBCC50F-5E63-4733-8ABB-501980F3BB7E}"/>
              </a:ext>
            </a:extLst>
          </p:cNvPr>
          <p:cNvSpPr/>
          <p:nvPr/>
        </p:nvSpPr>
        <p:spPr>
          <a:xfrm>
            <a:off x="1103221" y="5092540"/>
            <a:ext cx="7999960" cy="682121"/>
          </a:xfrm>
          <a:prstGeom prst="round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Global prevalence of NASH in general population is between 1.5–6.45%</a:t>
            </a:r>
            <a:r>
              <a:rPr lang="en-US" sz="1600" baseline="30000" dirty="0">
                <a:solidFill>
                  <a:schemeClr val="tx1"/>
                </a:solidFill>
                <a:latin typeface="Calibri" panose="020F0502020204030204" pitchFamily="34" charset="0"/>
                <a:cs typeface="Calibri" panose="020F0502020204030204" pitchFamily="34" charset="0"/>
              </a:rPr>
              <a:t>1</a:t>
            </a:r>
            <a:endParaRPr lang="en-US"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Global prevalence of NASH among type 2 diabetes mellitus (T2DM) is 37.3% (24.7–50.0%)</a:t>
            </a:r>
            <a:r>
              <a:rPr lang="en-US" sz="1600" baseline="30000" dirty="0">
                <a:solidFill>
                  <a:schemeClr val="tx1"/>
                </a:solidFill>
                <a:latin typeface="Calibri" panose="020F0502020204030204" pitchFamily="34" charset="0"/>
                <a:cs typeface="Calibri" panose="020F0502020204030204" pitchFamily="34" charset="0"/>
              </a:rPr>
              <a:t>2</a:t>
            </a:r>
            <a:endParaRPr lang="en-US" sz="1600" dirty="0">
              <a:solidFill>
                <a:schemeClr val="tx1"/>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053AC69-4E6F-C241-A941-47DF18C8B8FC}"/>
              </a:ext>
            </a:extLst>
          </p:cNvPr>
          <p:cNvSpPr txBox="1"/>
          <p:nvPr/>
        </p:nvSpPr>
        <p:spPr>
          <a:xfrm>
            <a:off x="57302" y="6043079"/>
            <a:ext cx="10312180" cy="409074"/>
          </a:xfrm>
          <a:prstGeom prst="rect">
            <a:avLst/>
          </a:prstGeom>
        </p:spPr>
        <p:txBody>
          <a:bodyPr vert="horz" wrap="square" lIns="91440" tIns="45720" rIns="91440" bIns="45720" rtlCol="0">
            <a:noAutofit/>
          </a:bodyPr>
          <a:lstStyle/>
          <a:p>
            <a:pPr marL="0" indent="0">
              <a:buNone/>
            </a:pPr>
            <a:endParaRPr lang="en-US" sz="1200" dirty="0">
              <a:ea typeface="Arial Unicode MS" pitchFamily="34" charset="-128"/>
              <a:cs typeface="Arial Unicode MS" pitchFamily="34" charset="-128"/>
            </a:endParaRPr>
          </a:p>
        </p:txBody>
      </p:sp>
    </p:spTree>
    <p:extLst>
      <p:ext uri="{BB962C8B-B14F-4D97-AF65-F5344CB8AC3E}">
        <p14:creationId xmlns:p14="http://schemas.microsoft.com/office/powerpoint/2010/main" val="2464328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BCE1CD8A-750A-48FA-A183-63EF64F6594A}"/>
              </a:ext>
            </a:extLst>
          </p:cNvPr>
          <p:cNvSpPr>
            <a:spLocks noGrp="1"/>
          </p:cNvSpPr>
          <p:nvPr>
            <p:ph sz="quarter" idx="15"/>
          </p:nvPr>
        </p:nvSpPr>
        <p:spPr>
          <a:prstGeom prst="rect">
            <a:avLst/>
          </a:prstGeom>
        </p:spPr>
        <p:txBody>
          <a:bodyPr/>
          <a:lstStyle/>
          <a:p>
            <a:r>
              <a:rPr lang="en-US" sz="2400" dirty="0"/>
              <a:t>Study aim: Develop dynamic model of NAFLD to assess health burden of the disease at population level</a:t>
            </a:r>
            <a:endParaRPr lang="en-US" sz="2400" baseline="30000" dirty="0"/>
          </a:p>
          <a:p>
            <a:r>
              <a:rPr lang="en-US" sz="2400" dirty="0"/>
              <a:t>Markov model used to forecast NAFLD disease progression</a:t>
            </a:r>
          </a:p>
          <a:p>
            <a:r>
              <a:rPr lang="en-US" sz="2400" dirty="0"/>
              <a:t>Total US NAFLD population projected to increase 21% (2015 to 2030)</a:t>
            </a:r>
          </a:p>
          <a:p>
            <a:r>
              <a:rPr lang="en-US" sz="2400" dirty="0"/>
              <a:t>Total US NASH population projected to increase 63% (2015 to 2030)</a:t>
            </a:r>
          </a:p>
        </p:txBody>
      </p:sp>
      <p:sp>
        <p:nvSpPr>
          <p:cNvPr id="2" name="Title 1"/>
          <p:cNvSpPr>
            <a:spLocks noGrp="1"/>
          </p:cNvSpPr>
          <p:nvPr>
            <p:ph type="title"/>
          </p:nvPr>
        </p:nvSpPr>
        <p:spPr/>
        <p:txBody>
          <a:bodyPr/>
          <a:lstStyle/>
          <a:p>
            <a:r>
              <a:rPr lang="en-US" dirty="0"/>
              <a:t>Modeling the Epidemic of Nonalcoholic Steatohepatitis Demonstrates an Exponential Increase in Burden of Disease</a:t>
            </a:r>
          </a:p>
        </p:txBody>
      </p:sp>
      <p:sp>
        <p:nvSpPr>
          <p:cNvPr id="5" name="Footer Placeholder 4"/>
          <p:cNvSpPr>
            <a:spLocks noGrp="1"/>
          </p:cNvSpPr>
          <p:nvPr>
            <p:ph type="ftr" sz="quarter" idx="18"/>
          </p:nvPr>
        </p:nvSpPr>
        <p:spPr/>
        <p:txBody>
          <a:bodyPr/>
          <a:lstStyle/>
          <a:p>
            <a:endParaRPr lang="en-US" dirty="0"/>
          </a:p>
        </p:txBody>
      </p:sp>
      <p:sp>
        <p:nvSpPr>
          <p:cNvPr id="3" name="Slide Number Placeholder 2">
            <a:extLst>
              <a:ext uri="{FF2B5EF4-FFF2-40B4-BE49-F238E27FC236}">
                <a16:creationId xmlns:a16="http://schemas.microsoft.com/office/drawing/2014/main" id="{AD9C3228-A269-46E8-97BC-D0C9F1FB605E}"/>
              </a:ext>
            </a:extLst>
          </p:cNvPr>
          <p:cNvSpPr>
            <a:spLocks noGrp="1"/>
          </p:cNvSpPr>
          <p:nvPr>
            <p:ph type="sldNum" sz="quarter" idx="19"/>
          </p:nvPr>
        </p:nvSpPr>
        <p:spPr/>
        <p:txBody>
          <a:bodyPr/>
          <a:lstStyle/>
          <a:p>
            <a:fld id="{332BCA22-4FB4-2145-AD2D-F8C6C2D7E600}" type="slidenum">
              <a:rPr lang="en-US" smtClean="0"/>
              <a:pPr/>
              <a:t>7</a:t>
            </a:fld>
            <a:endParaRPr lang="en-US" dirty="0"/>
          </a:p>
        </p:txBody>
      </p:sp>
      <p:sp>
        <p:nvSpPr>
          <p:cNvPr id="6" name="Text Placeholder 5">
            <a:extLst>
              <a:ext uri="{FF2B5EF4-FFF2-40B4-BE49-F238E27FC236}">
                <a16:creationId xmlns:a16="http://schemas.microsoft.com/office/drawing/2014/main" id="{70F86B7C-41B6-4AE3-B21A-9EAE0874741E}"/>
              </a:ext>
            </a:extLst>
          </p:cNvPr>
          <p:cNvSpPr>
            <a:spLocks noGrp="1"/>
          </p:cNvSpPr>
          <p:nvPr>
            <p:ph type="body" sz="quarter" idx="20"/>
          </p:nvPr>
        </p:nvSpPr>
        <p:spPr>
          <a:xfrm>
            <a:off x="304800" y="6352401"/>
            <a:ext cx="10179050" cy="276999"/>
          </a:xfrm>
        </p:spPr>
        <p:txBody>
          <a:bodyPr/>
          <a:lstStyle/>
          <a:p>
            <a:r>
              <a:rPr lang="en-US" dirty="0"/>
              <a:t>NAFLD, nonalcoholic fatty liver disease; NASH, nonalcoholic steatohepatitis.</a:t>
            </a:r>
            <a:br>
              <a:rPr lang="en-US" dirty="0"/>
            </a:br>
            <a:r>
              <a:rPr lang="en-US" dirty="0"/>
              <a:t>Adapted from Estes C, et al.  Hepatology. 2018;67:123–133.</a:t>
            </a:r>
          </a:p>
        </p:txBody>
      </p:sp>
      <p:cxnSp>
        <p:nvCxnSpPr>
          <p:cNvPr id="33" name="Straight Connector 32">
            <a:extLst>
              <a:ext uri="{FF2B5EF4-FFF2-40B4-BE49-F238E27FC236}">
                <a16:creationId xmlns:a16="http://schemas.microsoft.com/office/drawing/2014/main" id="{6DBDD5DD-BBCD-473F-B1A4-65BFA4010C25}"/>
              </a:ext>
            </a:extLst>
          </p:cNvPr>
          <p:cNvCxnSpPr>
            <a:cxnSpLocks/>
          </p:cNvCxnSpPr>
          <p:nvPr/>
        </p:nvCxnSpPr>
        <p:spPr>
          <a:xfrm flipV="1">
            <a:off x="8547873" y="3937599"/>
            <a:ext cx="1575426" cy="39260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1BBB55D-5267-4A4A-BB95-48C13AFEE396}"/>
              </a:ext>
            </a:extLst>
          </p:cNvPr>
          <p:cNvCxnSpPr>
            <a:cxnSpLocks/>
          </p:cNvCxnSpPr>
          <p:nvPr/>
        </p:nvCxnSpPr>
        <p:spPr>
          <a:xfrm flipV="1">
            <a:off x="8576843" y="2728740"/>
            <a:ext cx="1405357" cy="975579"/>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6EF67779-4595-4177-A255-41C13A4D7887}"/>
              </a:ext>
            </a:extLst>
          </p:cNvPr>
          <p:cNvCxnSpPr>
            <a:cxnSpLocks/>
          </p:cNvCxnSpPr>
          <p:nvPr/>
        </p:nvCxnSpPr>
        <p:spPr>
          <a:xfrm flipV="1">
            <a:off x="8576843" y="3257058"/>
            <a:ext cx="1405357" cy="67607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289395A5-B76E-44F5-B496-52A049217C77}"/>
              </a:ext>
            </a:extLst>
          </p:cNvPr>
          <p:cNvCxnSpPr>
            <a:cxnSpLocks/>
          </p:cNvCxnSpPr>
          <p:nvPr/>
        </p:nvCxnSpPr>
        <p:spPr>
          <a:xfrm flipV="1">
            <a:off x="8576843" y="5003526"/>
            <a:ext cx="1405357" cy="54677"/>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DCEF646F-A9B3-44BF-8C21-1D54951EC40D}"/>
              </a:ext>
            </a:extLst>
          </p:cNvPr>
          <p:cNvSpPr txBox="1"/>
          <p:nvPr/>
        </p:nvSpPr>
        <p:spPr>
          <a:xfrm>
            <a:off x="7840178" y="3218410"/>
            <a:ext cx="523266" cy="372140"/>
          </a:xfrm>
          <a:prstGeom prst="rect">
            <a:avLst/>
          </a:prstGeom>
        </p:spPr>
        <p:txBody>
          <a:bodyPr vert="horz" wrap="none" lIns="91440" tIns="45720" rIns="91440" bIns="45720" rtlCol="0">
            <a:noAutofit/>
          </a:bodyPr>
          <a:lstStyle/>
          <a:p>
            <a:pPr marL="0" indent="0">
              <a:buNone/>
            </a:pPr>
            <a:r>
              <a:rPr lang="en-US" b="1" dirty="0">
                <a:ea typeface="Arial Unicode MS" pitchFamily="34" charset="-128"/>
                <a:cs typeface="Arial Unicode MS" pitchFamily="34" charset="-128"/>
              </a:rPr>
              <a:t>16.5</a:t>
            </a:r>
          </a:p>
        </p:txBody>
      </p:sp>
      <p:sp>
        <p:nvSpPr>
          <p:cNvPr id="41" name="TextBox 40">
            <a:extLst>
              <a:ext uri="{FF2B5EF4-FFF2-40B4-BE49-F238E27FC236}">
                <a16:creationId xmlns:a16="http://schemas.microsoft.com/office/drawing/2014/main" id="{92EB9713-1BB6-45A5-A317-0AA3026FB9B8}"/>
              </a:ext>
            </a:extLst>
          </p:cNvPr>
          <p:cNvSpPr txBox="1"/>
          <p:nvPr/>
        </p:nvSpPr>
        <p:spPr>
          <a:xfrm>
            <a:off x="10325115" y="1953136"/>
            <a:ext cx="337621" cy="372140"/>
          </a:xfrm>
          <a:prstGeom prst="rect">
            <a:avLst/>
          </a:prstGeom>
        </p:spPr>
        <p:txBody>
          <a:bodyPr vert="horz" wrap="none" lIns="91440" tIns="45720" rIns="91440" bIns="45720" rtlCol="0">
            <a:noAutofit/>
          </a:bodyPr>
          <a:lstStyle/>
          <a:p>
            <a:pPr marL="0" indent="0">
              <a:buNone/>
            </a:pPr>
            <a:r>
              <a:rPr lang="en-US" b="1" dirty="0">
                <a:ea typeface="Arial Unicode MS" pitchFamily="34" charset="-128"/>
                <a:cs typeface="Arial Unicode MS" pitchFamily="34" charset="-128"/>
              </a:rPr>
              <a:t>27</a:t>
            </a:r>
          </a:p>
        </p:txBody>
      </p:sp>
      <p:cxnSp>
        <p:nvCxnSpPr>
          <p:cNvPr id="42" name="Straight Connector 41">
            <a:extLst>
              <a:ext uri="{FF2B5EF4-FFF2-40B4-BE49-F238E27FC236}">
                <a16:creationId xmlns:a16="http://schemas.microsoft.com/office/drawing/2014/main" id="{EC6841D1-3761-4455-8F76-FC97CFA24D4B}"/>
              </a:ext>
            </a:extLst>
          </p:cNvPr>
          <p:cNvCxnSpPr/>
          <p:nvPr/>
        </p:nvCxnSpPr>
        <p:spPr>
          <a:xfrm flipV="1">
            <a:off x="8101811" y="2139206"/>
            <a:ext cx="0" cy="994144"/>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3A775CB7-3190-4BE2-BA0A-1CBB18CC5574}"/>
              </a:ext>
            </a:extLst>
          </p:cNvPr>
          <p:cNvCxnSpPr>
            <a:cxnSpLocks/>
          </p:cNvCxnSpPr>
          <p:nvPr/>
        </p:nvCxnSpPr>
        <p:spPr>
          <a:xfrm>
            <a:off x="8093085" y="2139206"/>
            <a:ext cx="603295" cy="0"/>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35C3BE00-6161-4C8A-A7AC-A71484AC4EDD}"/>
              </a:ext>
            </a:extLst>
          </p:cNvPr>
          <p:cNvSpPr txBox="1"/>
          <p:nvPr/>
        </p:nvSpPr>
        <p:spPr>
          <a:xfrm>
            <a:off x="8682193" y="1953136"/>
            <a:ext cx="671012" cy="372140"/>
          </a:xfrm>
          <a:prstGeom prst="rect">
            <a:avLst/>
          </a:prstGeom>
        </p:spPr>
        <p:txBody>
          <a:bodyPr vert="horz" wrap="none" lIns="91440" tIns="45720" rIns="91440" bIns="45720" rtlCol="0">
            <a:noAutofit/>
          </a:bodyPr>
          <a:lstStyle/>
          <a:p>
            <a:pPr marL="0" indent="0">
              <a:buNone/>
            </a:pPr>
            <a:r>
              <a:rPr lang="en-US" b="1" dirty="0">
                <a:ea typeface="Arial Unicode MS" pitchFamily="34" charset="-128"/>
                <a:cs typeface="Arial Unicode MS" pitchFamily="34" charset="-128"/>
              </a:rPr>
              <a:t>63%↑</a:t>
            </a:r>
          </a:p>
        </p:txBody>
      </p:sp>
      <p:cxnSp>
        <p:nvCxnSpPr>
          <p:cNvPr id="48" name="Straight Arrow Connector 47">
            <a:extLst>
              <a:ext uri="{FF2B5EF4-FFF2-40B4-BE49-F238E27FC236}">
                <a16:creationId xmlns:a16="http://schemas.microsoft.com/office/drawing/2014/main" id="{5A13A760-43A5-43D2-A68A-7D06A2157F51}"/>
              </a:ext>
            </a:extLst>
          </p:cNvPr>
          <p:cNvCxnSpPr>
            <a:cxnSpLocks/>
          </p:cNvCxnSpPr>
          <p:nvPr/>
        </p:nvCxnSpPr>
        <p:spPr>
          <a:xfrm>
            <a:off x="9393844" y="2123258"/>
            <a:ext cx="97191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765C7918-9FBB-4987-AB51-60FBF82BD78E}"/>
              </a:ext>
            </a:extLst>
          </p:cNvPr>
          <p:cNvSpPr txBox="1"/>
          <p:nvPr/>
        </p:nvSpPr>
        <p:spPr>
          <a:xfrm>
            <a:off x="9057046" y="5120368"/>
            <a:ext cx="272613" cy="300251"/>
          </a:xfrm>
          <a:prstGeom prst="rect">
            <a:avLst/>
          </a:prstGeom>
        </p:spPr>
        <p:txBody>
          <a:bodyPr vert="horz" wrap="none" lIns="91440" tIns="45720" rIns="91440" bIns="45720" rtlCol="0">
            <a:noAutofit/>
          </a:bodyPr>
          <a:lstStyle/>
          <a:p>
            <a:pPr marL="0" indent="0">
              <a:buNone/>
            </a:pPr>
            <a:r>
              <a:rPr lang="en-US" sz="1400" b="1" dirty="0">
                <a:ea typeface="Arial Unicode MS" pitchFamily="34" charset="-128"/>
                <a:cs typeface="Arial Unicode MS" pitchFamily="34" charset="-128"/>
              </a:rPr>
              <a:t>F0</a:t>
            </a:r>
          </a:p>
        </p:txBody>
      </p:sp>
      <p:sp>
        <p:nvSpPr>
          <p:cNvPr id="53" name="TextBox 52">
            <a:extLst>
              <a:ext uri="{FF2B5EF4-FFF2-40B4-BE49-F238E27FC236}">
                <a16:creationId xmlns:a16="http://schemas.microsoft.com/office/drawing/2014/main" id="{D245BB03-8F53-4265-B462-753B5F39BAEE}"/>
              </a:ext>
            </a:extLst>
          </p:cNvPr>
          <p:cNvSpPr txBox="1"/>
          <p:nvPr/>
        </p:nvSpPr>
        <p:spPr>
          <a:xfrm>
            <a:off x="9047068" y="4469995"/>
            <a:ext cx="272613" cy="300251"/>
          </a:xfrm>
          <a:prstGeom prst="rect">
            <a:avLst/>
          </a:prstGeom>
        </p:spPr>
        <p:txBody>
          <a:bodyPr vert="horz" wrap="none" lIns="91440" tIns="45720" rIns="91440" bIns="45720" rtlCol="0">
            <a:noAutofit/>
          </a:bodyPr>
          <a:lstStyle/>
          <a:p>
            <a:pPr marL="0" indent="0">
              <a:buNone/>
            </a:pPr>
            <a:r>
              <a:rPr lang="en-US" sz="1400" b="1" dirty="0">
                <a:ea typeface="Arial Unicode MS" pitchFamily="34" charset="-128"/>
                <a:cs typeface="Arial Unicode MS" pitchFamily="34" charset="-128"/>
              </a:rPr>
              <a:t>F1</a:t>
            </a:r>
          </a:p>
        </p:txBody>
      </p:sp>
      <p:sp>
        <p:nvSpPr>
          <p:cNvPr id="54" name="TextBox 53">
            <a:extLst>
              <a:ext uri="{FF2B5EF4-FFF2-40B4-BE49-F238E27FC236}">
                <a16:creationId xmlns:a16="http://schemas.microsoft.com/office/drawing/2014/main" id="{B9528210-F1EF-4EAE-9C12-FB39F060D05C}"/>
              </a:ext>
            </a:extLst>
          </p:cNvPr>
          <p:cNvSpPr txBox="1"/>
          <p:nvPr/>
        </p:nvSpPr>
        <p:spPr>
          <a:xfrm>
            <a:off x="9061652" y="3771492"/>
            <a:ext cx="272613" cy="300251"/>
          </a:xfrm>
          <a:prstGeom prst="rect">
            <a:avLst/>
          </a:prstGeom>
        </p:spPr>
        <p:txBody>
          <a:bodyPr vert="horz" wrap="none" lIns="91440" tIns="45720" rIns="91440" bIns="45720" rtlCol="0">
            <a:noAutofit/>
          </a:bodyPr>
          <a:lstStyle/>
          <a:p>
            <a:pPr marL="0" indent="0">
              <a:buNone/>
            </a:pPr>
            <a:r>
              <a:rPr lang="en-US" sz="1400" b="1" dirty="0">
                <a:ea typeface="Arial Unicode MS" pitchFamily="34" charset="-128"/>
                <a:cs typeface="Arial Unicode MS" pitchFamily="34" charset="-128"/>
              </a:rPr>
              <a:t>F2</a:t>
            </a:r>
          </a:p>
        </p:txBody>
      </p:sp>
      <p:sp>
        <p:nvSpPr>
          <p:cNvPr id="55" name="TextBox 54">
            <a:extLst>
              <a:ext uri="{FF2B5EF4-FFF2-40B4-BE49-F238E27FC236}">
                <a16:creationId xmlns:a16="http://schemas.microsoft.com/office/drawing/2014/main" id="{209A9C63-EEAB-4EAA-8B9E-15D34E454095}"/>
              </a:ext>
            </a:extLst>
          </p:cNvPr>
          <p:cNvSpPr txBox="1"/>
          <p:nvPr/>
        </p:nvSpPr>
        <p:spPr>
          <a:xfrm>
            <a:off x="9057600" y="3304951"/>
            <a:ext cx="272613" cy="300251"/>
          </a:xfrm>
          <a:prstGeom prst="rect">
            <a:avLst/>
          </a:prstGeom>
        </p:spPr>
        <p:txBody>
          <a:bodyPr vert="horz" wrap="none" lIns="91440" tIns="45720" rIns="91440" bIns="45720" rtlCol="0">
            <a:noAutofit/>
          </a:bodyPr>
          <a:lstStyle/>
          <a:p>
            <a:pPr marL="0" indent="0">
              <a:buNone/>
            </a:pPr>
            <a:r>
              <a:rPr lang="en-US" sz="1400" b="1" dirty="0">
                <a:ea typeface="Arial Unicode MS" pitchFamily="34" charset="-128"/>
                <a:cs typeface="Arial Unicode MS" pitchFamily="34" charset="-128"/>
              </a:rPr>
              <a:t>F3</a:t>
            </a:r>
          </a:p>
        </p:txBody>
      </p:sp>
      <p:sp>
        <p:nvSpPr>
          <p:cNvPr id="56" name="TextBox 55">
            <a:extLst>
              <a:ext uri="{FF2B5EF4-FFF2-40B4-BE49-F238E27FC236}">
                <a16:creationId xmlns:a16="http://schemas.microsoft.com/office/drawing/2014/main" id="{B750F5DF-27A8-44BE-B301-2EDEFE35436B}"/>
              </a:ext>
            </a:extLst>
          </p:cNvPr>
          <p:cNvSpPr txBox="1"/>
          <p:nvPr/>
        </p:nvSpPr>
        <p:spPr>
          <a:xfrm>
            <a:off x="9047068" y="2959560"/>
            <a:ext cx="272613" cy="300251"/>
          </a:xfrm>
          <a:prstGeom prst="rect">
            <a:avLst/>
          </a:prstGeom>
        </p:spPr>
        <p:txBody>
          <a:bodyPr vert="horz" wrap="none" lIns="91440" tIns="45720" rIns="91440" bIns="45720" rtlCol="0">
            <a:noAutofit/>
          </a:bodyPr>
          <a:lstStyle/>
          <a:p>
            <a:pPr marL="0" indent="0">
              <a:buNone/>
            </a:pPr>
            <a:r>
              <a:rPr lang="en-US" sz="1400" b="1" dirty="0">
                <a:ea typeface="Arial Unicode MS" pitchFamily="34" charset="-128"/>
                <a:cs typeface="Arial Unicode MS" pitchFamily="34" charset="-128"/>
              </a:rPr>
              <a:t>F4</a:t>
            </a:r>
          </a:p>
        </p:txBody>
      </p:sp>
      <p:graphicFrame>
        <p:nvGraphicFramePr>
          <p:cNvPr id="26" name="Chart 25">
            <a:extLst>
              <a:ext uri="{FF2B5EF4-FFF2-40B4-BE49-F238E27FC236}">
                <a16:creationId xmlns:a16="http://schemas.microsoft.com/office/drawing/2014/main" id="{1CE6B7A9-F14D-4311-8EE8-E9DE9E41BFE6}"/>
              </a:ext>
            </a:extLst>
          </p:cNvPr>
          <p:cNvGraphicFramePr/>
          <p:nvPr>
            <p:extLst>
              <p:ext uri="{D42A27DB-BD31-4B8C-83A1-F6EECF244321}">
                <p14:modId xmlns:p14="http://schemas.microsoft.com/office/powerpoint/2010/main" val="3257373208"/>
              </p:ext>
            </p:extLst>
          </p:nvPr>
        </p:nvGraphicFramePr>
        <p:xfrm>
          <a:off x="6321554" y="1352550"/>
          <a:ext cx="5514589" cy="50182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3242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D979F763-ADC5-4AC9-8F81-9BDFB951DDB0}"/>
              </a:ext>
            </a:extLst>
          </p:cNvPr>
          <p:cNvPicPr>
            <a:picLocks noGrp="1" noChangeAspect="1"/>
          </p:cNvPicPr>
          <p:nvPr>
            <p:ph sz="quarter" idx="15"/>
          </p:nvPr>
        </p:nvPicPr>
        <p:blipFill>
          <a:blip r:embed="rId2"/>
          <a:stretch>
            <a:fillRect/>
          </a:stretch>
        </p:blipFill>
        <p:spPr>
          <a:xfrm>
            <a:off x="578421" y="1677342"/>
            <a:ext cx="5549900" cy="2554984"/>
          </a:xfrm>
          <a:prstGeom prst="rect">
            <a:avLst/>
          </a:prstGeom>
        </p:spPr>
      </p:pic>
      <p:pic>
        <p:nvPicPr>
          <p:cNvPr id="14" name="Content Placeholder 13">
            <a:extLst>
              <a:ext uri="{FF2B5EF4-FFF2-40B4-BE49-F238E27FC236}">
                <a16:creationId xmlns:a16="http://schemas.microsoft.com/office/drawing/2014/main" id="{72C6CE29-784D-43F4-A086-D6E8DCDD4ED6}"/>
              </a:ext>
            </a:extLst>
          </p:cNvPr>
          <p:cNvPicPr>
            <a:picLocks noGrp="1" noChangeAspect="1"/>
          </p:cNvPicPr>
          <p:nvPr>
            <p:ph sz="quarter" idx="16"/>
          </p:nvPr>
        </p:nvPicPr>
        <p:blipFill>
          <a:blip r:embed="rId3"/>
          <a:stretch>
            <a:fillRect/>
          </a:stretch>
        </p:blipFill>
        <p:spPr>
          <a:xfrm>
            <a:off x="6420992" y="1677342"/>
            <a:ext cx="5549900" cy="2524992"/>
          </a:xfrm>
          <a:prstGeom prst="rect">
            <a:avLst/>
          </a:prstGeom>
        </p:spPr>
      </p:pic>
      <p:sp>
        <p:nvSpPr>
          <p:cNvPr id="2" name="Title 1">
            <a:extLst>
              <a:ext uri="{FF2B5EF4-FFF2-40B4-BE49-F238E27FC236}">
                <a16:creationId xmlns:a16="http://schemas.microsoft.com/office/drawing/2014/main" id="{040E3F7E-DAB2-45B2-AFF4-66F690C98762}"/>
              </a:ext>
            </a:extLst>
          </p:cNvPr>
          <p:cNvSpPr>
            <a:spLocks noGrp="1"/>
          </p:cNvSpPr>
          <p:nvPr>
            <p:ph type="title"/>
          </p:nvPr>
        </p:nvSpPr>
        <p:spPr/>
        <p:txBody>
          <a:bodyPr/>
          <a:lstStyle/>
          <a:p>
            <a:r>
              <a:rPr lang="en-US" dirty="0"/>
              <a:t>Nonalcoholic Steatohepatitis</a:t>
            </a:r>
            <a:r>
              <a:rPr lang="en-GB" dirty="0"/>
              <a:t> Is an Increasing Indication for Liver Transplantation in the US</a:t>
            </a:r>
          </a:p>
        </p:txBody>
      </p:sp>
      <p:sp>
        <p:nvSpPr>
          <p:cNvPr id="4" name="Slide Number Placeholder 3">
            <a:extLst>
              <a:ext uri="{FF2B5EF4-FFF2-40B4-BE49-F238E27FC236}">
                <a16:creationId xmlns:a16="http://schemas.microsoft.com/office/drawing/2014/main" id="{413A6B61-28C7-45BC-9984-C78411B45037}"/>
              </a:ext>
            </a:extLst>
          </p:cNvPr>
          <p:cNvSpPr>
            <a:spLocks noGrp="1"/>
          </p:cNvSpPr>
          <p:nvPr>
            <p:ph type="sldNum" sz="quarter" idx="19"/>
          </p:nvPr>
        </p:nvSpPr>
        <p:spPr/>
        <p:txBody>
          <a:bodyPr/>
          <a:lstStyle/>
          <a:p>
            <a:fld id="{332BCA22-4FB4-2145-AD2D-F8C6C2D7E600}" type="slidenum">
              <a:rPr lang="en-US" smtClean="0"/>
              <a:pPr/>
              <a:t>8</a:t>
            </a:fld>
            <a:endParaRPr lang="en-US" dirty="0"/>
          </a:p>
        </p:txBody>
      </p:sp>
      <p:sp>
        <p:nvSpPr>
          <p:cNvPr id="10" name="Text Placeholder 9">
            <a:extLst>
              <a:ext uri="{FF2B5EF4-FFF2-40B4-BE49-F238E27FC236}">
                <a16:creationId xmlns:a16="http://schemas.microsoft.com/office/drawing/2014/main" id="{566E36BD-27A5-41D5-8D1B-C4553C6E9654}"/>
              </a:ext>
            </a:extLst>
          </p:cNvPr>
          <p:cNvSpPr>
            <a:spLocks noGrp="1"/>
          </p:cNvSpPr>
          <p:nvPr>
            <p:ph type="body" sz="quarter" idx="20"/>
          </p:nvPr>
        </p:nvSpPr>
        <p:spPr>
          <a:xfrm>
            <a:off x="304800" y="6213902"/>
            <a:ext cx="10179050" cy="415498"/>
          </a:xfrm>
        </p:spPr>
        <p:txBody>
          <a:bodyPr/>
          <a:lstStyle/>
          <a:p>
            <a:r>
              <a:rPr lang="en-US" dirty="0"/>
              <a:t>ALD, alcoholic liver disease; CHB, chronic hepatitis B; CHC, chronic hepatitis C; CLD, chronic liver disease; HCC, hepatocellular carcinoma; NASH, nonalcoholic steatohepatitis; PBC, primary biliary cirrhosis; PSC, primary sclerosing cholangitis.</a:t>
            </a:r>
            <a:br>
              <a:rPr lang="en-US" dirty="0"/>
            </a:br>
            <a:r>
              <a:rPr lang="en-US" dirty="0"/>
              <a:t>1. </a:t>
            </a:r>
            <a:r>
              <a:rPr lang="en-US" dirty="0" err="1"/>
              <a:t>Younossi</a:t>
            </a:r>
            <a:r>
              <a:rPr lang="en-US" dirty="0"/>
              <a:t> ZM, et al. Clin Gastroenterol </a:t>
            </a:r>
            <a:r>
              <a:rPr lang="en-US" dirty="0" err="1"/>
              <a:t>Hepatol</a:t>
            </a:r>
            <a:r>
              <a:rPr lang="en-US" dirty="0"/>
              <a:t>. 2021;19:580–589. 2.Noureddin M, et al. Amer. J. Gastroenterol. 2018;113:1649–1659.</a:t>
            </a:r>
            <a:endParaRPr lang="en-GB" dirty="0"/>
          </a:p>
        </p:txBody>
      </p:sp>
      <p:sp>
        <p:nvSpPr>
          <p:cNvPr id="15" name="TextBox 14">
            <a:extLst>
              <a:ext uri="{FF2B5EF4-FFF2-40B4-BE49-F238E27FC236}">
                <a16:creationId xmlns:a16="http://schemas.microsoft.com/office/drawing/2014/main" id="{3DBF593C-21AB-4C37-BE4E-C84FBAB64DBD}"/>
              </a:ext>
            </a:extLst>
          </p:cNvPr>
          <p:cNvSpPr txBox="1"/>
          <p:nvPr/>
        </p:nvSpPr>
        <p:spPr>
          <a:xfrm rot="16200000">
            <a:off x="-598474" y="2693536"/>
            <a:ext cx="2079415" cy="261610"/>
          </a:xfrm>
          <a:prstGeom prst="rect">
            <a:avLst/>
          </a:prstGeom>
          <a:noFill/>
        </p:spPr>
        <p:txBody>
          <a:bodyPr wrap="none" rtlCol="0">
            <a:spAutoFit/>
          </a:bodyPr>
          <a:lstStyle/>
          <a:p>
            <a:r>
              <a:rPr lang="en-US" sz="1100" dirty="0"/>
              <a:t>Proportion of non-HCC listings, %</a:t>
            </a:r>
            <a:endParaRPr lang="en-GB" sz="1100" dirty="0"/>
          </a:p>
        </p:txBody>
      </p:sp>
      <p:sp>
        <p:nvSpPr>
          <p:cNvPr id="16" name="TextBox 15">
            <a:extLst>
              <a:ext uri="{FF2B5EF4-FFF2-40B4-BE49-F238E27FC236}">
                <a16:creationId xmlns:a16="http://schemas.microsoft.com/office/drawing/2014/main" id="{796EE2AE-D0D8-409F-B45B-CF36C5B17AA5}"/>
              </a:ext>
            </a:extLst>
          </p:cNvPr>
          <p:cNvSpPr txBox="1"/>
          <p:nvPr/>
        </p:nvSpPr>
        <p:spPr>
          <a:xfrm rot="16200000">
            <a:off x="5243294" y="2604073"/>
            <a:ext cx="2042547" cy="261610"/>
          </a:xfrm>
          <a:prstGeom prst="rect">
            <a:avLst/>
          </a:prstGeom>
          <a:noFill/>
        </p:spPr>
        <p:txBody>
          <a:bodyPr wrap="none" rtlCol="0">
            <a:spAutoFit/>
          </a:bodyPr>
          <a:lstStyle/>
          <a:p>
            <a:r>
              <a:rPr lang="en-US" sz="1100" dirty="0"/>
              <a:t>Proportion relative to 2002 level</a:t>
            </a:r>
            <a:endParaRPr lang="en-GB" sz="1100" dirty="0"/>
          </a:p>
        </p:txBody>
      </p:sp>
      <p:sp>
        <p:nvSpPr>
          <p:cNvPr id="17" name="Rectangle 16">
            <a:extLst>
              <a:ext uri="{FF2B5EF4-FFF2-40B4-BE49-F238E27FC236}">
                <a16:creationId xmlns:a16="http://schemas.microsoft.com/office/drawing/2014/main" id="{595AFE76-9DA3-4AC9-8742-3F7D1227BCDA}"/>
              </a:ext>
            </a:extLst>
          </p:cNvPr>
          <p:cNvSpPr/>
          <p:nvPr/>
        </p:nvSpPr>
        <p:spPr>
          <a:xfrm>
            <a:off x="304800" y="1306700"/>
            <a:ext cx="11799216" cy="369332"/>
          </a:xfrm>
          <a:prstGeom prst="rect">
            <a:avLst/>
          </a:prstGeom>
        </p:spPr>
        <p:txBody>
          <a:bodyPr wrap="square">
            <a:spAutoFit/>
          </a:bodyPr>
          <a:lstStyle/>
          <a:p>
            <a:r>
              <a:rPr lang="en-US" dirty="0">
                <a:latin typeface="+mj-lt"/>
              </a:rPr>
              <a:t>Prevalence of the most common chronic liver disease (CLD) etiologies in waitlisted liver transplant candidates without HCC</a:t>
            </a:r>
            <a:r>
              <a:rPr lang="en-US" baseline="30000" dirty="0">
                <a:latin typeface="+mj-lt"/>
              </a:rPr>
              <a:t>1</a:t>
            </a:r>
          </a:p>
        </p:txBody>
      </p:sp>
      <p:pic>
        <p:nvPicPr>
          <p:cNvPr id="18" name="Picture 17">
            <a:extLst>
              <a:ext uri="{FF2B5EF4-FFF2-40B4-BE49-F238E27FC236}">
                <a16:creationId xmlns:a16="http://schemas.microsoft.com/office/drawing/2014/main" id="{535B923A-A721-4A48-8066-9ED59B9EE730}"/>
              </a:ext>
            </a:extLst>
          </p:cNvPr>
          <p:cNvPicPr>
            <a:picLocks noChangeAspect="1"/>
          </p:cNvPicPr>
          <p:nvPr/>
        </p:nvPicPr>
        <p:blipFill>
          <a:blip r:embed="rId4"/>
          <a:stretch>
            <a:fillRect/>
          </a:stretch>
        </p:blipFill>
        <p:spPr>
          <a:xfrm>
            <a:off x="4161133" y="4232326"/>
            <a:ext cx="4105275" cy="971550"/>
          </a:xfrm>
          <a:prstGeom prst="rect">
            <a:avLst/>
          </a:prstGeom>
        </p:spPr>
      </p:pic>
      <p:sp>
        <p:nvSpPr>
          <p:cNvPr id="11" name="Rectangle: Rounded Corners 10">
            <a:extLst>
              <a:ext uri="{FF2B5EF4-FFF2-40B4-BE49-F238E27FC236}">
                <a16:creationId xmlns:a16="http://schemas.microsoft.com/office/drawing/2014/main" id="{C5F77269-3A39-442F-B58C-21925DF9B82E}"/>
              </a:ext>
            </a:extLst>
          </p:cNvPr>
          <p:cNvSpPr/>
          <p:nvPr/>
        </p:nvSpPr>
        <p:spPr>
          <a:xfrm>
            <a:off x="320040" y="5240209"/>
            <a:ext cx="11548744" cy="715089"/>
          </a:xfrm>
          <a:prstGeom prst="roundRect">
            <a:avLst/>
          </a:prstGeom>
          <a:solidFill>
            <a:schemeClr val="accent2">
              <a:lumMod val="75000"/>
            </a:schemeClr>
          </a:solidFill>
        </p:spPr>
        <p:txBody>
          <a:bodyPr wrap="square">
            <a:spAutoFit/>
          </a:bodyPr>
          <a:lstStyle/>
          <a:p>
            <a:pPr algn="ctr"/>
            <a:r>
              <a:rPr lang="en-US" dirty="0">
                <a:solidFill>
                  <a:schemeClr val="bg1"/>
                </a:solidFill>
              </a:rPr>
              <a:t>NASH is currently the leading cause for liver transplant waitlist registration/liver transplantation in females and the second leading cause overall</a:t>
            </a:r>
            <a:r>
              <a:rPr lang="en-US" baseline="30000" dirty="0">
                <a:solidFill>
                  <a:schemeClr val="bg1"/>
                </a:solidFill>
              </a:rPr>
              <a:t>1,2</a:t>
            </a:r>
            <a:r>
              <a:rPr lang="en-US" dirty="0">
                <a:solidFill>
                  <a:schemeClr val="bg1"/>
                </a:solidFill>
              </a:rPr>
              <a:t> </a:t>
            </a:r>
          </a:p>
        </p:txBody>
      </p:sp>
    </p:spTree>
    <p:extLst>
      <p:ext uri="{BB962C8B-B14F-4D97-AF65-F5344CB8AC3E}">
        <p14:creationId xmlns:p14="http://schemas.microsoft.com/office/powerpoint/2010/main" val="4130308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C497BA-4C9F-9643-B976-25A6A15E9B66}"/>
              </a:ext>
            </a:extLst>
          </p:cNvPr>
          <p:cNvSpPr>
            <a:spLocks noGrp="1"/>
          </p:cNvSpPr>
          <p:nvPr>
            <p:ph type="body" sz="quarter" idx="10"/>
          </p:nvPr>
        </p:nvSpPr>
        <p:spPr/>
        <p:txBody>
          <a:bodyPr/>
          <a:lstStyle/>
          <a:p>
            <a:r>
              <a:rPr lang="en-US" dirty="0"/>
              <a:t>Pathophysiology</a:t>
            </a:r>
          </a:p>
        </p:txBody>
      </p:sp>
      <p:sp>
        <p:nvSpPr>
          <p:cNvPr id="5" name="Slide Number Placeholder 4">
            <a:extLst>
              <a:ext uri="{FF2B5EF4-FFF2-40B4-BE49-F238E27FC236}">
                <a16:creationId xmlns:a16="http://schemas.microsoft.com/office/drawing/2014/main" id="{02E13BD1-BA30-2141-8885-26E74778468A}"/>
              </a:ext>
            </a:extLst>
          </p:cNvPr>
          <p:cNvSpPr>
            <a:spLocks noGrp="1"/>
          </p:cNvSpPr>
          <p:nvPr>
            <p:ph type="sldNum" sz="quarter" idx="4294967295"/>
          </p:nvPr>
        </p:nvSpPr>
        <p:spPr>
          <a:xfrm>
            <a:off x="11826875" y="6632575"/>
            <a:ext cx="365125" cy="225425"/>
          </a:xfrm>
        </p:spPr>
        <p:txBody>
          <a:bodyPr/>
          <a:lstStyle/>
          <a:p>
            <a:fld id="{CADEBDAC-4AB6-BB4D-B369-93AFCDEF87B0}" type="slidenum">
              <a:rPr lang="en-US" smtClean="0"/>
              <a:pPr/>
              <a:t>9</a:t>
            </a:fld>
            <a:endParaRPr lang="en-US" dirty="0"/>
          </a:p>
        </p:txBody>
      </p:sp>
    </p:spTree>
    <p:extLst>
      <p:ext uri="{BB962C8B-B14F-4D97-AF65-F5344CB8AC3E}">
        <p14:creationId xmlns:p14="http://schemas.microsoft.com/office/powerpoint/2010/main" val="791873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adrigal Corporate Template">
  <a:themeElements>
    <a:clrScheme name="Custom 3">
      <a:dk1>
        <a:srgbClr val="000000"/>
      </a:dk1>
      <a:lt1>
        <a:srgbClr val="FFFFFF"/>
      </a:lt1>
      <a:dk2>
        <a:srgbClr val="44546A"/>
      </a:dk2>
      <a:lt2>
        <a:srgbClr val="E7E6E6"/>
      </a:lt2>
      <a:accent1>
        <a:srgbClr val="1C69B5"/>
      </a:accent1>
      <a:accent2>
        <a:srgbClr val="F26F3F"/>
      </a:accent2>
      <a:accent3>
        <a:srgbClr val="F9B9A8"/>
      </a:accent3>
      <a:accent4>
        <a:srgbClr val="F6B811"/>
      </a:accent4>
      <a:accent5>
        <a:srgbClr val="04ACED"/>
      </a:accent5>
      <a:accent6>
        <a:srgbClr val="94B3D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w="12700">
          <a:noFill/>
        </a:ln>
        <a:effectLst/>
      </a:spPr>
      <a:bodyPr rtlCol="0" anchor="ctr">
        <a:noAutofit/>
      </a:bodyPr>
      <a:lstStyle>
        <a:defPPr algn="ctr">
          <a:defRPr dirty="0" err="1" smtClean="0">
            <a:solidFill>
              <a:schemeClr val="tx1">
                <a:lumMod val="75000"/>
                <a:lumOff val="25000"/>
              </a:schemeClr>
            </a:solidFill>
          </a:defRPr>
        </a:defPPr>
      </a:lstStyle>
      <a:style>
        <a:lnRef idx="0">
          <a:schemeClr val="accent2"/>
        </a:lnRef>
        <a:fillRef idx="3">
          <a:schemeClr val="accent2"/>
        </a:fillRef>
        <a:effectRef idx="3">
          <a:schemeClr val="accent2"/>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Madrigal Nonconfidential 5-28">
  <a:themeElements>
    <a:clrScheme name="Custom 9">
      <a:dk1>
        <a:srgbClr val="473D38"/>
      </a:dk1>
      <a:lt1>
        <a:sysClr val="window" lastClr="FFFFFF"/>
      </a:lt1>
      <a:dk2>
        <a:srgbClr val="1D4D8D"/>
      </a:dk2>
      <a:lt2>
        <a:srgbClr val="E2E7EB"/>
      </a:lt2>
      <a:accent1>
        <a:srgbClr val="1B69B4"/>
      </a:accent1>
      <a:accent2>
        <a:srgbClr val="F26E3F"/>
      </a:accent2>
      <a:accent3>
        <a:srgbClr val="C3330D"/>
      </a:accent3>
      <a:accent4>
        <a:srgbClr val="94B3D7"/>
      </a:accent4>
      <a:accent5>
        <a:srgbClr val="04ACED"/>
      </a:accent5>
      <a:accent6>
        <a:srgbClr val="F9D470"/>
      </a:accent6>
      <a:hlink>
        <a:srgbClr val="DA5233"/>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sz="1400" b="1" dirty="0" smtClean="0">
            <a:latin typeface="Arial" panose="020B0604020202020204" pitchFamily="34" charset="0"/>
            <a:cs typeface="Arial" panose="020B0604020202020204" pitchFamily="34" charset="0"/>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marL="0" indent="0">
          <a:buNone/>
          <a:defRPr b="1" dirty="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Madrigal" id="{DFE2C32E-DC74-D847-A065-52CE74A7B3A5}" vid="{5FF273CF-B6F0-0F48-B516-319977807C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23211</TotalTime>
  <Words>4484</Words>
  <Application>Microsoft Office PowerPoint</Application>
  <PresentationFormat>Widescreen</PresentationFormat>
  <Paragraphs>532</Paragraphs>
  <Slides>36</Slides>
  <Notes>13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36</vt:i4>
      </vt:variant>
    </vt:vector>
  </HeadingPairs>
  <TitlesOfParts>
    <vt:vector size="51" baseType="lpstr">
      <vt:lpstr>AdvOT7fe89a09</vt:lpstr>
      <vt:lpstr>AdvOT7fe89a09+fb</vt:lpstr>
      <vt:lpstr>AppleMyungjo Regular</vt:lpstr>
      <vt:lpstr>Arial</vt:lpstr>
      <vt:lpstr>Arial Unicode MS</vt:lpstr>
      <vt:lpstr>Calibri</vt:lpstr>
      <vt:lpstr>Calibri Regular</vt:lpstr>
      <vt:lpstr>Cambria Math</vt:lpstr>
      <vt:lpstr>Courier New</vt:lpstr>
      <vt:lpstr>Symbol</vt:lpstr>
      <vt:lpstr>System Font Regular</vt:lpstr>
      <vt:lpstr>Trebuchet MS</vt:lpstr>
      <vt:lpstr>Wingdings</vt:lpstr>
      <vt:lpstr>Madrigal Corporate Template</vt:lpstr>
      <vt:lpstr>2_Madrigal Nonconfidential 5-28</vt:lpstr>
      <vt:lpstr>PowerPoint Presentation</vt:lpstr>
      <vt:lpstr>Outline</vt:lpstr>
      <vt:lpstr>PowerPoint Presentation</vt:lpstr>
      <vt:lpstr>Nonalcoholic Fatty Liver Disease Ranges From Simple Steatosis to  Nonalcoholic Steatohepatitis</vt:lpstr>
      <vt:lpstr>The Chronic Liver Injury Drives Disease Progression and Fibrosis in Nonalcoholic Steatohepatitis</vt:lpstr>
      <vt:lpstr>Nonalcoholic Fatty Liver Disease is Strongly Associated with Obesity and Diabetes, Growing Burdens of Disease</vt:lpstr>
      <vt:lpstr>Modeling the Epidemic of Nonalcoholic Steatohepatitis Demonstrates an Exponential Increase in Burden of Disease</vt:lpstr>
      <vt:lpstr>Nonalcoholic Steatohepatitis Is an Increasing Indication for Liver Transplantation in the US</vt:lpstr>
      <vt:lpstr>PowerPoint Presentation</vt:lpstr>
      <vt:lpstr>Energy Excess and Metabolic Inflexibility Can Lead To Hepatic Steatosis</vt:lpstr>
      <vt:lpstr>Pathogenesis of Nonalcoholic Steatohepatitis Involves Lipotoxicity</vt:lpstr>
      <vt:lpstr>Depressed Liver Thyroid Hormone Signaling Can Lead To Impaired Hepatic Function</vt:lpstr>
      <vt:lpstr>PowerPoint Presentation</vt:lpstr>
      <vt:lpstr>Progression of Nonalcoholic Steatohepatitis Can Lead To Cirrhosis and Hepatocellular carcinoma</vt:lpstr>
      <vt:lpstr>PowerPoint Presentation</vt:lpstr>
      <vt:lpstr>Fibrosis Severity is Increasingly Associated with Morbidity and Mortality</vt:lpstr>
      <vt:lpstr>Nonalcoholic Fatty Liver Disease is Associated With an Increased Rate of Mortality</vt:lpstr>
      <vt:lpstr>Fibrosis Stage Is Associated With An Increased Rate Of Mortality</vt:lpstr>
      <vt:lpstr>Major Causes of Death in Patients With Nonalcoholic Fatty Liver Disease</vt:lpstr>
      <vt:lpstr>Part 2 – suggested break point</vt:lpstr>
      <vt:lpstr>PowerPoint Presentation</vt:lpstr>
      <vt:lpstr>Nonalcoholic Fatty Liver Disease is Associated With Metabolic Dysregulation</vt:lpstr>
      <vt:lpstr>Risk Factors and Conditions Associated With Nonalcoholic Fatty Liver Disease </vt:lpstr>
      <vt:lpstr>Relationships Between Nonalcoholic Fatty Liver Disease, Type 2 Diabetes and Metabolic Syndrome</vt:lpstr>
      <vt:lpstr>PowerPoint Presentation</vt:lpstr>
      <vt:lpstr>Imaging and Biomarkers Modalities to Identify and Monitor Patients With Nonalcoholic Steatohepatitis Beyond the Biopsy</vt:lpstr>
      <vt:lpstr>Practical Application of Noninvasive Assessments of Liver Fibrosis</vt:lpstr>
      <vt:lpstr>AGA Screening Algorithm for Advanced Fibrosis Related to Nonalcoholic Fatty Liver Disease*</vt:lpstr>
      <vt:lpstr>EASL Screening Algorithm for Advanced Fibrosis Related to Liver Diseases, including Nonalcoholic Fatty Liver Disease</vt:lpstr>
      <vt:lpstr>Imaging Techniques Can Assess Both Steatosis and Fibrosis</vt:lpstr>
      <vt:lpstr>Imaging Techniques Can Assess Both Steatosis and Fibrosis</vt:lpstr>
      <vt:lpstr>Recommendations From the American Diabetes Association</vt:lpstr>
      <vt:lpstr>PowerPoint Presentation</vt:lpstr>
      <vt:lpstr>Survey of Overall Reported Symptoms of Patients With Nonalcoholic Steatohepatitis</vt:lpstr>
      <vt:lpstr>Components of Lifestyle Approach to Manage Nonalcoholic Fatty Liver Disease</vt:lpstr>
      <vt:lpstr>Disease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Frates</dc:creator>
  <cp:lastModifiedBy>Shriya Patel</cp:lastModifiedBy>
  <cp:revision>474</cp:revision>
  <dcterms:created xsi:type="dcterms:W3CDTF">2021-12-16T21:25:00Z</dcterms:created>
  <dcterms:modified xsi:type="dcterms:W3CDTF">2022-09-27T12:11:31Z</dcterms:modified>
</cp:coreProperties>
</file>